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9" r:id="rId3"/>
    <p:sldId id="290" r:id="rId4"/>
    <p:sldId id="256" r:id="rId5"/>
    <p:sldId id="264" r:id="rId6"/>
    <p:sldId id="263" r:id="rId7"/>
    <p:sldId id="262" r:id="rId8"/>
    <p:sldId id="261" r:id="rId9"/>
    <p:sldId id="271" r:id="rId10"/>
    <p:sldId id="291" r:id="rId11"/>
    <p:sldId id="292" r:id="rId12"/>
    <p:sldId id="260" r:id="rId13"/>
    <p:sldId id="259" r:id="rId14"/>
    <p:sldId id="270" r:id="rId15"/>
    <p:sldId id="258" r:id="rId16"/>
    <p:sldId id="257" r:id="rId17"/>
    <p:sldId id="265" r:id="rId18"/>
    <p:sldId id="295" r:id="rId19"/>
    <p:sldId id="277" r:id="rId20"/>
    <p:sldId id="278" r:id="rId21"/>
    <p:sldId id="279" r:id="rId22"/>
    <p:sldId id="280" r:id="rId23"/>
    <p:sldId id="281" r:id="rId24"/>
    <p:sldId id="296" r:id="rId25"/>
    <p:sldId id="287" r:id="rId26"/>
    <p:sldId id="297" r:id="rId27"/>
    <p:sldId id="298" r:id="rId28"/>
    <p:sldId id="288" r:id="rId29"/>
    <p:sldId id="267" r:id="rId30"/>
    <p:sldId id="268" r:id="rId31"/>
    <p:sldId id="266" r:id="rId32"/>
    <p:sldId id="299" r:id="rId33"/>
    <p:sldId id="293" r:id="rId34"/>
    <p:sldId id="294" r:id="rId35"/>
    <p:sldId id="284" r:id="rId36"/>
    <p:sldId id="285" r:id="rId37"/>
    <p:sldId id="286" r:id="rId38"/>
    <p:sldId id="272" r:id="rId39"/>
    <p:sldId id="274" r:id="rId40"/>
    <p:sldId id="275" r:id="rId4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712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“自难式”备课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点评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备课点评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总结</a:t>
            </a:r>
            <a:endParaRPr lang="zh-CN" altLang="en-US" sz="9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貌似雷同，实如天渊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4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4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试评描绘白雪的两个比喻</a:t>
            </a:r>
            <a:endParaRPr lang="en-US" altLang="zh-CN" sz="48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       </a:t>
            </a:r>
            <a:r>
              <a:rPr lang="zh-CN" altLang="en-US" sz="6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赵谦翔</a:t>
            </a:r>
            <a:endParaRPr lang="en-US" altLang="zh-CN" sz="66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1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谢安“白雪纷纷何所似”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的提问，包含“白”和“纷纷”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两个要素。“纷纷”是“接二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连三”的意思。谢道韫和谢朗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的比喻，都紧扣在这两个要素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上。粗略看来似乎差不多，但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细细赏析，味道却大相径庭。</a:t>
            </a:r>
          </a:p>
          <a:p>
            <a:pPr algn="l"/>
            <a:endParaRPr lang="zh-CN" altLang="en-US" sz="6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61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首先从外形上看：雪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61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是“六出冰花”，形态很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61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美。盐则呈颗粒状，没有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61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美感；而柳絮则是柳树的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61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花，故有“杨花柳絮”之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61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称。以柳花比冰花，便形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61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象逼真。</a:t>
            </a:r>
          </a:p>
          <a:p>
            <a:pPr>
              <a:lnSpc>
                <a:spcPts val="61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其次从动态上看，“撒盐”显然是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人往天上抛撒，绝没有天上往人间下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“盐雨”的事，而盐撒空中，必垂直落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下，这直来直去的动态也毫无美感；而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柳絮的动态则大不一样，先是纷纷扬扬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借风而起，后又飘飘洒洒随风而下，其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婀娜的姿态、轻盈的舞步，与纷纷骤雪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的飘落何其相似！由此可见，“柳絮因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风起”比“撒盐空中”在“形似”上已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远胜数筹。</a:t>
            </a:r>
          </a:p>
          <a:p>
            <a:endParaRPr lang="zh-CN" altLang="en-U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最后从“神似”上看：“撒盐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空中”毫无意蕴可言，而“柳絮因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风起”则富含情趣和理趣。由雪花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到柳花，由寒冬到暖春，使人生发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多少诗意的联想啊！或如“瑞雪兆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丰年”，或如“忽如一夜春风来，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千树万树梨花开”，或如“冬天来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了，春天还会远吗？”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总之，“撒盐空中”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之喻硬生生，干巴巴，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毫无美感；“柳絮因风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起”之喻活生生，水灵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灵，诗意盎然。二者判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3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若天渊，不可同日而言。</a:t>
            </a:r>
          </a:p>
          <a:p>
            <a:pPr algn="l"/>
            <a:r>
              <a:rPr 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  <a:endParaRPr lang="zh-CN" altLang="en-US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6000"/>
              </a:lnSpc>
            </a:pPr>
            <a:endParaRPr lang="zh-CN" altLang="en-US" sz="6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带标点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488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纯字数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396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10000"/>
              </a:lnSpc>
            </a:pP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</a:p>
          <a:p>
            <a:pPr algn="l">
              <a:lnSpc>
                <a:spcPts val="10000"/>
              </a:lnSpc>
            </a:pP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中学组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0000"/>
              </a:lnSpc>
            </a:pP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“自难式”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0000"/>
              </a:lnSpc>
            </a:pP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备课</a:t>
            </a:r>
            <a:endParaRPr lang="zh-CN" altLang="en-US" sz="9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孔子学琴</a:t>
            </a:r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</a:p>
          <a:p>
            <a:pPr algn="l" eaLnBrk="1" hangingPunct="1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之我见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</a:p>
          <a:p>
            <a:pPr algn="l" eaLnBrk="1" hangingPunct="1"/>
            <a:r>
              <a:rPr lang="en-US" altLang="zh-CN" sz="9600" b="1" dirty="0" smtClean="0">
                <a:solidFill>
                  <a:srgbClr val="009900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9600" b="1" dirty="0" smtClean="0">
                <a:solidFill>
                  <a:srgbClr val="009900"/>
                </a:solidFill>
                <a:latin typeface="华文新魏" pitchFamily="2" charset="-122"/>
                <a:ea typeface="华文新魏" pitchFamily="2" charset="-122"/>
              </a:rPr>
              <a:t>赵谦翔</a:t>
            </a:r>
            <a:endParaRPr lang="zh-CN" altLang="en-US" sz="96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 eaLnBrk="1" hangingPunct="1"/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CN" sz="4800" b="1" dirty="0" smtClean="0">
                <a:solidFill>
                  <a:srgbClr val="CC00FF"/>
                </a:solidFill>
                <a:latin typeface="黑体" pitchFamily="2" charset="-122"/>
                <a:ea typeface="黑体" pitchFamily="2" charset="-122"/>
              </a:rPr>
              <a:t>     </a:t>
            </a:r>
            <a:r>
              <a:rPr lang="zh-CN" altLang="en-US" sz="5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网络双刃剑  </a:t>
            </a:r>
            <a:r>
              <a:rPr lang="zh-CN" altLang="en-US" sz="5400" b="1" dirty="0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赵谦翔</a:t>
            </a:r>
          </a:p>
          <a:p>
            <a:pPr algn="l" eaLnBrk="1" hangingPunct="1"/>
            <a:r>
              <a:rPr lang="zh-CN" altLang="en-US" sz="5400" b="1" dirty="0" smtClean="0">
                <a:solidFill>
                  <a:srgbClr val="0080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54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网络真方便，点击百科现。</a:t>
            </a:r>
          </a:p>
          <a:p>
            <a:pPr algn="l" eaLnBrk="1" hangingPunct="1"/>
            <a:r>
              <a:rPr lang="zh-CN" altLang="en-US" sz="54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何须去买书，不用记卡片。</a:t>
            </a:r>
          </a:p>
          <a:p>
            <a:pPr algn="l" eaLnBrk="1" hangingPunct="1"/>
            <a:r>
              <a:rPr lang="zh-CN" altLang="en-US" sz="54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下载即我有，复印成教案。</a:t>
            </a:r>
          </a:p>
          <a:p>
            <a:pPr algn="l" eaLnBrk="1" hangingPunct="1"/>
            <a:r>
              <a:rPr lang="zh-CN" altLang="en-US" sz="54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省时又省力，快捷如闪电。</a:t>
            </a:r>
          </a:p>
          <a:p>
            <a:pPr algn="l" eaLnBrk="1" hangingPunct="1"/>
            <a:r>
              <a:rPr lang="zh-CN" altLang="en-US" sz="54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有利则有弊，实乃双刃剑。</a:t>
            </a:r>
          </a:p>
          <a:p>
            <a:pPr algn="l" eaLnBrk="1" hangingPunct="1"/>
            <a:r>
              <a:rPr lang="zh-CN" altLang="en-US" sz="54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ts val="34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孔子虽为至圣，实乃学而知之。观其学琴师襄，致圣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之道可知。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en-US" altLang="zh-CN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孔子学习，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自主探究</a:t>
            </a: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：琴曲之妙，独立索求，名师不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靠，捷径不走。庸人学习反是：师讲我记，师命我行，唯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师是从，大脑失灵。孔子学习，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升堂入室</a:t>
            </a: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：初练其曲，再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钻其数，继悟其志，终知其人。庸人学习反是：不求甚解，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浅尝辄止，得技而喜，遑论为人。孔子学习，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潜心静修</a:t>
            </a: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：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文王妙曲，百练不已；思本悟源，千操不止。庸人学习反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是：急功近利，投机取巧，贪多求快，欲速不达。</a:t>
            </a: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要而言之：孔子乐学，庸人厌学；孔子善学，庸人妄</a:t>
            </a:r>
            <a:endParaRPr lang="en-US" altLang="zh-CN" sz="28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学。然则圣人之所以为圣庸人之所以为庸，其皆出于此</a:t>
            </a: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乎？倘能摒弃庸人之法而躬行孔子之道，则今之后生学子，</a:t>
            </a:r>
          </a:p>
          <a:p>
            <a:pPr algn="l" eaLnBrk="1" hangingPunct="1">
              <a:lnSpc>
                <a:spcPts val="3400"/>
              </a:lnSpc>
            </a:pPr>
            <a:r>
              <a:rPr lang="zh-CN" altLang="en-US" sz="28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精英可就，圣贤必成矣！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zh-CN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中心段：</a:t>
            </a:r>
            <a:endParaRPr lang="zh-CN" altLang="en-US" sz="36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孔子学习，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自主探究</a:t>
            </a: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：琴曲之妙，独立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索求，名师不靠，捷径不走。庸人学习反是：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师讲我记，师命我行，唯师是从，大脑失灵。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孔子学习，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升堂入室</a:t>
            </a: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：初练其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曲</a:t>
            </a: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，再钻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其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数</a:t>
            </a: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，继悟其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志</a:t>
            </a: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，终知其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人</a:t>
            </a: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。庸人学习反是：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不求甚解，浅尝辄止，得技而喜，遑论为人。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孔子学习，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潜心静修</a:t>
            </a: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：文王妙曲，百练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不已；思本悟源，千操不止。庸人学习反是：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3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急功近利，投机取巧，贪多求快，欲速不达。</a:t>
            </a:r>
          </a:p>
          <a:p>
            <a:pPr algn="l" eaLnBrk="1" hangingPunct="1">
              <a:lnSpc>
                <a:spcPct val="80000"/>
              </a:lnSpc>
            </a:pPr>
            <a:r>
              <a:rPr lang="zh-CN" altLang="en-US" sz="4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</a:t>
            </a:r>
            <a:endParaRPr lang="zh-CN" altLang="en-US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首段：</a:t>
            </a: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孔子</a:t>
            </a: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虽为至圣，实乃学</a:t>
            </a:r>
            <a:endParaRPr lang="en-US" altLang="zh-CN" sz="44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而知之。观其学琴师襄，致圣之道</a:t>
            </a:r>
            <a:endParaRPr lang="en-US" altLang="zh-CN" sz="44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可知。</a:t>
            </a: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尾段：</a:t>
            </a: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要</a:t>
            </a: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而言之：孔子乐学，</a:t>
            </a:r>
            <a:endParaRPr lang="en-US" altLang="zh-CN" sz="44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庸人厌学；孔子善学，庸人妄学。</a:t>
            </a:r>
            <a:endParaRPr lang="en-US" altLang="zh-CN" sz="44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然则圣人之所以为圣庸人之所以为</a:t>
            </a:r>
            <a:endParaRPr lang="en-US" altLang="zh-CN" sz="44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庸，其皆出于此乎？倘能摒弃庸人</a:t>
            </a:r>
            <a:endParaRPr lang="en-US" altLang="zh-CN" sz="44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之法而躬行孔子之道，则今之后生</a:t>
            </a:r>
            <a:endParaRPr lang="en-US" altLang="zh-CN" sz="44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 eaLnBrk="1" hangingPunct="1">
              <a:lnSpc>
                <a:spcPts val="4800"/>
              </a:lnSpc>
            </a:pPr>
            <a:r>
              <a:rPr lang="zh-CN" altLang="en-US" sz="44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学子，精英可就，圣贤必成矣！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故赋诗赞曰：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FontTx/>
              <a:buNone/>
            </a:pP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学而不厌模范垂，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FontTx/>
              <a:buNone/>
            </a:pP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勤学善思复有谁？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FontTx/>
              <a:buNone/>
            </a:pP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仲尼致圣学有道，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FontTx/>
              <a:buNone/>
            </a:pP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后辈成才岂可违。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纯字数：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235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7000"/>
              </a:lnSpc>
            </a:pPr>
            <a:r>
              <a:rPr lang="en-US" altLang="zh-CN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【</a:t>
            </a:r>
            <a:r>
              <a:rPr lang="zh-CN" altLang="en-US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课堂探究实录</a:t>
            </a:r>
            <a:r>
              <a:rPr lang="en-US" altLang="zh-CN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】</a:t>
            </a:r>
          </a:p>
          <a:p>
            <a:pPr algn="l">
              <a:lnSpc>
                <a:spcPts val="70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“撒盐空中”与“柳絮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因风起”哪个更好？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“撒盐好，因为是天上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下来的”、“柳絮不好，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因为是灰白色的”。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教师评语始终是：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“非常美”、 </a:t>
            </a:r>
            <a:endParaRPr lang="en-US" altLang="zh-CN" sz="8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“太好啦”、 </a:t>
            </a:r>
            <a:endParaRPr lang="en-US" altLang="zh-CN" sz="8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“太棒啦”。</a:t>
            </a:r>
          </a:p>
          <a:p>
            <a:pPr algn="l"/>
            <a:endParaRPr lang="zh-CN" altLang="en-US" sz="80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你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把白雪比喻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成什么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？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“鹅毛”、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“棉花”、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“梨花”。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历史长河告诉我们哪个更好：</a:t>
            </a:r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三字经</a:t>
            </a:r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：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“谢道韫，能咏吟。”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红楼梦</a:t>
            </a:r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“堪怜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咏絮才。”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zh-CN" altLang="en-US" sz="72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10000"/>
              </a:lnSpc>
            </a:pP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不敢讲：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0000"/>
              </a:lnSpc>
            </a:pP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不合时宜。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0000"/>
              </a:lnSpc>
            </a:pP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不会讲：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0000"/>
              </a:lnSpc>
            </a:pP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懒于动脑。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eaLnBrk="1" hangingPunct="1">
              <a:lnSpc>
                <a:spcPts val="5500"/>
              </a:lnSpc>
            </a:pPr>
            <a:r>
              <a:rPr lang="en-US" altLang="zh-CN" sz="48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  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学舌代感悟，照搬替思辨；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备课少精思，授课无独见；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学者变皮囊，教者唯硬灌。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电脑控人脑，灵性何展现？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我辈劳心者，动脑最关键。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教书悟为贵，授课抄最贱。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课堂雾里花，课后题海滥。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慎用双刃剑，扬利避其患。</a:t>
            </a:r>
          </a:p>
          <a:p>
            <a:pPr algn="l" eaLnBrk="1" hangingPunct="1">
              <a:lnSpc>
                <a:spcPts val="55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                    </a:t>
            </a:r>
          </a:p>
          <a:p>
            <a:pPr algn="l" eaLnBrk="1" hangingPunct="1">
              <a:lnSpc>
                <a:spcPct val="120000"/>
              </a:lnSpc>
            </a:pPr>
            <a:endParaRPr lang="zh-CN" altLang="en-US" sz="4800" b="1" dirty="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 algn="l" eaLnBrk="1" hangingPunct="1">
              <a:lnSpc>
                <a:spcPct val="1200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教师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不作为，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探究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无价值。</a:t>
            </a:r>
            <a:endParaRPr lang="zh-CN" alt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8800"/>
              </a:lnSpc>
            </a:pPr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《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咏雪</a:t>
            </a:r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课评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8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赵钱孙李众口喧，</a:t>
            </a:r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800"/>
              </a:lnSpc>
            </a:pP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教师只作壁上观。</a:t>
            </a:r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800"/>
              </a:lnSpc>
            </a:pP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撒盐咏絮无优劣，</a:t>
            </a:r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800"/>
              </a:lnSpc>
            </a:pP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如此探究为哪般？</a:t>
            </a:r>
            <a:endParaRPr lang="zh-CN" altLang="en-US" sz="8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春游湖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徐俯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双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飞燕子几时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回？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夹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岸桃花蘸水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开。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marL="514350" indent="-514350"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春雨断桥人不度，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marL="514350" indent="-514350" algn="l"/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小舟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撑出柳阴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来。</a:t>
            </a:r>
            <a:endParaRPr lang="zh-CN" altLang="en-US" sz="7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春游湖</a:t>
            </a:r>
            <a:r>
              <a:rPr lang="en-US" altLang="zh-CN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4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“自难式”备课后记</a:t>
            </a:r>
            <a:endParaRPr lang="en-US" altLang="zh-CN" sz="44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不查百度无教参，自读自悟兼自钻。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小学选诗不深奥，中学教师亦茫然。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平平问句多误解，淡淡蘸字屡跑偏。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双燕牵强寓恋爱，断桥生硬联许仙。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柳荫小舟变自驾，柳暗花明遂无关。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如此惨状缘何故？急功近利自刑天。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人脑误作照相机，原模原样抄教参。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人口误作录音机，没心没肺原声传。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须知人脑如人胃，营养吸收靠胃酸。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人脑胃酸即悟性，读诗品文需自参。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人云亦云必失我，随波逐流定脑残。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备课作茧如自缚，授课岂能活且鲜？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36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                 </a:t>
            </a:r>
            <a:r>
              <a:rPr lang="en-US" altLang="zh-CN" sz="5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2014</a:t>
            </a:r>
            <a:r>
              <a:rPr lang="zh-CN" altLang="en-US" sz="5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年</a:t>
            </a:r>
            <a:r>
              <a:rPr lang="en-US" altLang="zh-CN" sz="5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5</a:t>
            </a:r>
            <a:r>
              <a:rPr lang="zh-CN" altLang="en-US" sz="5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月</a:t>
            </a:r>
            <a:r>
              <a:rPr lang="en-US" altLang="zh-CN" sz="5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27</a:t>
            </a:r>
            <a:r>
              <a:rPr lang="zh-CN" altLang="en-US" sz="5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日</a:t>
            </a:r>
            <a:endParaRPr lang="zh-CN" alt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10000"/>
              </a:lnSpc>
              <a:buFontTx/>
              <a:buNone/>
            </a:pPr>
            <a:r>
              <a:rPr lang="en-US" alt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学历</a:t>
            </a:r>
            <a:r>
              <a:rPr lang="zh-CN" sz="9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是</a:t>
            </a:r>
            <a:r>
              <a:rPr lang="zh-CN" sz="9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铜牌，</a:t>
            </a:r>
            <a:endParaRPr lang="en-US" altLang="zh-CN" sz="9600" b="1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ts val="10000"/>
              </a:lnSpc>
              <a:buFontTx/>
              <a:buNone/>
            </a:pPr>
            <a:r>
              <a:rPr lang="en-US" alt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能力</a:t>
            </a:r>
            <a:r>
              <a:rPr lang="zh-CN" sz="9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是</a:t>
            </a:r>
            <a:r>
              <a:rPr lang="zh-CN" sz="9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银牌，</a:t>
            </a:r>
            <a:endParaRPr lang="en-US" altLang="zh-CN" sz="9600" b="1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ts val="10000"/>
              </a:lnSpc>
              <a:buFontTx/>
              <a:buNone/>
            </a:pPr>
            <a:r>
              <a:rPr lang="en-US" alt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人脉</a:t>
            </a:r>
            <a:r>
              <a:rPr lang="zh-CN" sz="9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是</a:t>
            </a:r>
            <a:r>
              <a:rPr lang="zh-CN" sz="9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金牌，</a:t>
            </a:r>
            <a:endParaRPr lang="en-US" altLang="zh-CN" sz="9600" b="1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ts val="10000"/>
              </a:lnSpc>
              <a:buFontTx/>
              <a:buNone/>
            </a:pPr>
            <a:r>
              <a:rPr lang="en-US" alt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sz="9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思想</a:t>
            </a:r>
            <a:r>
              <a:rPr lang="zh-CN" sz="9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是</a:t>
            </a:r>
            <a:r>
              <a:rPr lang="zh-CN" sz="9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王牌。</a:t>
            </a:r>
            <a:endParaRPr lang="zh-CN" sz="960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buFontTx/>
              <a:buNone/>
            </a:pPr>
            <a:endParaRPr lang="zh-CN" alt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7000"/>
              </a:lnSpc>
            </a:pP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  复杂的东西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简单做，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  就是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专家。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smtClean="0">
                <a:solidFill>
                  <a:srgbClr val="00CC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简单的东西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重复做，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smtClean="0">
                <a:solidFill>
                  <a:srgbClr val="00CC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 就是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行家。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smtClean="0">
                <a:solidFill>
                  <a:srgbClr val="00CC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6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重复的东西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用心做，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000"/>
              </a:lnSpc>
            </a:pPr>
            <a:r>
              <a:rPr lang="zh-CN" altLang="en-US" sz="6600" b="1" smtClean="0">
                <a:solidFill>
                  <a:srgbClr val="00CC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就是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赢家。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7500"/>
              </a:lnSpc>
            </a:pPr>
            <a:r>
              <a:rPr lang="zh-CN" altLang="en-US" sz="6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复杂的东西简单做，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深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入浅出，</a:t>
            </a: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故为专家。</a:t>
            </a:r>
            <a:r>
              <a:rPr lang="zh-CN" altLang="en-US" sz="6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简</a:t>
            </a:r>
            <a:endParaRPr lang="en-US" altLang="zh-CN" sz="6600" b="1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单的东西重复做，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熟能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生巧，</a:t>
            </a: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故为行家。</a:t>
            </a:r>
            <a:r>
              <a:rPr lang="zh-CN" altLang="en-US" sz="6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重复</a:t>
            </a:r>
            <a:endParaRPr lang="en-US" altLang="zh-CN" sz="6600" b="1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的东西用心做，</a:t>
            </a: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领异标</a:t>
            </a:r>
            <a:endParaRPr lang="en-US" altLang="zh-CN" sz="6600" b="1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新，</a:t>
            </a:r>
            <a:r>
              <a:rPr lang="zh-CN" altLang="en-US" sz="6600" b="1" smtClean="0">
                <a:solidFill>
                  <a:srgbClr val="00B050"/>
                </a:solidFill>
                <a:latin typeface="黑体" pitchFamily="2" charset="-122"/>
                <a:ea typeface="黑体" pitchFamily="2" charset="-122"/>
              </a:rPr>
              <a:t>故为赢家。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“自难式”备课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打造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思想王牌，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铸就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教学赢家。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2014</a:t>
            </a:r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年</a:t>
            </a:r>
            <a:r>
              <a:rPr lang="en-US" altLang="zh-CN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9</a:t>
            </a:r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月</a:t>
            </a:r>
            <a:r>
              <a:rPr lang="en-US" altLang="zh-CN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8</a:t>
            </a:r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日</a:t>
            </a:r>
            <a:endParaRPr lang="en-US" altLang="zh-CN" sz="96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初稿，</a:t>
            </a:r>
            <a:r>
              <a:rPr lang="en-US" altLang="zh-CN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10</a:t>
            </a:r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月</a:t>
            </a:r>
            <a:r>
              <a:rPr lang="en-US" altLang="zh-CN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12</a:t>
            </a:r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日</a:t>
            </a:r>
            <a:endParaRPr lang="en-US" altLang="zh-CN" sz="96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定稿。</a:t>
            </a:r>
            <a:endParaRPr lang="zh-CN" altLang="en-US" sz="9600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80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8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小学组</a:t>
            </a:r>
            <a:endParaRPr lang="en-US" altLang="zh-CN" sz="88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“自难式”备课 </a:t>
            </a: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</a:t>
            </a:r>
            <a:endParaRPr lang="zh-CN" altLang="en-US" sz="8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ts val="50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       </a:t>
            </a:r>
            <a:r>
              <a:rPr lang="zh-CN" altLang="en-US" sz="19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咏雪 </a:t>
            </a:r>
            <a:r>
              <a:rPr lang="en-US" altLang="zh-CN" sz="19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19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世说新语</a:t>
            </a:r>
            <a:r>
              <a:rPr lang="en-US" altLang="zh-CN" sz="19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》</a:t>
            </a:r>
            <a:endParaRPr lang="zh-CN" altLang="en-US" sz="19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000"/>
              </a:lnSpc>
            </a:pP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谢太傅寒雪日内集，与儿女</a:t>
            </a:r>
            <a:endParaRPr lang="en-US" altLang="zh-CN" sz="19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000"/>
              </a:lnSpc>
            </a:pP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讲论文义。俄而雪骤，公欣然曰：</a:t>
            </a:r>
            <a:endParaRPr lang="en-US" altLang="zh-CN" sz="19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000"/>
              </a:lnSpc>
            </a:pPr>
            <a:r>
              <a:rPr 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白雪纷纷何所似？</a:t>
            </a:r>
            <a:r>
              <a:rPr 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兄子胡儿</a:t>
            </a:r>
            <a:endParaRPr lang="en-US" altLang="zh-CN" sz="19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000"/>
              </a:lnSpc>
            </a:pP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曰：</a:t>
            </a:r>
            <a:r>
              <a:rPr lang="en-US" sz="19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en-US" sz="19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撒盐空中差可拟。</a:t>
            </a:r>
            <a:r>
              <a:rPr lang="en-US" sz="19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兄女</a:t>
            </a:r>
            <a:endParaRPr lang="en-US" altLang="zh-CN" sz="19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000"/>
              </a:lnSpc>
            </a:pP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曰：</a:t>
            </a:r>
            <a:r>
              <a:rPr lang="en-US" sz="19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en-US" sz="19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未若柳絮因风起。</a:t>
            </a:r>
            <a:r>
              <a:rPr lang="en-US" sz="19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公大</a:t>
            </a:r>
            <a:endParaRPr lang="en-US" altLang="zh-CN" sz="19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000"/>
              </a:lnSpc>
            </a:pP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笑乐。即公大兄无奕女，左将军</a:t>
            </a:r>
            <a:endParaRPr lang="en-US" altLang="zh-CN" sz="19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5000"/>
              </a:lnSpc>
            </a:pPr>
            <a:r>
              <a:rPr lang="zh-CN" altLang="en-US" sz="19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王凝之妻也。</a:t>
            </a:r>
          </a:p>
          <a:p>
            <a:pPr algn="l">
              <a:lnSpc>
                <a:spcPts val="5000"/>
              </a:lnSpc>
            </a:pPr>
            <a:endParaRPr lang="zh-CN" altLang="en-US" sz="19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注释：谢太傅：谢安，字安石，东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晋著名政治家。死后追赠为太傅。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内集：家庭聚会。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儿女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子侄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辈的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年轻一代。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讲论文义：谈论</a:t>
            </a:r>
            <a:r>
              <a:rPr lang="en-US" sz="4400" b="1" dirty="0" err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诗文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胡儿：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谢朗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谢安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哥哥的长子。差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可拟：差不多可以相比。无奕女：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谢无奕的女儿即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谢道韫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。无奕，谢</a:t>
            </a:r>
            <a:endParaRPr lang="en-US" altLang="zh-CN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安长兄谢奕，字无奕。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王凝之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王</a:t>
            </a:r>
          </a:p>
          <a:p>
            <a:pPr algn="l">
              <a:lnSpc>
                <a:spcPts val="4900"/>
              </a:lnSpc>
            </a:pP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羲之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的第二个儿子，曾任左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将军</a:t>
            </a:r>
            <a:r>
              <a:rPr lang="zh-CN" alt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4400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选自人教版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语文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七年级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上册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为什么谢道韫的</a:t>
            </a:r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“柳絮因风起”</a:t>
            </a: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比</a:t>
            </a:r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谢朗的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“撒盐空中”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更精彩？请作具体</a:t>
            </a:r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赏析。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备课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点评</a:t>
            </a:r>
            <a:endParaRPr lang="zh-CN" altLang="en-US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1722</Words>
  <PresentationFormat>全屏显示(4:3)</PresentationFormat>
  <Paragraphs>218</Paragraphs>
  <Slides>40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4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zhaoqx</dc:creator>
  <cp:lastModifiedBy>zhaoqx</cp:lastModifiedBy>
  <cp:revision>46</cp:revision>
  <dcterms:created xsi:type="dcterms:W3CDTF">2014-09-07T21:22:46Z</dcterms:created>
  <dcterms:modified xsi:type="dcterms:W3CDTF">2014-10-23T06:48:39Z</dcterms:modified>
</cp:coreProperties>
</file>