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1" r:id="rId2"/>
    <p:sldId id="363" r:id="rId3"/>
    <p:sldId id="354" r:id="rId4"/>
    <p:sldId id="343" r:id="rId5"/>
    <p:sldId id="345" r:id="rId6"/>
    <p:sldId id="344" r:id="rId7"/>
    <p:sldId id="364" r:id="rId8"/>
    <p:sldId id="340" r:id="rId9"/>
    <p:sldId id="334" r:id="rId10"/>
    <p:sldId id="362" r:id="rId11"/>
    <p:sldId id="342" r:id="rId12"/>
    <p:sldId id="351" r:id="rId13"/>
    <p:sldId id="349" r:id="rId14"/>
    <p:sldId id="352" r:id="rId15"/>
    <p:sldId id="335" r:id="rId16"/>
    <p:sldId id="336" r:id="rId17"/>
    <p:sldId id="337" r:id="rId18"/>
    <p:sldId id="328" r:id="rId19"/>
    <p:sldId id="307" r:id="rId20"/>
    <p:sldId id="338" r:id="rId21"/>
    <p:sldId id="339" r:id="rId22"/>
    <p:sldId id="281" r:id="rId23"/>
    <p:sldId id="282" r:id="rId24"/>
    <p:sldId id="283" r:id="rId25"/>
    <p:sldId id="284" r:id="rId26"/>
    <p:sldId id="285" r:id="rId27"/>
    <p:sldId id="309" r:id="rId28"/>
    <p:sldId id="310" r:id="rId29"/>
    <p:sldId id="312" r:id="rId30"/>
    <p:sldId id="313" r:id="rId31"/>
    <p:sldId id="329" r:id="rId32"/>
    <p:sldId id="330" r:id="rId33"/>
    <p:sldId id="331" r:id="rId34"/>
    <p:sldId id="323" r:id="rId35"/>
    <p:sldId id="332" r:id="rId36"/>
    <p:sldId id="316" r:id="rId37"/>
    <p:sldId id="322" r:id="rId38"/>
    <p:sldId id="318" r:id="rId39"/>
    <p:sldId id="319" r:id="rId40"/>
    <p:sldId id="320" r:id="rId41"/>
    <p:sldId id="324" r:id="rId42"/>
    <p:sldId id="327" r:id="rId43"/>
    <p:sldId id="326" r:id="rId44"/>
    <p:sldId id="308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861DA-837B-444D-9951-028F5233DE45}" type="datetimeFigureOut">
              <a:rPr lang="zh-CN" altLang="en-US" smtClean="0"/>
              <a:pPr/>
              <a:t>2014/11/16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70026-B66E-4ADA-AB7D-7787B85BFF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26611;&#24030;&#22235;&#26657;.pptx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37096;&#23398;&#26657;&#31649;&#29702;&#26631;&#20934;&#25991;&#20214;.docx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22522;&#26412;&#20869;&#23481;92.doc" TargetMode="Externa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2269;&#23478;&#22870;.pptx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35838;&#25913;15&#24180;&#31616;&#29256;.pptx" TargetMode="External"/><Relationship Id="rId2" Type="http://schemas.openxmlformats.org/officeDocument/2006/relationships/hyperlink" Target="&#21152;&#20998;.ppt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&#24605;&#32500;&#23548;&#22270;131103shen.ppt" TargetMode="External"/><Relationship Id="rId5" Type="http://schemas.openxmlformats.org/officeDocument/2006/relationships/hyperlink" Target="&#22522;&#20110;&#26631;&#20934;&#25945;&#26696;&#31616;&#26412;.pptx" TargetMode="External"/><Relationship Id="rId4" Type="http://schemas.openxmlformats.org/officeDocument/2006/relationships/hyperlink" Target="&#21830;&#27827;&#35835;&#20070;.pptx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&#31616;&#20171;&#35838;&#22530;&#35266;&#23519;141022.ppt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34074;&#21439;&#23398;&#29983;&#24231;&#35848;&#20250;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7158" y="0"/>
            <a:ext cx="8143932" cy="4567254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尊敬的各位朋友：上午好！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胡新懿</a:t>
            </a:r>
            <a:endParaRPr lang="zh-CN" altLang="en-US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45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我向北京校长推荐三本书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 descr="IMG_27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429264"/>
            <a:ext cx="6400800" cy="78581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全体校长同读一本书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IMG_27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36444"/>
          </a:xfrm>
          <a:prstGeom prst="rect">
            <a:avLst/>
          </a:prstGeom>
        </p:spPr>
      </p:pic>
      <p:pic>
        <p:nvPicPr>
          <p:cNvPr id="6" name="图片 2" descr="pj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6565" y="4713295"/>
            <a:ext cx="1507435" cy="214470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副标题 2"/>
          <p:cNvSpPr>
            <a:spLocks noGrp="1"/>
          </p:cNvSpPr>
          <p:nvPr>
            <p:ph type="subTitle" idx="1"/>
          </p:nvPr>
        </p:nvSpPr>
        <p:spPr>
          <a:xfrm>
            <a:off x="285750" y="785793"/>
            <a:ext cx="7215188" cy="1714519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中小学校管理评价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5" name="图片 2" descr="pj 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376488"/>
            <a:ext cx="3000375" cy="4268787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642938" y="3071813"/>
            <a:ext cx="4714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袁贵仁主编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全面深化中小学校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管理评价改革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大力推动中小学校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治理体系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治理能力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现代化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培养德智体美全面发展的社会主义建设者和接班人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539750" y="1557338"/>
            <a:ext cx="4460878" cy="4586287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积极学习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种有效教学策略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希尔伯曼（美）</a:t>
            </a:r>
          </a:p>
          <a:p>
            <a:pPr eaLnBrk="1" hangingPunct="1"/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Picture 3" descr="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785926"/>
            <a:ext cx="3286148" cy="4776333"/>
          </a:xfrm>
          <a:prstGeom prst="rect">
            <a:avLst/>
          </a:prstGeom>
          <a:noFill/>
          <a:ln w="76200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副标题 2"/>
          <p:cNvSpPr>
            <a:spLocks noGrp="1"/>
          </p:cNvSpPr>
          <p:nvPr>
            <p:ph type="subTitle" idx="1"/>
          </p:nvPr>
        </p:nvSpPr>
        <p:spPr>
          <a:xfrm>
            <a:off x="785786" y="1000125"/>
            <a:ext cx="3857652" cy="4638675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学校转型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李希贵</a:t>
            </a:r>
          </a:p>
        </p:txBody>
      </p:sp>
      <p:pic>
        <p:nvPicPr>
          <p:cNvPr id="4" name="图片 3" descr="学校转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1500174"/>
            <a:ext cx="3665685" cy="5072074"/>
          </a:xfrm>
          <a:prstGeom prst="rect">
            <a:avLst/>
          </a:prstGeom>
          <a:ln w="88900">
            <a:solidFill>
              <a:srgbClr val="FF0000">
                <a:alpha val="98000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571480"/>
            <a:ext cx="6400800" cy="456725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中小学校学校管理评价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说起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图片 3" descr="学校管理标准文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3357562"/>
            <a:ext cx="2905230" cy="2571768"/>
          </a:xfrm>
          <a:prstGeom prst="rect">
            <a:avLst/>
          </a:prstGeom>
          <a:solidFill>
            <a:srgbClr val="FF0000"/>
          </a:solidFill>
          <a:ln w="88900">
            <a:solidFill>
              <a:srgbClr val="FF0000">
                <a:alpha val="97000"/>
              </a:srgbClr>
            </a:solidFill>
          </a:ln>
        </p:spPr>
      </p:pic>
      <p:pic>
        <p:nvPicPr>
          <p:cNvPr id="5" name="图片 2" descr="pj 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357562"/>
            <a:ext cx="1758491" cy="250189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08"/>
            <a:ext cx="6400800" cy="4638692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学校管理标准文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747712"/>
            <a:ext cx="6057900" cy="5362575"/>
          </a:xfrm>
          <a:prstGeom prst="rect">
            <a:avLst/>
          </a:prstGeom>
          <a:solidFill>
            <a:srgbClr val="FF0000"/>
          </a:solidFill>
          <a:ln w="88900">
            <a:solidFill>
              <a:srgbClr val="FF0000">
                <a:alpha val="97000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谢谢柳州朋友！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日我参观了四所学校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十七中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、柳南实小、二中、一中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pres?slideindex=1&amp;slidetitle="/>
              </a:rPr>
              <a:t>•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49275"/>
            <a:ext cx="8424862" cy="6119813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（幼儿园、小学、中学）教师专业标准（试行）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教育督导条例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29 </a:t>
            </a:r>
          </a:p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全面推进依法治校实施纲要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01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 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义务教育学校校长专业标准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02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26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关于推进中小学教育质量综合评价改革的意见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2013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 </a:t>
            </a:r>
          </a:p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关于全面深化课程改革 落实立德树人根本任务的意见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</a:p>
          <a:p>
            <a:pPr eaLnBrk="1" hangingPunct="1"/>
            <a:r>
              <a:rPr lang="en-US" altLang="zh-CN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  <a:endParaRPr lang="zh-CN" altLang="en-US" sz="18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sz="1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052513"/>
            <a:ext cx="6400800" cy="4586287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每份文件都很重要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体现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全面实施素质教育，深化教育领域综合改革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需要教育行政部门与校长，统筹、整合，创造性地工作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>
          <a:xfrm>
            <a:off x="1071563" y="1000125"/>
            <a:ext cx="7215187" cy="50720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</a:p>
          <a:p>
            <a:endParaRPr lang="en-US" altLang="zh-CN" sz="20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提高学校管理水平的重要举措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file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25"/>
            <a:ext cx="6400800" cy="463867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管理标准主要内容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由基本理念、基本内容、实施要求三部分组成。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副标题 2"/>
          <p:cNvSpPr>
            <a:spLocks noGrp="1"/>
          </p:cNvSpPr>
          <p:nvPr>
            <p:ph type="subTitle" idx="1"/>
          </p:nvPr>
        </p:nvSpPr>
        <p:spPr>
          <a:xfrm>
            <a:off x="1071563" y="1000125"/>
            <a:ext cx="7286625" cy="5429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一是基本理念。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是管理标准的总纲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确定了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字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“育人为本，全面发展；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促进公平，提高质量；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安全和谐，充满活力；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依法办学，科学治理”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副标题 2"/>
          <p:cNvSpPr>
            <a:spLocks noGrp="1"/>
          </p:cNvSpPr>
          <p:nvPr>
            <p:ph type="subTitle" idx="1"/>
          </p:nvPr>
        </p:nvSpPr>
        <p:spPr>
          <a:xfrm>
            <a:off x="785813" y="571500"/>
            <a:ext cx="7643812" cy="578643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二是基本内容。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是管理标准的主体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file"/>
              </a:rPr>
              <a:t>•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设置了六项管理职责，分别是：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“平等对待每位学生、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促进学生全面发展、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引领教师专业发展、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提升教育教学质量、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营造和谐安全环境、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建设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现代学校制度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（学校课程领导力建设含在其中）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副标题 2"/>
          <p:cNvSpPr>
            <a:spLocks noGrp="1"/>
          </p:cNvSpPr>
          <p:nvPr>
            <p:ph type="subTitle" idx="1"/>
          </p:nvPr>
        </p:nvSpPr>
        <p:spPr>
          <a:xfrm>
            <a:off x="1371600" y="1000125"/>
            <a:ext cx="6400800" cy="4638675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六项管理职责下设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项管理任务，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管理任务共下设</a:t>
            </a:r>
            <a:r>
              <a:rPr lang="en-US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条管理要求，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力争涵盖学校管理的主要方面。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副标题 2"/>
          <p:cNvSpPr>
            <a:spLocks noGrp="1"/>
          </p:cNvSpPr>
          <p:nvPr>
            <p:ph type="subTitle" idx="1"/>
          </p:nvPr>
        </p:nvSpPr>
        <p:spPr>
          <a:xfrm>
            <a:off x="1071538" y="4071942"/>
            <a:ext cx="7215188" cy="2071688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义务教育学校管理标准（试行）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08</a:t>
            </a:r>
            <a:r>
              <a:rPr lang="zh-CN" altLang="en-US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06</a:t>
            </a:r>
          </a:p>
          <a:p>
            <a:endParaRPr lang="en-US" altLang="zh-CN" sz="20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348" y="1214422"/>
            <a:ext cx="510909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中小学校学校管理评价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》</a:t>
            </a: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解读文件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</p:txBody>
      </p:sp>
      <p:pic>
        <p:nvPicPr>
          <p:cNvPr id="4" name="图片 2" descr="pj 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785794"/>
            <a:ext cx="1758491" cy="2501895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72494" cy="5500726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北京市海淀区、山西省吕梁市孝义市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江苏省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泰州市、山东省威海市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湖北省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宜昌市宜都市、四川省成都市蒲江县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贵州省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贵阳市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个地市、区县为管理标准实验区。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实验时间定为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2014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月至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2016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月。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约</a:t>
            </a:r>
            <a:r>
              <a:rPr lang="en-US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1600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所义务教育学校，占全国义务教育学校总数的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千分之六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三年内全部实施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 descr="pj 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376488"/>
            <a:ext cx="3000375" cy="4268787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571472" y="785794"/>
            <a:ext cx="47148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袁贵仁主编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全面深化中小学校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管理评价改革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大力推动中小学校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治理体系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治理能力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现代化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培养德智体美全面发展的社会主义建设者和接班人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1071546"/>
            <a:ext cx="6715172" cy="47149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祝贺视频网主办的思维导图研讨会暨柳州现场会成功！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祝贺刘明所长、黄萍校长！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胡新懿</a:t>
            </a:r>
            <a:br>
              <a:rPr lang="zh-CN" altLang="en-US" sz="2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zh-CN" altLang="en-US" sz="2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教育部基础教育课程教材专家工作委员会委员</a:t>
            </a:r>
          </a:p>
          <a:p>
            <a:pPr>
              <a:lnSpc>
                <a:spcPct val="8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教育部课程改革试验区专家指导组委员</a:t>
            </a:r>
            <a:endParaRPr lang="en-US" altLang="zh-CN" sz="22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国家教育行政学院特聘教授</a:t>
            </a: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六章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第一章  学校治理结构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第二章  学生管理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第三章  课程与教学管理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第四章  教师管理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第五章  教育资源管理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第六章  安全管理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“最关注”的课堂教学改革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在这里有明确、系统的论述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785794"/>
            <a:ext cx="6400800" cy="135732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第三章  课程与教学管理  </a:t>
            </a:r>
            <a:r>
              <a:rPr lang="en-US" altLang="zh-CN" sz="2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P106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包括课程管理、教学管理两部分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285992"/>
            <a:ext cx="26432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课程管理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包括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规划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课程开发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课程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实施</a:t>
            </a:r>
            <a:endParaRPr lang="en-US" altLang="zh-CN" sz="32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课程评价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6380" y="2285992"/>
            <a:ext cx="28575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教学管理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P133</a:t>
            </a: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包括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教学常规管理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课堂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教学改革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教育教学研究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教学质量评价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642918"/>
            <a:ext cx="6400800" cy="192882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课程实施途径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P118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考察两个方面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课堂教学、课外活动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2786058"/>
            <a:ext cx="31432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课堂教学</a:t>
            </a:r>
            <a:r>
              <a:rPr lang="zh-CN" altLang="en-US" sz="3200" b="1" dirty="0" smtClean="0">
                <a:latin typeface="Calibri"/>
                <a:ea typeface="华文楷体" pitchFamily="2" charset="-122"/>
              </a:rPr>
              <a:t>④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教学准备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教学过程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8</a:t>
            </a: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教学效果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课后分析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43504" y="2786058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课外活动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571480"/>
            <a:ext cx="7858180" cy="5929354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考察教学过程，进入课堂即时观察，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主要看以下几个方面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(8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条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23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P119</a:t>
            </a: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第一，教学活动是否围绕教学目标展开；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第二，教学内容是否科学、准确，容量是否恰当，重难点处理是否得当；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第三，教学方法是否灵活多样，是否注重启发引导，是否指导学生科学的学习方法和思维方法，现代教育技术运用是否恰当；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第四，是否及时进行评价和反馈；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第五，教学环节是否紧凑、合理、完整，教学进度是否适宜、与学生思维是否合拍，教学的时间分配是否合理；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第六，教学语言是否准确、精炼、生动形象，板书设计是否简明扼要、重点突出、美观大方，教态是否亲切自然；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第七，练习的针对性是否强，有无分层要求；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第八，是否面向全体，关注学生差异。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第二部分，教学管理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（一）教学常规管理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P134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抓好三个方面，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管的常规、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教的常规、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学的常规。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6400800" cy="478634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教学管理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P142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（二）课堂教学改革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中国“有效教学”的标准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2" descr="pj 0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2376488"/>
            <a:ext cx="3000375" cy="4268787"/>
          </a:xfrm>
          <a:prstGeom prst="rect">
            <a:avLst/>
          </a:prstGeom>
          <a:solidFill>
            <a:srgbClr val="FF0000">
              <a:alpha val="98038"/>
            </a:srgbClr>
          </a:solidFill>
          <a:ln w="8890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1000108"/>
            <a:ext cx="6400800" cy="4786346"/>
          </a:xfrm>
        </p:spPr>
        <p:txBody>
          <a:bodyPr>
            <a:normAutofit/>
          </a:bodyPr>
          <a:lstStyle/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考察课堂教学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着眼于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三个方面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教师教学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方式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转变、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方式转变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课堂文化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构建。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1000108"/>
            <a:ext cx="7786742" cy="521497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考察教师教学方式转变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P142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、由重教师教转向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重学生学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、由培养精英到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面向全体学生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、从机械执行教学预设到注重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课堂生成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、从偏重知识传授到知行统一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、从粉笔加黑板到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现代信息技术进入课堂</a:t>
            </a: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、从题海战术转向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作业优化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1071546"/>
            <a:ext cx="7572428" cy="521497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考察学生学习方式转变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P144</a:t>
            </a: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、有否由被动学习向自主学习发展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、有否由个体学习向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合作学习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、有否由接受学习向探究学习发展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、学习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辅助工具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有否由单一向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多元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发展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642918"/>
            <a:ext cx="7500990" cy="5500726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课程改革进程中的一些思考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国家级教学成果奖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关注学生需求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-56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号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课改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年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3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学校管理标准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4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基于课标教学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5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思维导图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6" action="ppaction://hlinkpres?slideindex=1&amp;slidetitle="/>
              </a:rPr>
              <a:t>•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抱歉，准备时间有限，碎片化谈些想法。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仅供参考。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57224" y="1071546"/>
            <a:ext cx="7500990" cy="500066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考察课堂文化构建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altLang="zh-CN" sz="18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P145</a:t>
            </a:r>
          </a:p>
          <a:p>
            <a:pPr algn="l"/>
            <a:r>
              <a:rPr lang="en-US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建立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民主、平等的师生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关系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营造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宽松、和谐的课堂氛围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建构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师生、生生对话、协商的教学形式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、能否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搭建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科学、开放的教学平台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00" y="642918"/>
            <a:ext cx="7572428" cy="5643602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考察学校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教学效果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主要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观察课堂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学生反馈</a:t>
            </a:r>
            <a:r>
              <a: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，可以从以下要点进行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考察</a:t>
            </a:r>
            <a:r>
              <a:rPr lang="en-US" altLang="zh-CN" sz="2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latin typeface="Calibri"/>
                <a:ea typeface="华文楷体" pitchFamily="2" charset="-122"/>
              </a:rPr>
              <a:t>①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课堂</a:t>
            </a:r>
            <a:r>
              <a:rPr lang="zh-CN" alt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教学目标是否得到全面落实；</a:t>
            </a:r>
            <a:endParaRPr lang="en-US" altLang="zh-CN" sz="24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ea typeface="华文楷体" pitchFamily="2" charset="-122"/>
              </a:rPr>
              <a:t>②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学生积极性是否高涨，课堂气氛是否活跃；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ea typeface="华文楷体" pitchFamily="2" charset="-122"/>
              </a:rPr>
              <a:t>③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学生当堂掌握知识、技能的情况如何；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ea typeface="华文楷体" pitchFamily="2" charset="-122"/>
              </a:rPr>
              <a:t>④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师生配合是否默契，学生思维是否活跃；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ea typeface="华文楷体" pitchFamily="2" charset="-122"/>
              </a:rPr>
              <a:t>⑤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学生创新精神、实践能力和良好学习习惯是否得到培养与发展；</a:t>
            </a:r>
            <a:endParaRPr lang="en-US" altLang="zh-CN" sz="24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2400" b="1" dirty="0" smtClean="0">
                <a:solidFill>
                  <a:schemeClr val="tx1"/>
                </a:solidFill>
                <a:ea typeface="华文楷体" pitchFamily="2" charset="-122"/>
              </a:rPr>
              <a:t>⑥</a:t>
            </a:r>
            <a:r>
              <a:rPr lang="zh-CN" alt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学生在学习过程中是否获得积极的情感体验。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981075"/>
            <a:ext cx="6400800" cy="5233988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LICC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范式课堂观察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学生学习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L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教师教学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I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课程性质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课堂文化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endParaRPr lang="zh-CN" altLang="en-US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052513"/>
            <a:ext cx="6400800" cy="4586287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3" name="Picture 3" descr="1205 003 - 副本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33375"/>
            <a:ext cx="7632700" cy="5413375"/>
          </a:xfrm>
          <a:prstGeom prst="rect">
            <a:avLst/>
          </a:prstGeom>
          <a:noFill/>
          <a:ln w="762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14348" y="6092825"/>
            <a:ext cx="785818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LICC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范式课堂观察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走向专业的听评课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  <a:hlinkClick r:id="rId3" action="ppaction://hlinkpres?slideindex=1&amp;slidetitle="/>
              </a:rPr>
              <a:t>•</a:t>
            </a:r>
            <a:r>
              <a:rPr lang="zh-CN" altLang="en-US" sz="3200" dirty="0" smtClean="0"/>
              <a:t> </a:t>
            </a:r>
            <a:endParaRPr lang="zh-CN" altLang="en-US" sz="3200" dirty="0"/>
          </a:p>
        </p:txBody>
      </p:sp>
      <p:cxnSp>
        <p:nvCxnSpPr>
          <p:cNvPr id="6" name="直接箭头连接符 5"/>
          <p:cNvCxnSpPr/>
          <p:nvPr/>
        </p:nvCxnSpPr>
        <p:spPr>
          <a:xfrm>
            <a:off x="3214688" y="2928938"/>
            <a:ext cx="428625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左右箭头 10"/>
          <p:cNvSpPr/>
          <p:nvPr/>
        </p:nvSpPr>
        <p:spPr>
          <a:xfrm>
            <a:off x="5286375" y="2857500"/>
            <a:ext cx="714375" cy="2143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214688" y="2857500"/>
            <a:ext cx="500062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谢谢！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00100" y="1071546"/>
            <a:ext cx="7358114" cy="4786346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高质量推进课程改革，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祝中国教师教育视频网联合体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全面引领中国基础教育！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428736"/>
            <a:ext cx="6400800" cy="4210064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谢谢！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QQ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2399503025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>
            <a:normAutofit/>
          </a:bodyPr>
          <a:lstStyle/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857232"/>
            <a:ext cx="6400800" cy="4781568"/>
          </a:xfrm>
        </p:spPr>
        <p:txBody>
          <a:bodyPr>
            <a:normAutofit/>
          </a:bodyPr>
          <a:lstStyle/>
          <a:p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分析性思维、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创造性思维（总体把握）、</a:t>
            </a:r>
            <a:endParaRPr lang="en-US" altLang="zh-CN" b="1" dirty="0" smtClean="0">
              <a:solidFill>
                <a:schemeClr val="tx1"/>
              </a:solidFill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实用性思维（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均衡思考）。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批判</a:t>
            </a:r>
            <a:r>
              <a:rPr lang="en-US" altLang="zh-CN" b="1" dirty="0" smtClean="0">
                <a:solidFill>
                  <a:schemeClr val="tx1"/>
                </a:solidFill>
                <a:ea typeface="华文楷体" pitchFamily="2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分析性思维、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创造</a:t>
            </a:r>
            <a:r>
              <a:rPr lang="en-US" altLang="zh-CN" b="1" dirty="0" smtClean="0">
                <a:solidFill>
                  <a:schemeClr val="tx1"/>
                </a:solidFill>
                <a:ea typeface="华文楷体" pitchFamily="2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综合性思维、</a:t>
            </a:r>
          </a:p>
          <a:p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实用</a:t>
            </a:r>
            <a:r>
              <a:rPr lang="en-US" altLang="zh-CN" b="1" dirty="0" smtClean="0">
                <a:solidFill>
                  <a:schemeClr val="tx1"/>
                </a:solidFill>
                <a:ea typeface="华文楷体" pitchFamily="2" charset="-122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a typeface="华文楷体" pitchFamily="2" charset="-122"/>
              </a:rPr>
              <a:t>情景性思维。</a:t>
            </a: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1071546"/>
            <a:ext cx="6400800" cy="456725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学习风格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听觉型、视觉型、动觉型、均衡型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关注学生学习需求</a:t>
            </a:r>
            <a:endParaRPr lang="en-US" altLang="zh-CN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hlinkClick r:id="rId2" action="ppaction://hlinkpres?slideindex=1&amp;slidetitle="/>
              </a:rPr>
              <a:t>•</a:t>
            </a:r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</TotalTime>
  <Words>1306</Words>
  <Application>Microsoft Office PowerPoint</Application>
  <PresentationFormat>全屏显示(4:3)</PresentationFormat>
  <Paragraphs>195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111</cp:revision>
  <dcterms:created xsi:type="dcterms:W3CDTF">2014-09-08T00:48:58Z</dcterms:created>
  <dcterms:modified xsi:type="dcterms:W3CDTF">2014-11-16T00:29:09Z</dcterms:modified>
</cp:coreProperties>
</file>