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6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1F3F9-CD99-4DBA-A75A-7A82D6D0E180}" type="datetimeFigureOut">
              <a:rPr lang="zh-CN" altLang="en-US" smtClean="0"/>
              <a:pPr/>
              <a:t>2014/11/15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D410A-CD4C-49AF-BEF2-89AA2B4872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1F3F9-CD99-4DBA-A75A-7A82D6D0E180}" type="datetimeFigureOut">
              <a:rPr lang="zh-CN" altLang="en-US" smtClean="0"/>
              <a:pPr/>
              <a:t>2014/11/15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D410A-CD4C-49AF-BEF2-89AA2B4872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1F3F9-CD99-4DBA-A75A-7A82D6D0E180}" type="datetimeFigureOut">
              <a:rPr lang="zh-CN" altLang="en-US" smtClean="0"/>
              <a:pPr/>
              <a:t>2014/11/15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D410A-CD4C-49AF-BEF2-89AA2B4872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1F3F9-CD99-4DBA-A75A-7A82D6D0E180}" type="datetimeFigureOut">
              <a:rPr lang="zh-CN" altLang="en-US" smtClean="0"/>
              <a:pPr/>
              <a:t>2014/11/15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D410A-CD4C-49AF-BEF2-89AA2B4872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1F3F9-CD99-4DBA-A75A-7A82D6D0E180}" type="datetimeFigureOut">
              <a:rPr lang="zh-CN" altLang="en-US" smtClean="0"/>
              <a:pPr/>
              <a:t>2014/11/15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D410A-CD4C-49AF-BEF2-89AA2B4872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1F3F9-CD99-4DBA-A75A-7A82D6D0E180}" type="datetimeFigureOut">
              <a:rPr lang="zh-CN" altLang="en-US" smtClean="0"/>
              <a:pPr/>
              <a:t>2014/11/15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D410A-CD4C-49AF-BEF2-89AA2B4872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1F3F9-CD99-4DBA-A75A-7A82D6D0E180}" type="datetimeFigureOut">
              <a:rPr lang="zh-CN" altLang="en-US" smtClean="0"/>
              <a:pPr/>
              <a:t>2014/11/15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D410A-CD4C-49AF-BEF2-89AA2B4872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1F3F9-CD99-4DBA-A75A-7A82D6D0E180}" type="datetimeFigureOut">
              <a:rPr lang="zh-CN" altLang="en-US" smtClean="0"/>
              <a:pPr/>
              <a:t>2014/11/15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D410A-CD4C-49AF-BEF2-89AA2B4872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1F3F9-CD99-4DBA-A75A-7A82D6D0E180}" type="datetimeFigureOut">
              <a:rPr lang="zh-CN" altLang="en-US" smtClean="0"/>
              <a:pPr/>
              <a:t>2014/11/15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D410A-CD4C-49AF-BEF2-89AA2B4872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1F3F9-CD99-4DBA-A75A-7A82D6D0E180}" type="datetimeFigureOut">
              <a:rPr lang="zh-CN" altLang="en-US" smtClean="0"/>
              <a:pPr/>
              <a:t>2014/11/15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D410A-CD4C-49AF-BEF2-89AA2B4872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1F3F9-CD99-4DBA-A75A-7A82D6D0E180}" type="datetimeFigureOut">
              <a:rPr lang="zh-CN" altLang="en-US" smtClean="0"/>
              <a:pPr/>
              <a:t>2014/11/15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7D410A-CD4C-49AF-BEF2-89AA2B4872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31F3F9-CD99-4DBA-A75A-7A82D6D0E180}" type="datetimeFigureOut">
              <a:rPr lang="zh-CN" altLang="en-US" smtClean="0"/>
              <a:pPr/>
              <a:t>2014/11/15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D410A-CD4C-49AF-BEF2-89AA2B4872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1071546"/>
            <a:ext cx="6400800" cy="4567254"/>
          </a:xfrm>
        </p:spPr>
        <p:txBody>
          <a:bodyPr>
            <a:normAutofit/>
          </a:bodyPr>
          <a:lstStyle/>
          <a:p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图片 3" descr="IMG_428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7148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1538" y="928670"/>
            <a:ext cx="7215238" cy="4929222"/>
          </a:xfrm>
        </p:spPr>
        <p:txBody>
          <a:bodyPr>
            <a:no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关注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点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是更多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地投入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到“学”的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研究上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以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学生学习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的积极性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、动力、投入度为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中心，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国家级教学成果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要体现出这种教学质量观。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14414" y="1071546"/>
            <a:ext cx="6700862" cy="4714908"/>
          </a:xfrm>
        </p:spPr>
        <p:txBody>
          <a:bodyPr/>
          <a:lstStyle/>
          <a:p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2012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年中央批准</a:t>
            </a:r>
            <a:r>
              <a:rPr lang="en-US" altLang="zh-CN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11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所大学成立“协同创新中心”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北师大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承接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教育创新</a:t>
            </a:r>
            <a:endParaRPr lang="en-US" altLang="zh-CN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中国新课程研究院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评选了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2014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年度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中国首届“课改杰出校长”。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2015</a:t>
            </a:r>
            <a:r>
              <a:rPr lang="zh-CN" altLang="en-US" b="1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年度</a:t>
            </a:r>
            <a:r>
              <a:rPr lang="zh-CN" altLang="en-US" b="1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评选要加大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力度。</a:t>
            </a:r>
            <a:endParaRPr lang="en-US" altLang="zh-CN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85852" y="1071546"/>
            <a:ext cx="6715172" cy="4714908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祝贺刘明所长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月获基础教育首届国家级教学成果奖二等奖！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祝贺黄萍校长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月获</a:t>
            </a:r>
            <a:r>
              <a:rPr lang="en-US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2014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年度中国首届“课改杰出校长”！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642938" y="0"/>
            <a:ext cx="8143875" cy="5661025"/>
          </a:xfrm>
        </p:spPr>
        <p:txBody>
          <a:bodyPr>
            <a:norm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2014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年基础教育、职业教育、高等教育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(89)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国家级教学成果奖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9219" name="图片 2" descr="图片1 - 副本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1571625"/>
            <a:ext cx="7620000" cy="5095875"/>
          </a:xfrm>
          <a:prstGeom prst="rect">
            <a:avLst/>
          </a:prstGeom>
          <a:noFill/>
          <a:ln w="101600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14414" y="785794"/>
            <a:ext cx="7000924" cy="5429288"/>
          </a:xfrm>
        </p:spPr>
        <p:txBody>
          <a:bodyPr>
            <a:normAutofit/>
          </a:bodyPr>
          <a:lstStyle/>
          <a:p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2014</a:t>
            </a: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基础教育首届国家级教学成果奖评选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基础教育最高奖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国家级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第一次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四年一届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很受鼓舞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图片 3" descr="zhengshu - 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60" y="4532320"/>
            <a:ext cx="2901482" cy="20955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357166"/>
            <a:ext cx="7786742" cy="6000792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全国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1305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项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第一阶段网评，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选出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41%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进入第二阶段会评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遴选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417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项，占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31.9%</a:t>
            </a: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特等奖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（李吉林、北京十一学校）、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一等奖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48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、二等奖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367</a:t>
            </a: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广西获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项一等奖、 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项二等奖，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上报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41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项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4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广西师大幼儿教育</a:t>
            </a:r>
            <a:endParaRPr lang="en-US" altLang="zh-CN" sz="2400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4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项基教</a:t>
            </a:r>
            <a:endParaRPr lang="en-US" altLang="zh-CN" sz="2400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400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400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图片 3" descr="1410288292360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4305300"/>
            <a:ext cx="3810000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42910" y="1071546"/>
            <a:ext cx="7715304" cy="5143536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设立国家级教学成果奖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成为全面深化课程改革的重要机制之一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定期开展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优秀教学成果奖的评审，引导广大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教育工作者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围绕基础教育课程改革的重点、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难点问题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进行改革创新，建立健全推进教学改革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、提高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教育质量的长效机制。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85786" y="928670"/>
            <a:ext cx="7643866" cy="5500726"/>
          </a:xfrm>
        </p:spPr>
        <p:txBody>
          <a:bodyPr>
            <a:noAutofit/>
          </a:bodyPr>
          <a:lstStyle/>
          <a:p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国家级教学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成果坚持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立德树人”导向，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体现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素质教育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的方向，坚持基础教育课程改革的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基本理念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和方向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评选结果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要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体现，充分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促进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学生的生动活泼、主动发展，突出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学生社会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责任感、创新精神、实践能力的培养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，有利于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减轻学生过度的课业负担。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1538" y="1071546"/>
            <a:ext cx="7072362" cy="4714908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评选的成果，一个显著特点面宽，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既有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针对各学科的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也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有针对课程、德育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、社会实践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、校园文化建设等方面的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体现了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全方位育人理念。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57224" y="928670"/>
            <a:ext cx="7572428" cy="5429288"/>
          </a:xfrm>
        </p:spPr>
        <p:txBody>
          <a:bodyPr>
            <a:noAutofit/>
          </a:bodyPr>
          <a:lstStyle/>
          <a:p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不同于科研论文、专著等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评选，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教学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成果奖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评选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坚持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实践导向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，面向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教学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实践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必须围绕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解决基础教育教学过程中的实际问题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，创造性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地提出科学的思路、方法和措施，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经过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实践检验，对于实现培养目标、提高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教学水平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和教育质量效果显著，产生了广泛而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积极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的影响，至今仍在教育教学中发挥示范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引领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作用。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</TotalTime>
  <Words>423</Words>
  <Application>Microsoft Office PowerPoint</Application>
  <PresentationFormat>全屏显示(4:3)</PresentationFormat>
  <Paragraphs>46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</dc:creator>
  <cp:lastModifiedBy>admin</cp:lastModifiedBy>
  <cp:revision>15</cp:revision>
  <dcterms:created xsi:type="dcterms:W3CDTF">2014-11-15T01:27:48Z</dcterms:created>
  <dcterms:modified xsi:type="dcterms:W3CDTF">2014-11-15T13:59:39Z</dcterms:modified>
</cp:coreProperties>
</file>