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6"/>
  </p:notesMasterIdLst>
  <p:sldIdLst>
    <p:sldId id="256" r:id="rId2"/>
    <p:sldId id="425" r:id="rId3"/>
    <p:sldId id="424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263" r:id="rId18"/>
    <p:sldId id="288" r:id="rId19"/>
    <p:sldId id="289" r:id="rId20"/>
    <p:sldId id="290" r:id="rId21"/>
    <p:sldId id="291" r:id="rId22"/>
    <p:sldId id="278" r:id="rId23"/>
    <p:sldId id="274" r:id="rId24"/>
    <p:sldId id="439" r:id="rId25"/>
    <p:sldId id="353" r:id="rId26"/>
    <p:sldId id="354" r:id="rId27"/>
    <p:sldId id="325" r:id="rId28"/>
    <p:sldId id="324" r:id="rId29"/>
    <p:sldId id="326" r:id="rId30"/>
    <p:sldId id="320" r:id="rId31"/>
    <p:sldId id="321" r:id="rId32"/>
    <p:sldId id="322" r:id="rId33"/>
    <p:sldId id="323" r:id="rId34"/>
    <p:sldId id="327" r:id="rId35"/>
    <p:sldId id="329" r:id="rId36"/>
    <p:sldId id="330" r:id="rId37"/>
    <p:sldId id="331" r:id="rId38"/>
    <p:sldId id="332" r:id="rId39"/>
    <p:sldId id="333" r:id="rId40"/>
    <p:sldId id="334" r:id="rId41"/>
    <p:sldId id="328" r:id="rId42"/>
    <p:sldId id="440" r:id="rId43"/>
    <p:sldId id="410" r:id="rId44"/>
    <p:sldId id="280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50" r:id="rId56"/>
    <p:sldId id="345" r:id="rId57"/>
    <p:sldId id="346" r:id="rId58"/>
    <p:sldId id="347" r:id="rId59"/>
    <p:sldId id="349" r:id="rId60"/>
    <p:sldId id="441" r:id="rId61"/>
    <p:sldId id="261" r:id="rId62"/>
    <p:sldId id="412" r:id="rId63"/>
    <p:sldId id="413" r:id="rId64"/>
    <p:sldId id="414" r:id="rId65"/>
    <p:sldId id="415" r:id="rId66"/>
    <p:sldId id="416" r:id="rId67"/>
    <p:sldId id="419" r:id="rId68"/>
    <p:sldId id="386" r:id="rId69"/>
    <p:sldId id="387" r:id="rId70"/>
    <p:sldId id="388" r:id="rId71"/>
    <p:sldId id="389" r:id="rId72"/>
    <p:sldId id="390" r:id="rId73"/>
    <p:sldId id="391" r:id="rId74"/>
    <p:sldId id="420" r:id="rId75"/>
    <p:sldId id="392" r:id="rId76"/>
    <p:sldId id="421" r:id="rId77"/>
    <p:sldId id="393" r:id="rId78"/>
    <p:sldId id="394" r:id="rId79"/>
    <p:sldId id="395" r:id="rId80"/>
    <p:sldId id="260" r:id="rId81"/>
    <p:sldId id="442" r:id="rId82"/>
    <p:sldId id="397" r:id="rId83"/>
    <p:sldId id="497" r:id="rId84"/>
    <p:sldId id="498" r:id="rId85"/>
    <p:sldId id="499" r:id="rId86"/>
    <p:sldId id="402" r:id="rId87"/>
    <p:sldId id="500" r:id="rId88"/>
    <p:sldId id="501" r:id="rId89"/>
    <p:sldId id="403" r:id="rId90"/>
    <p:sldId id="502" r:id="rId91"/>
    <p:sldId id="405" r:id="rId92"/>
    <p:sldId id="503" r:id="rId93"/>
    <p:sldId id="504" r:id="rId94"/>
    <p:sldId id="505" r:id="rId95"/>
    <p:sldId id="443" r:id="rId96"/>
    <p:sldId id="444" r:id="rId97"/>
    <p:sldId id="445" r:id="rId98"/>
    <p:sldId id="446" r:id="rId99"/>
    <p:sldId id="447" r:id="rId100"/>
    <p:sldId id="448" r:id="rId101"/>
    <p:sldId id="496" r:id="rId102"/>
    <p:sldId id="363" r:id="rId103"/>
    <p:sldId id="385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449" r:id="rId126"/>
    <p:sldId id="450" r:id="rId127"/>
    <p:sldId id="451" r:id="rId128"/>
    <p:sldId id="452" r:id="rId129"/>
    <p:sldId id="453" r:id="rId130"/>
    <p:sldId id="454" r:id="rId131"/>
    <p:sldId id="455" r:id="rId132"/>
    <p:sldId id="456" r:id="rId133"/>
    <p:sldId id="457" r:id="rId134"/>
    <p:sldId id="458" r:id="rId135"/>
    <p:sldId id="459" r:id="rId136"/>
    <p:sldId id="460" r:id="rId137"/>
    <p:sldId id="461" r:id="rId138"/>
    <p:sldId id="462" r:id="rId139"/>
    <p:sldId id="463" r:id="rId140"/>
    <p:sldId id="464" r:id="rId141"/>
    <p:sldId id="465" r:id="rId142"/>
    <p:sldId id="276" r:id="rId143"/>
    <p:sldId id="357" r:id="rId144"/>
    <p:sldId id="358" r:id="rId145"/>
    <p:sldId id="310" r:id="rId146"/>
    <p:sldId id="305" r:id="rId147"/>
    <p:sldId id="306" r:id="rId148"/>
    <p:sldId id="307" r:id="rId149"/>
    <p:sldId id="466" r:id="rId150"/>
    <p:sldId id="467" r:id="rId151"/>
    <p:sldId id="311" r:id="rId152"/>
    <p:sldId id="468" r:id="rId153"/>
    <p:sldId id="469" r:id="rId154"/>
    <p:sldId id="470" r:id="rId155"/>
    <p:sldId id="471" r:id="rId156"/>
    <p:sldId id="317" r:id="rId157"/>
    <p:sldId id="318" r:id="rId158"/>
    <p:sldId id="319" r:id="rId159"/>
    <p:sldId id="472" r:id="rId160"/>
    <p:sldId id="473" r:id="rId161"/>
    <p:sldId id="264" r:id="rId162"/>
    <p:sldId id="301" r:id="rId163"/>
    <p:sldId id="474" r:id="rId164"/>
    <p:sldId id="475" r:id="rId165"/>
    <p:sldId id="476" r:id="rId166"/>
    <p:sldId id="477" r:id="rId167"/>
    <p:sldId id="478" r:id="rId168"/>
    <p:sldId id="479" r:id="rId169"/>
    <p:sldId id="480" r:id="rId170"/>
    <p:sldId id="481" r:id="rId171"/>
    <p:sldId id="482" r:id="rId172"/>
    <p:sldId id="483" r:id="rId173"/>
    <p:sldId id="484" r:id="rId174"/>
    <p:sldId id="485" r:id="rId175"/>
    <p:sldId id="486" r:id="rId176"/>
    <p:sldId id="487" r:id="rId177"/>
    <p:sldId id="488" r:id="rId178"/>
    <p:sldId id="489" r:id="rId179"/>
    <p:sldId id="490" r:id="rId180"/>
    <p:sldId id="491" r:id="rId181"/>
    <p:sldId id="492" r:id="rId182"/>
    <p:sldId id="493" r:id="rId183"/>
    <p:sldId id="494" r:id="rId184"/>
    <p:sldId id="495" r:id="rId18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  <a:srgbClr val="FF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0" d="100"/>
          <a:sy n="140" d="100"/>
        </p:scale>
        <p:origin x="-74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8AF3-ABD1-4B55-8971-333DB399B343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0C0-CCF3-4407-858E-939316849A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8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前车之鉴</a:t>
            </a:r>
            <a:endParaRPr lang="en-US" altLang="zh-CN" sz="8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后事之师</a:t>
            </a:r>
            <a:endParaRPr lang="en-US" altLang="zh-CN" sz="8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8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8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听课提升授课</a:t>
            </a:r>
            <a:endParaRPr lang="en-US" altLang="zh-CN" sz="8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6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（成都语文研讨）</a:t>
            </a:r>
            <a:endParaRPr lang="en-US" altLang="zh-CN" sz="86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慧开禅师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（宋）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春有百花秋有月，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夏有凉风冬有雪。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若无闲事挂心头，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便是人间好时节。</a:t>
            </a:r>
            <a:endParaRPr lang="zh-CN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（六）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题海泛滥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高效课堂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12000"/>
              </a:lnSpc>
            </a:pP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2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熟读精思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2000"/>
              </a:lnSpc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绿化文言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2000"/>
              </a:lnSpc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8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曹刿论战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0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    《</a:t>
            </a:r>
            <a:r>
              <a:rPr lang="zh-CN" altLang="en-US" sz="80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80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en-US" altLang="zh-CN" sz="80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80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执教  赵谦翔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ts val="8000"/>
              </a:lnSpc>
            </a:pPr>
            <a:r>
              <a:rPr lang="zh-CN" altLang="en-US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朱熹</a:t>
            </a:r>
            <a:r>
              <a:rPr lang="zh-CN" altLang="en-US" sz="7200" b="1" smtClean="0">
                <a:solidFill>
                  <a:srgbClr val="33CC33"/>
                </a:solidFill>
                <a:latin typeface="黑体" pitchFamily="2" charset="-122"/>
                <a:ea typeface="黑体" pitchFamily="2" charset="-122"/>
              </a:rPr>
              <a:t>读书法：</a:t>
            </a:r>
            <a:endParaRPr lang="en-US" altLang="zh-CN" sz="7200" b="1" smtClean="0">
              <a:solidFill>
                <a:srgbClr val="33CC33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熟读，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使其言皆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若出于吾之口。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精思，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使其意皆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若出于吾之心。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zh-CN" sz="2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             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曹刿论战 </a:t>
            </a:r>
            <a:r>
              <a:rPr lang="en-US" altLang="zh-CN" sz="3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3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>
              <a:lnSpc>
                <a:spcPts val="3200"/>
              </a:lnSpc>
            </a:pPr>
            <a:r>
              <a:rPr lang="en-US" altLang="zh-CN" sz="24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十年春，齐师伐我，公将战。曹刿请见。其乡人曰：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肉食者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谋之，又何间焉？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肉食者鄙，未能远谋。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乃入见。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问：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何以战？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衣食所安，弗敢专也，必以分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小惠未徧，民弗从也。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牺牲玉帛，弗敢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加也，必以信。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小信未孚，神弗福也。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小大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之狱，虽不能察，必以情。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忠之属也，可以一战。战则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请从。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公与之乘，战于长勺。公将鼓之。刿曰：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未可。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齐人三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鼓，刿曰：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可矣。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齐师败绩。公将驰之，刿曰：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未可。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，视其辙，登轼而望之，曰：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可矣。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遂逐齐师。 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既克，公问其故。对曰：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夫战，勇气也。一鼓作气，再而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衰，三而竭。彼竭我盈，故克之。夫大国难测也，惧有伏焉。吾视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其辙乱，望其旗靡，故逐之。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逐段</a:t>
            </a:r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熟</a:t>
            </a:r>
            <a:r>
              <a:rPr lang="zh-CN" altLang="en-US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读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精</a:t>
            </a:r>
            <a:r>
              <a:rPr lang="zh-CN" altLang="en-US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思</a:t>
            </a:r>
            <a:endParaRPr lang="en-US" altLang="zh-CN" sz="96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              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十年春，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齐师伐我，</a:t>
            </a:r>
            <a:endParaRPr lang="en-US" altLang="zh-CN" sz="2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公将战。曹刿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请见。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其乡人曰：</a:t>
            </a:r>
            <a:r>
              <a:rPr lang="zh-CN" altLang="en-US" sz="240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肉食者</a:t>
            </a:r>
            <a:endParaRPr lang="en-US" altLang="zh-CN" sz="2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谋之，又何间焉？</a:t>
            </a:r>
            <a:r>
              <a:rPr lang="zh-CN" altLang="en-US" sz="240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刿曰：</a:t>
            </a:r>
            <a:endParaRPr lang="en-US" altLang="zh-CN" sz="2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肉食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者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鄙，未能远谋。</a:t>
            </a:r>
            <a:r>
              <a:rPr lang="zh-CN" altLang="en-US" sz="240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endParaRPr lang="en-US" altLang="zh-CN" sz="24000" b="1" dirty="0" smtClean="0">
              <a:solidFill>
                <a:srgbClr val="FF0000"/>
              </a:solidFill>
              <a:latin typeface="华文楷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乃入见。  </a:t>
            </a:r>
            <a:r>
              <a:rPr lang="zh-CN" altLang="en-US" sz="240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240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sz="240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endParaRPr lang="zh-CN" altLang="en-US" sz="2400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endParaRPr lang="zh-CN" altLang="en-US" sz="3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32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en-US" altLang="zh-CN" sz="320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十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曹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 </a:t>
            </a:r>
          </a:p>
          <a:p>
            <a:pPr algn="l" eaLnBrk="1" hangingPunct="1"/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其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又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algn="l" eaLnBrk="1" hangingPunct="1"/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乃</a:t>
            </a:r>
            <a:r>
              <a:rPr lang="en-US" altLang="zh-CN" sz="96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96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60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en-US" altLang="zh-CN" sz="6000" b="1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500"/>
              </a:lnSpc>
            </a:pPr>
            <a:r>
              <a:rPr lang="zh-CN" altLang="en-US" sz="36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“齐师伐我”：齐国侵略，鲁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国反侵略，正义战争。“曹刿请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见”：不是被召见，而是请见，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看出自觉爱国；再观其草食者身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份，更见其“位卑未敢忘忧国”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的高度热忱。“肉食者鄙，未能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远谋”：既见知人之明，又见自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信之态。</a:t>
            </a:r>
          </a:p>
          <a:p>
            <a:pPr algn="l" eaLnBrk="1" hangingPunct="1">
              <a:lnSpc>
                <a:spcPts val="5500"/>
              </a:lnSpc>
            </a:pP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17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问：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何以战？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衣</a:t>
            </a:r>
            <a:endParaRPr lang="en-US" altLang="zh-CN" sz="17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食所安，弗敢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专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也，必以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分人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endParaRPr lang="en-US" altLang="zh-CN" sz="17600" b="1" dirty="0" smtClean="0">
              <a:solidFill>
                <a:srgbClr val="FF0000"/>
              </a:solidFill>
              <a:latin typeface="华文楷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惠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徧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，民弗从也。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endParaRPr lang="en-US" altLang="zh-CN" sz="17600" b="1" dirty="0" smtClean="0">
              <a:solidFill>
                <a:srgbClr val="FF0000"/>
              </a:solidFill>
              <a:latin typeface="华文楷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牺牲玉帛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，弗敢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加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也，必</a:t>
            </a:r>
            <a:endParaRPr lang="en-US" altLang="zh-CN" sz="17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以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信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小信未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孚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，神弗</a:t>
            </a:r>
            <a:endParaRPr lang="en-US" altLang="zh-CN" sz="17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福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也。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小大之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狱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，虽不</a:t>
            </a:r>
            <a:endParaRPr lang="en-US" altLang="zh-CN" sz="17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能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察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，必以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情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对曰：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忠之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属</a:t>
            </a:r>
            <a:endParaRPr lang="en-US" altLang="zh-CN" sz="17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也，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可以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一战。战则请从。</a:t>
            </a:r>
            <a:r>
              <a:rPr lang="zh-CN" altLang="en-US" sz="176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176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176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78</a:t>
            </a:r>
            <a:r>
              <a:rPr lang="zh-CN" altLang="en-US" sz="176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endParaRPr lang="zh-CN" altLang="en-US" sz="1760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17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endParaRPr lang="en-US" altLang="zh-CN" sz="176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改</a:t>
            </a:r>
            <a:r>
              <a:rPr lang="en-US" altLang="zh-CN" sz="72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慧开禅师诗</a:t>
            </a:r>
            <a:r>
              <a:rPr lang="en-US" altLang="zh-CN" sz="72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春有百花秋有月，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夏有凉风冬有雪。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只为升学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挂心头，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俱是作业烂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时节。</a:t>
            </a:r>
            <a:endParaRPr lang="zh-CN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问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衣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必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对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民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牺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必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神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小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必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忠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可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战</a:t>
            </a:r>
            <a:r>
              <a:rPr lang="en-US" altLang="zh-CN" sz="295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</a:t>
            </a: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9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endParaRPr lang="en-US" altLang="zh-CN" sz="295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4800" b="1" smtClean="0">
                <a:solidFill>
                  <a:srgbClr val="33CC33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取胜三条依据：第一条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贵族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的，第二条对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神灵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的，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第三条对</a:t>
            </a:r>
            <a:r>
              <a:rPr lang="zh-CN" altLang="en-US" sz="5400" b="1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百姓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的。否定前两条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肯定第三条，说明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战争胜利，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必须依靠人民。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这正是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“肉食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者”没有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“战略”</a:t>
            </a:r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眼光。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54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公与之乘，战于长勺。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公将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鼓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之。 刿曰：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未可。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endParaRPr lang="en-US" altLang="zh-CN" sz="5400" b="1" dirty="0" smtClean="0">
              <a:solidFill>
                <a:srgbClr val="FF0000"/>
              </a:solidFill>
              <a:latin typeface="华文楷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齐人三鼓。刿曰：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可矣。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endParaRPr lang="en-US" altLang="zh-CN" sz="5400" b="1" dirty="0" smtClean="0">
              <a:solidFill>
                <a:srgbClr val="FF0000"/>
              </a:solidFill>
              <a:latin typeface="华文楷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齐师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败绩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。公将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驰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之。刿曰：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未可。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下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视其辙，登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轼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而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望之，曰：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可矣。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遂逐齐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师。</a:t>
            </a:r>
            <a:r>
              <a:rPr lang="zh-CN" alt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52</a:t>
            </a:r>
            <a:r>
              <a:rPr lang="zh-CN" alt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endParaRPr lang="zh-CN" altLang="en-US" sz="540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endParaRPr lang="zh-CN" altLang="en-US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endParaRPr lang="en-US" altLang="zh-CN" sz="40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公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刿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登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曰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遂</a:t>
            </a:r>
            <a:r>
              <a:rPr lang="en-US" altLang="zh-CN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 eaLnBrk="1" hangingPunct="1"/>
            <a:endParaRPr lang="en-US" altLang="zh-CN" sz="40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此段非“论”战，乃</a:t>
            </a:r>
            <a:endParaRPr lang="en-US" altLang="zh-CN" sz="6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“参”</a:t>
            </a:r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战。整个战斗指</a:t>
            </a:r>
            <a:endParaRPr lang="en-US" altLang="zh-CN" sz="6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挥，仅用四句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八字</a:t>
            </a:r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，简</a:t>
            </a:r>
            <a:endParaRPr lang="en-US" altLang="zh-CN" sz="6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洁明快，既显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战斗紧张，</a:t>
            </a:r>
            <a:endParaRPr lang="en-US" altLang="zh-CN" sz="6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又见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指挥若定。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</a:p>
          <a:p>
            <a:pPr eaLnBrk="1" hangingPunct="1"/>
            <a:endParaRPr lang="en-US" altLang="zh-CN" sz="400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既克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，公问其故。对曰：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夫战，勇气也。一鼓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气，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再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而衰，三而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竭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。彼竭我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盈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故克之。夫大国难测也，惧有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伏焉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。吾视其辙乱，望其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旗靡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故逐之。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itchFamily="2" charset="-122"/>
                <a:ea typeface="黑体" pitchFamily="2" charset="-122"/>
              </a:rPr>
              <a:t>” </a:t>
            </a:r>
            <a:r>
              <a:rPr lang="zh-CN" alt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52</a:t>
            </a:r>
            <a:r>
              <a:rPr lang="zh-CN" altLang="en-US" sz="5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）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zh-CN" altLang="en-US" sz="54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既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algn="l" eaLnBrk="1" hangingPunct="1">
              <a:lnSpc>
                <a:spcPts val="11000"/>
              </a:lnSpc>
            </a:pP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勇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algn="l" eaLnBrk="1" hangingPunct="1">
              <a:lnSpc>
                <a:spcPts val="11000"/>
              </a:lnSpc>
            </a:pP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彼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夫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</a:p>
          <a:p>
            <a:pPr algn="l" eaLnBrk="1" hangingPunct="1">
              <a:lnSpc>
                <a:spcPts val="11000"/>
              </a:lnSpc>
            </a:pP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吾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望</a:t>
            </a:r>
            <a:r>
              <a:rPr lang="en-US" altLang="zh-CN" sz="384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38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1000"/>
              </a:lnSpc>
            </a:pPr>
            <a:r>
              <a:rPr lang="zh-CN" altLang="en-US" sz="38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zh-CN" altLang="en-US" sz="384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战后论战，疑云顿消</a:t>
            </a:r>
            <a:endParaRPr lang="en-US" altLang="zh-CN" sz="7200" b="1" dirty="0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“彼竭我盈”：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勇气取胜。</a:t>
            </a:r>
            <a:endParaRPr lang="en-US" altLang="zh-CN" sz="72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“辙乱旗靡</a:t>
            </a:r>
            <a:r>
              <a:rPr 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谨防诈兵。</a:t>
            </a:r>
            <a:endParaRPr lang="zh-CN" altLang="en-US" sz="7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原题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齐鲁长勺之</a:t>
            </a:r>
            <a:endParaRPr lang="en-US" altLang="zh-CN" sz="8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为何改为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曹</a:t>
            </a:r>
            <a:endParaRPr lang="en-US" altLang="zh-CN" sz="8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刿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？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曹刿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>
              <a:lnSpc>
                <a:spcPct val="110000"/>
              </a:lnSpc>
              <a:defRPr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曹刿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请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r>
              <a:rPr lang="zh-CN" altLang="en-US" sz="8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前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曹刿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参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r>
              <a:rPr lang="zh-CN" altLang="en-US" sz="8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后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战</a:t>
            </a:r>
            <a:endParaRPr lang="zh-CN" altLang="en-US" sz="8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12500"/>
              </a:lnSpc>
            </a:pPr>
            <a:r>
              <a:rPr lang="zh-CN" altLang="en-US" sz="96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应试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教育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25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灰色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语文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2500"/>
              </a:lnSpc>
            </a:pPr>
            <a:r>
              <a:rPr lang="zh-CN" altLang="en-US" sz="96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严重危害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9600" b="1" dirty="0" smtClean="0">
              <a:solidFill>
                <a:srgbClr val="009900"/>
              </a:solidFill>
              <a:latin typeface="华文隶书" pitchFamily="2" charset="-122"/>
              <a:ea typeface="华文隶书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曹刿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形象？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精诚爱国、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智勇双全的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草根</a:t>
            </a:r>
            <a:endParaRPr lang="en-US" altLang="zh-CN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军事家。</a:t>
            </a:r>
          </a:p>
          <a:p>
            <a:pPr algn="l" eaLnBrk="1" hangingPunct="1"/>
            <a:endParaRPr lang="en-US" altLang="zh-CN" sz="9600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   一篇仅仅</a:t>
            </a:r>
            <a:r>
              <a:rPr lang="en-US" altLang="zh-CN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222</a:t>
            </a: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字的短文，清晰</a:t>
            </a:r>
            <a:endParaRPr lang="en-US" altLang="zh-CN" sz="192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叙述</a:t>
            </a: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了齐鲁长勺之战的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全过程；</a:t>
            </a:r>
            <a:endParaRPr lang="en-US" altLang="zh-CN" sz="19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生动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描绘</a:t>
            </a: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了一位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民间军事家</a:t>
            </a: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的形</a:t>
            </a:r>
            <a:endParaRPr lang="en-US" altLang="zh-CN" sz="192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象；深刻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阐发</a:t>
            </a:r>
            <a:r>
              <a:rPr lang="zh-CN" altLang="en-US" sz="192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了曹刿高明的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军事</a:t>
            </a:r>
            <a:endParaRPr lang="en-US" altLang="zh-CN" sz="19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理论。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段与段之间，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各有侧重，</a:t>
            </a:r>
            <a:endParaRPr lang="en-US" altLang="zh-CN" sz="19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又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互相关联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一气呵成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，又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波澜</a:t>
            </a:r>
            <a:endParaRPr lang="en-US" altLang="zh-CN" sz="19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起伏。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其惊人的艺术成就，足以</a:t>
            </a:r>
            <a:endParaRPr lang="en-US" altLang="zh-CN" sz="19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400"/>
              </a:lnSpc>
              <a:defRPr/>
            </a:pP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卓绝千古，流芳万代！</a:t>
            </a:r>
            <a:endParaRPr lang="zh-CN" altLang="en-US" sz="19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曹刿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论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r>
              <a:rPr lang="en-US" altLang="zh-CN" sz="72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背诵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）曹刿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请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）战前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论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）曹刿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参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endParaRPr lang="en-US" altLang="zh-CN" sz="7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）战后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论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战</a:t>
            </a:r>
            <a:endParaRPr lang="zh-CN" altLang="en-US" sz="7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ts val="8000"/>
              </a:lnSpc>
            </a:pPr>
            <a:r>
              <a:rPr lang="zh-CN" altLang="en-US" sz="6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朱熹</a:t>
            </a:r>
            <a:r>
              <a:rPr lang="zh-CN" altLang="en-US" sz="7200" b="1" smtClean="0">
                <a:solidFill>
                  <a:srgbClr val="33CC33"/>
                </a:solidFill>
                <a:latin typeface="黑体" pitchFamily="2" charset="-122"/>
                <a:ea typeface="黑体" pitchFamily="2" charset="-122"/>
              </a:rPr>
              <a:t>读书法：</a:t>
            </a:r>
            <a:endParaRPr lang="en-US" altLang="zh-CN" sz="7200" b="1" smtClean="0">
              <a:solidFill>
                <a:srgbClr val="33CC33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熟读，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使其言皆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若出于吾之口。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精思，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使其意皆</a:t>
            </a:r>
            <a:endParaRPr lang="en-US" altLang="zh-CN" sz="72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ts val="8000"/>
              </a:lnSpc>
            </a:pP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若出于吾之心。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dirty="0" smtClean="0">
                <a:solidFill>
                  <a:srgbClr val="FF0000"/>
                </a:solidFill>
                <a:ea typeface="华文彩云" pitchFamily="2" charset="-122"/>
              </a:rPr>
              <a:t>         </a:t>
            </a:r>
          </a:p>
          <a:p>
            <a:pPr algn="l" eaLnBrk="1" hangingPunct="1"/>
            <a:r>
              <a:rPr lang="en-US" altLang="zh-CN" sz="9600" dirty="0" smtClean="0">
                <a:solidFill>
                  <a:srgbClr val="FF0000"/>
                </a:solidFill>
                <a:ea typeface="华文彩云" pitchFamily="2" charset="-122"/>
              </a:rPr>
              <a:t>   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绿色文言习作</a:t>
            </a:r>
          </a:p>
          <a:p>
            <a:pPr algn="l" eaLnBrk="1" hangingPunct="1"/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选读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6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    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熟读精思，登堂入室</a:t>
            </a:r>
            <a:r>
              <a:rPr lang="zh-CN" altLang="en-US" sz="216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 </a:t>
            </a:r>
            <a:r>
              <a:rPr lang="zh-CN" altLang="en-US" sz="216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马文杰</a:t>
            </a:r>
            <a:r>
              <a:rPr lang="zh-CN" altLang="en-US" sz="21600" b="1" dirty="0" smtClean="0">
                <a:solidFill>
                  <a:srgbClr val="0000FF"/>
                </a:solidFill>
              </a:rPr>
              <a:t> </a:t>
            </a:r>
            <a:endParaRPr lang="zh-CN" altLang="en-US" sz="21600" b="1" dirty="0" smtClean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      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初中学文言，同窗多厌之，</a:t>
            </a:r>
            <a:endParaRPr lang="en-US" altLang="zh-CN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而余独喜其语言之炼达流畅、</a:t>
            </a:r>
            <a:endParaRPr lang="en-US" altLang="zh-CN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韵脚铿锵、入口琅琅，故甚爱</a:t>
            </a:r>
            <a:endParaRPr lang="en-US" altLang="zh-CN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读之。然文中之妙笔、作者之</a:t>
            </a:r>
            <a:endParaRPr lang="en-US" altLang="zh-CN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胸臆，一概不知，余之学文言</a:t>
            </a:r>
            <a:endParaRPr lang="en-US" altLang="zh-CN" sz="21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仅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入门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矣。</a:t>
            </a: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高中幸得先生教余以</a:t>
            </a:r>
            <a:r>
              <a:rPr lang="en-US" altLang="zh-CN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朱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子读书法</a:t>
            </a:r>
            <a:r>
              <a:rPr lang="en-US" altLang="zh-CN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，方知昔日之学仅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使其言皆若出于吾之口</a:t>
            </a:r>
            <a:r>
              <a:rPr lang="zh-CN" altLang="en-US" sz="6400" b="1" dirty="0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虽漫浪诵读，难得文章之精髓。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余乃力思其文，果见其效：既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得文言词法句法之浸润，亦受</a:t>
            </a:r>
            <a:endParaRPr lang="en-US" altLang="zh-CN" sz="6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古代灿烂文化之熏陶。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b="1" dirty="0" smtClean="0">
                <a:solidFill>
                  <a:srgbClr val="008000"/>
                </a:solidFill>
                <a:ea typeface="华文新魏" pitchFamily="2" charset="-122"/>
              </a:rPr>
              <a:t>               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英雄功烈，催人奋进；</a:t>
            </a:r>
            <a:endParaRPr lang="en-US" altLang="zh-CN" sz="54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睿语名言，励人雄起：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史迁鸿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雁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，坚毅乃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见；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荀子劝学，求知向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善；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李密上表，孝道饱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含；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十思谨记，九德绵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绵；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羲之妙笔，生死精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辨；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渊明高义，弃官还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田；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54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不耻相师，青出于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蓝；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死于安乐，生于忧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患；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相如机智，护国周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全；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廉颇负荆，义薄云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天；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襄公假义，子鱼论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战；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滕阁高谈，赤壁浩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叹；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经典云集，片纸难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完，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读之悟之，受益无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限。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榨干人生的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“诗意”</a:t>
            </a:r>
            <a:endParaRPr lang="en-US" altLang="zh-CN" sz="80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只剩功利的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“实益”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导致文学的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“失忆”</a:t>
            </a:r>
            <a:endParaRPr lang="en-US" altLang="zh-CN" sz="8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10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造成幸福的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“失意”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4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 </a:t>
            </a:r>
            <a:endParaRPr lang="zh-CN" altLang="en-US" sz="42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7200"/>
              </a:lnSpc>
            </a:pPr>
            <a:endParaRPr lang="zh-CN" altLang="zh-CN" sz="38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55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ea typeface="黑体" pitchFamily="2" charset="-122"/>
              </a:rPr>
              <a:t>                                           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自此，余之学习方</a:t>
            </a:r>
            <a:r>
              <a:rPr lang="zh-CN" altLang="en-US" sz="19200" b="1" dirty="0" smtClean="0">
                <a:solidFill>
                  <a:srgbClr val="FF0000"/>
                </a:solidFill>
                <a:ea typeface="黑体" pitchFamily="2" charset="-122"/>
              </a:rPr>
              <a:t>登堂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矣。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读之愈博，其感愈多，而其思愈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深；思之既久，豁然顿悟：</a:t>
            </a:r>
            <a:r>
              <a:rPr lang="zh-CN" altLang="en-US" sz="19200" b="1" dirty="0" smtClean="0">
                <a:solidFill>
                  <a:srgbClr val="FF0000"/>
                </a:solidFill>
                <a:ea typeface="黑体" pitchFamily="2" charset="-122"/>
              </a:rPr>
              <a:t>为文</a:t>
            </a:r>
            <a:endParaRPr lang="en-US" altLang="zh-CN" sz="192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FF0000"/>
                </a:solidFill>
                <a:ea typeface="黑体" pitchFamily="2" charset="-122"/>
              </a:rPr>
              <a:t>之道，贵在为人。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欧阳修借古讽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今，析青史以示君；范仲淹忧国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忧民，记名楼而励友；韩昌黎怀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才不遇，著</a:t>
            </a:r>
            <a:r>
              <a:rPr lang="en-US" altLang="zh-CN" sz="19200" b="1" dirty="0" smtClean="0">
                <a:solidFill>
                  <a:srgbClr val="0000FF"/>
                </a:solidFill>
                <a:ea typeface="黑体" pitchFamily="2" charset="-122"/>
              </a:rPr>
              <a:t>《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马说</a:t>
            </a:r>
            <a:r>
              <a:rPr lang="en-US" altLang="zh-CN" sz="19200" b="1" dirty="0" smtClean="0">
                <a:solidFill>
                  <a:srgbClr val="0000FF"/>
                </a:solidFill>
                <a:ea typeface="黑体" pitchFamily="2" charset="-122"/>
              </a:rPr>
              <a:t>》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以抒愤；刘</a:t>
            </a:r>
            <a:endParaRPr lang="en-US" altLang="zh-CN" sz="192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itchFamily="2" charset="-122"/>
              </a:rPr>
              <a:t>禹锡洁身自好，铭陋室以德馨。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       故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文心雕龙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曰：</a:t>
            </a:r>
            <a:endParaRPr lang="en-US" altLang="zh-CN" sz="6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“志足而言文，情信而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辞巧，乃含章之玉牒，</a:t>
            </a:r>
            <a:endParaRPr lang="en-US" altLang="zh-CN" sz="6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秉文之金科矣。”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其言</a:t>
            </a:r>
            <a:endParaRPr lang="en-US" altLang="zh-CN" sz="6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与大师之为文，岂非源</a:t>
            </a:r>
            <a:endParaRPr lang="en-US" altLang="zh-CN" sz="6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于一理欤？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altLang="zh-CN" sz="5400" b="1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反思期年文言之学，由</a:t>
            </a:r>
            <a:endParaRPr lang="en-US" altLang="zh-CN" sz="6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初时之言而不文至今日之落</a:t>
            </a:r>
            <a:endParaRPr lang="en-US" altLang="zh-CN" sz="6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笔成文，虽颇历艰难，然余</a:t>
            </a:r>
            <a:endParaRPr lang="en-US" altLang="zh-CN" sz="6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已颇得文言三昧。今为此文，</a:t>
            </a:r>
            <a:endParaRPr lang="en-US" altLang="zh-CN" sz="6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且自勉曰：“余文言之学，</a:t>
            </a:r>
            <a:endParaRPr lang="en-US" altLang="zh-CN" sz="6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非独登堂，且已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itchFamily="2" charset="-122"/>
              </a:rPr>
              <a:t>入室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itchFamily="2" charset="-122"/>
              </a:rPr>
              <a:t>矣。”</a:t>
            </a:r>
          </a:p>
          <a:p>
            <a:pPr algn="l" eaLnBrk="1" hangingPunct="1"/>
            <a:endParaRPr lang="en-US" altLang="zh-CN" sz="5400" b="1" dirty="0" smtClean="0">
              <a:solidFill>
                <a:srgbClr val="0000FF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熟读精思：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高素养的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学生；</a:t>
            </a:r>
            <a:endParaRPr lang="en-US" altLang="zh-CN" sz="9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厌读不思：</a:t>
            </a:r>
            <a:endParaRPr lang="en-US" altLang="zh-CN" sz="96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en-US" altLang="zh-CN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没素养的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考生。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（七）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盲目探究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有效参与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北京教材</a:t>
            </a:r>
            <a:r>
              <a:rPr lang="en-US" altLang="zh-CN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卫风</a:t>
            </a:r>
            <a:r>
              <a:rPr lang="en-US" altLang="zh-CN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氓</a:t>
            </a:r>
            <a:r>
              <a:rPr lang="en-US" altLang="zh-CN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这首诗表现了主人公怎</a:t>
            </a:r>
            <a:endParaRPr lang="en-US" altLang="zh-CN" sz="17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样的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复杂感情？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结合具</a:t>
            </a:r>
            <a:endParaRPr lang="en-US" altLang="zh-CN" sz="17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体诗句，谈谈这些情感</a:t>
            </a:r>
            <a:endParaRPr lang="en-US" altLang="zh-CN" sz="17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如何表现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出来的。</a:t>
            </a:r>
            <a:endParaRPr lang="en-US" altLang="zh-CN" sz="17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4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40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小组合作探究：淇水女的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物形象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及其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悲剧命运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原因；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小组之间进行互评与补充，</a:t>
            </a:r>
            <a:endParaRPr lang="en-US" altLang="zh-CN" sz="5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提升学生的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思维水平。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五个小</a:t>
            </a:r>
            <a:endParaRPr lang="en-US" altLang="zh-CN" sz="5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组分别讨论，最后把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各组问题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写到黑板上。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sz="5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教师对学生发言的点评都是“好”或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“很好”，既不论是非，也不评优劣。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学生从“质疑”起始，到“迷惑”告终。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虽然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避免了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教师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“一言堂”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，但却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导致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了教师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“无言堂”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。学生固然是教学的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主体，但教师也是教学的主导。失去主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导的主体，盲目探究，一盘散沙，一无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所获。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学生谈到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“三从四德”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，教师提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到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“最是人间留不住，红颜辞镜花辞树”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3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更是严重误导。</a:t>
            </a:r>
            <a:endParaRPr lang="zh-CN" altLang="en-US" sz="4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（五）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教师总结：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经典之所以流传千古，不仅仅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是因为它塑造了一个坚强、决绝的敢于追求自主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婚姻和幸福生活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强烈愿望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的妇女形象，更重要的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是她身上所具备的这些优良品质在我们现今社会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仍然有着现实意义</a:t>
            </a:r>
            <a:r>
              <a:rPr 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尤其她身上的</a:t>
            </a:r>
            <a:r>
              <a:rPr lang="en-US" b="1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宁为玉碎、不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为瓦全</a:t>
            </a:r>
            <a:r>
              <a:rPr lang="en-US" b="1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的个性魅力，使其具有永恒的文学价值，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为人们所千古传颂。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以史明智、以古鉴今，学习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古代经典能够让我们思考很多、感悟很多、聪慧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很多、明理很多，那么传承经典，也就责无旁贷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了！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课后作业（二选一）</a:t>
            </a:r>
            <a:r>
              <a:rPr lang="zh-CN" altLang="en-US" sz="4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“之后”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的命题探讨：义无反顾的坚强和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勇敢的选择“之后”，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漫长的未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来意味着什么？</a:t>
            </a:r>
            <a:r>
              <a:rPr 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150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字左右。</a:t>
            </a:r>
            <a:r>
              <a:rPr lang="zh-CN" altLang="en-US" sz="4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比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较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卫风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•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氓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邶风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•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谷风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两首诗中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女主人公形象的异同点。</a:t>
            </a: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（由始至终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脱离“诗情”</a:t>
            </a:r>
            <a:r>
              <a:rPr lang="zh-CN" altLang="en-US" sz="4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陶冶）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振兴中华：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创新创新创新；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应试教育：</a:t>
            </a:r>
            <a:endParaRPr lang="en-US" altLang="zh-CN" sz="8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作业作业作业。</a:t>
            </a:r>
            <a:endParaRPr lang="zh-CN" altLang="en-US" sz="8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只需探究北京教材提示的</a:t>
            </a:r>
            <a:endParaRPr lang="en-US" altLang="zh-CN" sz="6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两个问题：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卫风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氓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这首诗表现了主人公怎样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复杂感情？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结合具体诗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句，谈谈这些情感是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表现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出来的。</a:t>
            </a:r>
            <a:endParaRPr lang="en-US" altLang="zh-CN" sz="6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6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72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卫风</a:t>
            </a:r>
            <a:r>
              <a:rPr lang="en-US" altLang="zh-CN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氓</a:t>
            </a:r>
            <a:r>
              <a:rPr lang="en-US" altLang="zh-CN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表现了主人公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复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杂的感情：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①订婚②热恋、结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婚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（快乐）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③悔婚④怨夫⑤自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悼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（悔恨、悲伤、愤怒）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⑥恨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夫、决绝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（痛恨与痛快）。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情感表现手法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（赋、比、兴）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54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（八）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鹦鹉学舌，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教有所悟。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仔细理会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ctr"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周振甫</a:t>
            </a:r>
            <a:endParaRPr lang="zh-CN" altLang="en-US" sz="96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读过一篇文章或一部书，要能够用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极扼要的话，把这篇文章或这部书的主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旨或精神或特点说出来，这才是真有体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会。</a:t>
            </a:r>
            <a:r>
              <a:rPr lang="en-US" altLang="zh-CN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读者虽读了一部书，但没有全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部了解，甚至对一篇文章中的有些字句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还不会解释，只是鹦鹉学舌地说些高度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概括的话，好像很有体会，那是自欺欺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人。假使老师以此为教，让学生也以此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为学，那就会误人子弟。</a:t>
            </a:r>
            <a:endParaRPr lang="zh-CN" altLang="en-US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悟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者，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之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吾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也，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吾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之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也。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CN" sz="96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ea typeface="黑体" pitchFamily="49" charset="-122"/>
              </a:rPr>
              <a:t>“自难式”</a:t>
            </a:r>
          </a:p>
          <a:p>
            <a:pPr eaLnBrk="1" hangingPunct="1"/>
            <a:r>
              <a:rPr lang="zh-CN" altLang="en-US" sz="9600" b="1" dirty="0" smtClean="0">
                <a:solidFill>
                  <a:srgbClr val="CC00FF"/>
                </a:solidFill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0000FF"/>
                </a:solidFill>
                <a:ea typeface="华文新魏" pitchFamily="2" charset="-122"/>
              </a:rPr>
              <a:t>备课法</a:t>
            </a:r>
          </a:p>
          <a:p>
            <a:pPr algn="l" eaLnBrk="1" hangingPunct="1"/>
            <a:r>
              <a:rPr lang="zh-CN" altLang="en-US" sz="9600" b="1" dirty="0" smtClean="0">
                <a:solidFill>
                  <a:srgbClr val="CC00FF"/>
                </a:solidFill>
              </a:rPr>
              <a:t>                        </a:t>
            </a:r>
            <a:endParaRPr lang="zh-CN" altLang="en-US" sz="9600" b="1" dirty="0" smtClean="0">
              <a:solidFill>
                <a:srgbClr val="CC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5400" b="1" dirty="0" smtClean="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网络双刃剑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网络真方便，点击百科现。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何须去买书，不用记卡片。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下载即我有，复印成教案。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省时又省力，快捷如闪电。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有利则有弊，实乃双刃剑。</a:t>
            </a: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学舌代感悟，照搬替思辨；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备课少精思，授课无独见；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学者变皮囊，教者唯硬灌。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电脑控人脑，灵性何展现？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我辈劳心者，动脑最关键。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教书悟为贵，授课抄最贱。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课堂雾里花，课后题海滥。</a:t>
            </a:r>
          </a:p>
          <a:p>
            <a:pPr algn="l" eaLnBrk="1" hangingPunct="1">
              <a:lnSpc>
                <a:spcPts val="53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慎用双刃剑，扬利避其患。</a:t>
            </a:r>
          </a:p>
          <a:p>
            <a:pPr algn="l" eaLnBrk="1" hangingPunct="1"/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                </a:t>
            </a:r>
          </a:p>
          <a:p>
            <a:pPr algn="l" eaLnBrk="1" hangingPunct="1"/>
            <a:endParaRPr lang="zh-CN" altLang="en-US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CN" altLang="en-US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备课三层次</a:t>
            </a:r>
            <a:endParaRPr lang="en-US" altLang="zh-CN" sz="8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入门：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解词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修辞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登堂：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章法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人文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入室：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目标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8000" b="1" dirty="0" smtClean="0">
                <a:solidFill>
                  <a:srgbClr val="00CC00"/>
                </a:solidFill>
                <a:latin typeface="黑体" pitchFamily="49" charset="-122"/>
                <a:ea typeface="黑体" pitchFamily="49" charset="-122"/>
              </a:rPr>
              <a:t>教法</a:t>
            </a:r>
            <a:endParaRPr lang="en-US" altLang="zh-CN" sz="8000" b="1" dirty="0" smtClean="0">
              <a:solidFill>
                <a:srgbClr val="00CC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前车之鉴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后事之师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“四精”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教学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ea typeface="黑体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49" charset="-122"/>
              </a:rPr>
              <a:t>读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itchFamily="49" charset="-122"/>
              </a:rPr>
              <a:t>文本，</a:t>
            </a:r>
            <a:endParaRPr lang="en-US" altLang="zh-CN" sz="72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ea typeface="黑体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49" charset="-122"/>
              </a:rPr>
              <a:t>简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itchFamily="49" charset="-122"/>
              </a:rPr>
              <a:t>目标，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ea typeface="黑体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49" charset="-122"/>
              </a:rPr>
              <a:t>设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itchFamily="49" charset="-122"/>
              </a:rPr>
              <a:t>问题，</a:t>
            </a:r>
          </a:p>
          <a:p>
            <a:pPr eaLnBrk="1" hangingPunct="1"/>
            <a:r>
              <a:rPr lang="zh-CN" altLang="en-US" sz="7200" b="1" dirty="0" smtClean="0">
                <a:solidFill>
                  <a:srgbClr val="FF0000"/>
                </a:solidFill>
                <a:ea typeface="黑体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9900"/>
                </a:solidFill>
                <a:ea typeface="黑体" pitchFamily="49" charset="-122"/>
              </a:rPr>
              <a:t>评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itchFamily="49" charset="-122"/>
              </a:rPr>
              <a:t>反馈。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 《</a:t>
            </a:r>
            <a:r>
              <a:rPr lang="zh-CN" altLang="en-US" sz="9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安塞腰鼓</a:t>
            </a:r>
            <a:r>
              <a:rPr lang="en-US" altLang="zh-CN" sz="9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l"/>
            <a:r>
              <a:rPr lang="zh-CN" altLang="en-US" sz="9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文本解读</a:t>
            </a:r>
            <a:endParaRPr lang="zh-CN" altLang="en-US" sz="9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开头：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预备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演奏腰鼓：</a:t>
            </a:r>
            <a:endParaRPr lang="en-US" alt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由静入动，意在蓄势</a:t>
            </a:r>
            <a:r>
              <a:rPr lang="zh-CN" altLang="en-US" sz="72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7200" b="1" dirty="0" smtClean="0">
              <a:solidFill>
                <a:srgbClr val="4029E9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7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☆☆☆  ☆☆☆</a:t>
            </a:r>
          </a:p>
          <a:p>
            <a:pPr algn="l"/>
            <a:r>
              <a:rPr lang="zh-CN" altLang="en-US" sz="7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结尾：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终止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演奏腰鼓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由动入静，意在回味</a:t>
            </a:r>
          </a:p>
          <a:p>
            <a:pPr algn="l"/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5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en-US" altLang="zh-CN" sz="5400" b="1" dirty="0" smtClean="0">
              <a:solidFill>
                <a:srgbClr val="4029E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         </a:t>
            </a:r>
            <a:r>
              <a:rPr lang="zh-CN" altLang="en-US" sz="5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中间：</a:t>
            </a:r>
            <a:endParaRPr lang="en-US" altLang="zh-CN" sz="5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描写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演奏腰鼓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突出安塞特点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豪放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腰鼓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精神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震撼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心灵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共鸣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黄土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特质</a:t>
            </a:r>
            <a:endParaRPr lang="en-US" altLang="zh-CN" sz="5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魅力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舞姿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壮丽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改革</a:t>
            </a:r>
          </a:p>
          <a:p>
            <a:endParaRPr lang="zh-CN" altLang="en-US" sz="5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虚实相生</a:t>
            </a:r>
            <a:r>
              <a:rPr lang="zh-CN" altLang="en-US" sz="6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手法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美；</a:t>
            </a:r>
            <a:endParaRPr lang="en-US" altLang="zh-CN" sz="6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隐显交织</a:t>
            </a:r>
            <a:r>
              <a:rPr lang="zh-CN" altLang="en-US" sz="6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抒情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美；</a:t>
            </a:r>
            <a:endParaRPr lang="en-US" altLang="zh-CN" sz="6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宏微结合</a:t>
            </a:r>
            <a:r>
              <a:rPr lang="zh-CN" altLang="en-US" sz="6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视角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美；</a:t>
            </a:r>
            <a:endParaRPr lang="en-US" altLang="zh-CN" sz="6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繁简相宜</a:t>
            </a:r>
            <a:r>
              <a:rPr lang="zh-CN" altLang="en-US" sz="6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剪裁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美；</a:t>
            </a:r>
            <a:endParaRPr lang="en-US" altLang="zh-CN" sz="6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动静交替</a:t>
            </a:r>
            <a:r>
              <a:rPr lang="zh-CN" altLang="en-US" sz="66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映衬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美。</a:t>
            </a:r>
            <a:endParaRPr lang="en-US" altLang="zh-CN" sz="6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声情并茂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语言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美。</a:t>
            </a:r>
          </a:p>
          <a:p>
            <a:endParaRPr lang="zh-CN" altLang="en-US" sz="6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赏析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声情并茂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的语言美</a:t>
            </a:r>
          </a:p>
          <a:p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    自编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排比句，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写出你阅读</a:t>
            </a:r>
            <a:r>
              <a:rPr lang="en-US" altLang="zh-CN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安</a:t>
            </a:r>
            <a:endParaRPr lang="en-US" altLang="zh-CN" sz="8800" b="1" dirty="0" smtClean="0">
              <a:solidFill>
                <a:srgbClr val="4029E9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塞腰鼓</a:t>
            </a:r>
            <a:r>
              <a:rPr lang="en-US" altLang="zh-CN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8800" b="1" dirty="0" smtClean="0">
                <a:solidFill>
                  <a:srgbClr val="4029E9"/>
                </a:solidFill>
                <a:latin typeface="黑体" pitchFamily="49" charset="-122"/>
                <a:ea typeface="黑体" pitchFamily="49" charset="-122"/>
              </a:rPr>
              <a:t>受到的</a:t>
            </a:r>
            <a:endParaRPr lang="en-US" altLang="zh-CN" sz="8800" b="1" dirty="0" smtClean="0">
              <a:solidFill>
                <a:srgbClr val="4029E9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心灵震撼。</a:t>
            </a:r>
            <a:endParaRPr lang="zh-CN" alt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altLang="zh-CN" sz="6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+mj-ea"/>
                <a:ea typeface="+mj-ea"/>
              </a:rPr>
              <a:t>《</a:t>
            </a:r>
            <a:r>
              <a:rPr lang="zh-CN" altLang="en-US" sz="7200" b="1" dirty="0" smtClean="0">
                <a:solidFill>
                  <a:srgbClr val="0000FF"/>
                </a:solidFill>
                <a:latin typeface="+mj-ea"/>
                <a:ea typeface="+mj-ea"/>
              </a:rPr>
              <a:t>安塞腰鼓</a:t>
            </a:r>
            <a:r>
              <a:rPr lang="en-US" altLang="zh-CN" sz="7200" b="1" dirty="0" smtClean="0">
                <a:solidFill>
                  <a:srgbClr val="0000FF"/>
                </a:solidFill>
                <a:latin typeface="+mj-ea"/>
                <a:ea typeface="+mj-ea"/>
              </a:rPr>
              <a:t>》</a:t>
            </a:r>
            <a:r>
              <a:rPr lang="zh-CN" altLang="en-US" sz="7200" b="1" dirty="0" smtClean="0">
                <a:solidFill>
                  <a:srgbClr val="0000FF"/>
                </a:solidFill>
                <a:latin typeface="+mj-ea"/>
                <a:ea typeface="+mj-ea"/>
              </a:rPr>
              <a:t>读后感</a:t>
            </a:r>
            <a:endParaRPr lang="en-US" altLang="zh-CN" sz="72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诗意文字撼心灵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             赵谦翔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    </a:t>
            </a:r>
            <a:endParaRPr lang="zh-CN" altLang="en-US" sz="72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读其文，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如闻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安塞腰鼓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隆隆震天地；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品其字，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似</a:t>
            </a:r>
            <a:endParaRPr lang="en-US" altLang="zh-CN" sz="6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见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陕北农民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巍巍立乾坤；</a:t>
            </a:r>
            <a:endParaRPr lang="en-US" altLang="zh-CN" sz="6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思其语，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宛观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天风海潮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阵</a:t>
            </a:r>
            <a:endParaRPr lang="en-US" altLang="zh-CN" sz="6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阵涌不尽；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想其言，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若望</a:t>
            </a:r>
            <a:endParaRPr lang="en-US" altLang="zh-CN" sz="6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改革洪流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滚滚奔无穷。</a:t>
            </a:r>
            <a:endParaRPr lang="zh-CN" altLang="en-US" sz="60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4800"/>
              </a:lnSpc>
            </a:pPr>
            <a:r>
              <a:rPr lang="en-US" altLang="zh-CN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《</a:t>
            </a:r>
            <a:r>
              <a:rPr lang="zh-CN" altLang="en-US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安塞腰鼓</a:t>
            </a:r>
            <a:r>
              <a:rPr lang="en-US" altLang="zh-CN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教后记</a:t>
            </a:r>
            <a:endParaRPr lang="en-US" altLang="zh-CN" sz="44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简首略尾详中间，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童声齐读响震天。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安塞腰鼓诵中赏，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诗意美言笔下参。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随机点评及时雨，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因材施教艳阳天。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面面俱到岂有获，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一课一得笑开颜。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8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44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囫囵吞枣，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含英咀华。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读写分家，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读写结合。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文道偏颇，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文道交融。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面面俱到，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重点突破。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花枝招展，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朴素平实。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题海泛滥，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高效课堂。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⑦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盲目探究，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有效参与。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⑧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鹦鹉学舌，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教有所悟。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endParaRPr lang="en-US" altLang="zh-CN" sz="9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囫囵吞枣，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含英咀华。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读写分家，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读写结合。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文道偏颇，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文道交融。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面面俱到，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重点突破。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花枝招展，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朴素平实。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题海泛滥，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高效课堂。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⑦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盲目探究，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有效参与。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⑧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19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鹦鹉学舌，</a:t>
            </a:r>
            <a:r>
              <a:rPr lang="zh-CN" altLang="en-US" sz="19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19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教有所悟。</a:t>
            </a: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500"/>
              </a:lnSpc>
            </a:pPr>
            <a:endParaRPr lang="en-US" altLang="zh-CN" sz="19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endParaRPr lang="en-US" altLang="zh-CN" sz="9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前车之鉴，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后事之师；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变人之短，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为己之长。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6988" y="3175"/>
            <a:ext cx="9207501" cy="6884988"/>
          </a:xfrm>
        </p:spPr>
        <p:txBody>
          <a:bodyPr/>
          <a:lstStyle/>
          <a:p>
            <a:pPr algn="l"/>
            <a:endParaRPr lang="en-US" altLang="zh-CN" sz="9600" b="1" dirty="0" smtClean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何谓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“绿色语文”</a:t>
            </a:r>
            <a:endParaRPr lang="zh-CN" sz="9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6988" y="3175"/>
            <a:ext cx="9207501" cy="6884988"/>
          </a:xfrm>
        </p:spPr>
        <p:txBody>
          <a:bodyPr/>
          <a:lstStyle/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绿色语文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就是涵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养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“亲情”</a:t>
            </a:r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的语文。</a:t>
            </a:r>
          </a:p>
          <a:p>
            <a:pPr algn="l"/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这“亲情”就是对中</a:t>
            </a:r>
          </a:p>
          <a:p>
            <a:pPr algn="l"/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华民族母语一往情深、</a:t>
            </a:r>
          </a:p>
          <a:p>
            <a:pPr algn="l"/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地久天长的钟情。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6988" y="3175"/>
            <a:ext cx="9207501" cy="6884988"/>
          </a:xfrm>
        </p:spPr>
        <p:txBody>
          <a:bodyPr>
            <a:noAutofit/>
          </a:bodyPr>
          <a:lstStyle/>
          <a:p>
            <a:pPr algn="l" eaLnBrk="1" hangingPunct="1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绿色语文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就是落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“交融”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的语文：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“工具”与“人文”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和“经师”与“人师”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的交融。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6988" y="3175"/>
            <a:ext cx="9207501" cy="6884988"/>
          </a:xfrm>
        </p:spPr>
        <p:txBody>
          <a:bodyPr>
            <a:noAutofit/>
          </a:bodyPr>
          <a:lstStyle/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绿色语文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就是养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成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“习惯”</a:t>
            </a:r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语文。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只有含英咀华地读咬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文嚼字地写成为学生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的习惯，才是学好语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75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文的根本保障。</a:t>
            </a:r>
            <a:endParaRPr lang="zh-CN" altLang="en-US" sz="7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6988" y="3175"/>
            <a:ext cx="9207501" cy="6884988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绿色语文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就是践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行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“双赢”</a:t>
            </a:r>
            <a:r>
              <a:rPr lang="zh-CN" altLang="en-US" sz="8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的语文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既能决胜升学考场，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又能提高全面素养。</a:t>
            </a:r>
            <a:endParaRPr lang="zh-CN" altLang="en-US" sz="8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素质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教育亟需：</a:t>
            </a:r>
            <a:endParaRPr lang="en-US" altLang="zh-CN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真爱母语的老师</a:t>
            </a:r>
            <a:endParaRPr lang="en-US" altLang="zh-CN" sz="9600" b="1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现在的人，已经失去了用诗意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的眼光去看待与描摹自然万物的能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力。美景在前</a:t>
            </a:r>
            <a:r>
              <a:rPr 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赶紧掏出手机拍张照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片，秀到朋友圈里</a:t>
            </a:r>
            <a:r>
              <a:rPr 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加一句注释“真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TM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的美啊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……”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下面一串点赞，勤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劳的还会发些表情符号，更勤劳的，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会打上几个字，要么是重复一句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“真</a:t>
            </a:r>
            <a:r>
              <a:rPr 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TM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的漂亮啊”，要么是真实的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感受</a:t>
            </a:r>
            <a:r>
              <a:rPr 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“真不知道怎么形容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……”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4900"/>
              </a:lnSpc>
            </a:pPr>
            <a:endParaRPr lang="zh-CN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96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</a:t>
            </a:r>
            <a:endParaRPr lang="en-US" altLang="zh-CN" sz="96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96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珊瑚哲思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96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96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澳国旅游诗草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（一）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囫囵吞枣，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含英咀华。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C:\Users\zhaoqx\Desktop\20150221_1449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715000" cy="6858000"/>
          </a:xfr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zhaoqx\Desktop\20150221_1437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0"/>
            <a:ext cx="7429500" cy="6858000"/>
          </a:xfr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你纤弱的生态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验证了老聃的哲言：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柔弱能克刚强。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你微小的体态</a:t>
            </a:r>
            <a:endParaRPr lang="en-US" altLang="zh-CN" sz="4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验证了荀子的哲言：</a:t>
            </a:r>
            <a:endParaRPr lang="en-US" altLang="zh-CN" sz="44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积土必成高山。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你惊世的变迁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验证了炎黄的哲言：</a:t>
            </a:r>
            <a:endParaRPr lang="en-US" altLang="zh-CN" sz="4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沧海桑田可以互换。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你圣洁的遗体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验证了苏轼的哲言：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平淡才是巅峰的绚烂。</a:t>
            </a:r>
            <a:endParaRPr lang="en-US" altLang="zh-CN" sz="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你千姿百态的形象</a:t>
            </a:r>
            <a:endParaRPr lang="en-US" altLang="zh-CN" sz="40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验证了公认的哲言：</a:t>
            </a:r>
            <a:endParaRPr lang="en-US" altLang="zh-CN" sz="4000" b="1" dirty="0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树叶绝无完全相同的两片。</a:t>
            </a:r>
            <a:endParaRPr lang="en-US" altLang="zh-CN" sz="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你亿万垂青的美丽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验证了海翁的哲言：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人类的本质是诗意的缠绵。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副标题 2"/>
          <p:cNvSpPr>
            <a:spLocks noGrp="1"/>
          </p:cNvSpPr>
          <p:nvPr>
            <p:ph type="subTitle"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algn="l" eaLnBrk="1" hangingPunct="1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珊瑚啊，珊瑚！</a:t>
            </a:r>
            <a:endParaRPr lang="en-US" altLang="zh-CN" sz="54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你是哲学家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天生的宠儿；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你是思想者</a:t>
            </a:r>
            <a:r>
              <a:rPr lang="zh-CN" altLang="en-US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灵犀的泉源。</a:t>
            </a:r>
            <a:endParaRPr lang="en-US" altLang="zh-CN" sz="5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008000"/>
                </a:solidFill>
                <a:latin typeface="华文新魏"/>
                <a:ea typeface="华文新魏"/>
                <a:cs typeface="华文新魏"/>
              </a:rPr>
              <a:t> 注：海翁，即德国哲学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008000"/>
                </a:solidFill>
                <a:latin typeface="华文新魏"/>
                <a:ea typeface="华文新魏"/>
                <a:cs typeface="华文新魏"/>
              </a:rPr>
              <a:t>家海德格尔。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CN" sz="9600" b="1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9600" b="1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孔子论水</a:t>
            </a:r>
            <a:r>
              <a:rPr lang="en-US" altLang="zh-CN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子贡曰：“君子见大川必观，何也？”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孔子曰：“夫水者，君子比德焉。遍予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之而无私，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似德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；所及者生，所不及者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死，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似仁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；其流行庳下倨句皆循其理，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似义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；浅者流行，深者不测，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似智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；其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赴百仞之谷不疑，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似勇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；绵弱而微达，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似察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；受恶不让，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似包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；蒙不清以入，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鲜洁以出，似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善化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；出量必平，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似正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盈不求概，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似度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；万折必东，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似意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。是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以君子见大水必观焉尔。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en-US" altLang="zh-CN" sz="8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zh-CN" altLang="en-US" sz="175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老师</a:t>
            </a:r>
            <a:r>
              <a:rPr lang="zh-CN" altLang="en-US" sz="17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真爱母语</a:t>
            </a:r>
            <a:endParaRPr lang="en-US" altLang="zh-CN" sz="175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altLang="zh-CN" sz="17500" b="1" dirty="0" smtClean="0">
                <a:solidFill>
                  <a:srgbClr val="9933FF"/>
                </a:solidFill>
                <a:latin typeface="黑体" pitchFamily="2" charset="-122"/>
                <a:ea typeface="黑体" pitchFamily="2" charset="-122"/>
              </a:rPr>
              <a:t>▼</a:t>
            </a:r>
          </a:p>
          <a:p>
            <a:pPr algn="ctr">
              <a:lnSpc>
                <a:spcPct val="120000"/>
              </a:lnSpc>
              <a:buNone/>
            </a:pPr>
            <a:r>
              <a:rPr lang="zh-CN" altLang="en-US" sz="175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学生</a:t>
            </a:r>
            <a:r>
              <a:rPr lang="zh-CN" altLang="en-US" sz="175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真爱母语</a:t>
            </a:r>
            <a:endParaRPr lang="en-US" altLang="zh-CN" sz="175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母语的悲哀  </a:t>
            </a:r>
            <a:r>
              <a:rPr lang="zh-CN" altLang="en-US" sz="4000" b="1" smtClean="0">
                <a:solidFill>
                  <a:srgbClr val="008000"/>
                </a:solidFill>
                <a:latin typeface="仿宋_GB2312" pitchFamily="49" charset="-122"/>
                <a:ea typeface="仿宋_GB2312" pitchFamily="49" charset="-122"/>
              </a:rPr>
              <a:t>赵谦翔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汉语，是我们的母语。可扪心自问，深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受母语养育之恩的我们，还有几个配做她问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心无愧的孝子？悲哉，母语！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从小学开始，学子们就移情别恋：爱外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语远远胜过爱母语。多姿多彩的方块字，被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涂抹得七扭八歪，单调简易的外文字母，却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写得流畅潇洒；抑扬顿挫的汉语诗文被读得</a:t>
            </a: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含混不清，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en-US" altLang="zh-CN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OK</a:t>
            </a:r>
            <a:r>
              <a:rPr lang="en-US" altLang="zh-CN" sz="36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拜拜</a:t>
            </a:r>
            <a:r>
              <a:rPr lang="zh-CN" altLang="en-US" sz="36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的洋腔洋调却说</a:t>
            </a:r>
            <a:endParaRPr lang="en-US" altLang="zh-CN" sz="3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得有滋有味。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CC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屈原、鲁迅的经典不过是语文</a:t>
            </a: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课堂上的流星，稍纵即逝，英语、</a:t>
            </a: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日语的补习班从课内到课外，方兴</a:t>
            </a: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未艾。幸亏还有中考、高考那不菲</a:t>
            </a: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的分数在诱惑，否则母语早被丢弃</a:t>
            </a: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在爱情遗忘的角落。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闻道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“外语”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春尚好，也拟泛轻舟；只恐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“汉语”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舴艋舟，载不动许多愁！</a:t>
            </a:r>
          </a:p>
          <a:p>
            <a:pPr eaLnBrk="1" hangingPunct="1"/>
            <a:endParaRPr lang="en-US" altLang="zh-CN" sz="4400" smtClean="0">
              <a:solidFill>
                <a:srgbClr val="0000FF"/>
              </a:solidFill>
              <a:latin typeface="华文新魏"/>
              <a:ea typeface="华文新魏"/>
              <a:cs typeface="华文新魏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囫囵吞枣：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赏析语言仅仅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笼统说明用了什么修辞格、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有什么作用，甚至制定了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一套答题格式，让学生填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空，完全取代了学生对语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言美的切身体验与感悟。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en-US" altLang="zh-CN" sz="6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alt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FF0000"/>
                </a:solidFill>
                <a:ea typeface="黑体" pitchFamily="2" charset="-122"/>
              </a:rPr>
              <a:t>        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从小学开始，学母语就浅尝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辄止：读诗文一目十行，从不含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英咀华；写文章信笔涂鸦，何尝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咬文嚼字！于是，学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论语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只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是背诵默写，学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庄子</a:t>
            </a:r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只是完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成作业，学李白只是寻章摘句，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学苏轼只是文白对译。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4800" b="1" smtClean="0">
                <a:solidFill>
                  <a:srgbClr val="CC00FF"/>
                </a:solidFill>
                <a:ea typeface="黑体" pitchFamily="2" charset="-122"/>
              </a:rPr>
              <a:t>       </a:t>
            </a: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到头来，自以为母语轻车熟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路的我们，汉语之皮未得而文化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之毛已弃，工具之椟未买而人文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之珠亦丢！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寻寻觅觅，冷冷清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清，凄凄惨惨戚戚，乍暖还寒时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节，最难将息！三杯两盏淡酒，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怎敌它晚来风急？雁过也，正伤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心，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“能有几多”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相识？</a:t>
            </a:r>
          </a:p>
          <a:p>
            <a:pPr eaLnBrk="1" hangingPunct="1">
              <a:lnSpc>
                <a:spcPct val="90000"/>
              </a:lnSpc>
            </a:pPr>
            <a:endParaRPr lang="en-US" altLang="zh-CN" sz="4800" smtClean="0">
              <a:solidFill>
                <a:srgbClr val="0000FF"/>
              </a:solidFill>
              <a:latin typeface="华文新魏"/>
              <a:ea typeface="华文新魏"/>
              <a:cs typeface="华文新魏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FF0000"/>
                </a:solidFill>
                <a:ea typeface="黑体" pitchFamily="2" charset="-122"/>
              </a:rPr>
              <a:t>      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呜乎哀哉！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谁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“见”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寸草心，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“思”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报三春晖？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中华母语到了最</a:t>
            </a:r>
            <a:endParaRPr lang="en-US" altLang="zh-CN" sz="44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危险的时候，仅以</a:t>
            </a:r>
            <a:r>
              <a:rPr lang="en-US" altLang="zh-CN" sz="4400" b="1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母语的悲哀</a:t>
            </a:r>
            <a:r>
              <a:rPr lang="en-US" altLang="zh-CN" sz="4400" b="1" smtClean="0">
                <a:solidFill>
                  <a:srgbClr val="FF0000"/>
                </a:solidFill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唤醒未泯之良心：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            不做母语的孝子，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00B050"/>
                </a:solidFill>
                <a:ea typeface="黑体" pitchFamily="2" charset="-122"/>
              </a:rPr>
              <a:t>            </a:t>
            </a:r>
            <a:r>
              <a:rPr lang="zh-CN" altLang="en-US" sz="4800" b="1" smtClean="0">
                <a:solidFill>
                  <a:srgbClr val="008000"/>
                </a:solidFill>
                <a:ea typeface="黑体" pitchFamily="2" charset="-122"/>
              </a:rPr>
              <a:t>必遭母语的抛弃！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FF0000"/>
                </a:solidFill>
                <a:ea typeface="黑体" pitchFamily="2" charset="-122"/>
              </a:rPr>
              <a:t>            没有尽孝的良习，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00B050"/>
                </a:solidFill>
                <a:ea typeface="黑体" pitchFamily="2" charset="-122"/>
              </a:rPr>
              <a:t>            </a:t>
            </a:r>
            <a:r>
              <a:rPr lang="zh-CN" altLang="en-US" sz="4800" b="1" smtClean="0">
                <a:solidFill>
                  <a:srgbClr val="008000"/>
                </a:solidFill>
                <a:ea typeface="黑体" pitchFamily="2" charset="-122"/>
              </a:rPr>
              <a:t>难得母语的芳心！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振兴中华，</a:t>
            </a:r>
            <a:endParaRPr lang="en-US" altLang="zh-CN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人人有责；</a:t>
            </a:r>
            <a:endParaRPr lang="en-US" altLang="zh-CN" sz="96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拯救母语，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从我做起。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72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2015</a:t>
            </a:r>
            <a:r>
              <a:rPr lang="zh-CN" altLang="en-US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72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18</a:t>
            </a:r>
            <a:r>
              <a:rPr lang="zh-CN" altLang="en-US" sz="72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日</a:t>
            </a:r>
            <a:endParaRPr lang="en-US" altLang="zh-CN" sz="72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于清华园乐水亲山居</a:t>
            </a:r>
            <a:endParaRPr lang="zh-CN" altLang="en-US" sz="72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同儿辈赋未开海棠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元好问</a:t>
            </a:r>
            <a:endParaRPr lang="en-US" altLang="zh-CN" sz="6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枝间新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绿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一重重，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小蕾深藏数点红。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爱惜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芳心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莫轻吐，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且教桃李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闹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春风。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6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600" b="1" smtClean="0">
                <a:solidFill>
                  <a:srgbClr val="0000FF"/>
                </a:solidFill>
                <a:ea typeface="黑体" pitchFamily="2" charset="-122"/>
              </a:rPr>
              <a:t>    </a:t>
            </a:r>
          </a:p>
          <a:p>
            <a:pPr algn="l" eaLnBrk="1" hangingPunct="1"/>
            <a:r>
              <a:rPr lang="en-US" altLang="zh-CN" sz="6600" b="1" smtClean="0">
                <a:solidFill>
                  <a:srgbClr val="0000FF"/>
                </a:solidFill>
                <a:ea typeface="黑体" pitchFamily="2" charset="-122"/>
              </a:rPr>
              <a:t>     </a:t>
            </a:r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教育的本质：</a:t>
            </a:r>
            <a:endParaRPr lang="en-US" altLang="zh-CN" sz="96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0000FF"/>
                </a:solidFill>
                <a:ea typeface="黑体" pitchFamily="2" charset="-122"/>
              </a:rPr>
              <a:t>   </a:t>
            </a:r>
            <a:r>
              <a:rPr lang="zh-CN" altLang="en-US" sz="9600" b="1" smtClean="0">
                <a:solidFill>
                  <a:srgbClr val="FF0000"/>
                </a:solidFill>
                <a:ea typeface="黑体" pitchFamily="2" charset="-122"/>
              </a:rPr>
              <a:t>使人成为人。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“绿”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改成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“叶”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好不好？为什么？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绿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肥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红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瘦”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“左牵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黄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右擎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苍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“芳心”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改成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“芳蕊”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好不好？为什么？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双关范例：</a:t>
            </a:r>
            <a:endParaRPr lang="en-US" alt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无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“屑”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可击；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“盐荒”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子孙。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“且教桃李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闹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春风”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“红杏枝头春意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闹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同一个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“闹”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字在不</a:t>
            </a:r>
            <a:endParaRPr lang="en-US" alt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同的诗句里意思有何</a:t>
            </a:r>
            <a:endParaRPr lang="en-US" altLang="zh-CN" sz="72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不同？</a:t>
            </a:r>
            <a:endParaRPr lang="zh-CN" altLang="en-US" sz="72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（二）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读写分家，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读写结合。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读写分家：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教阅读则脱离写作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教写作则脱离阅读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阅读与写作貌合神离。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读和写是语文硬币的两面，不可分割开来。</a:t>
            </a:r>
            <a:endParaRPr lang="zh-CN" altLang="en-US" sz="7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读和写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ctr"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叶圣陶</a:t>
            </a:r>
            <a:endParaRPr lang="en-US" altLang="zh-CN" sz="96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buNone/>
            </a:pPr>
            <a:endParaRPr lang="en-US" altLang="zh-CN" sz="96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buNone/>
            </a:pPr>
            <a:endParaRPr lang="zh-CN" altLang="en-US" sz="9600" b="1" dirty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ts val="44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1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读写结合</a:t>
            </a: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是提高阅读能力和写作能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力的</a:t>
            </a:r>
            <a:r>
              <a:rPr lang="zh-CN" altLang="en-US" sz="1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根本方法。读是学好语文的基础，</a:t>
            </a:r>
            <a:endParaRPr lang="en-US" altLang="zh-CN" sz="1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就如同盖房子一样，基础打的越深越坚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实，房子才能盖的越高大。</a:t>
            </a:r>
            <a:r>
              <a:rPr lang="zh-CN" altLang="en-US" sz="1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写是学好语</a:t>
            </a:r>
            <a:endParaRPr lang="en-US" altLang="zh-CN" sz="1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文的关键。</a:t>
            </a: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语文既是一门学问，也是一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种技能，因此只懂得写作技巧还不行，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必须去具体的练习，通过长期实践才能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掌握它运用它。这就像学习脚踏车一样，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道理很简单，但是你只懂得道理而没有</a:t>
            </a: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4400"/>
              </a:lnSpc>
            </a:pPr>
            <a:r>
              <a:rPr lang="zh-CN" altLang="en-US" sz="1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实际的练习，骑上去还是要摔下来的。</a:t>
            </a:r>
          </a:p>
          <a:p>
            <a:pPr algn="l">
              <a:lnSpc>
                <a:spcPts val="4400"/>
              </a:lnSpc>
            </a:pPr>
            <a:endParaRPr lang="en-US" altLang="zh-CN" sz="1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地下森林断想  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张抗抗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80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执教 赵谦翔</a:t>
            </a:r>
            <a:endParaRPr lang="zh-CN" altLang="en-US" sz="8000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0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托物言志：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借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自</a:t>
            </a:r>
            <a:endParaRPr lang="en-US" altLang="zh-CN" sz="9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0000"/>
              </a:lnSpc>
            </a:pP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然事物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的描写，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0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表达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社会人生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0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感悟。</a:t>
            </a:r>
            <a:r>
              <a:rPr 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9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咏史  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左思</a:t>
            </a: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郁郁涧底松，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离离山上苗。</a:t>
            </a: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以彼径寸茎，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荫此百尺条。</a:t>
            </a: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改革对象：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应试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教育，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灰色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语文。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我景仰那些曾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在黑暗中追寻光明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的地下的“种子”。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愿你们创造更多的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奇迹</a:t>
            </a:r>
            <a:r>
              <a:rPr 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!</a:t>
            </a:r>
            <a:endParaRPr lang="zh-CN" altLang="en-US" sz="8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书面回答：作者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赞美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“地下森林”</a:t>
            </a:r>
            <a:endParaRPr lang="en-US" altLang="zh-CN" sz="9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其实是在赞美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什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么人？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1000"/>
              </a:lnSpc>
            </a:pP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讲评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学生答案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赞美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“地下森林”即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赞美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那些在逆境或险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境中，执着追逐梦想，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顽强拼搏奋斗，一心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5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造福社会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的人们。</a:t>
            </a:r>
            <a:endParaRPr lang="zh-CN" altLang="en-US" sz="8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1500"/>
              </a:lnSpc>
            </a:pPr>
            <a:r>
              <a:rPr lang="en-US" altLang="zh-CN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赞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深谷种子</a:t>
            </a:r>
            <a:r>
              <a:rPr lang="en-US" altLang="zh-CN" sz="9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algn="l">
              <a:lnSpc>
                <a:spcPts val="115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写一篇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托物言志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15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短文或小诗。</a:t>
            </a:r>
            <a:endParaRPr lang="en-US" altLang="zh-CN" sz="9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0000"/>
              </a:lnSpc>
            </a:pP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0000"/>
              </a:lnSpc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你是深谷里的种子，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在风的陪伴下来到这深渊般的深谷。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这里没有阳光的关怀，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只有冷冰的泉水与坚硬的石头与你相伴。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没有了阳光的眷顾，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却并不代表死去。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你努力地挣扎，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努力地争取那吝啬的阳光，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在你的眼里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只有重生，没有死亡！</a:t>
            </a:r>
            <a:endParaRPr lang="zh-CN" altLang="en-US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你，出身 卑微，命运坎坷，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栖息于深谷之中。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你，沉默寡言，与世无争，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不受阳光的滋润。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你，乐观向上，热烈真挚，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双臂伸向光明天顶。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你，无私奉献，付出代价，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只为希望之光。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在绝望中追寻未来的种子，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愿你永世长存。</a:t>
            </a:r>
            <a:endParaRPr lang="zh-CN" altLang="en-US" sz="3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古来历难无人怜，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石已成沙岭成渊。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千秋万载春寂色，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终得今日碧攀天。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破石汲雨力求生，</a:t>
            </a:r>
            <a:endParaRPr lang="en-US" altLang="zh-CN" sz="6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世人颂赞千百篇。</a:t>
            </a:r>
            <a:endParaRPr lang="zh-CN" altLang="en-US" sz="6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深渊中，没有阳光，没有温暖，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充斥的是黑暗与清冷。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这是被遗忘的土地，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深谷中的种子，藏匿在石缝中，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等候着雨露，让他们发芽生成长。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没有阳光的亲徕，它们仍在茁长成长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在这里，时间流得格外缓慢，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然而数万年后，我看到的是全新的一幕</a:t>
            </a:r>
            <a:r>
              <a:rPr lang="en-US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——</a:t>
            </a: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有无数参天大树，伸出他们的双手，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触碰到了他们渴望已久的阳光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而他们的身旁，仍有后继者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他们要告诉我们</a:t>
            </a:r>
            <a:r>
              <a:rPr lang="en-US" altLang="zh-CN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生命不息。</a:t>
            </a:r>
            <a:endParaRPr lang="en-US" altLang="zh-CN" sz="3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你长在这幽深的峡谷中，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长在没有颜色、光秃得让人寒颤的深渊中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太阳待你不公，你却从不怨恨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你与山泉，你与大风日夜为伴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在那昏暗的那没有半缕温暖的地方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高歌着，欢舞着，</a:t>
            </a: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苦中作乐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你得不到阳光的滋润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却从不叹惋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因为你知道有朝一日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你会是一片森林</a:t>
            </a:r>
            <a:endParaRPr lang="zh-CN" altLang="en-US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    应试教育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弊端：</a:t>
            </a:r>
            <a:r>
              <a:rPr lang="en-US" altLang="zh-CN" sz="32000" b="1" dirty="0" smtClean="0">
                <a:solidFill>
                  <a:srgbClr val="0000FF"/>
                </a:solidFill>
                <a:ea typeface="黑体" pitchFamily="2" charset="-122"/>
              </a:rPr>
              <a:t>    </a:t>
            </a:r>
          </a:p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考是从，</a:t>
            </a:r>
          </a:p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分是图，</a:t>
            </a:r>
          </a:p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升学马首是瞻，</a:t>
            </a:r>
            <a:endParaRPr lang="en-US" altLang="zh-CN" sz="320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FF0000"/>
                </a:solidFill>
                <a:ea typeface="黑体" pitchFamily="2" charset="-122"/>
              </a:rPr>
              <a:t>    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题海战术是求。</a:t>
            </a:r>
          </a:p>
          <a:p>
            <a:pPr algn="l" eaLnBrk="1" hangingPunct="1">
              <a:lnSpc>
                <a:spcPts val="88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itchFamily="2" charset="-122"/>
              </a:rPr>
              <a:t>    </a:t>
            </a:r>
            <a:endParaRPr lang="zh-CN" altLang="en-US" sz="32000" b="1" dirty="0" smtClean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到了那天，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你会大吼着向那偏爱的阳光宣布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我是森林！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你会把自己那身躯给予人们告诉他们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我是森林！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阳光虽待你不公，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可时间，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一直在，一直在公平地对待你。</a:t>
            </a:r>
            <a:endParaRPr lang="en-US" altLang="zh-CN" sz="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我赞你！</a:t>
            </a:r>
            <a:endParaRPr lang="zh-CN" altLang="en-US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赞深谷种子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7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en-US" altLang="zh-CN" sz="72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不惧谷底日光稀，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绽芽狂长写传奇。</a:t>
            </a:r>
          </a:p>
          <a:p>
            <a:pPr algn="l"/>
            <a:r>
              <a:rPr lang="en-US" alt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终化森林壮世界，</a:t>
            </a:r>
            <a:endParaRPr lang="en-US" altLang="zh-CN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72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湖小草谁能及？</a:t>
            </a:r>
          </a:p>
          <a:p>
            <a:pPr algn="l"/>
            <a:endParaRPr lang="en-US" altLang="zh-CN" sz="72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（三）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文道偏颇 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文道交融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文道偏颇：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文与道的关系，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其实是工具性与人文性的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关系。偏重工具性，语文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就成了没有灵魂的语言技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能传授；偏重人文性，语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文就成了没有语言训练的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思想品德教育。</a:t>
            </a:r>
            <a:endParaRPr lang="en-US" altLang="zh-CN" sz="6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en-US" altLang="zh-CN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五柳先生传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陶渊明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赞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真隐者</a:t>
            </a:r>
            <a:endParaRPr lang="zh-CN" altLang="en-US" sz="9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赞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真隐者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☆☆☆☆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☆☆☆☆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☆☆☆☆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饮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☆☆☆☆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贤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赞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真隐者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欣然忘食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自娱自乐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借酒抒怀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饮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贫贱不移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贤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“隐士”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对我们的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现实生活有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积极意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义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吗？为什么？ 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诚，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炼，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为五柳先生画像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    </a:t>
            </a:r>
            <a:r>
              <a:rPr lang="zh-CN" altLang="en-US" sz="88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en-US" altLang="zh-CN" sz="88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ea typeface="黑体" pitchFamily="2" charset="-122"/>
              </a:rPr>
              <a:t>          </a:t>
            </a:r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学生</a:t>
            </a:r>
            <a:endParaRPr lang="en-US" altLang="zh-CN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ea typeface="黑体" pitchFamily="2" charset="-122"/>
              </a:rPr>
              <a:t>    异化为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考生；</a:t>
            </a: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ea typeface="黑体" pitchFamily="2" charset="-122"/>
              </a:rPr>
              <a:t>          </a:t>
            </a:r>
            <a:r>
              <a:rPr lang="zh-CN" altLang="en-US" sz="9600" b="1" dirty="0" smtClean="0">
                <a:solidFill>
                  <a:srgbClr val="009900"/>
                </a:solidFill>
                <a:ea typeface="黑体" pitchFamily="2" charset="-122"/>
              </a:rPr>
              <a:t>教师</a:t>
            </a:r>
            <a:endParaRPr lang="en-US" altLang="zh-CN" sz="9600" b="1" dirty="0" smtClean="0">
              <a:solidFill>
                <a:srgbClr val="0099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ea typeface="黑体" pitchFamily="2" charset="-122"/>
              </a:rPr>
              <a:t>    异化为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考匠。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一句“不为五斗米折腰”，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惊破了孔夫子的黄泉酣梦；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一句“衔觞赋诗以乐其志”，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预演了李太白的浪漫生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活；</a:t>
            </a:r>
            <a:endParaRPr lang="en-US" altLang="zh-CN" sz="4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一些平淡而绚烂的诗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作，</a:t>
            </a:r>
            <a:endParaRPr lang="en-US" altLang="zh-CN" sz="4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迷倒了绝代才子苏东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坡；</a:t>
            </a:r>
            <a:endParaRPr lang="en-US" altLang="zh-CN" sz="4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一篇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桃花源记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构筑了世世代代人的理想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国。</a:t>
            </a:r>
            <a:endParaRPr lang="en-US" altLang="zh-CN" sz="4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40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洒脱，是他的血脉；</a:t>
            </a:r>
            <a:endParaRPr lang="en-US" altLang="zh-CN" sz="2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正直，是他的骨</a:t>
            </a:r>
            <a:r>
              <a:rPr lang="zh-CN" altLang="en-US" sz="2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骼。</a:t>
            </a:r>
            <a:endParaRPr lang="en-US" altLang="zh-CN" sz="288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论物质，他一无所有；</a:t>
            </a:r>
            <a:endParaRPr lang="en-US" altLang="zh-CN" sz="2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论精神，他富可敌</a:t>
            </a:r>
            <a:r>
              <a:rPr lang="zh-CN" altLang="en-US" sz="288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国。</a:t>
            </a:r>
            <a:endParaRPr lang="en-US" altLang="zh-CN" sz="288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288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他在南山下隐居，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却在人心中鲜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活；</a:t>
            </a:r>
            <a:endParaRPr lang="en-US" altLang="zh-CN" sz="21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他采撷东晋的菊香，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却熏醉历史的长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河。</a:t>
            </a:r>
            <a:endParaRPr lang="en-US" altLang="zh-CN" sz="21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五柳先生</a:t>
            </a:r>
            <a:r>
              <a:rPr lang="en-US" altLang="zh-CN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陶渊明：</a:t>
            </a: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一个默默的隐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者，</a:t>
            </a:r>
            <a:endParaRPr lang="en-US" altLang="zh-CN" sz="21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却在悄悄地洗礼红尘过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客。</a:t>
            </a:r>
            <a:endParaRPr lang="en-US" altLang="zh-CN" sz="216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800"/>
              </a:lnSpc>
            </a:pPr>
            <a:endParaRPr lang="en-US" altLang="zh-CN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en-US" altLang="zh-CN" sz="2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2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endParaRPr lang="zh-CN" altLang="en-US" sz="9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</a:t>
            </a:r>
            <a:r>
              <a:rPr lang="zh-CN" altLang="en-US" sz="240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拓展阅读</a:t>
            </a:r>
            <a:endParaRPr lang="en-US" altLang="zh-CN" sz="240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杨绛，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这个时代</a:t>
            </a:r>
            <a:endParaRPr lang="en-US" altLang="zh-CN" sz="24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最惦记的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隐士。  </a:t>
            </a:r>
            <a:endParaRPr lang="en-US" altLang="zh-CN" sz="2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2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环球人物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》</a:t>
            </a:r>
          </a:p>
          <a:p>
            <a:pPr algn="l">
              <a:lnSpc>
                <a:spcPct val="120000"/>
              </a:lnSpc>
            </a:pP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     2014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9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26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日</a:t>
            </a:r>
          </a:p>
          <a:p>
            <a:pPr algn="l">
              <a:lnSpc>
                <a:spcPct val="120000"/>
              </a:lnSpc>
            </a:pPr>
            <a:endParaRPr lang="zh-CN" altLang="en-US" sz="9600" b="1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    </a:t>
            </a:r>
            <a:endParaRPr lang="en-US" altLang="zh-CN" dirty="0" smtClean="0"/>
          </a:p>
        </p:txBody>
      </p:sp>
      <p:pic>
        <p:nvPicPr>
          <p:cNvPr id="3074" name="Picture 2" descr="C:\Users\zhaoqx\Desktop\20141011_19425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-2015697" y="-1199068"/>
            <a:ext cx="12746736" cy="957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oqx\Desktop\20141113_131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0"/>
            <a:ext cx="46434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她是穿旗袍的那一代，我们是玩“苹果”的这一代。可是，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为什么在今天，还有那么多人用“苹果”读杨绛的故事？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智慧而温厚，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从不飞扬</a:t>
            </a:r>
            <a:endParaRPr lang="en-US" altLang="zh-CN" sz="5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躁厉；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坚韧而幽默，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从</a:t>
            </a:r>
            <a:endParaRPr lang="en-US" altLang="zh-CN" sz="5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不忘记微笑；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勤勉而淡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泊，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从不追名逐利；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还因为她</a:t>
            </a:r>
            <a:endParaRPr lang="en-US" altLang="zh-CN" sz="5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求真而勇敢，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从不说假话认假</a:t>
            </a:r>
            <a:endParaRPr lang="en-US" altLang="zh-CN" sz="5400" b="1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账。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我们惦记她，是在惦记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这</a:t>
            </a:r>
            <a:endParaRPr lang="en-US" altLang="zh-CN" sz="5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个时代缺少的美好品质。</a:t>
            </a: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2001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年，她和清华大学签订协议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书，将钱钟书和她当年上半年所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获稿酬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72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万元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及其后他们发表作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品获得的报酬，全部捐献给母校，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设立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“好读书奖学金”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。目前已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经奖励了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多名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清华学子。随着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钱、杨稿酬的不断积累，目前本</a:t>
            </a:r>
            <a:endParaRPr lang="en-US" altLang="zh-CN" sz="4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金已达到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1400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万元。</a:t>
            </a:r>
            <a:endParaRPr lang="en-US" altLang="zh-CN" sz="4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你不必去做隐士，</a:t>
            </a:r>
            <a:endParaRPr lang="en-US" altLang="zh-CN" sz="8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但在物欲横流的</a:t>
            </a:r>
            <a:endParaRPr lang="en-US" altLang="zh-CN" sz="88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时代，不妨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有一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点隐士精神。</a:t>
            </a:r>
            <a:endParaRPr lang="en-US" altLang="zh-CN" sz="8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32500" lnSpcReduction="2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举头望明月，</a:t>
            </a:r>
            <a:endParaRPr lang="en-US" altLang="zh-CN" sz="24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低头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写作业；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商女不知亡国恨，</a:t>
            </a:r>
            <a:endParaRPr lang="en-US" altLang="zh-CN" sz="24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一天到晚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写作业；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7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44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文道交融：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赏析语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言体会人文精神，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运用语言表达人文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情怀。语言与人文</a:t>
            </a:r>
            <a:endParaRPr lang="en-US" altLang="zh-CN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88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水乳交融。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（四）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面面俱到，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重点突破。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88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面面俱到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谈中国诗</a:t>
            </a:r>
            <a:r>
              <a:rPr lang="en-US" altLang="zh-CN" sz="88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r>
              <a:rPr lang="zh-CN" altLang="en-US" sz="8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教案实录</a:t>
            </a:r>
            <a:endParaRPr lang="en-US" altLang="zh-CN" sz="88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板书诗五首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6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泊船瓜洲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李白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送孟浩然之广陵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朱熹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观书有感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苏轼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题西林壁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李商隐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夜雨寄北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⒈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诵读自己积累的唐宋诗。</a:t>
            </a:r>
          </a:p>
          <a:p>
            <a:pPr algn="l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⒉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齐读黑板上的五首诗。</a:t>
            </a:r>
          </a:p>
          <a:p>
            <a:pPr algn="l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⒊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你印象中的唐诗、宋词有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何特点？</a:t>
            </a:r>
          </a:p>
          <a:p>
            <a:pPr algn="l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⒋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只读中国诗的人是不会谈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中国诗的。</a:t>
            </a:r>
          </a:p>
          <a:p>
            <a:pPr algn="l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钱阐述了中国诗哪些特点？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⒍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哪个诗的特点没发现？</a:t>
            </a: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⒎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哪个你发现了，钱比你说的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更有趣？</a:t>
            </a: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⒏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寻隐者不遇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如何撩人？</a:t>
            </a: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⒐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赏析“怀孕的静默”（比喻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形象，有趣）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⒑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朗读第三段，划出比喻句。</a:t>
            </a: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⒒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短小而意味悠远的传统。</a:t>
            </a:r>
            <a:endParaRPr lang="en-US" altLang="zh-CN" sz="5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⒓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谈学习本课收获。</a:t>
            </a: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⒔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作业：唐诗宋词比较不同。</a:t>
            </a:r>
          </a:p>
          <a:p>
            <a:pPr algn="l"/>
            <a:endParaRPr lang="zh-CN" altLang="en-US" sz="54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       </a:t>
            </a:r>
            <a:r>
              <a:rPr lang="zh-CN" altLang="en-US" sz="72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教学弊病</a:t>
            </a:r>
          </a:p>
          <a:p>
            <a:pPr algn="l" eaLnBrk="1" hangingPunct="1"/>
            <a:r>
              <a:rPr lang="zh-CN" altLang="en-US" sz="4800" b="1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面面俱到，浮光掠影；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盲目拓展，若即若离；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主导肤浅，主体落空。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ea typeface="黑体" pitchFamily="2" charset="-122"/>
              </a:rPr>
              <a:t>谈中国诗</a:t>
            </a:r>
          </a:p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钱钟书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执教 赵谦翔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初读全文</a:t>
            </a:r>
            <a:endParaRPr lang="en-US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2967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整体感知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洛阳亲友如相问，</a:t>
            </a:r>
            <a:endParaRPr lang="en-US" altLang="zh-CN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就说我在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写作业；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垂死病中惊坐起，</a:t>
            </a:r>
            <a:endParaRPr lang="en-US" altLang="zh-CN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今天还没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写作业。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8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8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80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en-US" altLang="zh-CN" sz="96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en-US" altLang="zh-CN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博大精深，</a:t>
            </a: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天花乱坠。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5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</a:p>
          <a:p>
            <a:pPr algn="l" eaLnBrk="1" hangingPunct="1"/>
            <a:r>
              <a:rPr lang="en-US" altLang="zh-CN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9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弱水三千，</a:t>
            </a:r>
          </a:p>
          <a:p>
            <a:pPr algn="l" eaLnBrk="1" hangingPunct="1"/>
            <a:r>
              <a:rPr lang="zh-CN" altLang="en-US" sz="9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只取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一瓢</a:t>
            </a:r>
            <a:r>
              <a:rPr lang="zh-CN" altLang="en-US" sz="9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饮。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7200" b="1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思考口答题</a:t>
            </a:r>
            <a:r>
              <a:rPr lang="zh-CN" altLang="en-US" sz="7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6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通过中外诗的比较，</a:t>
            </a:r>
          </a:p>
          <a:p>
            <a:pPr algn="l" eaLnBrk="1" hangingPunct="1"/>
            <a:r>
              <a:rPr lang="zh-CN" altLang="en-US" sz="6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作者揭示了</a:t>
            </a:r>
            <a:r>
              <a:rPr lang="zh-CN" altLang="en-US" sz="6600" b="1" smtClean="0">
                <a:solidFill>
                  <a:srgbClr val="FF0000"/>
                </a:solidFill>
                <a:ea typeface="黑体" pitchFamily="2" charset="-122"/>
              </a:rPr>
              <a:t>“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中国诗</a:t>
            </a:r>
            <a:r>
              <a:rPr lang="zh-CN" altLang="en-US" sz="6600" b="1" smtClean="0">
                <a:solidFill>
                  <a:srgbClr val="FF0000"/>
                </a:solidFill>
                <a:ea typeface="黑体" pitchFamily="2" charset="-122"/>
              </a:rPr>
              <a:t>”</a:t>
            </a:r>
            <a:endParaRPr lang="en-US" altLang="zh-CN" sz="66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6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怎样的</a:t>
            </a:r>
            <a:r>
              <a:rPr lang="zh-CN" altLang="en-US" sz="6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特征</a:t>
            </a:r>
            <a:r>
              <a:rPr lang="zh-CN" altLang="en-US" sz="66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？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中国诗特征</a:t>
            </a: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①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简短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②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富于暗示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教科书原题：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比较曹操</a:t>
            </a:r>
            <a:endParaRPr lang="en-US" altLang="zh-CN" sz="6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观沧海</a:t>
            </a:r>
            <a:r>
              <a:rPr lang="en-US" altLang="zh-CN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和普希金</a:t>
            </a:r>
            <a:endParaRPr lang="en-US" altLang="zh-CN" sz="6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致大海</a:t>
            </a:r>
            <a:r>
              <a:rPr lang="en-US" altLang="zh-CN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，写一篇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一二百字的短文，评说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他们在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内容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形式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上的</a:t>
            </a: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75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异同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algn="l" eaLnBrk="1" hangingPunct="1">
              <a:lnSpc>
                <a:spcPts val="7500"/>
              </a:lnSpc>
            </a:pPr>
            <a:endParaRPr lang="en-US" altLang="zh-CN" sz="6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6600" b="1" dirty="0" smtClean="0">
                <a:solidFill>
                  <a:srgbClr val="008000"/>
                </a:solidFill>
                <a:ea typeface="华文新魏" pitchFamily="2" charset="-122"/>
              </a:rPr>
              <a:t>     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修改</a:t>
            </a:r>
            <a:r>
              <a:rPr lang="zh-CN" altLang="en-US" sz="66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课堂读写训练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a typeface="华文新魏" pitchFamily="2" charset="-122"/>
              </a:rPr>
              <a:t>      </a:t>
            </a:r>
            <a:r>
              <a:rPr lang="zh-CN" altLang="en-US" sz="6600" b="1" dirty="0" smtClean="0">
                <a:solidFill>
                  <a:srgbClr val="FF0000"/>
                </a:solidFill>
                <a:ea typeface="黑体" pitchFamily="2" charset="-122"/>
              </a:rPr>
              <a:t>依据课文观点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，比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较曹操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观沧海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和普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希金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致大海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，写一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篇评论，字数</a:t>
            </a:r>
            <a:r>
              <a:rPr lang="en-US" altLang="zh-CN" sz="6600" b="1" dirty="0" smtClean="0">
                <a:solidFill>
                  <a:srgbClr val="FF0000"/>
                </a:solidFill>
                <a:ea typeface="黑体" pitchFamily="2" charset="-122"/>
              </a:rPr>
              <a:t>300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itchFamily="2" charset="-122"/>
              </a:rPr>
              <a:t>左右。</a:t>
            </a:r>
          </a:p>
          <a:p>
            <a:pPr algn="l" eaLnBrk="1" hangingPunct="1">
              <a:lnSpc>
                <a:spcPct val="90000"/>
              </a:lnSpc>
            </a:pPr>
            <a:endParaRPr lang="en-US" altLang="zh-CN" sz="6600" b="1" dirty="0" smtClean="0">
              <a:solidFill>
                <a:srgbClr val="0000FF"/>
              </a:solidFill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/>
            <a:endParaRPr lang="en-US" altLang="zh-CN" sz="6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观沧海</a:t>
            </a:r>
            <a:r>
              <a:rPr lang="en-US" altLang="zh-CN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与</a:t>
            </a:r>
            <a:r>
              <a:rPr lang="en-US" altLang="zh-CN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致大海</a:t>
            </a:r>
            <a:r>
              <a:rPr lang="en-US" altLang="zh-CN" sz="6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eaLnBrk="1" hangingPunct="1"/>
            <a:r>
              <a:rPr lang="zh-CN" altLang="en-US" sz="6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比较鉴赏</a:t>
            </a:r>
          </a:p>
          <a:p>
            <a:pPr eaLnBrk="1" hangingPunct="1"/>
            <a:r>
              <a:rPr lang="zh-CN" altLang="en-US" sz="66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54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      </a:t>
            </a:r>
            <a:r>
              <a:rPr lang="en-US" altLang="zh-CN" sz="21600" b="1" dirty="0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21600" b="1" dirty="0" smtClean="0">
                <a:solidFill>
                  <a:srgbClr val="FF0000"/>
                </a:solidFill>
                <a:ea typeface="黑体" pitchFamily="2" charset="-122"/>
              </a:rPr>
              <a:t>观沧海</a:t>
            </a:r>
            <a:r>
              <a:rPr lang="en-US" altLang="zh-CN" sz="21600" b="1" dirty="0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21600" b="1" dirty="0" smtClean="0">
                <a:solidFill>
                  <a:srgbClr val="FF0000"/>
                </a:solidFill>
                <a:ea typeface="黑体" pitchFamily="2" charset="-122"/>
              </a:rPr>
              <a:t>篇短，</a:t>
            </a:r>
            <a:r>
              <a:rPr lang="en-US" altLang="zh-CN" sz="21600" b="1" dirty="0" smtClean="0">
                <a:solidFill>
                  <a:srgbClr val="FF0000"/>
                </a:solidFill>
                <a:ea typeface="黑体" pitchFamily="2" charset="-122"/>
              </a:rPr>
              <a:t>《</a:t>
            </a:r>
            <a:r>
              <a:rPr lang="zh-CN" altLang="en-US" sz="21600" b="1" dirty="0" smtClean="0">
                <a:solidFill>
                  <a:srgbClr val="FF0000"/>
                </a:solidFill>
                <a:ea typeface="黑体" pitchFamily="2" charset="-122"/>
              </a:rPr>
              <a:t>致大</a:t>
            </a:r>
            <a:endParaRPr lang="en-US" altLang="zh-CN" sz="21600" b="1" dirty="0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ea typeface="黑体" pitchFamily="2" charset="-122"/>
              </a:rPr>
              <a:t>海</a:t>
            </a:r>
            <a:r>
              <a:rPr lang="en-US" altLang="zh-CN" sz="21600" b="1" dirty="0" smtClean="0">
                <a:solidFill>
                  <a:srgbClr val="FF0000"/>
                </a:solidFill>
                <a:ea typeface="黑体" pitchFamily="2" charset="-122"/>
              </a:rPr>
              <a:t>》</a:t>
            </a:r>
            <a:r>
              <a:rPr lang="zh-CN" altLang="en-US" sz="21600" b="1" dirty="0" smtClean="0">
                <a:solidFill>
                  <a:srgbClr val="FF0000"/>
                </a:solidFill>
                <a:ea typeface="黑体" pitchFamily="2" charset="-122"/>
              </a:rPr>
              <a:t>幅长。</a:t>
            </a:r>
            <a:r>
              <a:rPr lang="zh-CN" altLang="en-US" sz="21600" b="1" dirty="0" smtClean="0">
                <a:solidFill>
                  <a:srgbClr val="0000FF"/>
                </a:solidFill>
                <a:ea typeface="黑体" pitchFamily="2" charset="-122"/>
              </a:rPr>
              <a:t>前者寥寥十四句，</a:t>
            </a:r>
            <a:endParaRPr lang="en-US" altLang="zh-CN" sz="21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ea typeface="黑体" pitchFamily="2" charset="-122"/>
              </a:rPr>
              <a:t>后者多达六十余行。一如长空</a:t>
            </a:r>
            <a:endParaRPr lang="en-US" altLang="zh-CN" sz="21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ea typeface="黑体" pitchFamily="2" charset="-122"/>
              </a:rPr>
              <a:t>闪电，一如大海远航。一则佳</a:t>
            </a:r>
            <a:endParaRPr lang="en-US" altLang="zh-CN" sz="21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ea typeface="黑体" pitchFamily="2" charset="-122"/>
              </a:rPr>
              <a:t>肴细品，一则盛宴饱尝。风格</a:t>
            </a:r>
            <a:endParaRPr lang="en-US" altLang="zh-CN" sz="21600" b="1" dirty="0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ea typeface="黑体" pitchFamily="2" charset="-122"/>
              </a:rPr>
              <a:t>迥异，各耀奇光。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观沧海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含蓄蕴藉，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致大海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显豁</a:t>
            </a:r>
            <a:endParaRPr lang="en-US" altLang="zh-CN" sz="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明朗。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曹操诗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一切景语皆情语：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水何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澹澹，山岛竦峙。树木丛生，百草丰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茂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，寄寓诗人热爱祖国河山的热血衷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肠；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秋风萧瑟，洪波涌起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，暗示英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雄一扫六合平治天下的心潮激荡；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月之行，若出其中；星汉灿烂，若出其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里</a:t>
            </a:r>
            <a:r>
              <a:rPr lang="zh-CN" altLang="en-US" sz="4000" b="1" dirty="0" smtClean="0">
                <a:solidFill>
                  <a:srgbClr val="0000FF"/>
                </a:solidFill>
                <a:ea typeface="黑体" pitchFamily="2" charset="-122"/>
              </a:rPr>
              <a:t>”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，更象征老骥伏枥吞吐宇宙的博大</a:t>
            </a:r>
            <a:endParaRPr lang="en-US" altLang="zh-CN" sz="4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心房。真可谓：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含英咀华，余味绵长。</a:t>
            </a:r>
          </a:p>
          <a:p>
            <a:pPr algn="l" eaLnBrk="1" hangingPunct="1"/>
            <a:endParaRPr lang="en-US" altLang="zh-CN" sz="4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普希金诗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景语之外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加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情语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：或直抒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忧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郁的怨诉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隐秘的愿望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苦恼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心伤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，或直呼对自由的渴望，或悲歌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海边峭岩上光荣坟墓中拿破仑的消亡，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或盛赞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思想上的另一个君主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拜伦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什么都不能使他屈服投降</a:t>
            </a:r>
            <a:r>
              <a:rPr lang="zh-CN" altLang="en-US" sz="4000" b="1" smtClean="0">
                <a:solidFill>
                  <a:srgbClr val="008000"/>
                </a:solidFill>
                <a:ea typeface="黑体" pitchFamily="2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。真可谓：</a:t>
            </a:r>
            <a:endParaRPr lang="en-US" altLang="zh-CN" sz="4000" b="1" smtClean="0">
              <a:solidFill>
                <a:srgbClr val="008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酣畅淋漓，曲尽衷肠。</a:t>
            </a:r>
          </a:p>
          <a:p>
            <a:pPr algn="l" eaLnBrk="1" hangingPunct="1"/>
            <a:r>
              <a:rPr lang="zh-CN" altLang="en-US" sz="40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   同样在吟咏大海，</a:t>
            </a:r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中国诗有中国诗</a:t>
            </a: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的妙趣，外国诗有外国诗的擅长。</a:t>
            </a:r>
          </a:p>
          <a:p>
            <a:pPr algn="l" eaLnBrk="1" hangingPunct="1"/>
            <a:endParaRPr lang="en-US" altLang="zh-CN" sz="40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生当作人杰，</a:t>
            </a:r>
            <a:endParaRPr lang="en-US" altLang="zh-CN" sz="80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死亦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写作业；</a:t>
            </a:r>
            <a:endParaRPr lang="en-US" sz="80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人生自古谁无死，  </a:t>
            </a:r>
            <a:endParaRPr lang="en-US" altLang="zh-CN" sz="80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en-US" altLang="zh-CN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来生继续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写作业； </a:t>
            </a:r>
          </a:p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    </a:t>
            </a:r>
            <a:endParaRPr lang="zh-CN" altLang="zh-CN" sz="8000" b="1" dirty="0" smtClean="0">
              <a:solidFill>
                <a:srgbClr val="898989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（五）</a:t>
            </a:r>
            <a:endParaRPr lang="en-US" altLang="zh-CN" sz="9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弃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花枝招展，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取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朴素平实。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（</a:t>
            </a:r>
            <a:r>
              <a:rPr lang="en-US" altLang="zh-CN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80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莫让图片</a:t>
            </a:r>
            <a:r>
              <a:rPr lang="zh-CN" altLang="en-US" sz="8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替代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文字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要把图片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化作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文字</a:t>
            </a:r>
            <a:endParaRPr lang="en-US" altLang="zh-CN" sz="80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zh-CN" alt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《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竹影</a:t>
            </a:r>
            <a:r>
              <a:rPr lang="en-US" altLang="zh-CN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96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丰子恺</a:t>
            </a:r>
            <a:endParaRPr lang="en-US" altLang="zh-CN" sz="9600" b="1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8000" b="1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执教 赵谦翔</a:t>
            </a:r>
            <a:endParaRPr lang="zh-CN" altLang="zh-CN" sz="8000" b="1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        画竹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不是照真竹一样描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，须经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过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选择和布置。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画家选择竹的最好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看的姿态，巧妙地布置在纸上，然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后成为竹的名画。</a:t>
            </a:r>
            <a:r>
              <a:rPr lang="en-US" altLang="zh-CN" sz="4400" b="1" smtClean="0">
                <a:solidFill>
                  <a:srgbClr val="0000FF"/>
                </a:solidFill>
                <a:ea typeface="黑体" pitchFamily="2" charset="-122"/>
              </a:rPr>
              <a:t>……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画竹的困难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在于竹叶的结合上。粗看竹画，好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像只是墨笔的乱撇，其实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竹叶的方</a:t>
            </a:r>
            <a:endParaRPr lang="en-US" altLang="zh-CN" sz="44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向、疏密、浓淡、肥瘦，以及集合</a:t>
            </a:r>
            <a:endParaRPr lang="en-US" altLang="zh-CN" sz="44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的形体，都要讲究。</a:t>
            </a:r>
            <a:endParaRPr lang="en-US" altLang="zh-CN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solidFill>
                  <a:srgbClr val="0000FF"/>
                </a:solidFill>
                <a:ea typeface="黑体" pitchFamily="2" charset="-122"/>
              </a:rPr>
              <a:t> “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竹为什么不用绿颜料来画，而常用墨笔来画呢？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用绿颜料撇竹叶，不更像吗？”</a:t>
            </a:r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“中国画不注重</a:t>
            </a:r>
            <a:endParaRPr lang="en-US" altLang="zh-CN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‘像不像’，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不像西洋画那样画得同真物一样。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凡画一物，只要能表现出像我们闭目回想时所见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的一种</a:t>
            </a:r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神气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，就是佳作了。所以</a:t>
            </a:r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西洋画像照相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，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中国画像符号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。符号只要用墨笔就够了。原来墨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是很好的一种颜料，它是红黄蓝三原色等量混合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而成的。</a:t>
            </a:r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故墨画中看似只有一色，其实包罗三原</a:t>
            </a:r>
            <a:endParaRPr lang="en-US" altLang="zh-CN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FF0000"/>
                </a:solidFill>
                <a:ea typeface="黑体" pitchFamily="2" charset="-122"/>
              </a:rPr>
              <a:t>色，即包罗世界上所有的颜色。</a:t>
            </a:r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故墨画在中国画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中是很高贵的一种画法。故用墨来画竹，是最正</a:t>
            </a:r>
            <a:endParaRPr lang="en-US" altLang="zh-CN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ea typeface="黑体" pitchFamily="2" charset="-122"/>
              </a:rPr>
              <a:t>当的。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倘然用了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绿颜料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，就因为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太像实物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，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反而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失却神气。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所以中国画家不喜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欢用绿颜料画竹；反之，却喜欢用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与绿相反的红色来画竹。这叫做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‘朱竹’，是用笔蘸了朱砂来撇的。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你想，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世界上哪有红色的竹？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但这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时候画家所描的，</a:t>
            </a: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实在已经不是竹，</a:t>
            </a:r>
            <a:endParaRPr lang="en-US" altLang="zh-CN" sz="44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而是竹的一种美的姿势，一种活的</a:t>
            </a:r>
            <a:endParaRPr lang="en-US" altLang="zh-CN" sz="4400" b="1" smtClean="0">
              <a:solidFill>
                <a:srgbClr val="FF0000"/>
              </a:solidFill>
              <a:ea typeface="黑体" pitchFamily="2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smtClean="0">
                <a:solidFill>
                  <a:srgbClr val="FF0000"/>
                </a:solidFill>
                <a:ea typeface="黑体" pitchFamily="2" charset="-122"/>
              </a:rPr>
              <a:t>神气，</a:t>
            </a:r>
            <a:r>
              <a:rPr lang="zh-CN" altLang="en-US" sz="4400" b="1" smtClean="0">
                <a:solidFill>
                  <a:srgbClr val="0000FF"/>
                </a:solidFill>
                <a:ea typeface="黑体" pitchFamily="2" charset="-122"/>
              </a:rPr>
              <a:t>所以不妨用红色来描。”</a:t>
            </a:r>
            <a:endParaRPr lang="en-US" altLang="zh-CN" sz="4400" b="1" smtClean="0">
              <a:solidFill>
                <a:srgbClr val="0000FF"/>
              </a:solidFill>
              <a:ea typeface="黑体" pitchFamily="2" charset="-122"/>
            </a:endParaRPr>
          </a:p>
          <a:p>
            <a:pPr eaLnBrk="1" hangingPunct="1">
              <a:lnSpc>
                <a:spcPts val="4900"/>
              </a:lnSpc>
            </a:pPr>
            <a:endParaRPr lang="zh-CN" altLang="zh-CN" sz="440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altLang="en-US" sz="9600" b="1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中国画：</a:t>
            </a:r>
            <a:endParaRPr lang="en-US" altLang="zh-CN" sz="9600" b="1" dirty="0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像符号，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重写神。</a:t>
            </a:r>
            <a:r>
              <a:rPr lang="en-US" altLang="zh-CN" sz="96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9600" b="1" dirty="0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</a:br>
            <a:endParaRPr lang="zh-CN" altLang="zh-CN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何谓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神气？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精神，气质，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情操，思想。</a:t>
            </a:r>
            <a:endParaRPr lang="en-US" altLang="zh-CN" sz="96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96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zh-CN" sz="96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竹之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七德</a:t>
            </a:r>
          </a:p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身形挺直，宁折不弯，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正直；</a:t>
            </a:r>
          </a:p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虽有竹节，却不止步，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奋进；</a:t>
            </a:r>
          </a:p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外直中空，襟怀若谷，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谦虚；</a:t>
            </a:r>
          </a:p>
          <a:p>
            <a:pPr algn="l"/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有花不开，素面朝天，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质朴；</a:t>
            </a:r>
          </a:p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超然独立，顶天立地，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卓越；</a:t>
            </a:r>
          </a:p>
          <a:p>
            <a:pPr algn="l"/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虽然卓越，却喜丛生，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善群；</a:t>
            </a:r>
          </a:p>
          <a:p>
            <a:pPr algn="l"/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4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载文传世，任劳任怨，</a:t>
            </a:r>
            <a:r>
              <a:rPr lang="zh-CN" altLang="en-US" sz="44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是为</a:t>
            </a:r>
            <a:r>
              <a:rPr lang="zh-CN" altLang="en-US" sz="44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担当。</a:t>
            </a:r>
          </a:p>
          <a:p>
            <a:pPr algn="l"/>
            <a:endParaRPr lang="zh-CN" altLang="en-US" sz="44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0"/>
            <a:ext cx="3505200" cy="6858000"/>
          </a:xfrm>
        </p:spPr>
        <p:txBody>
          <a:bodyPr/>
          <a:lstStyle/>
          <a:p>
            <a:pPr algn="l" eaLnBrk="1" hangingPunct="1"/>
            <a:endParaRPr lang="zh-CN" altLang="zh-CN" smtClean="0"/>
          </a:p>
        </p:txBody>
      </p:sp>
      <p:pic>
        <p:nvPicPr>
          <p:cNvPr id="8195" name="图片 2" descr="305853_G_1350607655831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950" y="0"/>
            <a:ext cx="3473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众里寻他千百度，</a:t>
            </a:r>
            <a:endParaRPr lang="en-US" altLang="zh-CN" sz="80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黑体" pitchFamily="2" charset="-122"/>
                <a:ea typeface="黑体" pitchFamily="2" charset="-122"/>
              </a:rPr>
              <a:t> 蓦然回首，</a:t>
            </a:r>
            <a:endParaRPr lang="en-US" altLang="zh-CN" sz="8000" b="1" dirty="0" smtClean="0">
              <a:solidFill>
                <a:srgbClr val="0099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那人却在</a:t>
            </a:r>
            <a:endParaRPr lang="en-US" altLang="zh-CN" sz="8000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灯下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写作业。</a:t>
            </a:r>
          </a:p>
          <a:p>
            <a:pPr algn="l" eaLnBrk="1" hangingPunct="1"/>
            <a:r>
              <a:rPr lang="en-US" altLang="zh-CN" sz="8000" b="1" dirty="0" smtClean="0">
                <a:solidFill>
                  <a:srgbClr val="898989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zh-CN" sz="8000" b="1" dirty="0" smtClean="0">
              <a:solidFill>
                <a:srgbClr val="898989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8800" b="1" smtClean="0">
                <a:solidFill>
                  <a:srgbClr val="FF0000"/>
                </a:solidFill>
                <a:ea typeface="黑体" pitchFamily="2" charset="-122"/>
              </a:rPr>
              <a:t>仔细观察</a:t>
            </a:r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画中竹</a:t>
            </a:r>
            <a:endParaRPr lang="en-US" altLang="zh-CN" sz="8800" b="1" smtClean="0">
              <a:solidFill>
                <a:srgbClr val="0000FF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子的</a:t>
            </a:r>
            <a:r>
              <a:rPr lang="zh-CN" altLang="en-US" sz="8800" b="1" smtClean="0">
                <a:solidFill>
                  <a:srgbClr val="008000"/>
                </a:solidFill>
                <a:ea typeface="黑体" pitchFamily="2" charset="-122"/>
              </a:rPr>
              <a:t>姿态</a:t>
            </a:r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和</a:t>
            </a:r>
            <a:r>
              <a:rPr lang="zh-CN" altLang="en-US" sz="8800" b="1" smtClean="0">
                <a:solidFill>
                  <a:srgbClr val="008000"/>
                </a:solidFill>
                <a:ea typeface="黑体" pitchFamily="2" charset="-122"/>
              </a:rPr>
              <a:t>构图，</a:t>
            </a:r>
            <a:endParaRPr lang="en-US" altLang="zh-CN" sz="8800" b="1" smtClean="0">
              <a:solidFill>
                <a:srgbClr val="008000"/>
              </a:solidFill>
              <a:ea typeface="黑体" pitchFamily="2" charset="-122"/>
            </a:endParaRPr>
          </a:p>
          <a:p>
            <a:pPr algn="l" eaLnBrk="1" hangingPunct="1"/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写出你对</a:t>
            </a:r>
            <a:r>
              <a:rPr lang="en-US" altLang="zh-CN" sz="8800" b="1" smtClean="0">
                <a:solidFill>
                  <a:srgbClr val="0000FF"/>
                </a:solidFill>
                <a:ea typeface="黑体" pitchFamily="2" charset="-122"/>
              </a:rPr>
              <a:t>《</a:t>
            </a:r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风竹</a:t>
            </a:r>
            <a:r>
              <a:rPr lang="en-US" altLang="zh-CN" sz="8800" b="1" smtClean="0">
                <a:solidFill>
                  <a:srgbClr val="0000FF"/>
                </a:solidFill>
                <a:ea typeface="黑体" pitchFamily="2" charset="-122"/>
              </a:rPr>
              <a:t>》</a:t>
            </a:r>
          </a:p>
          <a:p>
            <a:pPr algn="l" eaLnBrk="1" hangingPunct="1"/>
            <a:r>
              <a:rPr lang="zh-CN" altLang="en-US" sz="8800" b="1" smtClean="0">
                <a:solidFill>
                  <a:srgbClr val="FF0000"/>
                </a:solidFill>
                <a:ea typeface="黑体" pitchFamily="2" charset="-122"/>
              </a:rPr>
              <a:t>神气</a:t>
            </a:r>
            <a:r>
              <a:rPr lang="zh-CN" altLang="en-US" sz="8800" b="1" smtClean="0">
                <a:solidFill>
                  <a:srgbClr val="0000FF"/>
                </a:solidFill>
                <a:ea typeface="黑体" pitchFamily="2" charset="-122"/>
              </a:rPr>
              <a:t>的理解。</a:t>
            </a:r>
            <a:endParaRPr lang="en-US" altLang="zh-CN" sz="8800" b="1" smtClean="0">
              <a:solidFill>
                <a:srgbClr val="0000FF"/>
              </a:solidFill>
              <a:ea typeface="黑体" pitchFamily="2" charset="-122"/>
            </a:endParaRPr>
          </a:p>
          <a:p>
            <a:pPr eaLnBrk="1" hangingPunct="1">
              <a:lnSpc>
                <a:spcPts val="9000"/>
              </a:lnSpc>
            </a:pPr>
            <a:endParaRPr lang="zh-CN" altLang="zh-CN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zh-CN" altLang="zh-CN" smtClean="0"/>
          </a:p>
        </p:txBody>
      </p:sp>
      <p:pic>
        <p:nvPicPr>
          <p:cNvPr id="10243" name="图片 2" descr="305853_G_1350607655831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CN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风竹</a:t>
            </a:r>
            <a:r>
              <a:rPr lang="en-US" altLang="zh-CN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eaLnBrk="1" hangingPunct="1"/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神气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之</a:t>
            </a:r>
            <a:r>
              <a:rPr lang="zh-CN" altLang="en-US" sz="96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96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见</a:t>
            </a:r>
            <a:endParaRPr lang="en-US" altLang="zh-CN" sz="96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9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zh-CN" altLang="zh-CN" sz="9600" b="1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狂风大作，暴雨倾盆，天昏地暗。</a:t>
            </a:r>
            <a:endParaRPr lang="en-US" altLang="zh-CN" sz="48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劲竹</a:t>
            </a: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七八竿，傲立风雨间。或坚</a:t>
            </a:r>
            <a:endParaRPr lang="en-US" altLang="zh-CN" sz="48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挺不倒，或弯而不折，或曲后反</a:t>
            </a:r>
            <a:endParaRPr lang="en-US" altLang="zh-CN" sz="48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弹。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竹节</a:t>
            </a: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铮铮，似英雄的钢筋铁</a:t>
            </a:r>
            <a:endParaRPr lang="en-US" altLang="zh-CN" sz="48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骨；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竹叶</a:t>
            </a: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尖尖，如战士的神弓利</a:t>
            </a:r>
            <a:endParaRPr lang="en-US" altLang="zh-CN" sz="4800" b="1" smtClean="0">
              <a:solidFill>
                <a:srgbClr val="00B05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箭。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竹根</a:t>
            </a:r>
            <a:r>
              <a:rPr lang="zh-CN" altLang="en-US" sz="4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紧抱</a:t>
            </a:r>
            <a:r>
              <a:rPr lang="zh-CN" altLang="en-US" sz="4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磐石：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咬定青山不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放松，立根原在破岩中。千磨万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4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击还坚劲，任尔东西南北风。</a:t>
            </a:r>
            <a:endParaRPr lang="en-US" altLang="zh-CN" sz="4800" b="1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ts val="9000"/>
              </a:lnSpc>
            </a:pPr>
            <a:r>
              <a:rPr lang="en-US" altLang="zh-CN" sz="8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 《</a:t>
            </a:r>
            <a:r>
              <a:rPr lang="zh-CN" altLang="en-US" sz="8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风竹</a:t>
            </a:r>
            <a:r>
              <a:rPr lang="en-US" altLang="zh-CN" sz="8800" b="1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神气：</a:t>
            </a:r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敢顶</a:t>
            </a:r>
            <a:r>
              <a:rPr lang="zh-CN" altLang="en-US" sz="8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恶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风，</a:t>
            </a:r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勇抗</a:t>
            </a:r>
            <a:r>
              <a:rPr lang="zh-CN" altLang="en-US" sz="8800" b="1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狂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风，</a:t>
            </a:r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坚守</a:t>
            </a:r>
            <a:r>
              <a:rPr lang="zh-CN" altLang="en-US" sz="88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清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风，</a:t>
            </a:r>
            <a:endParaRPr lang="en-US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永葆</a:t>
            </a:r>
            <a:r>
              <a:rPr lang="zh-CN" altLang="en-US" sz="8800" b="1" smtClean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高</a:t>
            </a:r>
            <a:r>
              <a:rPr lang="zh-CN" altLang="en-US" sz="88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风！</a:t>
            </a:r>
            <a:endParaRPr lang="zh-CN" altLang="zh-CN" sz="8800" b="1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9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莫让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课本剧</a:t>
            </a:r>
            <a:endParaRPr lang="en-US" altLang="zh-CN" sz="96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取代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学剧本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鸿门宴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7200" b="1" dirty="0" smtClean="0">
                <a:latin typeface="黑体" pitchFamily="49" charset="-122"/>
                <a:ea typeface="黑体" pitchFamily="49" charset="-122"/>
              </a:rPr>
              <a:t>课本剧</a:t>
            </a:r>
            <a:endParaRPr lang="en-US" altLang="zh-CN" sz="7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latin typeface="黑体" pitchFamily="49" charset="-122"/>
                <a:ea typeface="黑体" pitchFamily="49" charset="-122"/>
              </a:rPr>
              <a:t>表演。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小组合作，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探讨交流，评价质疑，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分析鸿门宴上项羽人</a:t>
            </a:r>
            <a:endParaRPr lang="en-US" altLang="zh-CN" sz="7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物形象。</a:t>
            </a:r>
          </a:p>
          <a:p>
            <a:pPr>
              <a:buNone/>
            </a:pPr>
            <a:endParaRPr lang="zh-CN" altLang="en-US" sz="6000" dirty="0" smtClean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7100" b="1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7800" b="1" dirty="0" smtClean="0">
                <a:latin typeface="黑体" pitchFamily="49" charset="-122"/>
                <a:ea typeface="黑体" pitchFamily="49" charset="-122"/>
              </a:rPr>
              <a:t>鸿门宴上，在刘邦一</a:t>
            </a:r>
            <a:endParaRPr lang="en-US" altLang="zh-CN" sz="7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7800" b="1" dirty="0" smtClean="0">
                <a:latin typeface="黑体" pitchFamily="49" charset="-122"/>
                <a:ea typeface="黑体" pitchFamily="49" charset="-122"/>
              </a:rPr>
              <a:t>番陈辞之后，项羽迫不及</a:t>
            </a:r>
            <a:endParaRPr lang="en-US" altLang="zh-CN" sz="7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7800" b="1" dirty="0" smtClean="0">
                <a:latin typeface="黑体" pitchFamily="49" charset="-122"/>
                <a:ea typeface="黑体" pitchFamily="49" charset="-122"/>
              </a:rPr>
              <a:t>待地说：“此沛公左司马</a:t>
            </a:r>
            <a:endParaRPr lang="en-US" altLang="zh-CN" sz="7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7800" b="1" dirty="0" smtClean="0">
                <a:latin typeface="黑体" pitchFamily="49" charset="-122"/>
                <a:ea typeface="黑体" pitchFamily="49" charset="-122"/>
              </a:rPr>
              <a:t>曹无伤言之；不然，籍何</a:t>
            </a:r>
            <a:endParaRPr lang="en-US" altLang="zh-CN" sz="7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7800" b="1" dirty="0" smtClean="0">
                <a:latin typeface="黑体" pitchFamily="49" charset="-122"/>
                <a:ea typeface="黑体" pitchFamily="49" charset="-122"/>
              </a:rPr>
              <a:t>以至此。”</a:t>
            </a:r>
            <a:r>
              <a:rPr lang="zh-CN" altLang="en-US" sz="7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从中看出项羽</a:t>
            </a:r>
            <a:endParaRPr lang="en-US" altLang="zh-CN" sz="7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7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是怎样一个人？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项羽形象：</a:t>
            </a:r>
            <a:endParaRPr lang="en-US" altLang="zh-CN" sz="6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迷信武力，自高自大，</a:t>
            </a:r>
            <a:endParaRPr lang="en-US" altLang="zh-CN" sz="6600" b="1" dirty="0" smtClean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6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66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刚愎自用；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直率，胸 </a:t>
            </a:r>
            <a:endParaRPr lang="en-US" altLang="zh-CN" sz="6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无城府。</a:t>
            </a:r>
            <a:endParaRPr lang="en-US" altLang="zh-CN" sz="6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（“彼可取而代之也”）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开课：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电影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鸿门宴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主题曲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一念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一念铸成的千古愁，转眼幕已落。看得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见的是虚荣，看不见的是心痛，恍然一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宴怔怔曲已终。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结课：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电视剧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平凡的世界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：①人的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一生中关键的就那么几步，特别是在年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轻的时候。②生命里有着多少无奈和惋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惜，又有着怎样的愁苦和哀伤。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7045</Words>
  <PresentationFormat>全屏显示(4:3)</PresentationFormat>
  <Paragraphs>1001</Paragraphs>
  <Slides>184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184</vt:i4>
      </vt:variant>
    </vt:vector>
  </HeadingPairs>
  <TitlesOfParts>
    <vt:vector size="18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幻灯片 131</vt:lpstr>
      <vt:lpstr>幻灯片 132</vt:lpstr>
      <vt:lpstr>幻灯片 133</vt:lpstr>
      <vt:lpstr>幻灯片 134</vt:lpstr>
      <vt:lpstr>幻灯片 135</vt:lpstr>
      <vt:lpstr>幻灯片 136</vt:lpstr>
      <vt:lpstr>幻灯片 137</vt:lpstr>
      <vt:lpstr>幻灯片 138</vt:lpstr>
      <vt:lpstr>幻灯片 139</vt:lpstr>
      <vt:lpstr>幻灯片 140</vt:lpstr>
      <vt:lpstr>幻灯片 141</vt:lpstr>
      <vt:lpstr>幻灯片 142</vt:lpstr>
      <vt:lpstr>幻灯片 143</vt:lpstr>
      <vt:lpstr>幻灯片 144</vt:lpstr>
      <vt:lpstr>幻灯片 145</vt:lpstr>
      <vt:lpstr>幻灯片 146</vt:lpstr>
      <vt:lpstr>幻灯片 147</vt:lpstr>
      <vt:lpstr>幻灯片 148</vt:lpstr>
      <vt:lpstr>幻灯片 149</vt:lpstr>
      <vt:lpstr>幻灯片 150</vt:lpstr>
      <vt:lpstr>幻灯片 151</vt:lpstr>
      <vt:lpstr>幻灯片 152</vt:lpstr>
      <vt:lpstr>幻灯片 153</vt:lpstr>
      <vt:lpstr>幻灯片 154</vt:lpstr>
      <vt:lpstr>幻灯片 155</vt:lpstr>
      <vt:lpstr>幻灯片 156</vt:lpstr>
      <vt:lpstr>幻灯片 157</vt:lpstr>
      <vt:lpstr>幻灯片 158</vt:lpstr>
      <vt:lpstr>幻灯片 159</vt:lpstr>
      <vt:lpstr>幻灯片 160</vt:lpstr>
      <vt:lpstr>幻灯片 161</vt:lpstr>
      <vt:lpstr>幻灯片 162</vt:lpstr>
      <vt:lpstr>幻灯片 163</vt:lpstr>
      <vt:lpstr>幻灯片 164</vt:lpstr>
      <vt:lpstr>幻灯片 165</vt:lpstr>
      <vt:lpstr>幻灯片 166</vt:lpstr>
      <vt:lpstr>幻灯片 167</vt:lpstr>
      <vt:lpstr>幻灯片 168</vt:lpstr>
      <vt:lpstr>幻灯片 169</vt:lpstr>
      <vt:lpstr>幻灯片 170</vt:lpstr>
      <vt:lpstr>幻灯片 171</vt:lpstr>
      <vt:lpstr>幻灯片 172</vt:lpstr>
      <vt:lpstr>幻灯片 173</vt:lpstr>
      <vt:lpstr>幻灯片 174</vt:lpstr>
      <vt:lpstr>幻灯片 175</vt:lpstr>
      <vt:lpstr>幻灯片 176</vt:lpstr>
      <vt:lpstr>幻灯片 177</vt:lpstr>
      <vt:lpstr>幻灯片 178</vt:lpstr>
      <vt:lpstr>幻灯片 179</vt:lpstr>
      <vt:lpstr>幻灯片 180</vt:lpstr>
      <vt:lpstr>幻灯片 181</vt:lpstr>
      <vt:lpstr>幻灯片 182</vt:lpstr>
      <vt:lpstr>幻灯片 183</vt:lpstr>
      <vt:lpstr>幻灯片 184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zhaoqx</dc:creator>
  <cp:lastModifiedBy>zhaoqx</cp:lastModifiedBy>
  <cp:revision>20</cp:revision>
  <dcterms:created xsi:type="dcterms:W3CDTF">2015-01-26T03:16:06Z</dcterms:created>
  <dcterms:modified xsi:type="dcterms:W3CDTF">2015-03-25T23:43:31Z</dcterms:modified>
</cp:coreProperties>
</file>