
<file path=[Content_Types].xml><?xml version="1.0" encoding="utf-8"?>
<Types xmlns="http://schemas.openxmlformats.org/package/2006/content-types">
  <Default Extension="jpeg" ContentType="image/jpeg"/>
  <Default Extension="gif" ContentType="image/gif"/>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3"/>
    <p:sldId id="304" r:id="rId4"/>
    <p:sldId id="257" r:id="rId5"/>
    <p:sldId id="295" r:id="rId6"/>
    <p:sldId id="294" r:id="rId7"/>
    <p:sldId id="258" r:id="rId8"/>
    <p:sldId id="290" r:id="rId9"/>
    <p:sldId id="263" r:id="rId10"/>
    <p:sldId id="284" r:id="rId11"/>
    <p:sldId id="296" r:id="rId12"/>
    <p:sldId id="264" r:id="rId13"/>
    <p:sldId id="303" r:id="rId14"/>
    <p:sldId id="293" r:id="rId15"/>
    <p:sldId id="268" r:id="rId16"/>
    <p:sldId id="266" r:id="rId17"/>
    <p:sldId id="291" r:id="rId18"/>
    <p:sldId id="265" r:id="rId19"/>
    <p:sldId id="285" r:id="rId20"/>
    <p:sldId id="292" r:id="rId21"/>
    <p:sldId id="278" r:id="rId22"/>
    <p:sldId id="315" r:id="rId23"/>
    <p:sldId id="316" r:id="rId24"/>
    <p:sldId id="317" r:id="rId25"/>
    <p:sldId id="319" r:id="rId26"/>
    <p:sldId id="318" r:id="rId27"/>
    <p:sldId id="320" r:id="rId28"/>
    <p:sldId id="323" r:id="rId29"/>
    <p:sldId id="267" r:id="rId30"/>
    <p:sldId id="271" r:id="rId31"/>
    <p:sldId id="282" r:id="rId32"/>
    <p:sldId id="283" r:id="rId33"/>
    <p:sldId id="287" r:id="rId34"/>
    <p:sldId id="273" r:id="rId35"/>
    <p:sldId id="286" r:id="rId36"/>
    <p:sldId id="269" r:id="rId37"/>
    <p:sldId id="275" r:id="rId38"/>
    <p:sldId id="289" r:id="rId39"/>
    <p:sldId id="270" r:id="rId40"/>
    <p:sldId id="274" r:id="rId41"/>
    <p:sldId id="276" r:id="rId42"/>
    <p:sldId id="305" r:id="rId43"/>
    <p:sldId id="301" r:id="rId44"/>
    <p:sldId id="313" r:id="rId45"/>
    <p:sldId id="306" r:id="rId46"/>
    <p:sldId id="314" r:id="rId47"/>
    <p:sldId id="279" r:id="rId48"/>
    <p:sldId id="277" r:id="rId49"/>
    <p:sldId id="280" r:id="rId50"/>
    <p:sldId id="281" r:id="rId51"/>
    <p:sldId id="298" r:id="rId52"/>
    <p:sldId id="299" r:id="rId53"/>
    <p:sldId id="302" r:id="rId54"/>
    <p:sldId id="312" r:id="rId55"/>
    <p:sldId id="262" r:id="rId56"/>
    <p:sldId id="300" r:id="rId57"/>
    <p:sldId id="297" r:id="rId58"/>
    <p:sldId id="261" r:id="rId59"/>
    <p:sldId id="307" r:id="rId60"/>
    <p:sldId id="309" r:id="rId61"/>
    <p:sldId id="310" r:id="rId62"/>
    <p:sldId id="311" r:id="rId63"/>
    <p:sldId id="322" r:id="rId64"/>
    <p:sldId id="308" r:id="rId65"/>
    <p:sldId id="321" r:id="rId66"/>
    <p:sldId id="324" r:id="rId67"/>
    <p:sldId id="325" r:id="rId68"/>
    <p:sldId id="259" r:id="rId6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929"/>
  </p:normalViewPr>
  <p:slideViewPr>
    <p:cSldViewPr>
      <p:cViewPr varScale="1">
        <p:scale>
          <a:sx n="68" d="100"/>
          <a:sy n="68" d="100"/>
        </p:scale>
        <p:origin x="124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2" Type="http://schemas.openxmlformats.org/officeDocument/2006/relationships/tableStyles" Target="tableStyles.xml"/><Relationship Id="rId71" Type="http://schemas.openxmlformats.org/officeDocument/2006/relationships/viewProps" Target="viewProps.xml"/><Relationship Id="rId70" Type="http://schemas.openxmlformats.org/officeDocument/2006/relationships/presProps" Target="presProps.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752600"/>
            <a:ext cx="7772400" cy="1143000"/>
          </a:xfrm>
        </p:spPr>
        <p:txBody>
          <a:bodyPr/>
          <a:lstStyle>
            <a:lvl1pPr>
              <a:defRPr>
                <a:solidFill>
                  <a:schemeClr val="bg1"/>
                </a:solidFill>
              </a:defRPr>
            </a:lvl1pPr>
          </a:lstStyle>
          <a:p>
            <a:pPr lvl="0"/>
            <a:r>
              <a:rPr lang="zh-CN" altLang="en-US" noProof="0" smtClean="0"/>
              <a:t>单击此处编辑母版标题样式</a:t>
            </a:r>
            <a:endParaRPr lang="en-US" altLang="zh-CN" noProof="0" smtClean="0"/>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tx1"/>
                </a:solidFill>
              </a:defRPr>
            </a:lvl1pPr>
          </a:lstStyle>
          <a:p>
            <a:pPr lvl="0"/>
            <a:r>
              <a:rPr lang="zh-CN" altLang="en-US" noProof="0" smtClean="0"/>
              <a:t>单击此处编辑母版副标题样式</a:t>
            </a:r>
            <a:endParaRPr lang="en-US" altLang="zh-CN" noProof="0" smtClean="0"/>
          </a:p>
        </p:txBody>
      </p:sp>
      <p:pic>
        <p:nvPicPr>
          <p:cNvPr id="3081" name="Picture 9" descr="Z:\newtek\_backgrounds_1.02\Greg\PP Template 2\dove.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81200" cy="14620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362700" y="228600"/>
            <a:ext cx="2095500" cy="5867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200" y="228600"/>
            <a:ext cx="6134100" cy="5867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6200" y="1676400"/>
            <a:ext cx="1181100" cy="44196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1409700" y="1676400"/>
            <a:ext cx="1181100" cy="44196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GIF"/><Relationship Id="rId12" Type="http://schemas.openxmlformats.org/officeDocument/2006/relationships/image" Target="../media/image3.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srcRect/>
          <a:stretch>
            <a:fillRect/>
          </a:stretch>
        </a:blipFill>
        <a:effectLst/>
      </p:bgPr>
    </p:bg>
    <p:spTree>
      <p:nvGrpSpPr>
        <p:cNvPr id="1" name=""/>
        <p:cNvGrpSpPr/>
        <p:nvPr/>
      </p:nvGrpSpPr>
      <p:grpSpPr>
        <a:xfrm>
          <a:off x="0" y="0"/>
          <a:ext cx="0" cy="0"/>
          <a:chOff x="0" y="0"/>
          <a:chExt cx="0" cy="0"/>
        </a:xfrm>
      </p:grpSpPr>
      <p:pic>
        <p:nvPicPr>
          <p:cNvPr id="1034" name="Picture 10" descr="Z:\newtek\_backgrounds_1.02\Greg\PP Template 2\dove.gif"/>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981200" cy="1462088"/>
          </a:xfrm>
          <a:prstGeom prst="rect">
            <a:avLst/>
          </a:prstGeom>
          <a:noFill/>
          <a:extLst>
            <a:ext uri="{909E8E84-426E-40DD-AFC4-6F175D3DCCD1}">
              <a14:hiddenFill xmlns:a14="http://schemas.microsoft.com/office/drawing/2010/main">
                <a:solidFill>
                  <a:srgbClr val="FFFFFF"/>
                </a:solidFill>
              </a14:hiddenFill>
            </a:ext>
          </a:extLst>
        </p:spPr>
      </p:pic>
      <p:sp>
        <p:nvSpPr>
          <p:cNvPr id="1027" name="Rectangle 3"/>
          <p:cNvSpPr>
            <a:spLocks noGrp="1" noChangeArrowheads="1"/>
          </p:cNvSpPr>
          <p:nvPr>
            <p:ph type="body" idx="1"/>
          </p:nvPr>
        </p:nvSpPr>
        <p:spPr bwMode="auto">
          <a:xfrm>
            <a:off x="76200" y="1676400"/>
            <a:ext cx="2514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en-US" altLang="zh-CN" smtClean="0"/>
              <a:t>Click to edit Master text styles</a:t>
            </a:r>
            <a:endParaRPr lang="en-US" altLang="zh-CN" smtClean="0"/>
          </a:p>
        </p:txBody>
      </p:sp>
      <p:sp>
        <p:nvSpPr>
          <p:cNvPr id="1026" name="Rectangle 2"/>
          <p:cNvSpPr>
            <a:spLocks noGrp="1" noChangeArrowheads="1"/>
          </p:cNvSpPr>
          <p:nvPr>
            <p:ph type="title"/>
          </p:nvPr>
        </p:nvSpPr>
        <p:spPr bwMode="auto">
          <a:xfrm>
            <a:off x="1828800" y="228600"/>
            <a:ext cx="6629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smtClean="0"/>
              <a:t>单击此处编辑母版标题样式</a:t>
            </a:r>
            <a:endParaRPr lang="en-US" altLang="zh-CN"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000" kern="12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Arial" pitchFamily="34" charset="0"/>
        </a:defRPr>
      </a:lvl2pPr>
      <a:lvl3pPr algn="ctr" rtl="0" eaLnBrk="1" fontAlgn="base" hangingPunct="1">
        <a:spcBef>
          <a:spcPct val="0"/>
        </a:spcBef>
        <a:spcAft>
          <a:spcPct val="0"/>
        </a:spcAft>
        <a:defRPr sz="4000">
          <a:solidFill>
            <a:schemeClr val="tx2"/>
          </a:solidFill>
          <a:latin typeface="Arial" pitchFamily="34" charset="0"/>
        </a:defRPr>
      </a:lvl3pPr>
      <a:lvl4pPr algn="ctr" rtl="0" eaLnBrk="1" fontAlgn="base" hangingPunct="1">
        <a:spcBef>
          <a:spcPct val="0"/>
        </a:spcBef>
        <a:spcAft>
          <a:spcPct val="0"/>
        </a:spcAft>
        <a:defRPr sz="4000">
          <a:solidFill>
            <a:schemeClr val="tx2"/>
          </a:solidFill>
          <a:latin typeface="Arial" pitchFamily="34" charset="0"/>
        </a:defRPr>
      </a:lvl4pPr>
      <a:lvl5pPr algn="ctr" rtl="0" eaLnBrk="1" fontAlgn="base" hangingPunct="1">
        <a:spcBef>
          <a:spcPct val="0"/>
        </a:spcBef>
        <a:spcAft>
          <a:spcPct val="0"/>
        </a:spcAft>
        <a:defRPr sz="4000">
          <a:solidFill>
            <a:schemeClr val="tx2"/>
          </a:solidFill>
          <a:latin typeface="Arial" pitchFamily="34" charset="0"/>
        </a:defRPr>
      </a:lvl5pPr>
      <a:lvl6pPr marL="457200" algn="ctr" rtl="0" eaLnBrk="1" fontAlgn="base" hangingPunct="1">
        <a:spcBef>
          <a:spcPct val="0"/>
        </a:spcBef>
        <a:spcAft>
          <a:spcPct val="0"/>
        </a:spcAft>
        <a:defRPr sz="4000">
          <a:solidFill>
            <a:schemeClr val="tx2"/>
          </a:solidFill>
          <a:latin typeface="Arial" pitchFamily="34" charset="0"/>
        </a:defRPr>
      </a:lvl6pPr>
      <a:lvl7pPr marL="914400" algn="ctr" rtl="0" eaLnBrk="1" fontAlgn="base" hangingPunct="1">
        <a:spcBef>
          <a:spcPct val="0"/>
        </a:spcBef>
        <a:spcAft>
          <a:spcPct val="0"/>
        </a:spcAft>
        <a:defRPr sz="4000">
          <a:solidFill>
            <a:schemeClr val="tx2"/>
          </a:solidFill>
          <a:latin typeface="Arial" pitchFamily="34" charset="0"/>
        </a:defRPr>
      </a:lvl7pPr>
      <a:lvl8pPr marL="1371600" algn="ctr" rtl="0" eaLnBrk="1" fontAlgn="base" hangingPunct="1">
        <a:spcBef>
          <a:spcPct val="0"/>
        </a:spcBef>
        <a:spcAft>
          <a:spcPct val="0"/>
        </a:spcAft>
        <a:defRPr sz="4000">
          <a:solidFill>
            <a:schemeClr val="tx2"/>
          </a:solidFill>
          <a:latin typeface="Arial" pitchFamily="34" charset="0"/>
        </a:defRPr>
      </a:lvl8pPr>
      <a:lvl9pPr marL="1828800" algn="ctr" rtl="0" eaLnBrk="1" fontAlgn="base" hangingPunct="1">
        <a:spcBef>
          <a:spcPct val="0"/>
        </a:spcBef>
        <a:spcAft>
          <a:spcPct val="0"/>
        </a:spcAft>
        <a:defRPr sz="4000">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1400" kern="1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1200" kern="1200">
          <a:solidFill>
            <a:schemeClr val="tx1"/>
          </a:solidFill>
          <a:latin typeface="Times New Roman" pitchFamily="18" charset="0"/>
          <a:ea typeface="+mn-ea"/>
          <a:cs typeface="+mn-cs"/>
        </a:defRPr>
      </a:lvl2pPr>
      <a:lvl3pPr marL="1143000" indent="-228600" algn="l" rtl="0" eaLnBrk="1" fontAlgn="base" hangingPunct="1">
        <a:spcBef>
          <a:spcPct val="20000"/>
        </a:spcBef>
        <a:spcAft>
          <a:spcPct val="0"/>
        </a:spcAft>
        <a:buChar char="•"/>
        <a:defRPr sz="1000" kern="1200">
          <a:solidFill>
            <a:schemeClr val="tx1"/>
          </a:solidFill>
          <a:latin typeface="Times New Roman" pitchFamily="18" charset="0"/>
          <a:ea typeface="+mn-ea"/>
          <a:cs typeface="+mn-cs"/>
        </a:defRPr>
      </a:lvl3pPr>
      <a:lvl4pPr marL="1600200" indent="-228600" algn="l" rtl="0" eaLnBrk="1" fontAlgn="base" hangingPunct="1">
        <a:spcBef>
          <a:spcPct val="20000"/>
        </a:spcBef>
        <a:spcAft>
          <a:spcPct val="0"/>
        </a:spcAft>
        <a:buChar char="–"/>
        <a:defRPr sz="900" kern="1200">
          <a:solidFill>
            <a:schemeClr val="tx1"/>
          </a:solidFill>
          <a:latin typeface="Times New Roman" pitchFamily="18" charset="0"/>
          <a:ea typeface="+mn-ea"/>
          <a:cs typeface="+mn-cs"/>
        </a:defRPr>
      </a:lvl4pPr>
      <a:lvl5pPr marL="2057400" indent="-228600" algn="l" rtl="0" eaLnBrk="1" fontAlgn="base" hangingPunct="1">
        <a:spcBef>
          <a:spcPct val="20000"/>
        </a:spcBef>
        <a:spcAft>
          <a:spcPct val="0"/>
        </a:spcAft>
        <a:buChar char="»"/>
        <a:defRPr sz="900" kern="1200">
          <a:solidFill>
            <a:schemeClr val="tx1"/>
          </a:solidFill>
          <a:latin typeface="Times New Roman" pitchFamily="18"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hyperlink" Target="../../../&#20010;&#21035;&#36741;&#23548;&#35760;&#24405;/&#65288;&#25233;&#37057;&#65289;060705&#26417;&#32032;&#34183;&#36741;&#23548;&#21407;&#22987;&#36164;&#26009;/&#65288;&#25233;&#37057;&#65289;060729&#26417;&#32032;&#34183;&#36741;&#23548;&#25163;&#35760;1.doc" TargetMode="External"/><Relationship Id="rId3" Type="http://schemas.openxmlformats.org/officeDocument/2006/relationships/hyperlink" Target="150407&#34913;&#27700;&#20108;&#20013;&#23398;&#29983;&#33258;&#26432;&#20107;&#20214;.docx" TargetMode="External"/><Relationship Id="rId2" Type="http://schemas.openxmlformats.org/officeDocument/2006/relationships/hyperlink" Target="140523&#28201;&#24030;&#24179;&#38451;&#20013;&#23398;&#39640;&#19977;&#23398;&#29983;&#39640;&#32771;&#21069;&#36339;&#27827;&#33258;&#23613;%20&#29983;&#21069;&#30041;&#31070;&#31192;&#25968;&#23383;.docx" TargetMode="External"/><Relationship Id="rId1" Type="http://schemas.openxmlformats.org/officeDocument/2006/relationships/hyperlink" Target="../../../&#20010;&#21035;&#36741;&#23548;&#35760;&#24405;/&#65288;&#28966;&#34385;-&#36527;&#20307;&#24418;&#24335;&#38556;&#30861;&#65289;141209&#24464;&#23376;&#21608;&#36741;&#23548;&#25163;&#35760;.docx"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emf"/></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140514&#65288;&#27861;&#26032;&#31038;&#65289;&#39640;&#21387;&#25945;&#32946;&#23548;&#33268;&#38738;&#23569;&#24180;&#33258;&#26432;.docx" TargetMode="External"/><Relationship Id="rId1" Type="http://schemas.openxmlformats.org/officeDocument/2006/relationships/hyperlink" Target="040414&#32461;&#20852;&#39640;&#20013;&#29983;&#31461;XJ&#33258;&#26432;&#20107;&#20214;&#21457;&#23637;&#32447;&#32034;.doc"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0010;&#21035;&#36741;&#23548;&#35760;&#24405;/&#65288;&#21388;&#23398;&#65289;100622&#27784;&#33268;&#36828;&#36741;&#23548;&#25163;&#35760;.doc"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0010;&#21035;&#36741;&#23548;&#35760;&#24405;/&#65288;&#21388;&#23398;&#65289;100412&#21525;&#23431;&#26143;&#36741;&#23548;&#25163;&#35760;.doc" TargetMode="Externa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36125;&#40784;&#21202;&#65306;&#35770;&#38738;&#23569;&#24180;&#33258;&#26432;&#31867;&#22411;.ppt" TargetMode="External"/><Relationship Id="rId3" Type="http://schemas.openxmlformats.org/officeDocument/2006/relationships/hyperlink" Target="../../../&#31508;&#35760;&#65306;&#35835;&#20070;&#31508;&#35760;/29%20&#21361;&#26426;&#24178;&#39044;/&#65288;&#28034;&#23572;&#24178;&#65289;&#33258;&#26432;&#35770;.docx" TargetMode="External"/><Relationship Id="rId2" Type="http://schemas.openxmlformats.org/officeDocument/2006/relationships/hyperlink" Target="130217&#27743;&#35199;&#24072;&#22823;&#33879;&#21517;&#25945;&#25480;&#36339;&#27004;&#36523;&#20129;.doc" TargetMode="External"/><Relationship Id="rId1" Type="http://schemas.openxmlformats.org/officeDocument/2006/relationships/hyperlink" Target="150319&#26477;&#22235;&#20013;&#19968;&#20303;&#26657;&#23398;&#29983;&#22368;&#27004;%20&#31995;&#26477;&#24030;&#24403;&#22825;&#31532;&#19977;&#36215;&#22368;&#27004;&#20107;&#20214;.doc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016&#22312;&#32654;&#30041;&#23398;&#29983;&#20940;&#34384;&#26696;.docx"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20120228&#21271;&#20140;&#32946;&#33521;&#20013;&#23398;&#39640;&#20108;&#22899;&#29983;&#35064;&#36523;&#36339;&#27004;&#36523;&#20129;.doc" TargetMode="External"/><Relationship Id="rId1" Type="http://schemas.openxmlformats.org/officeDocument/2006/relationships/hyperlink" Target="../../../&#20010;&#21035;&#36741;&#23548;&#35760;&#24405;/&#32473;&#23398;&#26657;&#30340;&#24314;&#35758;/4&#65288;120319&#65289;&#32473;&#23398;&#26657;&#39046;&#23548;&#30340;&#24314;&#35758;.doc"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4076;&#29790;&#23572;&#65306;&#38738;&#23569;&#24180;&#22240;&#21516;&#20276;&#35787;&#27585;&#33258;&#26432;.ppt" TargetMode="Externa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24076;&#29790;&#23572;&#65306;&#32570;&#23569;&#24402;&#23646;&#24863;&#20250;&#23548;&#33268;&#24694;&#24615;&#20107;&#20214;.ppt" TargetMode="External"/><Relationship Id="rId1" Type="http://schemas.openxmlformats.org/officeDocument/2006/relationships/hyperlink" Target="../../&#21361;&#26426;&#24178;&#39044;/&#32570;&#23569;&#24402;&#23646;&#24863;&#20250;&#23548;&#33268;&#24694;&#24615;&#20107;&#20214;.ppt" TargetMode="Externa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0010;&#21035;&#36741;&#23548;&#35760;&#24405;/&#65288;&#20154;&#38469;-&#33258;&#27531;&#65289;100118&#20911;&#23376;&#29642;&#36741;&#23548;&#35760;&#24405;.doc" TargetMode="External"/></Relationships>
</file>

<file path=ppt/slides/_rels/slide38.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hyperlink" Target="../../&#24515;&#29702;&#35838;&#33509;&#24178;&#38382;&#39064;/&#20845;&#20845;&#24037;&#31243;&#20027;&#39064;&#26550;&#26500;/&#32844;&#19994;&#23398;&#26657;1-3&#24180;&#32423;&#24515;&#32946;&#27963;&#21160;&#20027;&#39064;&#26550;&#26500;.doc" TargetMode="External"/><Relationship Id="rId5" Type="http://schemas.openxmlformats.org/officeDocument/2006/relationships/hyperlink" Target="../../&#24515;&#29702;&#35838;&#33509;&#24178;&#38382;&#39064;/&#20845;&#20845;&#24037;&#31243;&#20027;&#39064;&#26550;&#26500;/&#39640;&#20013;1-3&#24180;&#32423;&#24515;&#32946;&#27963;&#21160;&#35838;&#20027;&#39064;&#22522;&#26412;&#26550;&#26500;.doc" TargetMode="External"/><Relationship Id="rId4" Type="http://schemas.openxmlformats.org/officeDocument/2006/relationships/hyperlink" Target="../../&#24515;&#29702;&#35838;&#33509;&#24178;&#38382;&#39064;/&#20845;&#20845;&#24037;&#31243;&#20027;&#39064;&#26550;&#26500;/&#21021;&#20013;1-3&#24180;&#32423;&#24515;&#32946;&#27963;&#21160;&#35838;&#20027;&#39064;&#35774;&#35745;&#26550;&#26500;1.doc" TargetMode="External"/><Relationship Id="rId3" Type="http://schemas.openxmlformats.org/officeDocument/2006/relationships/hyperlink" Target="../../&#24515;&#29702;&#35838;&#33509;&#24178;&#38382;&#39064;/&#20845;&#20845;&#24037;&#31243;&#20027;&#39064;&#26550;&#26500;/&#23567;&#23398;4-6&#24180;&#32423;&#24515;&#32946;&#27963;&#21160;&#35838;&#20027;&#39064;&#35774;&#35745;&#26550;&#26500;.doc" TargetMode="External"/><Relationship Id="rId2" Type="http://schemas.openxmlformats.org/officeDocument/2006/relationships/hyperlink" Target="../../&#24515;&#29702;&#35838;&#33509;&#24178;&#38382;&#39064;/&#20845;&#20845;&#24037;&#31243;&#20027;&#39064;&#26550;&#26500;/&#23567;&#23398;1-3&#24180;&#32423;&#24515;&#32946;&#27963;&#21160;&#35838;&#20027;&#39064;&#35774;&#35745;&#26550;&#26500;.doc" TargetMode="External"/><Relationship Id="rId1" Type="http://schemas.openxmlformats.org/officeDocument/2006/relationships/hyperlink" Target="&#25945;&#32473;&#23398;&#29983;&#22788;&#29702;&#20914;&#31361;&#30340;&#25216;&#24039;.ppt"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140515&#21457;&#24067;2014&#24180;&#25945;&#32946;&#34013;&#30382;&#20070;.docx" TargetMode="External"/><Relationship Id="rId1" Type="http://schemas.openxmlformats.org/officeDocument/2006/relationships/hyperlink" Target="../../../&#20010;&#21035;&#36741;&#23548;&#35760;&#24405;/&#65288;&#20010;&#24615;&#65289;111213&#37073;A&#29738;&#20010;&#26696;&#25163;&#35760;.doc" TargetMode="Externa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31119;&#21202;&#65306;&#31561;&#32423;&#20027;&#20041;&#24341;&#21457;&#26080;&#21161;&#24863;&#12289;&#26080;&#20215;&#20540;&#24863;.ppt" TargetMode="External"/><Relationship Id="rId1" Type="http://schemas.openxmlformats.org/officeDocument/2006/relationships/hyperlink" Target="060912&#65288;&#39640;&#20013;&#65289;&#24072;&#29983;&#20914;&#31361;&#20107;&#20214;&#21457;&#29983;&#20102;.doc" TargetMode="Externa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070606FY&#20108;&#20013;&#30340;&#23398;&#29983;&#36339;&#27004;&#20107;&#20214;.doc"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hyperlink" Target="../../../&#20010;&#21035;&#36741;&#23548;&#35760;&#24405;/&#65288;&#21388;&#23398;&#65289;100412&#21525;&#23431;&#26143;&#36741;&#23548;&#25163;&#35760;.doc"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0010;&#21035;&#36741;&#23548;&#35760;&#24405;/&#65288;&#23478;&#24237;&#65289;100610&#21494;&#29605;&#40607;&#36741;&#23548;&#25163;&#35760;.doc"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hyperlink" Target="../../../&#20010;&#21035;&#36741;&#23548;&#35760;&#24405;/&#65288;&#23478;&#24237;&#65289;140324&#37101;&#23431;H&#36741;&#23548;&#25163;&#35760;.docx" TargetMode="External"/><Relationship Id="rId3" Type="http://schemas.openxmlformats.org/officeDocument/2006/relationships/hyperlink" Target="../../../&#20010;&#21035;&#36741;&#23548;&#35760;&#24405;/&#65288;&#23478;&#24237;&#65289;1206220&#39558;&#29020;&#38050;&#29238;&#27597;.doc" TargetMode="External"/><Relationship Id="rId2" Type="http://schemas.openxmlformats.org/officeDocument/2006/relationships/hyperlink" Target="150419-11&#23681;&#30007;&#23401;&#33258;&#26432;.docx" TargetMode="External"/><Relationship Id="rId1" Type="http://schemas.openxmlformats.org/officeDocument/2006/relationships/hyperlink" Target="150330&#26477;&#24030;&#21644;&#30566;&#38498;&#23567;&#21306;11&#23681;&#22899;&#23401;&#22368;&#27004;.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38468;&#20214;&#65306;&#21361;&#26426;&#20107;&#20214;&#30340;&#21021;&#32423;&#39044;&#38450;.ppt" TargetMode="External"/><Relationship Id="rId1" Type="http://schemas.openxmlformats.org/officeDocument/2006/relationships/hyperlink" Target="&#26480;&#20811;&#27874;&#26031;&#65306;&#21361;&#26426;&#20107;&#20214;&#26377;&#20309;&#24449;&#20806;.ppt" TargetMode="Externa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84784"/>
            <a:ext cx="7846640" cy="1656184"/>
          </a:xfrm>
        </p:spPr>
        <p:txBody>
          <a:bodyPr/>
          <a:lstStyle/>
          <a:p>
            <a:r>
              <a:rPr lang="zh-CN" altLang="en-US" sz="6600" dirty="0">
                <a:solidFill>
                  <a:srgbClr val="7030A0"/>
                </a:solidFill>
                <a:effectLst>
                  <a:outerShdw blurRad="38100" dist="38100" dir="2700000" algn="tl">
                    <a:srgbClr val="000000">
                      <a:alpha val="43137"/>
                    </a:srgbClr>
                  </a:outerShdw>
                </a:effectLst>
                <a:latin typeface="华文琥珀" pitchFamily="2" charset="-122"/>
                <a:ea typeface="华文琥珀" pitchFamily="2" charset="-122"/>
              </a:rPr>
              <a:t>善</a:t>
            </a:r>
            <a:r>
              <a:rPr lang="zh-CN" altLang="en-US" sz="6600" dirty="0" smtClean="0">
                <a:solidFill>
                  <a:srgbClr val="7030A0"/>
                </a:solidFill>
                <a:effectLst>
                  <a:outerShdw blurRad="38100" dist="38100" dir="2700000" algn="tl">
                    <a:srgbClr val="000000">
                      <a:alpha val="43137"/>
                    </a:srgbClr>
                  </a:outerShdw>
                </a:effectLst>
                <a:latin typeface="华文琥珀" pitchFamily="2" charset="-122"/>
                <a:ea typeface="华文琥珀" pitchFamily="2" charset="-122"/>
              </a:rPr>
              <a:t>待处境不利的学生</a:t>
            </a:r>
            <a:br>
              <a:rPr lang="en-US" altLang="zh-CN" sz="6600" dirty="0" smtClean="0">
                <a:solidFill>
                  <a:srgbClr val="7030A0"/>
                </a:solidFill>
                <a:effectLst>
                  <a:outerShdw blurRad="38100" dist="38100" dir="2700000" algn="tl">
                    <a:srgbClr val="000000">
                      <a:alpha val="43137"/>
                    </a:srgbClr>
                  </a:outerShdw>
                </a:effectLst>
                <a:latin typeface="华文琥珀" pitchFamily="2" charset="-122"/>
                <a:ea typeface="华文琥珀" pitchFamily="2" charset="-122"/>
              </a:rPr>
            </a:br>
            <a:r>
              <a:rPr lang="en-US" altLang="zh-CN" dirty="0" smtClean="0">
                <a:solidFill>
                  <a:schemeClr val="tx1"/>
                </a:solidFill>
                <a:effectLst>
                  <a:outerShdw blurRad="38100" dist="38100" dir="2700000" algn="tl">
                    <a:srgbClr val="000000">
                      <a:alpha val="43137"/>
                    </a:srgbClr>
                  </a:outerShdw>
                </a:effectLst>
                <a:latin typeface="华文新魏" pitchFamily="2" charset="-122"/>
                <a:ea typeface="华文新魏" pitchFamily="2" charset="-122"/>
              </a:rPr>
              <a:t>——</a:t>
            </a:r>
            <a:r>
              <a:rPr lang="zh-CN" altLang="en-US" dirty="0" smtClean="0">
                <a:solidFill>
                  <a:schemeClr val="tx1"/>
                </a:solidFill>
                <a:latin typeface="华文新魏" pitchFamily="2" charset="-122"/>
                <a:ea typeface="华文新魏" pitchFamily="2" charset="-122"/>
              </a:rPr>
              <a:t>校园危机干预的再</a:t>
            </a:r>
            <a:r>
              <a:rPr lang="zh-CN" altLang="en-US" dirty="0">
                <a:solidFill>
                  <a:schemeClr val="tx1"/>
                </a:solidFill>
                <a:latin typeface="华文新魏" pitchFamily="2" charset="-122"/>
                <a:ea typeface="华文新魏" pitchFamily="2" charset="-122"/>
              </a:rPr>
              <a:t>思考</a:t>
            </a:r>
            <a:endParaRPr lang="en-US" altLang="zh-CN" sz="6600" dirty="0">
              <a:solidFill>
                <a:schemeClr val="tx1"/>
              </a:solidFill>
              <a:latin typeface="华文琥珀" pitchFamily="2" charset="-122"/>
              <a:ea typeface="华文琥珀" pitchFamily="2" charset="-122"/>
            </a:endParaRPr>
          </a:p>
        </p:txBody>
      </p:sp>
      <p:sp>
        <p:nvSpPr>
          <p:cNvPr id="2051" name="Rectangle 3"/>
          <p:cNvSpPr>
            <a:spLocks noGrp="1" noChangeArrowheads="1"/>
          </p:cNvSpPr>
          <p:nvPr>
            <p:ph type="subTitle" idx="1"/>
          </p:nvPr>
        </p:nvSpPr>
        <p:spPr/>
        <p:txBody>
          <a:bodyPr/>
          <a:lstStyle/>
          <a:p>
            <a:r>
              <a:rPr lang="zh-CN" altLang="en-US" sz="4400" dirty="0">
                <a:solidFill>
                  <a:srgbClr val="C00000"/>
                </a:solidFill>
                <a:latin typeface="方正舒体" pitchFamily="2" charset="-122"/>
                <a:ea typeface="方正舒体" pitchFamily="2" charset="-122"/>
              </a:rPr>
              <a:t>钟志农</a:t>
            </a:r>
            <a:endParaRPr lang="en-US" altLang="zh-CN" sz="4400" dirty="0">
              <a:solidFill>
                <a:srgbClr val="C00000"/>
              </a:solidFill>
              <a:latin typeface="方正舒体" pitchFamily="2" charset="-122"/>
              <a:ea typeface="方正舒体"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47864" y="1665958"/>
            <a:ext cx="5110336" cy="3960440"/>
          </a:xfrm>
        </p:spPr>
        <p:txBody>
          <a:bodyPr/>
          <a:lstStyle/>
          <a:p>
            <a:pPr algn="l"/>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5</a:t>
            </a:r>
            <a:r>
              <a:rPr lang="zh-CN" altLang="en-US" sz="2800" dirty="0" smtClean="0">
                <a:latin typeface="黑体" pitchFamily="49" charset="-122"/>
                <a:ea typeface="黑体" pitchFamily="49" charset="-122"/>
              </a:rPr>
              <a:t>、处于潜在危机的边缘。</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 </a:t>
            </a:r>
            <a:r>
              <a:rPr lang="zh-CN" altLang="en-US" sz="2800" dirty="0" smtClean="0">
                <a:latin typeface="黑体" pitchFamily="49" charset="-122"/>
                <a:ea typeface="黑体" pitchFamily="49" charset="-122"/>
              </a:rPr>
              <a:t>正处于情感体验的深刻性、行为自控的冲动性与抗逆力发展的脆弱性相互交会的时期</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 </a:t>
            </a:r>
            <a:r>
              <a:rPr lang="zh-CN" altLang="en-US" sz="2800" dirty="0" smtClean="0">
                <a:latin typeface="黑体" pitchFamily="49" charset="-122"/>
                <a:ea typeface="黑体" pitchFamily="49" charset="-122"/>
              </a:rPr>
              <a:t>如果问题发现不及时或发现后处置不当，他们很容易转化为校园危机事件的主角。</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zh-CN" altLang="en-US" sz="3600" dirty="0">
                <a:solidFill>
                  <a:schemeClr val="accent2">
                    <a:lumMod val="75000"/>
                  </a:schemeClr>
                </a:solidFill>
                <a:latin typeface="黑体" pitchFamily="49" charset="-122"/>
                <a:ea typeface="黑体" pitchFamily="49" charset="-122"/>
              </a:rPr>
              <a:t>一</a:t>
            </a:r>
            <a:r>
              <a:rPr lang="zh-CN" altLang="en-US" sz="3600" dirty="0" smtClean="0">
                <a:solidFill>
                  <a:schemeClr val="accent2">
                    <a:lumMod val="75000"/>
                  </a:schemeClr>
                </a:solidFill>
                <a:latin typeface="黑体" pitchFamily="49" charset="-122"/>
                <a:ea typeface="黑体" pitchFamily="49" charset="-122"/>
              </a:rPr>
              <a:t>、学业</a:t>
            </a:r>
            <a:r>
              <a:rPr lang="zh-CN" altLang="en-US" sz="3600" dirty="0">
                <a:solidFill>
                  <a:schemeClr val="accent2">
                    <a:lumMod val="75000"/>
                  </a:schemeClr>
                </a:solidFill>
                <a:latin typeface="黑体" pitchFamily="49" charset="-122"/>
                <a:ea typeface="黑体" pitchFamily="49" charset="-122"/>
              </a:rPr>
              <a:t>挫败</a:t>
            </a:r>
            <a:r>
              <a:rPr lang="zh-CN" altLang="en-US" sz="3600" dirty="0" smtClean="0">
                <a:solidFill>
                  <a:schemeClr val="accent2">
                    <a:lumMod val="75000"/>
                  </a:schemeClr>
                </a:solidFill>
                <a:latin typeface="黑体" pitchFamily="49" charset="-122"/>
                <a:ea typeface="黑体" pitchFamily="49" charset="-122"/>
              </a:rPr>
              <a:t>导致处境不利</a:t>
            </a:r>
            <a:endParaRPr lang="en-US" altLang="zh-CN" sz="36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3059832" y="2348880"/>
            <a:ext cx="5544616" cy="3096344"/>
          </a:xfrm>
        </p:spPr>
        <p:txBody>
          <a:bodyPr/>
          <a:lstStyle/>
          <a:p>
            <a:pPr marL="0" indent="0">
              <a:buNone/>
            </a:pPr>
            <a:r>
              <a:rPr lang="en-US" altLang="zh-CN" sz="2800" dirty="0" smtClean="0">
                <a:solidFill>
                  <a:schemeClr val="tx1"/>
                </a:solidFill>
                <a:latin typeface="黑体" pitchFamily="49" charset="-122"/>
                <a:ea typeface="黑体" pitchFamily="49" charset="-122"/>
              </a:rPr>
              <a:t>    1</a:t>
            </a:r>
            <a:r>
              <a:rPr lang="zh-CN" altLang="en-US" sz="2800" dirty="0" smtClean="0">
                <a:solidFill>
                  <a:schemeClr val="tx1"/>
                </a:solidFill>
                <a:latin typeface="黑体" pitchFamily="49" charset="-122"/>
                <a:ea typeface="黑体" pitchFamily="49" charset="-122"/>
              </a:rPr>
              <a:t>、这里所说的“学业</a:t>
            </a:r>
            <a:r>
              <a:rPr lang="zh-CN" altLang="en-US" sz="2800" dirty="0">
                <a:solidFill>
                  <a:schemeClr val="tx1"/>
                </a:solidFill>
                <a:latin typeface="黑体" pitchFamily="49" charset="-122"/>
                <a:ea typeface="黑体" pitchFamily="49" charset="-122"/>
              </a:rPr>
              <a:t>挫败</a:t>
            </a:r>
            <a:r>
              <a:rPr lang="zh-CN" altLang="en-US" sz="2800" dirty="0" smtClean="0">
                <a:solidFill>
                  <a:schemeClr val="tx1"/>
                </a:solidFill>
                <a:latin typeface="黑体" pitchFamily="49" charset="-122"/>
                <a:ea typeface="黑体" pitchFamily="49" charset="-122"/>
              </a:rPr>
              <a:t>”，不仅是一种学习成绩明显低下的客观标准，而且更是一种当事人情感情绪上明显遭遇挫败的主观感受。</a:t>
            </a:r>
            <a:endParaRPr lang="en-US" altLang="zh-CN" sz="2800" dirty="0" smtClean="0">
              <a:solidFill>
                <a:schemeClr val="tx1"/>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03848" y="404664"/>
            <a:ext cx="5254352" cy="5400600"/>
          </a:xfrm>
        </p:spPr>
        <p:txBody>
          <a:bodyPr/>
          <a:lstStyle/>
          <a:p>
            <a:pPr algn="l"/>
            <a:r>
              <a:rPr lang="zh-CN" altLang="en-US" sz="2800" dirty="0" smtClean="0">
                <a:solidFill>
                  <a:schemeClr val="tx1"/>
                </a:solidFill>
                <a:latin typeface="黑体" pitchFamily="49" charset="-122"/>
                <a:ea typeface="黑体" pitchFamily="49" charset="-122"/>
              </a:rPr>
              <a:t>  “</a:t>
            </a:r>
            <a:r>
              <a:rPr lang="zh-CN" altLang="en-US" sz="2800" dirty="0">
                <a:solidFill>
                  <a:schemeClr val="tx1"/>
                </a:solidFill>
                <a:latin typeface="黑体" pitchFamily="49" charset="-122"/>
                <a:ea typeface="黑体" pitchFamily="49" charset="-122"/>
              </a:rPr>
              <a:t>学</a:t>
            </a:r>
            <a:r>
              <a:rPr lang="zh-CN" altLang="en-US" sz="2800" dirty="0" smtClean="0">
                <a:solidFill>
                  <a:schemeClr val="tx1"/>
                </a:solidFill>
                <a:latin typeface="黑体" pitchFamily="49" charset="-122"/>
                <a:ea typeface="黑体" pitchFamily="49" charset="-122"/>
              </a:rPr>
              <a:t>业</a:t>
            </a:r>
            <a:r>
              <a:rPr lang="zh-CN" altLang="en-US" sz="2800" dirty="0">
                <a:solidFill>
                  <a:schemeClr val="tx1"/>
                </a:solidFill>
                <a:latin typeface="黑体" pitchFamily="49" charset="-122"/>
                <a:ea typeface="黑体" pitchFamily="49" charset="-122"/>
              </a:rPr>
              <a:t>挫败</a:t>
            </a:r>
            <a:r>
              <a:rPr lang="zh-CN" altLang="en-US" sz="2800" dirty="0" smtClean="0">
                <a:solidFill>
                  <a:schemeClr val="tx1"/>
                </a:solidFill>
                <a:latin typeface="黑体" pitchFamily="49" charset="-122"/>
                <a:ea typeface="黑体" pitchFamily="49" charset="-122"/>
              </a:rPr>
              <a:t>导</a:t>
            </a:r>
            <a:r>
              <a:rPr lang="zh-CN" altLang="en-US" sz="2800" dirty="0">
                <a:solidFill>
                  <a:schemeClr val="tx1"/>
                </a:solidFill>
                <a:latin typeface="黑体" pitchFamily="49" charset="-122"/>
                <a:ea typeface="黑体" pitchFamily="49" charset="-122"/>
              </a:rPr>
              <a:t>致处境不利</a:t>
            </a:r>
            <a:r>
              <a:rPr lang="zh-CN" altLang="en-US" sz="2800" dirty="0" smtClean="0">
                <a:solidFill>
                  <a:schemeClr val="tx1"/>
                </a:solidFill>
                <a:latin typeface="黑体" pitchFamily="49" charset="-122"/>
                <a:ea typeface="黑体" pitchFamily="49" charset="-122"/>
              </a:rPr>
              <a:t>”的识别标准</a:t>
            </a:r>
            <a:r>
              <a:rPr lang="en-US" altLang="zh-CN" sz="2800" dirty="0" smtClean="0">
                <a:solidFill>
                  <a:schemeClr val="tx1"/>
                </a:solidFill>
                <a:latin typeface="黑体" pitchFamily="49" charset="-122"/>
                <a:ea typeface="黑体" pitchFamily="49" charset="-122"/>
              </a:rPr>
              <a:t>——</a:t>
            </a:r>
            <a:br>
              <a:rPr lang="en-US" altLang="zh-CN" sz="2800" dirty="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  △</a:t>
            </a:r>
            <a:r>
              <a:rPr lang="zh-CN" altLang="en-US" sz="2800" dirty="0">
                <a:solidFill>
                  <a:schemeClr val="tx1"/>
                </a:solidFill>
                <a:latin typeface="黑体" pitchFamily="49" charset="-122"/>
                <a:ea typeface="黑体" pitchFamily="49" charset="-122"/>
              </a:rPr>
              <a:t>学</a:t>
            </a:r>
            <a:r>
              <a:rPr lang="zh-CN" altLang="en-US" sz="2800" dirty="0" smtClean="0">
                <a:solidFill>
                  <a:schemeClr val="tx1"/>
                </a:solidFill>
                <a:latin typeface="黑体" pitchFamily="49" charset="-122"/>
                <a:ea typeface="黑体" pitchFamily="49" charset="-122"/>
              </a:rPr>
              <a:t>业确实挫败，且环境压力很大；</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学业并非挫败，但因定位不当、力不从心，且环境压力很大，因而深陷泥淖不能自拔；</a:t>
            </a:r>
            <a:br>
              <a:rPr lang="en-US" altLang="zh-CN" sz="2800" dirty="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学业相当优秀，但因未达到预期标准，因而深感自我挫败。</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排除标准</a:t>
            </a:r>
            <a:r>
              <a:rPr lang="en-US" altLang="zh-CN" sz="2800" dirty="0" smtClean="0">
                <a:solidFill>
                  <a:schemeClr val="tx1"/>
                </a:solidFill>
                <a:latin typeface="黑体" pitchFamily="49" charset="-122"/>
                <a:ea typeface="黑体" pitchFamily="49" charset="-122"/>
              </a:rPr>
              <a:t>——</a:t>
            </a:r>
            <a:br>
              <a:rPr lang="en-US" altLang="zh-CN" sz="2800" dirty="0" smtClean="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学业确实挫败，但环境压力不大。</a:t>
            </a:r>
            <a:endParaRPr lang="zh-CN" altLang="en-US" sz="2800" dirty="0">
              <a:latin typeface="黑体" pitchFamily="49" charset="-122"/>
              <a:ea typeface="黑体" pitchFamily="49" charset="-122"/>
            </a:endParaRPr>
          </a:p>
        </p:txBody>
      </p:sp>
      <p:sp>
        <p:nvSpPr>
          <p:cNvPr id="3" name="内容占位符 2"/>
          <p:cNvSpPr>
            <a:spLocks noGrp="1"/>
          </p:cNvSpPr>
          <p:nvPr>
            <p:ph sz="half" idx="1"/>
          </p:nvPr>
        </p:nvSpPr>
        <p:spPr>
          <a:xfrm>
            <a:off x="323528" y="1484784"/>
            <a:ext cx="1944216" cy="4752528"/>
          </a:xfrm>
        </p:spPr>
        <p:txBody>
          <a:bodyPr/>
          <a:lstStyle/>
          <a:p>
            <a:pPr marL="0" indent="0">
              <a:buNone/>
            </a:pPr>
            <a:r>
              <a:rPr lang="zh-CN" altLang="en-US" sz="2000" dirty="0" smtClean="0">
                <a:solidFill>
                  <a:srgbClr val="FFFF00"/>
                </a:solidFill>
                <a:latin typeface="黑体" pitchFamily="49" charset="-122"/>
                <a:ea typeface="黑体" pitchFamily="49" charset="-122"/>
                <a:hlinkClick r:id="rId1" action="ppaction://hlinkfile"/>
              </a:rPr>
              <a:t>案例</a:t>
            </a:r>
            <a:r>
              <a:rPr lang="zh-CN" altLang="en-US" sz="2000" dirty="0" smtClean="0">
                <a:solidFill>
                  <a:srgbClr val="FFFF00"/>
                </a:solidFill>
                <a:latin typeface="黑体" pitchFamily="49" charset="-122"/>
                <a:ea typeface="黑体" pitchFamily="49" charset="-122"/>
              </a:rPr>
              <a:t>分享</a:t>
            </a:r>
            <a:r>
              <a:rPr lang="en-US" altLang="zh-CN" sz="2000" dirty="0" smtClean="0">
                <a:solidFill>
                  <a:srgbClr val="FFFF00"/>
                </a:solidFill>
                <a:latin typeface="黑体" pitchFamily="49" charset="-122"/>
                <a:ea typeface="黑体" pitchFamily="49" charset="-122"/>
              </a:rPr>
              <a:t>1</a:t>
            </a:r>
            <a:endParaRPr lang="en-US" altLang="zh-CN" sz="2000" dirty="0" smtClean="0">
              <a:solidFill>
                <a:srgbClr val="FFFF00"/>
              </a:solidFill>
              <a:latin typeface="黑体" pitchFamily="49" charset="-122"/>
              <a:ea typeface="黑体" pitchFamily="49" charset="-122"/>
            </a:endParaRPr>
          </a:p>
          <a:p>
            <a:pPr marL="0" indent="0">
              <a:buNone/>
            </a:pPr>
            <a:r>
              <a:rPr lang="zh-CN" altLang="en-US" sz="1600" dirty="0">
                <a:latin typeface="黑体" pitchFamily="49" charset="-122"/>
                <a:ea typeface="黑体" pitchFamily="49" charset="-122"/>
              </a:rPr>
              <a:t>宁</a:t>
            </a:r>
            <a:r>
              <a:rPr lang="zh-CN" altLang="en-US" sz="1600" dirty="0" smtClean="0">
                <a:latin typeface="黑体" pitchFamily="49" charset="-122"/>
                <a:ea typeface="黑体" pitchFamily="49" charset="-122"/>
              </a:rPr>
              <a:t>在六楼痛苦，不在五楼轻松</a:t>
            </a:r>
            <a:endParaRPr lang="en-US" altLang="zh-CN" sz="1600" dirty="0" smtClean="0">
              <a:latin typeface="黑体" pitchFamily="49" charset="-122"/>
              <a:ea typeface="黑体" pitchFamily="49" charset="-122"/>
            </a:endParaRPr>
          </a:p>
          <a:p>
            <a:pPr marL="0" indent="0">
              <a:buNone/>
            </a:pPr>
            <a:endParaRPr lang="en-US" altLang="zh-CN" sz="2000" dirty="0">
              <a:latin typeface="黑体" pitchFamily="49" charset="-122"/>
              <a:ea typeface="黑体" pitchFamily="49" charset="-122"/>
            </a:endParaRPr>
          </a:p>
          <a:p>
            <a:pPr marL="0" indent="0">
              <a:buNone/>
            </a:pPr>
            <a:r>
              <a:rPr lang="zh-CN" altLang="en-US" sz="2000" dirty="0" smtClean="0">
                <a:solidFill>
                  <a:srgbClr val="FFFF00"/>
                </a:solidFill>
                <a:latin typeface="黑体" pitchFamily="49" charset="-122"/>
                <a:ea typeface="黑体" pitchFamily="49" charset="-122"/>
              </a:rPr>
              <a:t>案例分享</a:t>
            </a:r>
            <a:r>
              <a:rPr lang="en-US" altLang="zh-CN" sz="2000" dirty="0" smtClean="0">
                <a:solidFill>
                  <a:srgbClr val="FFFF00"/>
                </a:solidFill>
                <a:latin typeface="黑体" pitchFamily="49" charset="-122"/>
                <a:ea typeface="黑体" pitchFamily="49" charset="-122"/>
              </a:rPr>
              <a:t>2</a:t>
            </a:r>
            <a:endParaRPr lang="en-US" altLang="zh-CN" sz="2000" dirty="0" smtClean="0">
              <a:solidFill>
                <a:srgbClr val="FFFF00"/>
              </a:solidFill>
              <a:latin typeface="黑体" pitchFamily="49" charset="-122"/>
              <a:ea typeface="黑体" pitchFamily="49" charset="-122"/>
            </a:endParaRPr>
          </a:p>
          <a:p>
            <a:pPr marL="0" indent="0">
              <a:buNone/>
            </a:pPr>
            <a:r>
              <a:rPr lang="en-US" altLang="zh-CN" sz="1600" dirty="0" smtClean="0">
                <a:latin typeface="黑体" pitchFamily="49" charset="-122"/>
                <a:ea typeface="黑体" pitchFamily="49" charset="-122"/>
              </a:rPr>
              <a:t>140523</a:t>
            </a:r>
            <a:r>
              <a:rPr lang="zh-CN" altLang="en-US" sz="1600" dirty="0" smtClean="0">
                <a:latin typeface="黑体" pitchFamily="49" charset="-122"/>
                <a:ea typeface="黑体" pitchFamily="49" charset="-122"/>
              </a:rPr>
              <a:t>温州平阳</a:t>
            </a:r>
            <a:r>
              <a:rPr lang="zh-CN" altLang="en-US" sz="1600" dirty="0" smtClean="0">
                <a:latin typeface="黑体" pitchFamily="49" charset="-122"/>
                <a:ea typeface="黑体" pitchFamily="49" charset="-122"/>
                <a:hlinkClick r:id="rId2" action="ppaction://hlinkfile"/>
              </a:rPr>
              <a:t>高三学生</a:t>
            </a:r>
            <a:r>
              <a:rPr lang="zh-CN" altLang="en-US" sz="1600" dirty="0" smtClean="0">
                <a:latin typeface="黑体" pitchFamily="49" charset="-122"/>
                <a:ea typeface="黑体" pitchFamily="49" charset="-122"/>
              </a:rPr>
              <a:t>跳河</a:t>
            </a:r>
            <a:endParaRPr lang="en-US" altLang="zh-CN" sz="1600" dirty="0">
              <a:latin typeface="黑体" pitchFamily="49" charset="-122"/>
              <a:ea typeface="黑体" pitchFamily="49" charset="-122"/>
            </a:endParaRPr>
          </a:p>
          <a:p>
            <a:pPr marL="0" indent="0">
              <a:buNone/>
            </a:pPr>
            <a:endParaRPr lang="en-US" altLang="zh-CN" sz="2000" dirty="0">
              <a:latin typeface="黑体" pitchFamily="49" charset="-122"/>
              <a:ea typeface="黑体" pitchFamily="49" charset="-122"/>
            </a:endParaRPr>
          </a:p>
          <a:p>
            <a:pPr marL="0" indent="0">
              <a:buNone/>
            </a:pPr>
            <a:r>
              <a:rPr lang="zh-CN" altLang="en-US" sz="2000" dirty="0" smtClean="0">
                <a:solidFill>
                  <a:srgbClr val="FFFF00"/>
                </a:solidFill>
                <a:latin typeface="黑体" pitchFamily="49" charset="-122"/>
                <a:ea typeface="黑体" pitchFamily="49" charset="-122"/>
              </a:rPr>
              <a:t>案</a:t>
            </a:r>
            <a:r>
              <a:rPr lang="zh-CN" altLang="en-US" sz="2000" dirty="0">
                <a:solidFill>
                  <a:srgbClr val="FFFF00"/>
                </a:solidFill>
                <a:latin typeface="黑体" pitchFamily="49" charset="-122"/>
                <a:ea typeface="黑体" pitchFamily="49" charset="-122"/>
              </a:rPr>
              <a:t>例</a:t>
            </a:r>
            <a:r>
              <a:rPr lang="zh-CN" altLang="en-US" sz="2000" dirty="0" smtClean="0">
                <a:solidFill>
                  <a:srgbClr val="FFFF00"/>
                </a:solidFill>
                <a:latin typeface="黑体" pitchFamily="49" charset="-122"/>
                <a:ea typeface="黑体" pitchFamily="49" charset="-122"/>
              </a:rPr>
              <a:t>分享</a:t>
            </a:r>
            <a:r>
              <a:rPr lang="en-US" altLang="zh-CN" sz="2000" dirty="0" smtClean="0">
                <a:solidFill>
                  <a:srgbClr val="FFFF00"/>
                </a:solidFill>
                <a:latin typeface="黑体" pitchFamily="49" charset="-122"/>
                <a:ea typeface="黑体" pitchFamily="49" charset="-122"/>
              </a:rPr>
              <a:t>3</a:t>
            </a:r>
            <a:endParaRPr lang="en-US" altLang="zh-CN" sz="2000" dirty="0" smtClean="0">
              <a:solidFill>
                <a:srgbClr val="FFFF00"/>
              </a:solidFill>
              <a:latin typeface="黑体" pitchFamily="49" charset="-122"/>
              <a:ea typeface="黑体" pitchFamily="49" charset="-122"/>
            </a:endParaRPr>
          </a:p>
          <a:p>
            <a:pPr marL="0" indent="0">
              <a:buNone/>
            </a:pPr>
            <a:r>
              <a:rPr lang="en-US" altLang="zh-CN" sz="1600" dirty="0" smtClean="0">
                <a:latin typeface="黑体" pitchFamily="49" charset="-122"/>
                <a:ea typeface="黑体" pitchFamily="49" charset="-122"/>
              </a:rPr>
              <a:t>150407</a:t>
            </a:r>
            <a:r>
              <a:rPr lang="zh-CN" altLang="en-US" sz="1600" dirty="0" smtClean="0">
                <a:latin typeface="黑体" pitchFamily="49" charset="-122"/>
                <a:ea typeface="黑体" pitchFamily="49" charset="-122"/>
              </a:rPr>
              <a:t>衡水二中</a:t>
            </a:r>
            <a:r>
              <a:rPr lang="zh-CN" altLang="en-US" sz="1600" dirty="0" smtClean="0">
                <a:latin typeface="黑体" pitchFamily="49" charset="-122"/>
                <a:ea typeface="黑体" pitchFamily="49" charset="-122"/>
                <a:hlinkClick r:id="rId3" action="ppaction://hlinkfile"/>
              </a:rPr>
              <a:t>学生</a:t>
            </a:r>
            <a:r>
              <a:rPr lang="zh-CN" altLang="en-US" sz="1600" dirty="0" smtClean="0">
                <a:latin typeface="黑体" pitchFamily="49" charset="-122"/>
                <a:ea typeface="黑体" pitchFamily="49" charset="-122"/>
              </a:rPr>
              <a:t>跳楼事件</a:t>
            </a:r>
            <a:endParaRPr lang="en-US" altLang="zh-CN" sz="1600" dirty="0" smtClean="0">
              <a:latin typeface="黑体" pitchFamily="49" charset="-122"/>
              <a:ea typeface="黑体" pitchFamily="49" charset="-122"/>
            </a:endParaRPr>
          </a:p>
          <a:p>
            <a:pPr marL="0" indent="0">
              <a:buNone/>
            </a:pPr>
            <a:endParaRPr lang="en-US" altLang="zh-CN" sz="2000" dirty="0" smtClean="0">
              <a:latin typeface="黑体" pitchFamily="49" charset="-122"/>
              <a:ea typeface="黑体" pitchFamily="49" charset="-122"/>
            </a:endParaRPr>
          </a:p>
          <a:p>
            <a:pPr marL="0" indent="0">
              <a:buNone/>
            </a:pPr>
            <a:r>
              <a:rPr lang="zh-CN" altLang="en-US" sz="2000" dirty="0">
                <a:solidFill>
                  <a:srgbClr val="FFFF00"/>
                </a:solidFill>
                <a:latin typeface="黑体" pitchFamily="49" charset="-122"/>
                <a:ea typeface="黑体" pitchFamily="49" charset="-122"/>
              </a:rPr>
              <a:t>案</a:t>
            </a:r>
            <a:r>
              <a:rPr lang="zh-CN" altLang="en-US" sz="2000" dirty="0" smtClean="0">
                <a:solidFill>
                  <a:srgbClr val="FFFF00"/>
                </a:solidFill>
                <a:latin typeface="黑体" pitchFamily="49" charset="-122"/>
                <a:ea typeface="黑体" pitchFamily="49" charset="-122"/>
              </a:rPr>
              <a:t>例分享</a:t>
            </a:r>
            <a:r>
              <a:rPr lang="en-US" altLang="zh-CN" sz="2000" dirty="0" smtClean="0">
                <a:solidFill>
                  <a:srgbClr val="FFFF00"/>
                </a:solidFill>
                <a:latin typeface="黑体" pitchFamily="49" charset="-122"/>
                <a:ea typeface="黑体" pitchFamily="49" charset="-122"/>
              </a:rPr>
              <a:t>4</a:t>
            </a:r>
            <a:endParaRPr lang="en-US" altLang="zh-CN" sz="2000" dirty="0">
              <a:solidFill>
                <a:srgbClr val="FFFF00"/>
              </a:solidFill>
              <a:latin typeface="黑体" pitchFamily="49" charset="-122"/>
              <a:ea typeface="黑体" pitchFamily="49" charset="-122"/>
            </a:endParaRPr>
          </a:p>
          <a:p>
            <a:pPr marL="0" indent="0">
              <a:buNone/>
            </a:pPr>
            <a:r>
              <a:rPr lang="zh-CN" altLang="en-US" sz="1600" dirty="0" smtClean="0">
                <a:latin typeface="黑体" pitchFamily="49" charset="-122"/>
                <a:ea typeface="黑体" pitchFamily="49" charset="-122"/>
                <a:hlinkClick r:id="rId4" action="ppaction://hlinkfile"/>
              </a:rPr>
              <a:t>朱</a:t>
            </a:r>
            <a:r>
              <a:rPr lang="en-US" altLang="zh-CN" sz="1600" dirty="0" smtClean="0">
                <a:latin typeface="黑体" pitchFamily="49" charset="-122"/>
                <a:ea typeface="黑体" pitchFamily="49" charset="-122"/>
                <a:hlinkClick r:id="rId4" action="ppaction://hlinkfile"/>
              </a:rPr>
              <a:t>SW</a:t>
            </a:r>
            <a:r>
              <a:rPr lang="zh-CN" altLang="en-US" sz="1600" dirty="0" smtClean="0">
                <a:latin typeface="黑体" pitchFamily="49" charset="-122"/>
                <a:ea typeface="黑体" pitchFamily="49" charset="-122"/>
                <a:hlinkClick r:id="rId4" action="ppaction://hlinkfile"/>
              </a:rPr>
              <a:t>辅导手记</a:t>
            </a:r>
            <a:endParaRPr lang="zh-CN" altLang="en-US" sz="1600" dirty="0">
              <a:latin typeface="黑体" pitchFamily="49" charset="-122"/>
              <a:ea typeface="黑体" pitchFamily="49" charset="-122"/>
            </a:endParaRPr>
          </a:p>
        </p:txBody>
      </p:sp>
      <p:sp>
        <p:nvSpPr>
          <p:cNvPr id="4" name="内容占位符 3"/>
          <p:cNvSpPr>
            <a:spLocks noGrp="1"/>
          </p:cNvSpPr>
          <p:nvPr>
            <p:ph sz="half" idx="2"/>
          </p:nvPr>
        </p:nvSpPr>
        <p:spPr>
          <a:xfrm>
            <a:off x="2483768" y="1676400"/>
            <a:ext cx="107032" cy="4419600"/>
          </a:xfrm>
        </p:spPr>
        <p:txBody>
          <a:bodyPr/>
          <a:lstStyle/>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31840" y="908720"/>
            <a:ext cx="5326360" cy="4824536"/>
          </a:xfrm>
        </p:spPr>
        <p:txBody>
          <a:bodyPr/>
          <a:lstStyle/>
          <a:p>
            <a:pPr algn="l"/>
            <a:r>
              <a:rPr lang="en-US" altLang="zh-CN" sz="2800" dirty="0" smtClean="0">
                <a:solidFill>
                  <a:schemeClr val="tx1"/>
                </a:solidFill>
                <a:latin typeface="黑体" pitchFamily="49" charset="-122"/>
                <a:ea typeface="黑体" pitchFamily="49" charset="-122"/>
              </a:rPr>
              <a:t>         2</a:t>
            </a:r>
            <a:r>
              <a:rPr lang="zh-CN" altLang="en-US" sz="2800" dirty="0" smtClean="0">
                <a:solidFill>
                  <a:schemeClr val="tx1"/>
                </a:solidFill>
                <a:latin typeface="黑体" pitchFamily="49" charset="-122"/>
                <a:ea typeface="黑体" pitchFamily="49" charset="-122"/>
              </a:rPr>
              <a:t>、成因：</a:t>
            </a:r>
            <a:br>
              <a:rPr lang="en-US" altLang="zh-CN" sz="2800" dirty="0" smtClean="0">
                <a:solidFill>
                  <a:schemeClr val="tx1"/>
                </a:solidFill>
                <a:latin typeface="黑体" pitchFamily="49" charset="-122"/>
                <a:ea typeface="黑体" pitchFamily="49" charset="-122"/>
              </a:rPr>
            </a:b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1"/>
          <a:stretch>
            <a:fillRect/>
          </a:stretch>
        </p:blipFill>
        <p:spPr>
          <a:xfrm>
            <a:off x="2731179" y="407368"/>
            <a:ext cx="6127681" cy="5688632"/>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71800" y="2924944"/>
            <a:ext cx="5848672" cy="1431032"/>
          </a:xfrm>
        </p:spPr>
        <p:txBody>
          <a:bodyPr/>
          <a:lstStyle/>
          <a:p>
            <a:pPr algn="l"/>
            <a:r>
              <a:rPr lang="en-US" altLang="zh-CN" sz="2400" dirty="0" smtClean="0">
                <a:solidFill>
                  <a:schemeClr val="tx1"/>
                </a:solidFill>
                <a:latin typeface="黑体" pitchFamily="49" charset="-122"/>
                <a:ea typeface="黑体" pitchFamily="49" charset="-122"/>
              </a:rPr>
              <a:t>    3</a:t>
            </a:r>
            <a:r>
              <a:rPr lang="zh-CN" altLang="en-US" sz="2400" dirty="0" smtClean="0">
                <a:solidFill>
                  <a:schemeClr val="tx1"/>
                </a:solidFill>
                <a:latin typeface="黑体" pitchFamily="49" charset="-122"/>
                <a:ea typeface="黑体" pitchFamily="49" charset="-122"/>
              </a:rPr>
              <a:t>、学业困难学生的心理行为问题：</a:t>
            </a:r>
            <a:br>
              <a:rPr lang="en-US" altLang="zh-CN" sz="2400" dirty="0" smtClean="0">
                <a:solidFill>
                  <a:schemeClr val="tx1"/>
                </a:solidFill>
                <a:latin typeface="黑体" pitchFamily="49" charset="-122"/>
                <a:ea typeface="黑体" pitchFamily="49" charset="-122"/>
              </a:rPr>
            </a:br>
            <a:r>
              <a:rPr lang="en-US" altLang="zh-CN" sz="2400" dirty="0" smtClean="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a:t>
            </a:r>
            <a:r>
              <a:rPr lang="en-US" altLang="zh-CN" sz="2400" dirty="0" smtClean="0">
                <a:solidFill>
                  <a:schemeClr val="tx1"/>
                </a:solidFill>
                <a:latin typeface="黑体" pitchFamily="49" charset="-122"/>
                <a:ea typeface="黑体" pitchFamily="49" charset="-122"/>
              </a:rPr>
              <a:t>1</a:t>
            </a:r>
            <a:r>
              <a:rPr lang="zh-CN" altLang="en-US" sz="2400" dirty="0" smtClean="0">
                <a:solidFill>
                  <a:schemeClr val="tx1"/>
                </a:solidFill>
                <a:latin typeface="黑体" pitchFamily="49" charset="-122"/>
                <a:ea typeface="黑体" pitchFamily="49" charset="-122"/>
              </a:rPr>
              <a:t>）焦虑与抑郁。低自尊和无价值感会导致低水平的慢性抑郁；而当学业失败引发的愤怒指向自我内部时，会导致自残自虐等较高水平的抑郁。</a:t>
            </a:r>
            <a:br>
              <a:rPr lang="en-US" altLang="zh-CN" sz="2400" dirty="0" smtClean="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en-US" altLang="zh-CN" sz="2400" dirty="0" smtClean="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a:t>
            </a:r>
            <a:r>
              <a:rPr lang="en-US" altLang="zh-CN" sz="2400" dirty="0" smtClean="0">
                <a:solidFill>
                  <a:schemeClr val="tx1"/>
                </a:solidFill>
                <a:latin typeface="黑体" pitchFamily="49" charset="-122"/>
                <a:ea typeface="黑体" pitchFamily="49" charset="-122"/>
              </a:rPr>
              <a:t>2</a:t>
            </a:r>
            <a:r>
              <a:rPr lang="zh-CN" altLang="en-US" sz="2400" dirty="0" smtClean="0">
                <a:solidFill>
                  <a:schemeClr val="tx1"/>
                </a:solidFill>
                <a:latin typeface="黑体" pitchFamily="49" charset="-122"/>
                <a:ea typeface="黑体" pitchFamily="49" charset="-122"/>
              </a:rPr>
              <a:t>）社会性孤立。因学业问题引起的师生关系、亲子关系问题使他们体验到更多的孤独感和很强烈的压迫感。</a:t>
            </a:r>
            <a:br>
              <a:rPr lang="en-US" altLang="zh-CN" sz="2400" dirty="0" smtClean="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en-US" altLang="zh-CN" sz="2400" dirty="0" smtClean="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a:t>
            </a:r>
            <a:r>
              <a:rPr lang="en-US" altLang="zh-CN" sz="2400" dirty="0" smtClean="0">
                <a:solidFill>
                  <a:schemeClr val="tx1"/>
                </a:solidFill>
                <a:latin typeface="黑体" pitchFamily="49" charset="-122"/>
                <a:ea typeface="黑体" pitchFamily="49" charset="-122"/>
              </a:rPr>
              <a:t>3</a:t>
            </a:r>
            <a:r>
              <a:rPr lang="zh-CN" altLang="en-US" sz="2400" dirty="0" smtClean="0">
                <a:solidFill>
                  <a:schemeClr val="tx1"/>
                </a:solidFill>
                <a:latin typeface="黑体" pitchFamily="49" charset="-122"/>
                <a:ea typeface="黑体" pitchFamily="49" charset="-122"/>
              </a:rPr>
              <a:t>）</a:t>
            </a:r>
            <a:r>
              <a:rPr lang="zh-CN" altLang="en-US" sz="2400" dirty="0">
                <a:solidFill>
                  <a:schemeClr val="tx1"/>
                </a:solidFill>
                <a:latin typeface="黑体" pitchFamily="49" charset="-122"/>
                <a:ea typeface="黑体" pitchFamily="49" charset="-122"/>
              </a:rPr>
              <a:t>违纪</a:t>
            </a:r>
            <a:r>
              <a:rPr lang="zh-CN" altLang="en-US" sz="2400" dirty="0" smtClean="0">
                <a:solidFill>
                  <a:schemeClr val="tx1"/>
                </a:solidFill>
                <a:latin typeface="黑体" pitchFamily="49" charset="-122"/>
                <a:ea typeface="黑体" pitchFamily="49" charset="-122"/>
              </a:rPr>
              <a:t>问题。消极的自我概念和情绪困扰容易转化为直接的行为问题。</a:t>
            </a:r>
            <a:br>
              <a:rPr lang="en-US" altLang="zh-CN" sz="2400" dirty="0" smtClean="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en-US" altLang="zh-CN" sz="2400" dirty="0" smtClean="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a:t>
            </a:r>
            <a:r>
              <a:rPr lang="en-US" altLang="zh-CN" sz="2400" dirty="0" smtClean="0">
                <a:solidFill>
                  <a:schemeClr val="tx1"/>
                </a:solidFill>
                <a:latin typeface="黑体" pitchFamily="49" charset="-122"/>
                <a:ea typeface="黑体" pitchFamily="49" charset="-122"/>
              </a:rPr>
              <a:t>4</a:t>
            </a:r>
            <a:r>
              <a:rPr lang="zh-CN" altLang="en-US" sz="2400" dirty="0" smtClean="0">
                <a:solidFill>
                  <a:schemeClr val="tx1"/>
                </a:solidFill>
                <a:latin typeface="黑体" pitchFamily="49" charset="-122"/>
                <a:ea typeface="黑体" pitchFamily="49" charset="-122"/>
              </a:rPr>
              <a:t>）自杀倾向。 </a:t>
            </a:r>
            <a:r>
              <a:rPr lang="zh-CN" altLang="en-US" sz="2400" dirty="0" smtClean="0">
                <a:solidFill>
                  <a:schemeClr val="tx1"/>
                </a:solidFill>
                <a:latin typeface="黑体" pitchFamily="49" charset="-122"/>
                <a:ea typeface="黑体" pitchFamily="49" charset="-122"/>
                <a:hlinkClick r:id="rId1" action="ppaction://hlinkfile"/>
              </a:rPr>
              <a:t>案例</a:t>
            </a:r>
            <a:endParaRPr lang="en-US" altLang="zh-CN" sz="24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dirty="0" smtClean="0">
              <a:solidFill>
                <a:schemeClr val="tx1"/>
              </a:solidFill>
              <a:ea typeface="宋体" pitchFamily="2" charset="-122"/>
            </a:endParaRPr>
          </a:p>
          <a:p>
            <a:pPr marL="0" indent="0">
              <a:buNone/>
            </a:pPr>
            <a:endParaRPr lang="en-US" altLang="zh-CN" dirty="0">
              <a:solidFill>
                <a:schemeClr val="tx1"/>
              </a:solidFill>
              <a:ea typeface="宋体" pitchFamily="2" charset="-122"/>
            </a:endParaRPr>
          </a:p>
          <a:p>
            <a:pPr marL="0" indent="0">
              <a:buNone/>
            </a:pPr>
            <a:endParaRPr lang="en-US" altLang="zh-CN" dirty="0" smtClean="0">
              <a:solidFill>
                <a:schemeClr val="tx1"/>
              </a:solidFill>
              <a:ea typeface="宋体" pitchFamily="2" charset="-122"/>
            </a:endParaRPr>
          </a:p>
          <a:p>
            <a:pPr marL="0" indent="0">
              <a:buNone/>
            </a:pPr>
            <a:r>
              <a:rPr lang="zh-CN" altLang="en-US" sz="2400" dirty="0" smtClean="0">
                <a:solidFill>
                  <a:srgbClr val="FFFF00"/>
                </a:solidFill>
                <a:latin typeface="黑体" pitchFamily="49" charset="-122"/>
                <a:ea typeface="黑体" pitchFamily="49" charset="-122"/>
              </a:rPr>
              <a:t>链接</a:t>
            </a:r>
            <a:r>
              <a:rPr lang="en-US" altLang="zh-CN" sz="2400" dirty="0" smtClean="0">
                <a:solidFill>
                  <a:srgbClr val="FFFF00"/>
                </a:solidFill>
                <a:latin typeface="黑体" pitchFamily="49" charset="-122"/>
                <a:ea typeface="黑体" pitchFamily="49" charset="-122"/>
              </a:rPr>
              <a:t>——</a:t>
            </a:r>
            <a:r>
              <a:rPr lang="zh-CN" altLang="en-US" sz="2400" dirty="0" smtClean="0">
                <a:solidFill>
                  <a:srgbClr val="FFFF00"/>
                </a:solidFill>
                <a:latin typeface="黑体" pitchFamily="49" charset="-122"/>
                <a:ea typeface="黑体" pitchFamily="49" charset="-122"/>
              </a:rPr>
              <a:t>法新社报道中国学生因高压教育</a:t>
            </a:r>
            <a:endParaRPr lang="en-US" altLang="zh-CN" sz="2400" dirty="0" smtClean="0">
              <a:solidFill>
                <a:srgbClr val="FFFF00"/>
              </a:solidFill>
              <a:latin typeface="黑体" pitchFamily="49" charset="-122"/>
              <a:ea typeface="黑体" pitchFamily="49" charset="-122"/>
            </a:endParaRPr>
          </a:p>
          <a:p>
            <a:pPr marL="0" indent="0">
              <a:buNone/>
            </a:pPr>
            <a:r>
              <a:rPr lang="zh-CN" altLang="en-US" sz="2400" dirty="0" smtClean="0">
                <a:solidFill>
                  <a:srgbClr val="FFFF00"/>
                </a:solidFill>
                <a:latin typeface="黑体" pitchFamily="49" charset="-122"/>
                <a:ea typeface="黑体" pitchFamily="49" charset="-122"/>
                <a:hlinkClick r:id="rId2" action="ppaction://hlinkfile"/>
              </a:rPr>
              <a:t>导致自杀</a:t>
            </a:r>
            <a:endParaRPr lang="en-US" altLang="zh-CN" sz="2400" dirty="0">
              <a:solidFill>
                <a:srgbClr val="FFFF0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70672" y="1268760"/>
            <a:ext cx="5632648" cy="4824536"/>
          </a:xfrm>
        </p:spPr>
        <p:txBody>
          <a:bodyPr/>
          <a:lstStyle/>
          <a:p>
            <a:pPr algn="l"/>
            <a:r>
              <a:rPr lang="en-US" altLang="zh-CN" sz="2800" dirty="0" smtClean="0">
                <a:solidFill>
                  <a:schemeClr val="tx1"/>
                </a:solidFill>
                <a:latin typeface="黑体" pitchFamily="49" charset="-122"/>
                <a:ea typeface="黑体" pitchFamily="49" charset="-122"/>
              </a:rPr>
              <a:t>   4</a:t>
            </a:r>
            <a:r>
              <a:rPr lang="zh-CN" altLang="en-US" sz="2800" dirty="0" smtClean="0">
                <a:solidFill>
                  <a:schemeClr val="tx1"/>
                </a:solidFill>
                <a:latin typeface="黑体" pitchFamily="49" charset="-122"/>
                <a:ea typeface="黑体" pitchFamily="49" charset="-122"/>
              </a:rPr>
              <a:t>、教师的应对策略：</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1</a:t>
            </a:r>
            <a:r>
              <a:rPr lang="zh-CN" altLang="en-US" sz="2800" dirty="0" smtClean="0">
                <a:solidFill>
                  <a:schemeClr val="tx1"/>
                </a:solidFill>
                <a:latin typeface="黑体" pitchFamily="49" charset="-122"/>
                <a:ea typeface="黑体" pitchFamily="49" charset="-122"/>
              </a:rPr>
              <a:t>）不要犯“基本的归因错误”。</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人们在考察别人的行为时，总是倾向于把当事人的成功归于外因，而把当事人的失败归于内因。这就是“观察者效应”，又称为“基本的归因错误”或“归因偏差”。</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r>
              <a:rPr lang="en-US" altLang="zh-CN" dirty="0">
                <a:solidFill>
                  <a:schemeClr val="tx1"/>
                </a:solidFill>
                <a:ea typeface="宋体" pitchFamily="2" charset="-122"/>
              </a:rPr>
              <a:t>Points of </a:t>
            </a:r>
            <a:r>
              <a:rPr lang="en-US" altLang="zh-CN" dirty="0" smtClean="0">
                <a:solidFill>
                  <a:schemeClr val="tx1"/>
                </a:solidFill>
                <a:ea typeface="宋体" pitchFamily="2" charset="-122"/>
              </a:rPr>
              <a:t>interest</a:t>
            </a:r>
            <a:endParaRPr lang="en-US" altLang="zh-CN" dirty="0">
              <a:solidFill>
                <a:schemeClr val="tx1"/>
              </a:solidFill>
              <a:ea typeface="宋体" pitchFamily="2"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03848" y="1916832"/>
            <a:ext cx="5400600" cy="3744416"/>
          </a:xfrm>
        </p:spPr>
        <p:txBody>
          <a:bodyPr/>
          <a:lstStyle/>
          <a:p>
            <a:pPr algn="l"/>
            <a:r>
              <a:rPr lang="zh-CN" altLang="en-US" sz="2800" dirty="0" smtClean="0">
                <a:solidFill>
                  <a:schemeClr val="tx1"/>
                </a:solidFill>
                <a:latin typeface="黑体" pitchFamily="49" charset="-122"/>
                <a:ea typeface="黑体" pitchFamily="49" charset="-122"/>
              </a:rPr>
              <a:t>    </a:t>
            </a:r>
            <a:r>
              <a:rPr lang="zh-CN" altLang="en-US" sz="2800" dirty="0">
                <a:solidFill>
                  <a:schemeClr val="tx1"/>
                </a:solidFill>
                <a:latin typeface="黑体" pitchFamily="49" charset="-122"/>
                <a:ea typeface="黑体" pitchFamily="49" charset="-122"/>
              </a:rPr>
              <a:t>许多</a:t>
            </a:r>
            <a:r>
              <a:rPr lang="zh-CN" altLang="en-US" sz="2800" dirty="0" smtClean="0">
                <a:solidFill>
                  <a:schemeClr val="tx1"/>
                </a:solidFill>
                <a:latin typeface="黑体" pitchFamily="49" charset="-122"/>
                <a:ea typeface="黑体" pitchFamily="49" charset="-122"/>
              </a:rPr>
              <a:t>教</a:t>
            </a:r>
            <a:r>
              <a:rPr lang="zh-CN" altLang="en-US" sz="2800" dirty="0">
                <a:solidFill>
                  <a:schemeClr val="tx1"/>
                </a:solidFill>
                <a:latin typeface="黑体" pitchFamily="49" charset="-122"/>
                <a:ea typeface="黑体" pitchFamily="49" charset="-122"/>
              </a:rPr>
              <a:t>师在考</a:t>
            </a:r>
            <a:r>
              <a:rPr lang="zh-CN" altLang="en-US" sz="2800" dirty="0" smtClean="0">
                <a:solidFill>
                  <a:schemeClr val="tx1"/>
                </a:solidFill>
                <a:latin typeface="黑体" pitchFamily="49" charset="-122"/>
                <a:ea typeface="黑体" pitchFamily="49" charset="-122"/>
              </a:rPr>
              <a:t>察学生学业挫败</a:t>
            </a:r>
            <a:r>
              <a:rPr lang="zh-CN" altLang="en-US" sz="2800" dirty="0">
                <a:solidFill>
                  <a:schemeClr val="tx1"/>
                </a:solidFill>
                <a:latin typeface="黑体" pitchFamily="49" charset="-122"/>
                <a:ea typeface="黑体" pitchFamily="49" charset="-122"/>
              </a:rPr>
              <a:t>原因</a:t>
            </a:r>
            <a:r>
              <a:rPr lang="zh-CN" altLang="en-US" sz="2800" dirty="0" smtClean="0">
                <a:solidFill>
                  <a:schemeClr val="tx1"/>
                </a:solidFill>
                <a:latin typeface="黑体" pitchFamily="49" charset="-122"/>
                <a:ea typeface="黑体" pitchFamily="49" charset="-122"/>
              </a:rPr>
              <a:t>时</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首</a:t>
            </a:r>
            <a:r>
              <a:rPr lang="zh-CN" altLang="en-US" sz="2800" dirty="0">
                <a:solidFill>
                  <a:schemeClr val="tx1"/>
                </a:solidFill>
                <a:latin typeface="黑体" pitchFamily="49" charset="-122"/>
                <a:ea typeface="黑体" pitchFamily="49" charset="-122"/>
              </a:rPr>
              <a:t>先归于学生缺</a:t>
            </a:r>
            <a:r>
              <a:rPr lang="zh-CN" altLang="en-US" sz="2800" dirty="0" smtClean="0">
                <a:solidFill>
                  <a:schemeClr val="tx1"/>
                </a:solidFill>
                <a:latin typeface="黑体" pitchFamily="49" charset="-122"/>
                <a:ea typeface="黑体" pitchFamily="49" charset="-122"/>
              </a:rPr>
              <a:t>乏努力</a:t>
            </a:r>
            <a:r>
              <a:rPr lang="zh-CN" altLang="en-US" sz="2800" dirty="0">
                <a:solidFill>
                  <a:schemeClr val="tx1"/>
                </a:solidFill>
                <a:latin typeface="黑体" pitchFamily="49" charset="-122"/>
                <a:ea typeface="黑体" pitchFamily="49" charset="-122"/>
              </a:rPr>
              <a:t>或</a:t>
            </a:r>
            <a:r>
              <a:rPr lang="zh-CN" altLang="en-US" sz="2800" dirty="0" smtClean="0">
                <a:solidFill>
                  <a:schemeClr val="tx1"/>
                </a:solidFill>
                <a:latin typeface="黑体" pitchFamily="49" charset="-122"/>
                <a:ea typeface="黑体" pitchFamily="49" charset="-122"/>
              </a:rPr>
              <a:t>性格缺陷</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其次是</a:t>
            </a:r>
            <a:r>
              <a:rPr lang="zh-CN" altLang="en-US" sz="2800" dirty="0">
                <a:solidFill>
                  <a:schemeClr val="tx1"/>
                </a:solidFill>
                <a:latin typeface="黑体" pitchFamily="49" charset="-122"/>
                <a:ea typeface="黑体" pitchFamily="49" charset="-122"/>
              </a:rPr>
              <a:t>家庭和同伴的影</a:t>
            </a:r>
            <a:r>
              <a:rPr lang="zh-CN" altLang="en-US" sz="2800" dirty="0" smtClean="0">
                <a:solidFill>
                  <a:schemeClr val="tx1"/>
                </a:solidFill>
                <a:latin typeface="黑体" pitchFamily="49" charset="-122"/>
                <a:ea typeface="黑体" pitchFamily="49" charset="-122"/>
              </a:rPr>
              <a:t>响</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很</a:t>
            </a:r>
            <a:r>
              <a:rPr lang="zh-CN" altLang="en-US" sz="2800" dirty="0">
                <a:solidFill>
                  <a:schemeClr val="tx1"/>
                </a:solidFill>
                <a:latin typeface="黑体" pitchFamily="49" charset="-122"/>
                <a:ea typeface="黑体" pitchFamily="49" charset="-122"/>
              </a:rPr>
              <a:t>少考虑是</a:t>
            </a:r>
            <a:r>
              <a:rPr lang="zh-CN" altLang="en-US" sz="2800" dirty="0" smtClean="0">
                <a:solidFill>
                  <a:schemeClr val="tx1"/>
                </a:solidFill>
                <a:latin typeface="黑体" pitchFamily="49" charset="-122"/>
                <a:ea typeface="黑体" pitchFamily="49" charset="-122"/>
              </a:rPr>
              <a:t>否教</a:t>
            </a:r>
            <a:r>
              <a:rPr lang="zh-CN" altLang="en-US" sz="2800" dirty="0">
                <a:solidFill>
                  <a:schemeClr val="tx1"/>
                </a:solidFill>
                <a:latin typeface="黑体" pitchFamily="49" charset="-122"/>
                <a:ea typeface="黑体" pitchFamily="49" charset="-122"/>
              </a:rPr>
              <a:t>学方法不恰</a:t>
            </a:r>
            <a:r>
              <a:rPr lang="zh-CN" altLang="en-US" sz="2800" dirty="0" smtClean="0">
                <a:solidFill>
                  <a:schemeClr val="tx1"/>
                </a:solidFill>
                <a:latin typeface="黑体" pitchFamily="49" charset="-122"/>
                <a:ea typeface="黑体" pitchFamily="49" charset="-122"/>
              </a:rPr>
              <a:t>当？是否对</a:t>
            </a:r>
            <a:r>
              <a:rPr lang="zh-CN" altLang="en-US" sz="2800" dirty="0">
                <a:solidFill>
                  <a:schemeClr val="tx1"/>
                </a:solidFill>
                <a:latin typeface="黑体" pitchFamily="49" charset="-122"/>
                <a:ea typeface="黑体" pitchFamily="49" charset="-122"/>
              </a:rPr>
              <a:t>学生的关心不</a:t>
            </a:r>
            <a:r>
              <a:rPr lang="zh-CN" altLang="en-US" sz="2800" dirty="0" smtClean="0">
                <a:solidFill>
                  <a:schemeClr val="tx1"/>
                </a:solidFill>
                <a:latin typeface="黑体" pitchFamily="49" charset="-122"/>
                <a:ea typeface="黑体" pitchFamily="49" charset="-122"/>
              </a:rPr>
              <a:t>够？</a:t>
            </a:r>
            <a:r>
              <a:rPr lang="en-US" altLang="zh-CN" sz="2800" dirty="0" smtClean="0">
                <a:solidFill>
                  <a:schemeClr val="tx1"/>
                </a:solidFill>
                <a:latin typeface="黑体" pitchFamily="49" charset="-122"/>
                <a:ea typeface="黑体" pitchFamily="49" charset="-122"/>
              </a:rPr>
              <a:t>——</a:t>
            </a:r>
            <a:r>
              <a:rPr lang="zh-CN" altLang="en-US" sz="2800" dirty="0">
                <a:solidFill>
                  <a:schemeClr val="tx1"/>
                </a:solidFill>
                <a:latin typeface="黑体" pitchFamily="49" charset="-122"/>
                <a:ea typeface="黑体" pitchFamily="49" charset="-122"/>
              </a:rPr>
              <a:t>这种</a:t>
            </a:r>
            <a:r>
              <a:rPr lang="zh-CN" altLang="en-US" sz="2800" dirty="0" smtClean="0">
                <a:solidFill>
                  <a:schemeClr val="tx1"/>
                </a:solidFill>
                <a:latin typeface="黑体" pitchFamily="49" charset="-122"/>
                <a:ea typeface="黑体" pitchFamily="49" charset="-122"/>
              </a:rPr>
              <a:t>“归因偏差”对</a:t>
            </a:r>
            <a:r>
              <a:rPr lang="zh-CN" altLang="en-US" sz="2800" dirty="0">
                <a:solidFill>
                  <a:schemeClr val="tx1"/>
                </a:solidFill>
                <a:latin typeface="黑体" pitchFamily="49" charset="-122"/>
                <a:ea typeface="黑体" pitchFamily="49" charset="-122"/>
              </a:rPr>
              <a:t>调动</a:t>
            </a:r>
            <a:r>
              <a:rPr lang="zh-CN" altLang="en-US" sz="2800" dirty="0" smtClean="0">
                <a:solidFill>
                  <a:schemeClr val="tx1"/>
                </a:solidFill>
                <a:latin typeface="黑体" pitchFamily="49" charset="-122"/>
                <a:ea typeface="黑体" pitchFamily="49" charset="-122"/>
              </a:rPr>
              <a:t>学</a:t>
            </a:r>
            <a:r>
              <a:rPr lang="zh-CN" altLang="en-US" sz="2800" dirty="0">
                <a:solidFill>
                  <a:schemeClr val="tx1"/>
                </a:solidFill>
                <a:latin typeface="黑体" pitchFamily="49" charset="-122"/>
                <a:ea typeface="黑体" pitchFamily="49" charset="-122"/>
              </a:rPr>
              <a:t>生的积极</a:t>
            </a:r>
            <a:r>
              <a:rPr lang="zh-CN" altLang="en-US" sz="2800" dirty="0" smtClean="0">
                <a:solidFill>
                  <a:schemeClr val="tx1"/>
                </a:solidFill>
                <a:latin typeface="黑体" pitchFamily="49" charset="-122"/>
                <a:ea typeface="黑体" pitchFamily="49" charset="-122"/>
              </a:rPr>
              <a:t>性十</a:t>
            </a:r>
            <a:r>
              <a:rPr lang="zh-CN" altLang="en-US" sz="2800" dirty="0">
                <a:solidFill>
                  <a:schemeClr val="tx1"/>
                </a:solidFill>
                <a:latin typeface="黑体" pitchFamily="49" charset="-122"/>
                <a:ea typeface="黑体" pitchFamily="49" charset="-122"/>
              </a:rPr>
              <a:t>分不</a:t>
            </a:r>
            <a:r>
              <a:rPr lang="zh-CN" altLang="en-US" sz="2800" dirty="0" smtClean="0">
                <a:solidFill>
                  <a:schemeClr val="tx1"/>
                </a:solidFill>
                <a:latin typeface="黑体" pitchFamily="49" charset="-122"/>
                <a:ea typeface="黑体" pitchFamily="49" charset="-122"/>
              </a:rPr>
              <a:t>利。</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15308" y="1329240"/>
            <a:ext cx="5456584" cy="5037720"/>
          </a:xfrm>
        </p:spPr>
        <p:txBody>
          <a:bodyPr/>
          <a:lstStyle/>
          <a:p>
            <a:pPr algn="l"/>
            <a:r>
              <a:rPr lang="en-US" altLang="zh-CN" sz="2400" dirty="0" smtClean="0">
                <a:solidFill>
                  <a:schemeClr val="accent2">
                    <a:lumMod val="75000"/>
                  </a:schemeClr>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2</a:t>
            </a:r>
            <a:r>
              <a:rPr lang="zh-CN" altLang="en-US" sz="2800" dirty="0" smtClean="0">
                <a:solidFill>
                  <a:schemeClr val="tx1"/>
                </a:solidFill>
                <a:latin typeface="黑体" pitchFamily="49" charset="-122"/>
                <a:ea typeface="黑体" pitchFamily="49" charset="-122"/>
              </a:rPr>
              <a:t>）准确理解内心世界</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减少对学生问题行为的误判</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防止出现师生之间的恶性互动。</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sz="2400" dirty="0" smtClean="0">
              <a:solidFill>
                <a:srgbClr val="7030A0"/>
              </a:solidFill>
              <a:latin typeface="黑体" pitchFamily="49" charset="-122"/>
              <a:ea typeface="黑体" pitchFamily="49" charset="-122"/>
            </a:endParaRPr>
          </a:p>
          <a:p>
            <a:pPr marL="0" indent="0">
              <a:buNone/>
            </a:pPr>
            <a:endParaRPr lang="en-US" altLang="zh-CN" sz="2400" dirty="0">
              <a:solidFill>
                <a:srgbClr val="7030A0"/>
              </a:solidFill>
              <a:latin typeface="黑体" pitchFamily="49" charset="-122"/>
              <a:ea typeface="黑体" pitchFamily="49" charset="-122"/>
            </a:endParaRPr>
          </a:p>
          <a:p>
            <a:pPr marL="0" indent="0">
              <a:buNone/>
            </a:pPr>
            <a:r>
              <a:rPr lang="zh-CN" altLang="en-US" sz="2400" dirty="0" smtClean="0">
                <a:solidFill>
                  <a:srgbClr val="7030A0"/>
                </a:solidFill>
                <a:latin typeface="黑体" pitchFamily="49" charset="-122"/>
                <a:ea typeface="黑体" pitchFamily="49" charset="-122"/>
              </a:rPr>
              <a:t>案例分享：</a:t>
            </a:r>
            <a:endParaRPr lang="en-US" altLang="zh-CN" sz="2400" dirty="0" smtClean="0">
              <a:solidFill>
                <a:srgbClr val="7030A0"/>
              </a:solidFill>
              <a:latin typeface="黑体" pitchFamily="49" charset="-122"/>
              <a:ea typeface="黑体" pitchFamily="49" charset="-122"/>
            </a:endParaRPr>
          </a:p>
          <a:p>
            <a:pPr marL="0" indent="0">
              <a:buNone/>
            </a:pPr>
            <a:r>
              <a:rPr lang="en-US" altLang="zh-CN" sz="2400" dirty="0">
                <a:solidFill>
                  <a:srgbClr val="7030A0"/>
                </a:solidFill>
                <a:latin typeface="黑体" pitchFamily="49" charset="-122"/>
                <a:ea typeface="黑体" pitchFamily="49" charset="-122"/>
              </a:rPr>
              <a:t> </a:t>
            </a:r>
            <a:r>
              <a:rPr lang="en-US" altLang="zh-CN" sz="2400" dirty="0" smtClean="0">
                <a:solidFill>
                  <a:srgbClr val="7030A0"/>
                </a:solidFill>
                <a:latin typeface="黑体" pitchFamily="49" charset="-122"/>
                <a:ea typeface="黑体" pitchFamily="49" charset="-122"/>
              </a:rPr>
              <a:t> </a:t>
            </a:r>
            <a:r>
              <a:rPr lang="zh-CN" altLang="en-US" sz="2400" dirty="0" smtClean="0">
                <a:solidFill>
                  <a:srgbClr val="7030A0"/>
                </a:solidFill>
                <a:latin typeface="黑体" pitchFamily="49" charset="-122"/>
                <a:ea typeface="黑体" pitchFamily="49" charset="-122"/>
                <a:hlinkClick r:id="rId1" action="ppaction://hlinkfile"/>
              </a:rPr>
              <a:t>沈</a:t>
            </a:r>
            <a:r>
              <a:rPr lang="en-US" altLang="zh-CN" sz="2400" dirty="0" smtClean="0">
                <a:solidFill>
                  <a:srgbClr val="7030A0"/>
                </a:solidFill>
                <a:latin typeface="黑体" pitchFamily="49" charset="-122"/>
                <a:ea typeface="黑体" pitchFamily="49" charset="-122"/>
                <a:hlinkClick r:id="rId1" action="ppaction://hlinkfile"/>
              </a:rPr>
              <a:t>ZY</a:t>
            </a:r>
            <a:r>
              <a:rPr lang="zh-CN" altLang="en-US" sz="2400" dirty="0" smtClean="0">
                <a:solidFill>
                  <a:srgbClr val="7030A0"/>
                </a:solidFill>
                <a:latin typeface="黑体" pitchFamily="49" charset="-122"/>
                <a:ea typeface="黑体" pitchFamily="49" charset="-122"/>
                <a:hlinkClick r:id="rId1" action="ppaction://hlinkfile"/>
              </a:rPr>
              <a:t>辅导手记</a:t>
            </a:r>
            <a:endParaRPr lang="en-US" altLang="zh-CN" sz="2400" dirty="0" smtClean="0">
              <a:solidFill>
                <a:srgbClr val="7030A0"/>
              </a:solidFill>
              <a:latin typeface="黑体" pitchFamily="49" charset="-122"/>
              <a:ea typeface="黑体" pitchFamily="49" charset="-122"/>
            </a:endParaRPr>
          </a:p>
          <a:p>
            <a:pPr marL="0" indent="0">
              <a:buNone/>
            </a:pPr>
            <a:endParaRPr lang="en-US" altLang="zh-CN" sz="2400" dirty="0">
              <a:solidFill>
                <a:srgbClr val="7030A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12012" y="1916832"/>
            <a:ext cx="5908460" cy="3816424"/>
          </a:xfrm>
        </p:spPr>
        <p:txBody>
          <a:bodyPr/>
          <a:lstStyle/>
          <a:p>
            <a:pPr algn="l"/>
            <a:r>
              <a:rPr lang="zh-CN" altLang="en-US" sz="2800" dirty="0" smtClean="0">
                <a:solidFill>
                  <a:schemeClr val="tx1"/>
                </a:solidFill>
                <a:latin typeface="黑体" pitchFamily="49" charset="-122"/>
                <a:ea typeface="黑体" pitchFamily="49" charset="-122"/>
              </a:rPr>
              <a:t> （</a:t>
            </a:r>
            <a:r>
              <a:rPr lang="en-US" altLang="zh-CN" sz="2800" dirty="0">
                <a:solidFill>
                  <a:schemeClr val="tx1"/>
                </a:solidFill>
                <a:latin typeface="黑体" pitchFamily="49" charset="-122"/>
                <a:ea typeface="黑体" pitchFamily="49" charset="-122"/>
              </a:rPr>
              <a:t>3</a:t>
            </a:r>
            <a:r>
              <a:rPr lang="zh-CN" altLang="en-US" sz="2800" dirty="0">
                <a:solidFill>
                  <a:schemeClr val="tx1"/>
                </a:solidFill>
                <a:latin typeface="黑体" pitchFamily="49" charset="-122"/>
                <a:ea typeface="黑体" pitchFamily="49" charset="-122"/>
              </a:rPr>
              <a:t>）多给情感的抚慰</a:t>
            </a:r>
            <a:r>
              <a:rPr lang="zh-CN" altLang="en-US" sz="2800" dirty="0" smtClean="0">
                <a:solidFill>
                  <a:schemeClr val="tx1"/>
                </a:solidFill>
                <a:latin typeface="黑体" pitchFamily="49" charset="-122"/>
                <a:ea typeface="黑体" pitchFamily="49" charset="-122"/>
              </a:rPr>
              <a:t>。</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学业</a:t>
            </a:r>
            <a:r>
              <a:rPr lang="zh-CN" altLang="en-US" sz="2800" dirty="0">
                <a:solidFill>
                  <a:schemeClr val="tx1"/>
                </a:solidFill>
                <a:latin typeface="黑体" pitchFamily="49" charset="-122"/>
                <a:ea typeface="黑体" pitchFamily="49" charset="-122"/>
              </a:rPr>
              <a:t>挫</a:t>
            </a:r>
            <a:r>
              <a:rPr lang="zh-CN" altLang="en-US" sz="2800" dirty="0" smtClean="0">
                <a:solidFill>
                  <a:schemeClr val="tx1"/>
                </a:solidFill>
                <a:latin typeface="黑体" pitchFamily="49" charset="-122"/>
                <a:ea typeface="黑体" pitchFamily="49" charset="-122"/>
              </a:rPr>
              <a:t>败</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上</a:t>
            </a:r>
            <a:r>
              <a:rPr lang="zh-CN" altLang="en-US" sz="2800" dirty="0">
                <a:solidFill>
                  <a:schemeClr val="tx1"/>
                </a:solidFill>
                <a:latin typeface="黑体" pitchFamily="49" charset="-122"/>
                <a:ea typeface="黑体" pitchFamily="49" charset="-122"/>
              </a:rPr>
              <a:t>课听不</a:t>
            </a:r>
            <a:r>
              <a:rPr lang="zh-CN" altLang="en-US" sz="2800" dirty="0" smtClean="0">
                <a:solidFill>
                  <a:schemeClr val="tx1"/>
                </a:solidFill>
                <a:latin typeface="黑体" pitchFamily="49" charset="-122"/>
                <a:ea typeface="黑体" pitchFamily="49" charset="-122"/>
              </a:rPr>
              <a:t>懂</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被</a:t>
            </a:r>
            <a:r>
              <a:rPr lang="zh-CN" altLang="en-US" sz="2800" dirty="0">
                <a:solidFill>
                  <a:schemeClr val="tx1"/>
                </a:solidFill>
                <a:latin typeface="黑体" pitchFamily="49" charset="-122"/>
                <a:ea typeface="黑体" pitchFamily="49" charset="-122"/>
              </a:rPr>
              <a:t>同学拒斥嘲笑，</a:t>
            </a:r>
            <a:r>
              <a:rPr lang="zh-CN" altLang="en-US" sz="2800" dirty="0" smtClean="0">
                <a:solidFill>
                  <a:schemeClr val="tx1"/>
                </a:solidFill>
                <a:latin typeface="黑体" pitchFamily="49" charset="-122"/>
                <a:ea typeface="黑体" pitchFamily="49" charset="-122"/>
              </a:rPr>
              <a:t>回家得</a:t>
            </a:r>
            <a:r>
              <a:rPr lang="zh-CN" altLang="en-US" sz="2800" dirty="0">
                <a:solidFill>
                  <a:schemeClr val="tx1"/>
                </a:solidFill>
                <a:latin typeface="黑体" pitchFamily="49" charset="-122"/>
                <a:ea typeface="黑体" pitchFamily="49" charset="-122"/>
              </a:rPr>
              <a:t>不到理解、鼓励和支</a:t>
            </a:r>
            <a:r>
              <a:rPr lang="zh-CN" altLang="en-US" sz="2800" dirty="0" smtClean="0">
                <a:solidFill>
                  <a:schemeClr val="tx1"/>
                </a:solidFill>
                <a:latin typeface="黑体" pitchFamily="49" charset="-122"/>
                <a:ea typeface="黑体" pitchFamily="49" charset="-122"/>
              </a:rPr>
              <a:t>持</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遭</a:t>
            </a:r>
            <a:r>
              <a:rPr lang="zh-CN" altLang="en-US" sz="2800" dirty="0">
                <a:solidFill>
                  <a:schemeClr val="tx1"/>
                </a:solidFill>
                <a:latin typeface="黑体" pitchFamily="49" charset="-122"/>
                <a:ea typeface="黑体" pitchFamily="49" charset="-122"/>
              </a:rPr>
              <a:t>受家</a:t>
            </a:r>
            <a:r>
              <a:rPr lang="zh-CN" altLang="en-US" sz="2800" dirty="0" smtClean="0">
                <a:solidFill>
                  <a:schemeClr val="tx1"/>
                </a:solidFill>
                <a:latin typeface="黑体" pitchFamily="49" charset="-122"/>
                <a:ea typeface="黑体" pitchFamily="49" charset="-122"/>
              </a:rPr>
              <a:t>长痛斥</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自</a:t>
            </a:r>
            <a:r>
              <a:rPr lang="zh-CN" altLang="en-US" sz="2800" dirty="0">
                <a:solidFill>
                  <a:schemeClr val="tx1"/>
                </a:solidFill>
                <a:latin typeface="黑体" pitchFamily="49" charset="-122"/>
                <a:ea typeface="黑体" pitchFamily="49" charset="-122"/>
              </a:rPr>
              <a:t>信心和自尊心受到严重打</a:t>
            </a:r>
            <a:r>
              <a:rPr lang="zh-CN" altLang="en-US" sz="2800" dirty="0" smtClean="0">
                <a:solidFill>
                  <a:schemeClr val="tx1"/>
                </a:solidFill>
                <a:latin typeface="黑体" pitchFamily="49" charset="-122"/>
                <a:ea typeface="黑体" pitchFamily="49" charset="-122"/>
              </a:rPr>
              <a:t>击</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表</a:t>
            </a:r>
            <a:r>
              <a:rPr lang="zh-CN" altLang="en-US" sz="2800" dirty="0">
                <a:solidFill>
                  <a:schemeClr val="tx1"/>
                </a:solidFill>
                <a:latin typeface="黑体" pitchFamily="49" charset="-122"/>
                <a:ea typeface="黑体" pitchFamily="49" charset="-122"/>
              </a:rPr>
              <a:t>现得越来越冷</a:t>
            </a:r>
            <a:r>
              <a:rPr lang="zh-CN" altLang="en-US" sz="2800" dirty="0" smtClean="0">
                <a:solidFill>
                  <a:schemeClr val="tx1"/>
                </a:solidFill>
                <a:latin typeface="黑体" pitchFamily="49" charset="-122"/>
                <a:ea typeface="黑体" pitchFamily="49" charset="-122"/>
              </a:rPr>
              <a:t>漠</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自</a:t>
            </a:r>
            <a:r>
              <a:rPr lang="zh-CN" altLang="en-US" sz="2800" dirty="0">
                <a:solidFill>
                  <a:schemeClr val="tx1"/>
                </a:solidFill>
                <a:latin typeface="黑体" pitchFamily="49" charset="-122"/>
                <a:ea typeface="黑体" pitchFamily="49" charset="-122"/>
              </a:rPr>
              <a:t>暴自弃</a:t>
            </a:r>
            <a:r>
              <a:rPr lang="zh-CN" altLang="en-US" sz="2800" dirty="0" smtClean="0">
                <a:solidFill>
                  <a:schemeClr val="tx1"/>
                </a:solidFill>
                <a:latin typeface="黑体" pitchFamily="49" charset="-122"/>
                <a:ea typeface="黑体" pitchFamily="49" charset="-122"/>
              </a:rPr>
              <a:t>。</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教师若及</a:t>
            </a:r>
            <a:r>
              <a:rPr lang="zh-CN" altLang="en-US" sz="2800" dirty="0">
                <a:solidFill>
                  <a:schemeClr val="tx1"/>
                </a:solidFill>
                <a:latin typeface="黑体" pitchFamily="49" charset="-122"/>
                <a:ea typeface="黑体" pitchFamily="49" charset="-122"/>
              </a:rPr>
              <a:t>时给予情感的抚</a:t>
            </a:r>
            <a:r>
              <a:rPr lang="zh-CN" altLang="en-US" sz="2800" dirty="0" smtClean="0">
                <a:solidFill>
                  <a:schemeClr val="tx1"/>
                </a:solidFill>
                <a:latin typeface="黑体" pitchFamily="49" charset="-122"/>
                <a:ea typeface="黑体" pitchFamily="49" charset="-122"/>
              </a:rPr>
              <a:t>慰</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极</a:t>
            </a:r>
            <a:r>
              <a:rPr lang="zh-CN" altLang="en-US" sz="2800" dirty="0">
                <a:solidFill>
                  <a:schemeClr val="tx1"/>
                </a:solidFill>
                <a:latin typeface="黑体" pitchFamily="49" charset="-122"/>
                <a:ea typeface="黑体" pitchFamily="49" charset="-122"/>
              </a:rPr>
              <a:t>大的心理支</a:t>
            </a:r>
            <a:r>
              <a:rPr lang="zh-CN" altLang="en-US" sz="2800" dirty="0" smtClean="0">
                <a:solidFill>
                  <a:schemeClr val="tx1"/>
                </a:solidFill>
                <a:latin typeface="黑体" pitchFamily="49" charset="-122"/>
                <a:ea typeface="黑体" pitchFamily="49" charset="-122"/>
              </a:rPr>
              <a:t>持</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使</a:t>
            </a:r>
            <a:r>
              <a:rPr lang="zh-CN" altLang="en-US" sz="2800" dirty="0">
                <a:solidFill>
                  <a:schemeClr val="tx1"/>
                </a:solidFill>
                <a:latin typeface="黑体" pitchFamily="49" charset="-122"/>
                <a:ea typeface="黑体" pitchFamily="49" charset="-122"/>
              </a:rPr>
              <a:t>其重拾信心。</a:t>
            </a:r>
            <a:endParaRPr lang="zh-CN" altLang="en-US" sz="2800" dirty="0"/>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75856" y="1676400"/>
            <a:ext cx="5182344" cy="4128864"/>
          </a:xfrm>
        </p:spPr>
        <p:txBody>
          <a:bodyPr/>
          <a:lstStyle/>
          <a:p>
            <a:pPr algn="l"/>
            <a:r>
              <a:rPr lang="zh-CN" altLang="en-US" sz="2800" dirty="0" smtClean="0">
                <a:latin typeface="黑体" pitchFamily="49" charset="-122"/>
                <a:ea typeface="黑体" pitchFamily="49" charset="-122"/>
              </a:rPr>
              <a:t> （</a:t>
            </a:r>
            <a:r>
              <a:rPr lang="en-US" altLang="zh-CN" sz="2800" dirty="0" smtClean="0">
                <a:latin typeface="黑体" pitchFamily="49" charset="-122"/>
                <a:ea typeface="黑体" pitchFamily="49" charset="-122"/>
              </a:rPr>
              <a:t>4</a:t>
            </a:r>
            <a:r>
              <a:rPr lang="zh-CN" altLang="en-US" sz="2800" dirty="0" smtClean="0">
                <a:latin typeface="黑体" pitchFamily="49" charset="-122"/>
                <a:ea typeface="黑体" pitchFamily="49" charset="-122"/>
              </a:rPr>
              <a:t>）给学业挫败的学生以同样程度的关注。</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r>
              <a:rPr lang="zh-CN" altLang="en-US" sz="2800" dirty="0">
                <a:latin typeface="黑体" pitchFamily="49" charset="-122"/>
                <a:ea typeface="黑体" pitchFamily="49" charset="-122"/>
              </a:rPr>
              <a:t>哪怕</a:t>
            </a:r>
            <a:r>
              <a:rPr lang="zh-CN" altLang="en-US" sz="2800" dirty="0" smtClean="0">
                <a:latin typeface="黑体" pitchFamily="49" charset="-122"/>
                <a:ea typeface="黑体" pitchFamily="49" charset="-122"/>
              </a:rPr>
              <a:t>他们有着诸多的困难，要提高成绩绝非易事</a:t>
            </a:r>
            <a:r>
              <a:rPr lang="en-US" altLang="zh-CN" sz="2800" dirty="0" smtClean="0">
                <a:latin typeface="黑体" pitchFamily="49" charset="-122"/>
                <a:ea typeface="黑体" pitchFamily="49" charset="-122"/>
              </a:rPr>
              <a:t>——</a:t>
            </a:r>
            <a:r>
              <a:rPr lang="zh-CN" altLang="en-US" sz="2800" dirty="0" smtClean="0">
                <a:latin typeface="黑体" pitchFamily="49" charset="-122"/>
                <a:ea typeface="黑体" pitchFamily="49" charset="-122"/>
              </a:rPr>
              <a:t>教师的态度、表情、语气等方面也绝不可以有丝毫的冷漠、懈怠和忽视。</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en-US" altLang="zh-CN" dirty="0" smtClean="0"/>
          </a:p>
          <a:p>
            <a:endParaRPr lang="en-US" altLang="zh-CN" dirty="0"/>
          </a:p>
          <a:p>
            <a:endParaRPr lang="en-US" altLang="zh-CN" dirty="0" smtClean="0"/>
          </a:p>
          <a:p>
            <a:endParaRPr lang="en-US" altLang="zh-CN" dirty="0"/>
          </a:p>
          <a:p>
            <a:endParaRPr lang="en-US" altLang="zh-CN" dirty="0" smtClean="0"/>
          </a:p>
          <a:p>
            <a:r>
              <a:rPr lang="zh-CN" altLang="en-US" sz="2400" dirty="0" smtClean="0">
                <a:solidFill>
                  <a:srgbClr val="FFFF00"/>
                </a:solidFill>
              </a:rPr>
              <a:t>案例分享：</a:t>
            </a:r>
            <a:endParaRPr lang="en-US" altLang="zh-CN" sz="2400" dirty="0" smtClean="0">
              <a:solidFill>
                <a:srgbClr val="FFFF00"/>
              </a:solidFill>
            </a:endParaRPr>
          </a:p>
          <a:p>
            <a:r>
              <a:rPr lang="zh-CN" altLang="en-US" sz="1800" dirty="0" smtClean="0"/>
              <a:t>杭州上城区某中学数学教师一例</a:t>
            </a:r>
            <a:endParaRPr lang="en-US" altLang="zh-CN" sz="1800" dirty="0" smtClean="0"/>
          </a:p>
          <a:p>
            <a:pPr marL="0" indent="0">
              <a:buNone/>
            </a:pPr>
            <a:r>
              <a:rPr lang="zh-CN" altLang="en-US" sz="2400" dirty="0" smtClean="0"/>
              <a:t>  吕 </a:t>
            </a:r>
            <a:r>
              <a:rPr lang="en-US" altLang="zh-CN" sz="2400" dirty="0" smtClean="0">
                <a:hlinkClick r:id="rId1" action="ppaction://hlinkfile"/>
              </a:rPr>
              <a:t>YX</a:t>
            </a:r>
            <a:r>
              <a:rPr lang="zh-CN" altLang="en-US" sz="2400" dirty="0" smtClean="0">
                <a:hlinkClick r:id="rId1" action="ppaction://hlinkfile"/>
              </a:rPr>
              <a:t>辅导手记</a:t>
            </a:r>
            <a:endParaRPr lang="zh-CN" alt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40771" y="1916832"/>
            <a:ext cx="5735685" cy="3816424"/>
          </a:xfrm>
        </p:spPr>
        <p:txBody>
          <a:bodyPr/>
          <a:lstStyle/>
          <a:p>
            <a:r>
              <a:rPr lang="zh-CN" altLang="en-US" sz="4800" dirty="0" smtClean="0">
                <a:solidFill>
                  <a:srgbClr val="FF0000"/>
                </a:solidFill>
                <a:latin typeface="华文新魏" pitchFamily="2" charset="-122"/>
                <a:ea typeface="华文新魏" pitchFamily="2" charset="-122"/>
              </a:rPr>
              <a:t>从“生命教育”说起</a:t>
            </a:r>
            <a:br>
              <a:rPr lang="en-US" altLang="zh-CN" dirty="0" smtClean="0">
                <a:solidFill>
                  <a:srgbClr val="FF0000"/>
                </a:solidFill>
                <a:latin typeface="华文新魏" pitchFamily="2" charset="-122"/>
                <a:ea typeface="华文新魏" pitchFamily="2" charset="-122"/>
              </a:rPr>
            </a:br>
            <a:r>
              <a:rPr lang="zh-CN" altLang="en-US" sz="2400" dirty="0" smtClean="0">
                <a:solidFill>
                  <a:srgbClr val="FF0000"/>
                </a:solidFill>
                <a:latin typeface="华文新魏" pitchFamily="2" charset="-122"/>
                <a:ea typeface="华文新魏" pitchFamily="2" charset="-122"/>
              </a:rPr>
              <a:t>杭州</a:t>
            </a:r>
            <a:r>
              <a:rPr lang="en-US" altLang="zh-CN" sz="2400" dirty="0" smtClean="0">
                <a:solidFill>
                  <a:srgbClr val="FF0000"/>
                </a:solidFill>
                <a:latin typeface="华文新魏" pitchFamily="2" charset="-122"/>
                <a:ea typeface="华文新魏" pitchFamily="2" charset="-122"/>
              </a:rPr>
              <a:t>201503</a:t>
            </a:r>
            <a:r>
              <a:rPr lang="zh-CN" altLang="en-US" sz="2400" dirty="0" smtClean="0">
                <a:solidFill>
                  <a:srgbClr val="FF0000"/>
                </a:solidFill>
                <a:latin typeface="华文新魏" pitchFamily="2" charset="-122"/>
                <a:ea typeface="华文新魏" pitchFamily="2" charset="-122"/>
              </a:rPr>
              <a:t>五起学生自杀</a:t>
            </a:r>
            <a:r>
              <a:rPr lang="zh-CN" altLang="en-US" sz="2400" dirty="0" smtClean="0">
                <a:solidFill>
                  <a:srgbClr val="FF0000"/>
                </a:solidFill>
                <a:latin typeface="华文新魏" pitchFamily="2" charset="-122"/>
                <a:ea typeface="华文新魏" pitchFamily="2" charset="-122"/>
                <a:hlinkClick r:id="rId1" action="ppaction://hlinkfile"/>
              </a:rPr>
              <a:t>事件</a:t>
            </a:r>
            <a:br>
              <a:rPr lang="en-US" altLang="zh-CN" sz="2400" dirty="0" smtClean="0">
                <a:solidFill>
                  <a:srgbClr val="FF0000"/>
                </a:solidFill>
                <a:latin typeface="华文新魏" pitchFamily="2" charset="-122"/>
                <a:ea typeface="华文新魏" pitchFamily="2" charset="-122"/>
              </a:rPr>
            </a:br>
            <a:r>
              <a:rPr lang="zh-CN" altLang="en-US" sz="2400" dirty="0" smtClean="0">
                <a:solidFill>
                  <a:srgbClr val="FF0000"/>
                </a:solidFill>
                <a:latin typeface="华文新魏" pitchFamily="2" charset="-122"/>
                <a:ea typeface="华文新魏" pitchFamily="2" charset="-122"/>
              </a:rPr>
              <a:t>青少年自杀的三大误解</a:t>
            </a:r>
            <a:r>
              <a:rPr lang="en-US" altLang="zh-CN" sz="2400" dirty="0" smtClean="0">
                <a:solidFill>
                  <a:srgbClr val="FF0000"/>
                </a:solidFill>
                <a:latin typeface="华文新魏" pitchFamily="2" charset="-122"/>
                <a:ea typeface="华文新魏" pitchFamily="2" charset="-122"/>
              </a:rPr>
              <a:t>——</a:t>
            </a:r>
            <a:r>
              <a:rPr lang="zh-CN" altLang="en-US" sz="2400" dirty="0" smtClean="0">
                <a:solidFill>
                  <a:srgbClr val="FF0000"/>
                </a:solidFill>
                <a:latin typeface="华文新魏" pitchFamily="2" charset="-122"/>
                <a:ea typeface="华文新魏" pitchFamily="2" charset="-122"/>
              </a:rPr>
              <a:t>抗挫、季节、生命教育</a:t>
            </a:r>
            <a:br>
              <a:rPr lang="en-US" altLang="zh-CN" dirty="0" smtClean="0">
                <a:solidFill>
                  <a:srgbClr val="FF0000"/>
                </a:solidFill>
                <a:latin typeface="华文新魏" pitchFamily="2" charset="-122"/>
                <a:ea typeface="华文新魏" pitchFamily="2" charset="-122"/>
              </a:rPr>
            </a:br>
            <a:r>
              <a:rPr lang="zh-CN" altLang="en-US" sz="2400" dirty="0" smtClean="0">
                <a:solidFill>
                  <a:srgbClr val="FF0000"/>
                </a:solidFill>
                <a:latin typeface="华文新魏" pitchFamily="2" charset="-122"/>
                <a:ea typeface="华文新魏" pitchFamily="2" charset="-122"/>
              </a:rPr>
              <a:t>郑晓江</a:t>
            </a:r>
            <a:r>
              <a:rPr lang="en-US" altLang="zh-CN" sz="2400" dirty="0" smtClean="0">
                <a:solidFill>
                  <a:srgbClr val="FF0000"/>
                </a:solidFill>
                <a:latin typeface="华文新魏" pitchFamily="2" charset="-122"/>
                <a:ea typeface="华文新魏" pitchFamily="2" charset="-122"/>
              </a:rPr>
              <a:t>201302</a:t>
            </a:r>
            <a:r>
              <a:rPr lang="en-US" altLang="zh-CN" sz="2400" dirty="0" smtClean="0">
                <a:solidFill>
                  <a:srgbClr val="FF0000"/>
                </a:solidFill>
                <a:latin typeface="华文新魏" pitchFamily="2" charset="-122"/>
                <a:ea typeface="华文新魏" pitchFamily="2" charset="-122"/>
                <a:hlinkClick r:id="rId2" action="ppaction://hlinkfile"/>
              </a:rPr>
              <a:t>17</a:t>
            </a:r>
            <a:r>
              <a:rPr lang="zh-CN" altLang="en-US" sz="2400" dirty="0" smtClean="0">
                <a:solidFill>
                  <a:srgbClr val="FF0000"/>
                </a:solidFill>
                <a:latin typeface="华文新魏" pitchFamily="2" charset="-122"/>
                <a:ea typeface="华文新魏" pitchFamily="2" charset="-122"/>
              </a:rPr>
              <a:t>事件</a:t>
            </a:r>
            <a:br>
              <a:rPr lang="en-US" altLang="zh-CN" sz="2000" dirty="0" smtClean="0">
                <a:solidFill>
                  <a:srgbClr val="FF0000"/>
                </a:solidFill>
                <a:latin typeface="华文新魏" pitchFamily="2" charset="-122"/>
                <a:ea typeface="华文新魏" pitchFamily="2" charset="-122"/>
              </a:rPr>
            </a:br>
            <a:br>
              <a:rPr lang="en-US" altLang="zh-CN" sz="2000" dirty="0">
                <a:solidFill>
                  <a:srgbClr val="FF0000"/>
                </a:solidFill>
                <a:latin typeface="华文新魏" pitchFamily="2" charset="-122"/>
                <a:ea typeface="华文新魏" pitchFamily="2" charset="-122"/>
              </a:rPr>
            </a:br>
            <a:r>
              <a:rPr lang="zh-CN" altLang="en-US" sz="2400" dirty="0" smtClean="0">
                <a:solidFill>
                  <a:srgbClr val="FF0000"/>
                </a:solidFill>
                <a:latin typeface="华文新魏" pitchFamily="2" charset="-122"/>
                <a:ea typeface="华文新魏" pitchFamily="2" charset="-122"/>
              </a:rPr>
              <a:t>法国社会学家</a:t>
            </a:r>
            <a:r>
              <a:rPr lang="zh-CN" altLang="en-US" sz="2800" dirty="0" smtClean="0">
                <a:solidFill>
                  <a:schemeClr val="accent6">
                    <a:lumMod val="75000"/>
                  </a:schemeClr>
                </a:solidFill>
                <a:latin typeface="黑体" pitchFamily="49" charset="-122"/>
                <a:ea typeface="黑体" pitchFamily="49" charset="-122"/>
              </a:rPr>
              <a:t>涂尔干的</a:t>
            </a:r>
            <a:r>
              <a:rPr lang="zh-CN" altLang="en-US" sz="2800" dirty="0" smtClean="0">
                <a:solidFill>
                  <a:schemeClr val="accent6">
                    <a:lumMod val="75000"/>
                  </a:schemeClr>
                </a:solidFill>
                <a:latin typeface="黑体" pitchFamily="49" charset="-122"/>
                <a:ea typeface="黑体" pitchFamily="49" charset="-122"/>
                <a:hlinkClick r:id="rId3" action="ppaction://hlinkfile"/>
              </a:rPr>
              <a:t>的</a:t>
            </a:r>
            <a:r>
              <a:rPr lang="zh-CN" altLang="en-US" sz="2800" dirty="0" smtClean="0">
                <a:solidFill>
                  <a:schemeClr val="accent6">
                    <a:lumMod val="75000"/>
                  </a:schemeClr>
                </a:solidFill>
                <a:latin typeface="黑体" pitchFamily="49" charset="-122"/>
                <a:ea typeface="黑体" pitchFamily="49" charset="-122"/>
              </a:rPr>
              <a:t>说法 </a:t>
            </a:r>
            <a:br>
              <a:rPr lang="en-US" altLang="zh-CN" sz="2800" dirty="0" smtClean="0">
                <a:solidFill>
                  <a:srgbClr val="FF0000"/>
                </a:solidFill>
                <a:latin typeface="黑体" pitchFamily="49" charset="-122"/>
                <a:ea typeface="黑体" pitchFamily="49" charset="-122"/>
              </a:rPr>
            </a:br>
            <a:r>
              <a:rPr lang="zh-CN" altLang="en-US" sz="2400" dirty="0">
                <a:solidFill>
                  <a:srgbClr val="FF0000"/>
                </a:solidFill>
                <a:latin typeface="华文新魏" pitchFamily="2" charset="-122"/>
                <a:ea typeface="华文新魏" pitchFamily="2" charset="-122"/>
              </a:rPr>
              <a:t>法</a:t>
            </a:r>
            <a:r>
              <a:rPr lang="zh-CN" altLang="en-US" sz="2400" dirty="0" smtClean="0">
                <a:solidFill>
                  <a:srgbClr val="FF0000"/>
                </a:solidFill>
                <a:latin typeface="华文新魏" pitchFamily="2" charset="-122"/>
                <a:ea typeface="华文新魏" pitchFamily="2" charset="-122"/>
              </a:rPr>
              <a:t>国社会学家</a:t>
            </a:r>
            <a:r>
              <a:rPr lang="zh-CN" altLang="en-US" sz="2800" dirty="0">
                <a:solidFill>
                  <a:schemeClr val="accent6">
                    <a:lumMod val="75000"/>
                  </a:schemeClr>
                </a:solidFill>
                <a:latin typeface="黑体" pitchFamily="49" charset="-122"/>
                <a:ea typeface="黑体" pitchFamily="49" charset="-122"/>
              </a:rPr>
              <a:t>贝齐</a:t>
            </a:r>
            <a:r>
              <a:rPr lang="zh-CN" altLang="en-US" sz="2800" dirty="0" smtClean="0">
                <a:solidFill>
                  <a:schemeClr val="accent6">
                    <a:lumMod val="75000"/>
                  </a:schemeClr>
                </a:solidFill>
                <a:latin typeface="黑体" pitchFamily="49" charset="-122"/>
                <a:ea typeface="黑体" pitchFamily="49" charset="-122"/>
              </a:rPr>
              <a:t>勒的</a:t>
            </a:r>
            <a:r>
              <a:rPr lang="zh-CN" altLang="en-US" sz="2800" dirty="0" smtClean="0">
                <a:solidFill>
                  <a:schemeClr val="accent6">
                    <a:lumMod val="75000"/>
                  </a:schemeClr>
                </a:solidFill>
                <a:latin typeface="黑体" pitchFamily="49" charset="-122"/>
                <a:ea typeface="黑体" pitchFamily="49" charset="-122"/>
                <a:hlinkClick r:id="rId4" action="ppaction://hlinkpres?slideindex=1&amp;slidetitle="/>
              </a:rPr>
              <a:t>的</a:t>
            </a:r>
            <a:r>
              <a:rPr lang="zh-CN" altLang="en-US" sz="2800" dirty="0" smtClean="0">
                <a:solidFill>
                  <a:schemeClr val="accent6">
                    <a:lumMod val="75000"/>
                  </a:schemeClr>
                </a:solidFill>
                <a:latin typeface="黑体" pitchFamily="49" charset="-122"/>
                <a:ea typeface="黑体" pitchFamily="49" charset="-122"/>
              </a:rPr>
              <a:t>说法</a:t>
            </a:r>
            <a:br>
              <a:rPr lang="en-US" altLang="zh-CN" sz="2800" dirty="0" smtClean="0">
                <a:solidFill>
                  <a:schemeClr val="accent6">
                    <a:lumMod val="75000"/>
                  </a:schemeClr>
                </a:solidFill>
                <a:latin typeface="黑体" pitchFamily="49" charset="-122"/>
                <a:ea typeface="黑体" pitchFamily="49" charset="-122"/>
              </a:rPr>
            </a:br>
            <a:endParaRPr lang="zh-CN" altLang="en-US" sz="2000" dirty="0">
              <a:solidFill>
                <a:schemeClr val="accent6">
                  <a:lumMod val="75000"/>
                </a:schemeClr>
              </a:solidFill>
              <a:latin typeface="华文新魏" pitchFamily="2" charset="-122"/>
              <a:ea typeface="华文新魏" pitchFamily="2" charset="-122"/>
            </a:endParaRPr>
          </a:p>
        </p:txBody>
      </p:sp>
      <p:sp>
        <p:nvSpPr>
          <p:cNvPr id="3" name="内容占位符 2"/>
          <p:cNvSpPr>
            <a:spLocks noGrp="1"/>
          </p:cNvSpPr>
          <p:nvPr>
            <p:ph idx="1"/>
          </p:nvPr>
        </p:nvSpPr>
        <p:spPr>
          <a:xfrm>
            <a:off x="82549" y="2899243"/>
            <a:ext cx="2514600" cy="4939109"/>
          </a:xfrm>
        </p:spPr>
        <p:txBody>
          <a:bodyPr/>
          <a:lstStyle/>
          <a:p>
            <a:endParaRPr lang="zh-CN" altLang="en-US" dirty="0"/>
          </a:p>
        </p:txBody>
      </p:sp>
      <p:pic>
        <p:nvPicPr>
          <p:cNvPr id="1026" name="Picture 2" descr="郑晓江跳楼身亡 生前最爱生死哲学"/>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1700808"/>
            <a:ext cx="2520280" cy="430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03848" y="1916832"/>
            <a:ext cx="5597252" cy="3816424"/>
          </a:xfrm>
        </p:spPr>
        <p:txBody>
          <a:bodyPr/>
          <a:lstStyle/>
          <a:p>
            <a:pPr algn="l"/>
            <a:r>
              <a:rPr lang="en-US" altLang="zh-CN" sz="2400" dirty="0" smtClean="0">
                <a:solidFill>
                  <a:schemeClr val="accent2">
                    <a:lumMod val="75000"/>
                  </a:schemeClr>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5</a:t>
            </a:r>
            <a:r>
              <a:rPr lang="zh-CN" altLang="en-US" sz="2800" dirty="0" smtClean="0">
                <a:solidFill>
                  <a:schemeClr val="tx1"/>
                </a:solidFill>
                <a:latin typeface="黑体" pitchFamily="49" charset="-122"/>
                <a:ea typeface="黑体" pitchFamily="49" charset="-122"/>
              </a:rPr>
              <a:t>）对于未达到自己理想目标、出现严重情绪困扰的尖子生，要格外引起警惕。</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如果识别干预不及时，其中一些人就会引发焦虑症、抑郁症、强迫症、癔症甚至是精神分裂症。</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对这样的学生一定要求助专业人员，从认知行为的层面挖掉其背后深层次的完美主义根子。</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r>
              <a:rPr lang="zh-CN" altLang="en-US" sz="2000" dirty="0" smtClean="0">
                <a:solidFill>
                  <a:schemeClr val="tx1"/>
                </a:solidFill>
                <a:latin typeface="黑体" pitchFamily="49" charset="-122"/>
                <a:ea typeface="黑体" pitchFamily="49" charset="-122"/>
              </a:rPr>
              <a:t>案例分享</a:t>
            </a:r>
            <a:endParaRPr lang="en-US" altLang="zh-CN" sz="2000" dirty="0" smtClean="0">
              <a:solidFill>
                <a:schemeClr val="tx1"/>
              </a:solidFill>
              <a:latin typeface="黑体" pitchFamily="49" charset="-122"/>
              <a:ea typeface="黑体" pitchFamily="49" charset="-122"/>
            </a:endParaRPr>
          </a:p>
          <a:p>
            <a:pPr marL="0" indent="0">
              <a:buNone/>
            </a:pPr>
            <a:endParaRPr lang="en-US" altLang="zh-CN" sz="2000" dirty="0">
              <a:solidFill>
                <a:schemeClr val="tx1"/>
              </a:solidFill>
              <a:latin typeface="黑体" pitchFamily="49" charset="-122"/>
              <a:ea typeface="黑体" pitchFamily="49" charset="-122"/>
            </a:endParaRPr>
          </a:p>
          <a:p>
            <a:pPr marL="0" indent="0">
              <a:buNone/>
            </a:pPr>
            <a:r>
              <a:rPr lang="zh-CN" altLang="en-US" sz="2000" dirty="0" smtClean="0">
                <a:solidFill>
                  <a:schemeClr val="tx1"/>
                </a:solidFill>
                <a:latin typeface="黑体" pitchFamily="49" charset="-122"/>
                <a:ea typeface="黑体" pitchFamily="49" charset="-122"/>
              </a:rPr>
              <a:t>青岛文科状元杨溢青自杀案</a:t>
            </a:r>
            <a:endParaRPr lang="en-US" altLang="zh-CN" sz="2000" dirty="0">
              <a:solidFill>
                <a:schemeClr val="tx1"/>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87824" y="908720"/>
            <a:ext cx="5832648" cy="5328592"/>
          </a:xfrm>
        </p:spPr>
        <p:txBody>
          <a:bodyPr/>
          <a:lstStyle/>
          <a:p>
            <a:pPr algn="l"/>
            <a:r>
              <a:rPr lang="en-US" altLang="zh-CN" sz="2800" dirty="0" smtClean="0">
                <a:latin typeface="黑体" pitchFamily="49" charset="-122"/>
                <a:ea typeface="黑体" pitchFamily="49" charset="-122"/>
              </a:rPr>
              <a:t>    </a:t>
            </a:r>
            <a:r>
              <a:rPr lang="en-US" altLang="zh-CN" sz="3200" dirty="0" smtClean="0">
                <a:latin typeface="黑体" pitchFamily="49" charset="-122"/>
                <a:ea typeface="黑体" pitchFamily="49" charset="-122"/>
              </a:rPr>
              <a:t>6</a:t>
            </a:r>
            <a:r>
              <a:rPr lang="zh-CN" altLang="en-US" sz="3200" dirty="0" smtClean="0">
                <a:latin typeface="黑体" pitchFamily="49" charset="-122"/>
                <a:ea typeface="黑体" pitchFamily="49" charset="-122"/>
              </a:rPr>
              <a:t>、除教师之外，根本的措施在于学校和政府部门的宏观教育理念应做出根本性的调整。</a:t>
            </a:r>
            <a:br>
              <a:rPr lang="en-US" altLang="zh-CN" sz="3200" dirty="0" smtClean="0">
                <a:latin typeface="黑体" pitchFamily="49" charset="-122"/>
                <a:ea typeface="黑体" pitchFamily="49" charset="-122"/>
              </a:rPr>
            </a:br>
            <a:br>
              <a:rPr lang="en-US" altLang="zh-CN" sz="3200" dirty="0" smtClean="0">
                <a:latin typeface="黑体" pitchFamily="49" charset="-122"/>
                <a:ea typeface="黑体" pitchFamily="49" charset="-122"/>
              </a:rPr>
            </a:br>
            <a:r>
              <a:rPr lang="en-US" altLang="zh-CN" sz="3200" dirty="0">
                <a:latin typeface="黑体" pitchFamily="49" charset="-122"/>
                <a:ea typeface="黑体" pitchFamily="49" charset="-122"/>
              </a:rPr>
              <a:t> </a:t>
            </a:r>
            <a:r>
              <a:rPr lang="en-US" altLang="zh-CN" sz="3200" dirty="0" smtClean="0">
                <a:latin typeface="黑体" pitchFamily="49" charset="-122"/>
                <a:ea typeface="黑体" pitchFamily="49" charset="-122"/>
              </a:rPr>
              <a:t>   △ </a:t>
            </a:r>
            <a:r>
              <a:rPr lang="zh-CN" altLang="en-US" sz="3200" dirty="0" smtClean="0">
                <a:latin typeface="黑体" pitchFamily="49" charset="-122"/>
                <a:ea typeface="黑体" pitchFamily="49" charset="-122"/>
              </a:rPr>
              <a:t>调整主要应该是宏观的而不是微观的。</a:t>
            </a:r>
            <a:endParaRPr lang="zh-CN" altLang="en-US" sz="32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31840" y="1676400"/>
            <a:ext cx="5616624" cy="4200872"/>
          </a:xfrm>
        </p:spPr>
        <p:txBody>
          <a:bodyPr/>
          <a:lstStyle/>
          <a:p>
            <a:pPr algn="l"/>
            <a:r>
              <a:rPr lang="zh-CN" altLang="en-US" sz="3200" dirty="0" smtClean="0">
                <a:latin typeface="黑体" pitchFamily="49" charset="-122"/>
                <a:ea typeface="黑体" pitchFamily="49" charset="-122"/>
              </a:rPr>
              <a:t>    </a:t>
            </a:r>
            <a:r>
              <a:rPr lang="en-US" altLang="zh-CN" sz="3200" dirty="0" smtClean="0">
                <a:latin typeface="黑体" pitchFamily="49" charset="-122"/>
                <a:ea typeface="黑体" pitchFamily="49" charset="-122"/>
              </a:rPr>
              <a:t>△ </a:t>
            </a:r>
            <a:r>
              <a:rPr lang="zh-CN" altLang="en-US" sz="3200" dirty="0" smtClean="0">
                <a:latin typeface="黑体" pitchFamily="49" charset="-122"/>
                <a:ea typeface="黑体" pitchFamily="49" charset="-122"/>
              </a:rPr>
              <a:t>学生</a:t>
            </a:r>
            <a:r>
              <a:rPr lang="zh-CN" altLang="en-US" sz="3200" dirty="0">
                <a:latin typeface="黑体" pitchFamily="49" charset="-122"/>
                <a:ea typeface="黑体" pitchFamily="49" charset="-122"/>
              </a:rPr>
              <a:t>的成长必须留有自我发展的足够空间</a:t>
            </a:r>
            <a:r>
              <a:rPr lang="zh-CN" altLang="en-US" sz="3200" dirty="0" smtClean="0">
                <a:latin typeface="黑体" pitchFamily="49" charset="-122"/>
                <a:ea typeface="黑体" pitchFamily="49" charset="-122"/>
              </a:rPr>
              <a:t>。</a:t>
            </a:r>
            <a:br>
              <a:rPr lang="en-US" altLang="zh-CN" sz="3200" dirty="0" smtClean="0">
                <a:latin typeface="黑体" pitchFamily="49" charset="-122"/>
                <a:ea typeface="黑体" pitchFamily="49" charset="-122"/>
              </a:rPr>
            </a:br>
            <a:r>
              <a:rPr lang="en-US" altLang="zh-CN" sz="3200" dirty="0">
                <a:latin typeface="黑体" pitchFamily="49" charset="-122"/>
                <a:ea typeface="黑体" pitchFamily="49" charset="-122"/>
              </a:rPr>
              <a:t> </a:t>
            </a:r>
            <a:r>
              <a:rPr lang="en-US" altLang="zh-CN" sz="3200" dirty="0" smtClean="0">
                <a:latin typeface="黑体" pitchFamily="49" charset="-122"/>
                <a:ea typeface="黑体" pitchFamily="49" charset="-122"/>
              </a:rPr>
              <a:t>   </a:t>
            </a:r>
            <a:r>
              <a:rPr lang="zh-CN" altLang="en-US" sz="3200" dirty="0" smtClean="0">
                <a:latin typeface="黑体" pitchFamily="49" charset="-122"/>
                <a:ea typeface="黑体" pitchFamily="49" charset="-122"/>
              </a:rPr>
              <a:t>学科的学习</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情</a:t>
            </a:r>
            <a:r>
              <a:rPr lang="zh-CN" altLang="en-US" sz="3200" dirty="0">
                <a:latin typeface="黑体" pitchFamily="49" charset="-122"/>
                <a:ea typeface="黑体" pitchFamily="49" charset="-122"/>
              </a:rPr>
              <a:t>感的滋</a:t>
            </a:r>
            <a:r>
              <a:rPr lang="zh-CN" altLang="en-US" sz="3200" dirty="0" smtClean="0">
                <a:latin typeface="黑体" pitchFamily="49" charset="-122"/>
                <a:ea typeface="黑体" pitchFamily="49" charset="-122"/>
              </a:rPr>
              <a:t>润</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人</a:t>
            </a:r>
            <a:r>
              <a:rPr lang="zh-CN" altLang="en-US" sz="3200" dirty="0">
                <a:latin typeface="黑体" pitchFamily="49" charset="-122"/>
                <a:ea typeface="黑体" pitchFamily="49" charset="-122"/>
              </a:rPr>
              <a:t>际的交</a:t>
            </a:r>
            <a:r>
              <a:rPr lang="zh-CN" altLang="en-US" sz="3200" dirty="0" smtClean="0">
                <a:latin typeface="黑体" pitchFamily="49" charset="-122"/>
                <a:ea typeface="黑体" pitchFamily="49" charset="-122"/>
              </a:rPr>
              <a:t>往</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想</a:t>
            </a:r>
            <a:r>
              <a:rPr lang="zh-CN" altLang="en-US" sz="3200" dirty="0">
                <a:latin typeface="黑体" pitchFamily="49" charset="-122"/>
                <a:ea typeface="黑体" pitchFamily="49" charset="-122"/>
              </a:rPr>
              <a:t>象的天</a:t>
            </a:r>
            <a:r>
              <a:rPr lang="zh-CN" altLang="en-US" sz="3200" dirty="0" smtClean="0">
                <a:latin typeface="黑体" pitchFamily="49" charset="-122"/>
                <a:ea typeface="黑体" pitchFamily="49" charset="-122"/>
              </a:rPr>
              <a:t>地</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价</a:t>
            </a:r>
            <a:r>
              <a:rPr lang="zh-CN" altLang="en-US" sz="3200" dirty="0">
                <a:latin typeface="黑体" pitchFamily="49" charset="-122"/>
                <a:ea typeface="黑体" pitchFamily="49" charset="-122"/>
              </a:rPr>
              <a:t>值观的植</a:t>
            </a:r>
            <a:r>
              <a:rPr lang="zh-CN" altLang="en-US" sz="3200" dirty="0" smtClean="0">
                <a:latin typeface="黑体" pitchFamily="49" charset="-122"/>
                <a:ea typeface="黑体" pitchFamily="49" charset="-122"/>
              </a:rPr>
              <a:t>入</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广</a:t>
            </a:r>
            <a:r>
              <a:rPr lang="zh-CN" altLang="en-US" sz="3200" dirty="0">
                <a:latin typeface="黑体" pitchFamily="49" charset="-122"/>
                <a:ea typeface="黑体" pitchFamily="49" charset="-122"/>
              </a:rPr>
              <a:t>泛的兴</a:t>
            </a:r>
            <a:r>
              <a:rPr lang="zh-CN" altLang="en-US" sz="3200" dirty="0" smtClean="0">
                <a:latin typeface="黑体" pitchFamily="49" charset="-122"/>
                <a:ea typeface="黑体" pitchFamily="49" charset="-122"/>
              </a:rPr>
              <a:t>趣</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丰富的文</a:t>
            </a:r>
            <a:r>
              <a:rPr lang="zh-CN" altLang="en-US" sz="3200" dirty="0">
                <a:latin typeface="黑体" pitchFamily="49" charset="-122"/>
                <a:ea typeface="黑体" pitchFamily="49" charset="-122"/>
              </a:rPr>
              <a:t>化生活特别是人文阅</a:t>
            </a:r>
            <a:r>
              <a:rPr lang="zh-CN" altLang="en-US" sz="3200" dirty="0" smtClean="0">
                <a:latin typeface="黑体" pitchFamily="49" charset="-122"/>
                <a:ea typeface="黑体" pitchFamily="49" charset="-122"/>
              </a:rPr>
              <a:t>读</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体魄的锻炼</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做</a:t>
            </a:r>
            <a:r>
              <a:rPr lang="zh-CN" altLang="en-US" sz="3200" dirty="0">
                <a:latin typeface="黑体" pitchFamily="49" charset="-122"/>
                <a:ea typeface="黑体" pitchFamily="49" charset="-122"/>
              </a:rPr>
              <a:t>人的修</a:t>
            </a:r>
            <a:r>
              <a:rPr lang="zh-CN" altLang="en-US" sz="3200" dirty="0" smtClean="0">
                <a:latin typeface="黑体" pitchFamily="49" charset="-122"/>
                <a:ea typeface="黑体" pitchFamily="49" charset="-122"/>
              </a:rPr>
              <a:t>养</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人</a:t>
            </a:r>
            <a:r>
              <a:rPr lang="zh-CN" altLang="en-US" sz="3200" dirty="0">
                <a:latin typeface="黑体" pitchFamily="49" charset="-122"/>
                <a:ea typeface="黑体" pitchFamily="49" charset="-122"/>
              </a:rPr>
              <a:t>生的思</a:t>
            </a:r>
            <a:r>
              <a:rPr lang="zh-CN" altLang="en-US" sz="3200" dirty="0" smtClean="0">
                <a:latin typeface="黑体" pitchFamily="49" charset="-122"/>
                <a:ea typeface="黑体" pitchFamily="49" charset="-122"/>
              </a:rPr>
              <a:t>考</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发呆</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等</a:t>
            </a:r>
            <a:r>
              <a:rPr lang="zh-CN" altLang="en-US" sz="3200" dirty="0">
                <a:latin typeface="黑体" pitchFamily="49" charset="-122"/>
                <a:ea typeface="黑体" pitchFamily="49" charset="-122"/>
              </a:rPr>
              <a:t>等</a:t>
            </a:r>
            <a:r>
              <a:rPr lang="zh-CN" altLang="en-US" sz="3200" dirty="0" smtClean="0">
                <a:latin typeface="黑体" pitchFamily="49" charset="-122"/>
                <a:ea typeface="黑体" pitchFamily="49" charset="-122"/>
              </a:rPr>
              <a:t>。</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endParaRPr lang="zh-CN" altLang="en-US" sz="2800" dirty="0"/>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15816" y="1196752"/>
            <a:ext cx="5976664" cy="4752528"/>
          </a:xfrm>
        </p:spPr>
        <p:txBody>
          <a:bodyPr/>
          <a:lstStyle/>
          <a:p>
            <a:pPr algn="l"/>
            <a:r>
              <a:rPr lang="zh-CN" altLang="en-US" sz="2800" dirty="0" smtClean="0">
                <a:latin typeface="黑体" pitchFamily="49" charset="-122"/>
                <a:ea typeface="黑体" pitchFamily="49" charset="-122"/>
              </a:rPr>
              <a:t>    </a:t>
            </a:r>
            <a:r>
              <a:rPr lang="zh-CN" altLang="en-US" sz="3200" dirty="0" smtClean="0">
                <a:latin typeface="黑体" pitchFamily="49" charset="-122"/>
                <a:ea typeface="黑体" pitchFamily="49" charset="-122"/>
              </a:rPr>
              <a:t>人</a:t>
            </a:r>
            <a:r>
              <a:rPr lang="zh-CN" altLang="en-US" sz="3200" dirty="0">
                <a:latin typeface="黑体" pitchFamily="49" charset="-122"/>
                <a:ea typeface="黑体" pitchFamily="49" charset="-122"/>
              </a:rPr>
              <a:t>的生活空间与时间是有极限</a:t>
            </a:r>
            <a:r>
              <a:rPr lang="zh-CN" altLang="en-US" sz="3200" dirty="0" smtClean="0">
                <a:latin typeface="黑体" pitchFamily="49" charset="-122"/>
                <a:ea typeface="黑体" pitchFamily="49" charset="-122"/>
              </a:rPr>
              <a:t>的。就</a:t>
            </a:r>
            <a:r>
              <a:rPr lang="zh-CN" altLang="en-US" sz="3200" dirty="0">
                <a:latin typeface="黑体" pitchFamily="49" charset="-122"/>
                <a:ea typeface="黑体" pitchFamily="49" charset="-122"/>
              </a:rPr>
              <a:t>像一个瓶子，当学科知识</a:t>
            </a:r>
            <a:r>
              <a:rPr lang="zh-CN" altLang="en-US" sz="3200" dirty="0" smtClean="0">
                <a:latin typeface="黑体" pitchFamily="49" charset="-122"/>
                <a:ea typeface="黑体" pitchFamily="49" charset="-122"/>
              </a:rPr>
              <a:t>的“读写听说”各种训练内容填满了这个瓶子的时候，还有什么东西可以装得进去呢？</a:t>
            </a:r>
            <a:br>
              <a:rPr lang="en-US" altLang="zh-CN" sz="2800" dirty="0" smtClean="0">
                <a:latin typeface="黑体" pitchFamily="49" charset="-122"/>
                <a:ea typeface="黑体" pitchFamily="49" charset="-122"/>
              </a:rPr>
            </a:b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03848" y="1268760"/>
            <a:ext cx="5472608" cy="4680520"/>
          </a:xfrm>
        </p:spPr>
        <p:txBody>
          <a:bodyPr/>
          <a:lstStyle/>
          <a:p>
            <a:pPr algn="l"/>
            <a:r>
              <a:rPr lang="en-US" altLang="zh-CN" dirty="0">
                <a:latin typeface="黑体" pitchFamily="49" charset="-122"/>
                <a:ea typeface="黑体" pitchFamily="49" charset="-122"/>
              </a:rPr>
              <a:t> </a:t>
            </a:r>
            <a:r>
              <a:rPr lang="en-US" altLang="zh-CN" dirty="0" smtClean="0">
                <a:latin typeface="黑体" pitchFamily="49" charset="-122"/>
                <a:ea typeface="黑体" pitchFamily="49" charset="-122"/>
              </a:rPr>
              <a:t>  △ </a:t>
            </a:r>
            <a:r>
              <a:rPr lang="zh-CN" altLang="en-US" sz="3200" dirty="0" smtClean="0">
                <a:latin typeface="黑体" pitchFamily="49" charset="-122"/>
                <a:ea typeface="黑体" pitchFamily="49" charset="-122"/>
              </a:rPr>
              <a:t>我</a:t>
            </a:r>
            <a:r>
              <a:rPr lang="zh-CN" altLang="en-US" sz="3200" dirty="0">
                <a:latin typeface="黑体" pitchFamily="49" charset="-122"/>
                <a:ea typeface="黑体" pitchFamily="49" charset="-122"/>
              </a:rPr>
              <a:t>们常常说要“加强”思想道德修养、“强化”素质教育、“增强”人文素养，等等，这都是必要的。</a:t>
            </a:r>
            <a:br>
              <a:rPr lang="en-US" altLang="zh-CN" sz="3200" dirty="0">
                <a:latin typeface="黑体" pitchFamily="49" charset="-122"/>
                <a:ea typeface="黑体" pitchFamily="49" charset="-122"/>
              </a:rPr>
            </a:br>
            <a:r>
              <a:rPr lang="en-US" altLang="zh-CN" sz="3200" dirty="0">
                <a:latin typeface="黑体" pitchFamily="49" charset="-122"/>
                <a:ea typeface="黑体" pitchFamily="49" charset="-122"/>
              </a:rPr>
              <a:t>    </a:t>
            </a:r>
            <a:r>
              <a:rPr lang="zh-CN" altLang="en-US" sz="3200" dirty="0">
                <a:latin typeface="黑体" pitchFamily="49" charset="-122"/>
                <a:ea typeface="黑体" pitchFamily="49" charset="-122"/>
              </a:rPr>
              <a:t>但是，如果不做“减法”，如何会有做好“加法”的效果呢</a:t>
            </a:r>
            <a:r>
              <a:rPr lang="zh-CN" altLang="en-US" sz="3200" dirty="0" smtClean="0">
                <a:latin typeface="黑体" pitchFamily="49" charset="-122"/>
                <a:ea typeface="黑体" pitchFamily="49" charset="-122"/>
              </a:rPr>
              <a:t>？于是，各式各样的“加强”到头来不过成了“点缀”。</a:t>
            </a:r>
            <a:endParaRPr lang="zh-CN" altLang="en-US" sz="3200" dirty="0"/>
          </a:p>
        </p:txBody>
      </p:sp>
      <p:sp>
        <p:nvSpPr>
          <p:cNvPr id="3" name="内容占位符 2"/>
          <p:cNvSpPr>
            <a:spLocks noGrp="1"/>
          </p:cNvSpPr>
          <p:nvPr>
            <p:ph idx="1"/>
          </p:nvPr>
        </p:nvSpPr>
        <p:spPr/>
        <p:txBody>
          <a:bodyPr/>
          <a:lstStyle/>
          <a:p>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59832" y="1916832"/>
            <a:ext cx="5616624" cy="4032448"/>
          </a:xfrm>
        </p:spPr>
        <p:txBody>
          <a:bodyPr/>
          <a:lstStyle/>
          <a:p>
            <a:pPr algn="l"/>
            <a:r>
              <a:rPr lang="en-US" altLang="zh-CN" sz="2800" dirty="0" smtClean="0">
                <a:latin typeface="黑体" pitchFamily="49" charset="-122"/>
                <a:ea typeface="黑体" pitchFamily="49" charset="-122"/>
              </a:rPr>
              <a:t>     </a:t>
            </a:r>
            <a:r>
              <a:rPr lang="zh-CN" altLang="en-US" sz="3200" dirty="0" smtClean="0">
                <a:latin typeface="黑体" pitchFamily="49" charset="-122"/>
                <a:ea typeface="黑体" pitchFamily="49" charset="-122"/>
              </a:rPr>
              <a:t>我们要向第一线的校长和老师们致敬，因为他们真的是在“戴着镣铐跳舞”，他们看到了学生内心的挣扎，他们</a:t>
            </a:r>
            <a:r>
              <a:rPr lang="zh-CN" altLang="en-US" sz="3200" dirty="0">
                <a:latin typeface="黑体" pitchFamily="49" charset="-122"/>
                <a:ea typeface="黑体" pitchFamily="49" charset="-122"/>
              </a:rPr>
              <a:t>为了一个又一</a:t>
            </a:r>
            <a:r>
              <a:rPr lang="zh-CN" altLang="en-US" sz="3200" dirty="0" smtClean="0">
                <a:latin typeface="黑体" pitchFamily="49" charset="-122"/>
                <a:ea typeface="黑体" pitchFamily="49" charset="-122"/>
              </a:rPr>
              <a:t>个的“加强”，做了那么多开创性的和弥补性的工作。但是，不能忘记的一个事实是：“瓶子”早已经满了！</a:t>
            </a:r>
            <a:br>
              <a:rPr lang="en-US" altLang="zh-CN" sz="3200" dirty="0" smtClean="0">
                <a:latin typeface="黑体" pitchFamily="49" charset="-122"/>
                <a:ea typeface="黑体" pitchFamily="49" charset="-122"/>
              </a:rPr>
            </a:br>
            <a:br>
              <a:rPr lang="en-US" altLang="zh-CN" sz="3200" dirty="0" smtClean="0">
                <a:latin typeface="黑体" pitchFamily="49" charset="-122"/>
                <a:ea typeface="黑体" pitchFamily="49" charset="-122"/>
              </a:rPr>
            </a:br>
            <a:endParaRPr lang="zh-CN" altLang="en-US" sz="32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31840" y="1124744"/>
            <a:ext cx="5616624" cy="4320480"/>
          </a:xfrm>
        </p:spPr>
        <p:txBody>
          <a:bodyPr/>
          <a:lstStyle/>
          <a:p>
            <a:pPr algn="l"/>
            <a:r>
              <a:rPr lang="en-US" altLang="zh-CN" dirty="0">
                <a:latin typeface="黑体" pitchFamily="49" charset="-122"/>
                <a:ea typeface="黑体" pitchFamily="49" charset="-122"/>
              </a:rPr>
              <a:t> </a:t>
            </a:r>
            <a:r>
              <a:rPr lang="en-US" altLang="zh-CN" dirty="0" smtClean="0">
                <a:latin typeface="黑体" pitchFamily="49" charset="-122"/>
                <a:ea typeface="黑体" pitchFamily="49" charset="-122"/>
              </a:rPr>
              <a:t> </a:t>
            </a:r>
            <a:r>
              <a:rPr lang="en-US" altLang="zh-CN" sz="2800" dirty="0" smtClean="0">
                <a:latin typeface="黑体" pitchFamily="49" charset="-122"/>
                <a:ea typeface="黑体" pitchFamily="49" charset="-122"/>
              </a:rPr>
              <a:t> 35</a:t>
            </a:r>
            <a:r>
              <a:rPr lang="zh-CN" altLang="en-US" sz="2800" dirty="0" smtClean="0">
                <a:latin typeface="黑体" pitchFamily="49" charset="-122"/>
                <a:ea typeface="黑体" pitchFamily="49" charset="-122"/>
              </a:rPr>
              <a:t>年来，学生过重的学业负担之所以减不下去，其根源在于校长和教师都害怕自己的学校、自己的班级、自己的学科在“不公平的竞争”中“吃了亏”。</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要</a:t>
            </a:r>
            <a:r>
              <a:rPr lang="zh-CN" altLang="en-US" sz="2800" dirty="0">
                <a:latin typeface="黑体" pitchFamily="49" charset="-122"/>
                <a:ea typeface="黑体" pitchFamily="49" charset="-122"/>
              </a:rPr>
              <a:t>治愈</a:t>
            </a:r>
            <a:r>
              <a:rPr lang="zh-CN" altLang="en-US" sz="2800" dirty="0" smtClean="0">
                <a:latin typeface="黑体" pitchFamily="49" charset="-122"/>
                <a:ea typeface="黑体" pitchFamily="49" charset="-122"/>
              </a:rPr>
              <a:t>“不公平竞争”的痼疾，必须从宏观上制定区域性（包括校内）公平竞争的游戏规则。</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什</a:t>
            </a:r>
            <a:r>
              <a:rPr lang="zh-CN" altLang="en-US" sz="2800" dirty="0">
                <a:latin typeface="黑体" pitchFamily="49" charset="-122"/>
                <a:ea typeface="黑体" pitchFamily="49" charset="-122"/>
              </a:rPr>
              <a:t>么时候，我们能把这一道最简单又最复杂的“加减法”真正做好，学生的危机事件才可以真正得到有效的预防。</a:t>
            </a:r>
            <a:endParaRPr lang="zh-CN" altLang="en-US" sz="2800" dirty="0"/>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59832" y="1484784"/>
            <a:ext cx="5616624" cy="4272880"/>
          </a:xfrm>
        </p:spPr>
        <p:txBody>
          <a:bodyPr/>
          <a:lstStyle/>
          <a:p>
            <a:pPr algn="l"/>
            <a:r>
              <a:rPr lang="en-US" altLang="zh-CN" sz="2800" dirty="0" smtClean="0">
                <a:latin typeface="黑体" pitchFamily="49" charset="-122"/>
                <a:ea typeface="黑体" pitchFamily="49" charset="-122"/>
              </a:rPr>
              <a:t>    </a:t>
            </a:r>
            <a:r>
              <a:rPr lang="zh-CN" altLang="en-US" sz="2800" smtClean="0">
                <a:latin typeface="黑体" pitchFamily="49" charset="-122"/>
                <a:ea typeface="黑体" pitchFamily="49" charset="-122"/>
              </a:rPr>
              <a:t>因此，我</a:t>
            </a:r>
            <a:r>
              <a:rPr lang="zh-CN" altLang="en-US" sz="2800" dirty="0" smtClean="0">
                <a:latin typeface="黑体" pitchFamily="49" charset="-122"/>
                <a:ea typeface="黑体" pitchFamily="49" charset="-122"/>
              </a:rPr>
              <a:t>们要大声疾呼：校内、校际或区域内在涉及升学、考</a:t>
            </a:r>
            <a:r>
              <a:rPr lang="zh-CN" altLang="en-US" sz="2800" smtClean="0">
                <a:latin typeface="黑体" pitchFamily="49" charset="-122"/>
                <a:ea typeface="黑体" pitchFamily="49" charset="-122"/>
              </a:rPr>
              <a:t>试等种种操</a:t>
            </a:r>
            <a:r>
              <a:rPr lang="zh-CN" altLang="en-US" sz="2800" dirty="0" smtClean="0">
                <a:latin typeface="黑体" pitchFamily="49" charset="-122"/>
                <a:ea typeface="黑体" pitchFamily="49" charset="-122"/>
              </a:rPr>
              <a:t>作性细则上的“不公平竞争”，如同大国之间的“军备竞赛”一样，必然</a:t>
            </a:r>
            <a:r>
              <a:rPr lang="zh-CN" altLang="en-US" sz="2800" smtClean="0">
                <a:latin typeface="黑体" pitchFamily="49" charset="-122"/>
                <a:ea typeface="黑体" pitchFamily="49" charset="-122"/>
              </a:rPr>
              <a:t>导致层层加码、恶</a:t>
            </a:r>
            <a:r>
              <a:rPr lang="zh-CN" altLang="en-US" sz="2800" dirty="0" smtClean="0">
                <a:latin typeface="黑体" pitchFamily="49" charset="-122"/>
                <a:ea typeface="黑体" pitchFamily="49" charset="-122"/>
              </a:rPr>
              <a:t>性循环，必须加以严格禁止。对学生生命真正负责的行政主体完全有责任、也有权力可以做到这一点</a:t>
            </a:r>
            <a:r>
              <a:rPr lang="en-US" altLang="zh-CN" sz="2800" dirty="0" smtClean="0">
                <a:latin typeface="黑体" pitchFamily="49" charset="-122"/>
                <a:ea typeface="黑体" pitchFamily="49" charset="-122"/>
              </a:rPr>
              <a:t>——</a:t>
            </a:r>
            <a:r>
              <a:rPr lang="zh-CN" altLang="en-US" sz="2800" dirty="0" smtClean="0">
                <a:latin typeface="黑体" pitchFamily="49" charset="-122"/>
                <a:ea typeface="黑体" pitchFamily="49" charset="-122"/>
              </a:rPr>
              <a:t>只要有“王岐山反腐”的决心！</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zh-CN" altLang="en-US" sz="3200" dirty="0">
                <a:solidFill>
                  <a:schemeClr val="accent2">
                    <a:lumMod val="75000"/>
                  </a:schemeClr>
                </a:solidFill>
                <a:latin typeface="黑体" pitchFamily="49" charset="-122"/>
                <a:ea typeface="黑体" pitchFamily="49" charset="-122"/>
              </a:rPr>
              <a:t>二</a:t>
            </a:r>
            <a:r>
              <a:rPr lang="zh-CN" altLang="en-US" sz="3200" dirty="0" smtClean="0">
                <a:solidFill>
                  <a:schemeClr val="accent2">
                    <a:lumMod val="75000"/>
                  </a:schemeClr>
                </a:solidFill>
                <a:latin typeface="黑体" pitchFamily="49" charset="-122"/>
                <a:ea typeface="黑体" pitchFamily="49" charset="-122"/>
              </a:rPr>
              <a:t>、同伴交往</a:t>
            </a:r>
            <a:r>
              <a:rPr lang="zh-CN" altLang="en-US" sz="3200" dirty="0">
                <a:solidFill>
                  <a:schemeClr val="accent2">
                    <a:lumMod val="75000"/>
                  </a:schemeClr>
                </a:solidFill>
                <a:latin typeface="黑体" pitchFamily="49" charset="-122"/>
                <a:ea typeface="黑体" pitchFamily="49" charset="-122"/>
              </a:rPr>
              <a:t>障碍</a:t>
            </a:r>
            <a:r>
              <a:rPr lang="zh-CN" altLang="en-US" sz="3200" dirty="0" smtClean="0">
                <a:solidFill>
                  <a:schemeClr val="accent2">
                    <a:lumMod val="75000"/>
                  </a:schemeClr>
                </a:solidFill>
                <a:latin typeface="黑体" pitchFamily="49" charset="-122"/>
                <a:ea typeface="黑体" pitchFamily="49" charset="-122"/>
              </a:rPr>
              <a:t>导致的处境不利</a:t>
            </a:r>
            <a:endParaRPr lang="en-US" altLang="zh-CN" sz="32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sz="2400" dirty="0">
              <a:solidFill>
                <a:srgbClr val="7030A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293296"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 name="矩形 2"/>
          <p:cNvSpPr/>
          <p:nvPr/>
        </p:nvSpPr>
        <p:spPr>
          <a:xfrm>
            <a:off x="2971800" y="1524000"/>
            <a:ext cx="5544616" cy="4154984"/>
          </a:xfrm>
          <a:prstGeom prst="rect">
            <a:avLst/>
          </a:prstGeom>
        </p:spPr>
        <p:txBody>
          <a:bodyPr wrap="square">
            <a:spAutoFit/>
          </a:bodyPr>
          <a:lstStyle/>
          <a:p>
            <a:pPr marL="0" indent="0">
              <a:buNone/>
            </a:pPr>
            <a:r>
              <a:rPr lang="zh-CN" altLang="en-US" dirty="0" smtClean="0">
                <a:solidFill>
                  <a:srgbClr val="7030A0"/>
                </a:solidFill>
                <a:latin typeface="黑体" pitchFamily="49" charset="-122"/>
                <a:ea typeface="黑体" pitchFamily="49" charset="-122"/>
              </a:rPr>
              <a:t>   </a:t>
            </a:r>
            <a:r>
              <a:rPr lang="en-US" altLang="zh-CN" dirty="0" smtClean="0">
                <a:latin typeface="黑体" pitchFamily="49" charset="-122"/>
                <a:ea typeface="黑体" pitchFamily="49" charset="-122"/>
              </a:rPr>
              <a:t>1</a:t>
            </a:r>
            <a:r>
              <a:rPr lang="zh-CN" altLang="en-US" dirty="0" smtClean="0">
                <a:latin typeface="黑体" pitchFamily="49" charset="-122"/>
                <a:ea typeface="黑体" pitchFamily="49" charset="-122"/>
              </a:rPr>
              <a:t>、成因：</a:t>
            </a:r>
            <a:endParaRPr lang="en-US" altLang="zh-CN" dirty="0" smtClean="0">
              <a:latin typeface="黑体" pitchFamily="49" charset="-122"/>
              <a:ea typeface="黑体" pitchFamily="49" charset="-122"/>
            </a:endParaRPr>
          </a:p>
          <a:p>
            <a:pPr marL="0" indent="0">
              <a:buNone/>
            </a:pPr>
            <a:r>
              <a:rPr lang="en-US" altLang="zh-CN" dirty="0">
                <a:latin typeface="黑体" pitchFamily="49" charset="-122"/>
                <a:ea typeface="黑体" pitchFamily="49" charset="-122"/>
              </a:rPr>
              <a:t> </a:t>
            </a:r>
            <a:r>
              <a:rPr lang="en-US" altLang="zh-CN" dirty="0" smtClean="0">
                <a:latin typeface="黑体" pitchFamily="49" charset="-122"/>
                <a:ea typeface="黑体" pitchFamily="49" charset="-122"/>
              </a:rPr>
              <a:t>  </a:t>
            </a:r>
            <a:r>
              <a:rPr lang="zh-CN" altLang="en-US" dirty="0" smtClean="0">
                <a:latin typeface="黑体" pitchFamily="49" charset="-122"/>
                <a:ea typeface="黑体" pitchFamily="49" charset="-122"/>
              </a:rPr>
              <a:t>（</a:t>
            </a:r>
            <a:r>
              <a:rPr lang="en-US" altLang="zh-CN" dirty="0" smtClean="0">
                <a:latin typeface="黑体" pitchFamily="49" charset="-122"/>
                <a:ea typeface="黑体" pitchFamily="49" charset="-122"/>
              </a:rPr>
              <a:t>1</a:t>
            </a:r>
            <a:r>
              <a:rPr lang="zh-CN" altLang="en-US" dirty="0" smtClean="0">
                <a:latin typeface="黑体" pitchFamily="49" charset="-122"/>
                <a:ea typeface="黑体" pitchFamily="49" charset="-122"/>
              </a:rPr>
              <a:t>）同伴排斥。</a:t>
            </a:r>
            <a:endParaRPr lang="en-US" altLang="zh-CN" dirty="0" smtClean="0">
              <a:latin typeface="黑体" pitchFamily="49" charset="-122"/>
              <a:ea typeface="黑体" pitchFamily="49" charset="-122"/>
            </a:endParaRPr>
          </a:p>
          <a:p>
            <a:pPr marL="0" indent="0">
              <a:buNone/>
            </a:pPr>
            <a:r>
              <a:rPr lang="en-US" altLang="zh-CN" dirty="0">
                <a:latin typeface="黑体" pitchFamily="49" charset="-122"/>
                <a:ea typeface="黑体" pitchFamily="49" charset="-122"/>
              </a:rPr>
              <a:t> </a:t>
            </a:r>
            <a:r>
              <a:rPr lang="en-US" altLang="zh-CN" dirty="0" smtClean="0">
                <a:latin typeface="黑体" pitchFamily="49" charset="-122"/>
                <a:ea typeface="黑体" pitchFamily="49" charset="-122"/>
              </a:rPr>
              <a:t>   △ </a:t>
            </a:r>
            <a:r>
              <a:rPr lang="zh-CN" altLang="en-US" dirty="0" smtClean="0">
                <a:latin typeface="黑体" pitchFamily="49" charset="-122"/>
                <a:ea typeface="黑体" pitchFamily="49" charset="-122"/>
              </a:rPr>
              <a:t>更具有攻击性和破坏性</a:t>
            </a:r>
            <a:r>
              <a:rPr lang="zh-CN" altLang="en-US" dirty="0">
                <a:latin typeface="黑体" pitchFamily="49" charset="-122"/>
                <a:ea typeface="黑体" pitchFamily="49" charset="-122"/>
              </a:rPr>
              <a:t>，极其敏</a:t>
            </a:r>
            <a:r>
              <a:rPr lang="zh-CN" altLang="en-US" dirty="0" smtClean="0">
                <a:latin typeface="黑体" pitchFamily="49" charset="-122"/>
                <a:ea typeface="黑体" pitchFamily="49" charset="-122"/>
              </a:rPr>
              <a:t>感。</a:t>
            </a:r>
            <a:endParaRPr lang="en-US" altLang="zh-CN" dirty="0">
              <a:latin typeface="黑体" pitchFamily="49" charset="-122"/>
              <a:ea typeface="黑体" pitchFamily="49" charset="-122"/>
            </a:endParaRPr>
          </a:p>
          <a:p>
            <a:pPr marL="0" indent="0">
              <a:buNone/>
            </a:pPr>
            <a:r>
              <a:rPr lang="zh-CN" altLang="en-US" dirty="0" smtClean="0">
                <a:latin typeface="黑体" pitchFamily="49" charset="-122"/>
                <a:ea typeface="黑体" pitchFamily="49" charset="-122"/>
              </a:rPr>
              <a:t>    </a:t>
            </a:r>
            <a:r>
              <a:rPr lang="en-US" altLang="zh-CN" dirty="0" smtClean="0">
                <a:latin typeface="黑体" pitchFamily="49" charset="-122"/>
                <a:ea typeface="黑体" pitchFamily="49" charset="-122"/>
              </a:rPr>
              <a:t>△ </a:t>
            </a:r>
            <a:r>
              <a:rPr lang="zh-CN" altLang="en-US" dirty="0" smtClean="0">
                <a:latin typeface="黑体" pitchFamily="49" charset="-122"/>
                <a:ea typeface="黑体" pitchFamily="49" charset="-122"/>
              </a:rPr>
              <a:t>产生更多的适应性上的问题</a:t>
            </a:r>
            <a:r>
              <a:rPr lang="en-US" altLang="zh-CN" dirty="0" smtClean="0">
                <a:latin typeface="黑体" pitchFamily="49" charset="-122"/>
                <a:ea typeface="黑体" pitchFamily="49" charset="-122"/>
              </a:rPr>
              <a:t>,</a:t>
            </a:r>
            <a:r>
              <a:rPr lang="zh-CN" altLang="en-US" dirty="0">
                <a:latin typeface="黑体" pitchFamily="49" charset="-122"/>
                <a:ea typeface="黑体" pitchFamily="49" charset="-122"/>
              </a:rPr>
              <a:t>表现出许多无效的、不成熟的行为。</a:t>
            </a:r>
            <a:endParaRPr lang="en-US" altLang="zh-CN" dirty="0">
              <a:latin typeface="黑体" pitchFamily="49" charset="-122"/>
              <a:ea typeface="黑体" pitchFamily="49" charset="-122"/>
            </a:endParaRPr>
          </a:p>
          <a:p>
            <a:pPr marL="0" indent="0">
              <a:buNone/>
            </a:pPr>
            <a:r>
              <a:rPr lang="zh-CN" altLang="en-US" dirty="0" smtClean="0">
                <a:latin typeface="黑体" pitchFamily="49" charset="-122"/>
                <a:ea typeface="黑体" pitchFamily="49" charset="-122"/>
              </a:rPr>
              <a:t>    </a:t>
            </a:r>
            <a:r>
              <a:rPr lang="en-US" altLang="zh-CN" dirty="0" smtClean="0">
                <a:latin typeface="黑体" pitchFamily="49" charset="-122"/>
                <a:ea typeface="黑体" pitchFamily="49" charset="-122"/>
              </a:rPr>
              <a:t>△ </a:t>
            </a:r>
            <a:r>
              <a:rPr lang="zh-CN" altLang="en-US" dirty="0" smtClean="0">
                <a:latin typeface="黑体" pitchFamily="49" charset="-122"/>
                <a:ea typeface="黑体" pitchFamily="49" charset="-122"/>
              </a:rPr>
              <a:t>产生内化行为问题，如退缩、自卑和焦虑</a:t>
            </a:r>
            <a:r>
              <a:rPr lang="en-US" altLang="zh-CN" dirty="0">
                <a:latin typeface="黑体" pitchFamily="49" charset="-122"/>
                <a:ea typeface="黑体" pitchFamily="49" charset="-122"/>
              </a:rPr>
              <a:t>,</a:t>
            </a:r>
            <a:r>
              <a:rPr lang="zh-CN" altLang="en-US" dirty="0" smtClean="0">
                <a:latin typeface="黑体" pitchFamily="49" charset="-122"/>
                <a:ea typeface="黑体" pitchFamily="49" charset="-122"/>
              </a:rPr>
              <a:t>容易体验到挫折感和其他的情绪障碍。</a:t>
            </a:r>
            <a:endParaRPr lang="en-US" altLang="zh-CN" dirty="0">
              <a:latin typeface="黑体" pitchFamily="49" charset="-122"/>
              <a:ea typeface="黑体" pitchFamily="49" charset="-122"/>
            </a:endParaRPr>
          </a:p>
          <a:p>
            <a:pPr marL="0" indent="0">
              <a:buNone/>
            </a:pPr>
            <a:r>
              <a:rPr lang="en-US" altLang="zh-CN" dirty="0" smtClean="0">
                <a:latin typeface="黑体" pitchFamily="49" charset="-122"/>
                <a:ea typeface="黑体" pitchFamily="49" charset="-122"/>
              </a:rPr>
              <a:t>    △ </a:t>
            </a:r>
            <a:r>
              <a:rPr lang="zh-CN" altLang="en-US" dirty="0" smtClean="0">
                <a:latin typeface="黑体" pitchFamily="49" charset="-122"/>
                <a:ea typeface="黑体" pitchFamily="49" charset="-122"/>
              </a:rPr>
              <a:t>表现出较少的班级参与性和更多的孤独感。</a:t>
            </a:r>
            <a:endParaRPr lang="en-US" altLang="zh-CN"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131840" y="1916832"/>
            <a:ext cx="5472608" cy="3672408"/>
          </a:xfrm>
        </p:spPr>
        <p:txBody>
          <a:bodyPr/>
          <a:lstStyle/>
          <a:p>
            <a:pPr algn="l"/>
            <a:r>
              <a:rPr lang="en-US" altLang="zh-CN" sz="2800" dirty="0" smtClean="0">
                <a:solidFill>
                  <a:schemeClr val="accent2">
                    <a:lumMod val="75000"/>
                  </a:schemeClr>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2</a:t>
            </a:r>
            <a:r>
              <a:rPr lang="zh-CN" altLang="en-US" sz="2800" dirty="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欺负现象。</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反复、持续、故意的伤害行为。</a:t>
            </a:r>
            <a:br>
              <a:rPr lang="en-US" altLang="zh-CN" sz="2800" dirty="0" smtClean="0">
                <a:solidFill>
                  <a:schemeClr val="tx1"/>
                </a:solidFill>
                <a:latin typeface="黑体" pitchFamily="49" charset="-122"/>
                <a:ea typeface="黑体" pitchFamily="49" charset="-122"/>
              </a:rPr>
            </a:br>
            <a:r>
              <a:rPr lang="zh-CN" altLang="en-US" sz="2800" dirty="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  </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sz="2400" dirty="0" smtClean="0">
              <a:solidFill>
                <a:schemeClr val="tx1"/>
              </a:solidFill>
              <a:latin typeface="方正舒体" pitchFamily="2" charset="-122"/>
              <a:ea typeface="方正舒体" pitchFamily="2" charset="-122"/>
            </a:endParaRPr>
          </a:p>
          <a:p>
            <a:pPr marL="0" indent="0">
              <a:buNone/>
            </a:pPr>
            <a:endParaRPr lang="en-US" altLang="zh-CN" sz="2400" dirty="0">
              <a:solidFill>
                <a:schemeClr val="tx1"/>
              </a:solidFill>
              <a:latin typeface="方正舒体" pitchFamily="2" charset="-122"/>
              <a:ea typeface="方正舒体" pitchFamily="2" charset="-122"/>
            </a:endParaRPr>
          </a:p>
          <a:p>
            <a:pPr marL="0" indent="0">
              <a:buNone/>
            </a:pPr>
            <a:endParaRPr lang="en-US" altLang="zh-CN" sz="2400" dirty="0" smtClean="0">
              <a:solidFill>
                <a:schemeClr val="tx1"/>
              </a:solidFill>
              <a:latin typeface="方正舒体" pitchFamily="2" charset="-122"/>
              <a:ea typeface="方正舒体" pitchFamily="2" charset="-122"/>
            </a:endParaRPr>
          </a:p>
          <a:p>
            <a:pPr marL="0" indent="0">
              <a:buNone/>
            </a:pPr>
            <a:r>
              <a:rPr lang="zh-CN" altLang="en-US" sz="2400" dirty="0" smtClean="0">
                <a:solidFill>
                  <a:srgbClr val="FF0000"/>
                </a:solidFill>
                <a:latin typeface="方正舒体" pitchFamily="2" charset="-122"/>
                <a:ea typeface="方正舒体" pitchFamily="2" charset="-122"/>
                <a:hlinkClick r:id="rId1" action="ppaction://hlinkfile"/>
              </a:rPr>
              <a:t>美国判两名中国女留学生终身监禁</a:t>
            </a:r>
            <a:endParaRPr lang="en-US" altLang="zh-CN" sz="2400" dirty="0">
              <a:solidFill>
                <a:srgbClr val="FF0000"/>
              </a:solidFill>
              <a:latin typeface="方正舒体" pitchFamily="2" charset="-122"/>
              <a:ea typeface="方正舒体" pitchFamily="2"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zh-CN" altLang="en-US" sz="3600" dirty="0">
                <a:solidFill>
                  <a:srgbClr val="000099"/>
                </a:solidFill>
                <a:latin typeface="黑体" pitchFamily="49" charset="-122"/>
                <a:ea typeface="黑体" pitchFamily="49" charset="-122"/>
              </a:rPr>
              <a:t>换个思路</a:t>
            </a:r>
            <a:r>
              <a:rPr lang="zh-CN" altLang="en-US" sz="3600" dirty="0" smtClean="0">
                <a:solidFill>
                  <a:srgbClr val="000099"/>
                </a:solidFill>
                <a:latin typeface="黑体" pitchFamily="49" charset="-122"/>
                <a:ea typeface="黑体" pitchFamily="49" charset="-122"/>
              </a:rPr>
              <a:t>：聚焦处境不利的学生</a:t>
            </a:r>
            <a:endParaRPr lang="en-US" altLang="zh-CN" sz="3600" dirty="0">
              <a:solidFill>
                <a:srgbClr val="000099"/>
              </a:solidFill>
              <a:latin typeface="黑体" pitchFamily="49" charset="-122"/>
              <a:ea typeface="黑体" pitchFamily="49" charset="-122"/>
            </a:endParaRPr>
          </a:p>
        </p:txBody>
      </p:sp>
      <p:sp>
        <p:nvSpPr>
          <p:cNvPr id="4099" name="Rectangle 3"/>
          <p:cNvSpPr>
            <a:spLocks noGrp="1" noChangeArrowheads="1"/>
          </p:cNvSpPr>
          <p:nvPr>
            <p:ph type="body" idx="1"/>
          </p:nvPr>
        </p:nvSpPr>
        <p:spPr>
          <a:xfrm>
            <a:off x="228600" y="1752600"/>
            <a:ext cx="2514600" cy="4495800"/>
          </a:xfrm>
        </p:spPr>
        <p:txBody>
          <a:bodyPr/>
          <a:lstStyle/>
          <a:p>
            <a:r>
              <a:rPr lang="en-US" altLang="zh-CN" dirty="0">
                <a:ea typeface="宋体" pitchFamily="2" charset="-122"/>
              </a:rPr>
              <a:t>Points of interest</a:t>
            </a:r>
            <a:endParaRPr lang="en-US" altLang="zh-CN" dirty="0">
              <a:ea typeface="宋体" pitchFamily="2" charset="-122"/>
            </a:endParaRPr>
          </a:p>
        </p:txBody>
      </p:sp>
      <p:sp>
        <p:nvSpPr>
          <p:cNvPr id="4100" name="Text Box 4"/>
          <p:cNvSpPr txBox="1">
            <a:spLocks noChangeArrowheads="1"/>
          </p:cNvSpPr>
          <p:nvPr/>
        </p:nvSpPr>
        <p:spPr bwMode="auto">
          <a:xfrm flipH="1">
            <a:off x="2631976" y="1676400"/>
            <a:ext cx="18742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endParaRPr lang="zh-CN" altLang="zh-CN"/>
          </a:p>
        </p:txBody>
      </p:sp>
      <p:pic>
        <p:nvPicPr>
          <p:cNvPr id="2" name="图片 1"/>
          <p:cNvPicPr>
            <a:picLocks noChangeAspect="1"/>
          </p:cNvPicPr>
          <p:nvPr/>
        </p:nvPicPr>
        <p:blipFill>
          <a:blip r:embed="rId1"/>
          <a:stretch>
            <a:fillRect/>
          </a:stretch>
        </p:blipFill>
        <p:spPr>
          <a:xfrm>
            <a:off x="134160" y="2133600"/>
            <a:ext cx="2403376" cy="3343275"/>
          </a:xfrm>
          <a:prstGeom prst="rect">
            <a:avLst/>
          </a:prstGeom>
        </p:spPr>
      </p:pic>
      <p:sp>
        <p:nvSpPr>
          <p:cNvPr id="4" name="矩形 3"/>
          <p:cNvSpPr/>
          <p:nvPr/>
        </p:nvSpPr>
        <p:spPr>
          <a:xfrm>
            <a:off x="3131840" y="1676400"/>
            <a:ext cx="5544616" cy="3539430"/>
          </a:xfrm>
          <a:prstGeom prst="rect">
            <a:avLst/>
          </a:prstGeom>
        </p:spPr>
        <p:txBody>
          <a:bodyPr wrap="square">
            <a:spAutoFit/>
          </a:bodyPr>
          <a:lstStyle/>
          <a:p>
            <a:r>
              <a:rPr lang="zh-CN" altLang="en-US" dirty="0" smtClean="0">
                <a:latin typeface="黑体" pitchFamily="49" charset="-122"/>
                <a:ea typeface="黑体" pitchFamily="49" charset="-122"/>
                <a:cs typeface="Times New Roman" pitchFamily="18" charset="0"/>
              </a:rPr>
              <a:t>   </a:t>
            </a:r>
            <a:r>
              <a:rPr lang="en-US" altLang="zh-CN" sz="2800" dirty="0" smtClean="0">
                <a:latin typeface="黑体" pitchFamily="49" charset="-122"/>
                <a:ea typeface="黑体" pitchFamily="49" charset="-122"/>
                <a:cs typeface="Times New Roman" pitchFamily="18" charset="0"/>
              </a:rPr>
              <a:t>1</a:t>
            </a:r>
            <a:r>
              <a:rPr lang="zh-CN" altLang="en-US" sz="2800" dirty="0" smtClean="0">
                <a:latin typeface="黑体" pitchFamily="49" charset="-122"/>
                <a:ea typeface="黑体" pitchFamily="49" charset="-122"/>
                <a:cs typeface="Times New Roman" pitchFamily="18" charset="0"/>
              </a:rPr>
              <a:t>、“处境不利”是一个描述性的概念，与社会学中</a:t>
            </a:r>
            <a:r>
              <a:rPr lang="zh-CN" altLang="zh-CN" sz="2800" dirty="0" smtClean="0">
                <a:latin typeface="黑体" pitchFamily="49" charset="-122"/>
                <a:ea typeface="黑体" pitchFamily="49" charset="-122"/>
                <a:cs typeface="Times New Roman" pitchFamily="18" charset="0"/>
              </a:rPr>
              <a:t>“弱势群体”</a:t>
            </a:r>
            <a:r>
              <a:rPr lang="zh-CN" altLang="en-US" sz="2800" dirty="0" smtClean="0">
                <a:latin typeface="黑体" pitchFamily="49" charset="-122"/>
                <a:ea typeface="黑体" pitchFamily="49" charset="-122"/>
                <a:cs typeface="Times New Roman" pitchFamily="18" charset="0"/>
              </a:rPr>
              <a:t>的概念相接近</a:t>
            </a:r>
            <a:r>
              <a:rPr lang="en-US" altLang="zh-CN" sz="2800" dirty="0" smtClean="0">
                <a:latin typeface="黑体" pitchFamily="49" charset="-122"/>
                <a:ea typeface="黑体" pitchFamily="49" charset="-122"/>
                <a:cs typeface="Times New Roman" pitchFamily="18" charset="0"/>
              </a:rPr>
              <a:t>——</a:t>
            </a:r>
            <a:r>
              <a:rPr lang="zh-CN" altLang="zh-CN" sz="2800" dirty="0" smtClean="0">
                <a:latin typeface="黑体" pitchFamily="49" charset="-122"/>
                <a:ea typeface="黑体" pitchFamily="49" charset="-122"/>
                <a:cs typeface="Times New Roman" pitchFamily="18" charset="0"/>
              </a:rPr>
              <a:t>“</a:t>
            </a:r>
            <a:r>
              <a:rPr lang="zh-CN" altLang="zh-CN" sz="2800" dirty="0">
                <a:latin typeface="黑体" pitchFamily="49" charset="-122"/>
                <a:ea typeface="黑体" pitchFamily="49" charset="-122"/>
                <a:cs typeface="Times New Roman" pitchFamily="18" charset="0"/>
              </a:rPr>
              <a:t>脆弱的 、易受伤害的社会群体</a:t>
            </a:r>
            <a:r>
              <a:rPr lang="zh-CN" altLang="zh-CN" sz="2800" dirty="0" smtClean="0">
                <a:latin typeface="黑体" pitchFamily="49" charset="-122"/>
                <a:ea typeface="黑体" pitchFamily="49" charset="-122"/>
                <a:cs typeface="Times New Roman" pitchFamily="18" charset="0"/>
              </a:rPr>
              <a:t>”。</a:t>
            </a:r>
            <a:endParaRPr lang="en-US" altLang="zh-CN" sz="2800" dirty="0" smtClean="0">
              <a:latin typeface="黑体" pitchFamily="49" charset="-122"/>
              <a:ea typeface="黑体" pitchFamily="49" charset="-122"/>
              <a:cs typeface="Times New Roman" pitchFamily="18" charset="0"/>
            </a:endParaRPr>
          </a:p>
          <a:p>
            <a:r>
              <a:rPr lang="en-US" altLang="zh-CN" sz="2800" dirty="0">
                <a:latin typeface="黑体" pitchFamily="49" charset="-122"/>
                <a:ea typeface="黑体" pitchFamily="49" charset="-122"/>
                <a:cs typeface="Times New Roman" pitchFamily="18" charset="0"/>
              </a:rPr>
              <a:t> </a:t>
            </a:r>
            <a:r>
              <a:rPr lang="en-US" altLang="zh-CN" sz="2800" dirty="0" smtClean="0">
                <a:latin typeface="黑体" pitchFamily="49" charset="-122"/>
                <a:ea typeface="黑体" pitchFamily="49" charset="-122"/>
                <a:cs typeface="Times New Roman" pitchFamily="18" charset="0"/>
              </a:rPr>
              <a:t>   △ </a:t>
            </a:r>
            <a:r>
              <a:rPr lang="zh-CN" altLang="zh-CN" sz="2800" dirty="0" smtClean="0">
                <a:latin typeface="黑体" pitchFamily="49" charset="-122"/>
                <a:ea typeface="黑体" pitchFamily="49" charset="-122"/>
              </a:rPr>
              <a:t>处于</a:t>
            </a:r>
            <a:r>
              <a:rPr lang="zh-CN" altLang="zh-CN" sz="2800" dirty="0">
                <a:latin typeface="黑体" pitchFamily="49" charset="-122"/>
                <a:ea typeface="黑体" pitchFamily="49" charset="-122"/>
              </a:rPr>
              <a:t>困难和不利境</a:t>
            </a:r>
            <a:r>
              <a:rPr lang="zh-CN" altLang="zh-CN" sz="2800" dirty="0" smtClean="0">
                <a:latin typeface="黑体" pitchFamily="49" charset="-122"/>
                <a:ea typeface="黑体" pitchFamily="49" charset="-122"/>
              </a:rPr>
              <a:t>地</a:t>
            </a:r>
            <a:endParaRPr lang="en-US" altLang="zh-CN" sz="2800" dirty="0">
              <a:latin typeface="黑体" pitchFamily="49" charset="-122"/>
              <a:ea typeface="黑体" pitchFamily="49" charset="-122"/>
            </a:endParaRPr>
          </a:p>
          <a:p>
            <a:r>
              <a:rPr lang="en-US" altLang="zh-CN" sz="2800" dirty="0" smtClean="0">
                <a:latin typeface="黑体" pitchFamily="49" charset="-122"/>
                <a:ea typeface="黑体" pitchFamily="49" charset="-122"/>
              </a:rPr>
              <a:t>    △ </a:t>
            </a:r>
            <a:r>
              <a:rPr lang="zh-CN" altLang="zh-CN" sz="2800" dirty="0" smtClean="0">
                <a:latin typeface="黑体" pitchFamily="49" charset="-122"/>
                <a:ea typeface="黑体" pitchFamily="49" charset="-122"/>
              </a:rPr>
              <a:t>资</a:t>
            </a:r>
            <a:r>
              <a:rPr lang="zh-CN" altLang="zh-CN" sz="2800" dirty="0">
                <a:latin typeface="黑体" pitchFamily="49" charset="-122"/>
                <a:ea typeface="黑体" pitchFamily="49" charset="-122"/>
              </a:rPr>
              <a:t>源的匮</a:t>
            </a:r>
            <a:r>
              <a:rPr lang="zh-CN" altLang="zh-CN" sz="2800" dirty="0" smtClean="0">
                <a:latin typeface="黑体" pitchFamily="49" charset="-122"/>
                <a:ea typeface="黑体" pitchFamily="49" charset="-122"/>
              </a:rPr>
              <a:t>乏</a:t>
            </a:r>
            <a:endParaRPr lang="en-US" altLang="zh-CN" sz="2800" dirty="0" smtClean="0">
              <a:latin typeface="黑体" pitchFamily="49" charset="-122"/>
              <a:ea typeface="黑体" pitchFamily="49" charset="-122"/>
            </a:endParaRPr>
          </a:p>
          <a:p>
            <a:r>
              <a:rPr lang="en-US" altLang="zh-CN" sz="2800" dirty="0" smtClean="0">
                <a:latin typeface="黑体" pitchFamily="49" charset="-122"/>
                <a:ea typeface="黑体" pitchFamily="49" charset="-122"/>
              </a:rPr>
              <a:t>    △ </a:t>
            </a:r>
            <a:r>
              <a:rPr lang="zh-CN" altLang="zh-CN" sz="2800" dirty="0" smtClean="0">
                <a:latin typeface="黑体" pitchFamily="49" charset="-122"/>
                <a:ea typeface="黑体" pitchFamily="49" charset="-122"/>
              </a:rPr>
              <a:t>生</a:t>
            </a:r>
            <a:r>
              <a:rPr lang="zh-CN" altLang="en-US" sz="2800" dirty="0" smtClean="0">
                <a:latin typeface="黑体" pitchFamily="49" charset="-122"/>
                <a:ea typeface="黑体" pitchFamily="49" charset="-122"/>
              </a:rPr>
              <a:t>活质量低下</a:t>
            </a:r>
            <a:endParaRPr lang="en-US" altLang="zh-CN" sz="2800" dirty="0" smtClean="0">
              <a:latin typeface="黑体" pitchFamily="49" charset="-122"/>
              <a:ea typeface="黑体" pitchFamily="49" charset="-122"/>
            </a:endParaRPr>
          </a:p>
          <a:p>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 </a:t>
            </a:r>
            <a:r>
              <a:rPr lang="zh-CN" altLang="zh-CN" sz="2800" dirty="0" smtClean="0">
                <a:latin typeface="黑体" pitchFamily="49" charset="-122"/>
                <a:ea typeface="黑体" pitchFamily="49" charset="-122"/>
              </a:rPr>
              <a:t>发展机会</a:t>
            </a:r>
            <a:r>
              <a:rPr lang="zh-CN" altLang="en-US" sz="2800" dirty="0">
                <a:latin typeface="黑体" pitchFamily="49" charset="-122"/>
                <a:ea typeface="黑体" pitchFamily="49" charset="-122"/>
              </a:rPr>
              <a:t>欠</a:t>
            </a:r>
            <a:r>
              <a:rPr lang="zh-CN" altLang="en-US" sz="2800" dirty="0" smtClean="0">
                <a:latin typeface="黑体" pitchFamily="49" charset="-122"/>
                <a:ea typeface="黑体" pitchFamily="49" charset="-122"/>
              </a:rPr>
              <a:t>缺</a:t>
            </a:r>
            <a:endParaRPr lang="zh-CN" altLang="en-US" sz="2800"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07296" y="2852936"/>
            <a:ext cx="5472608" cy="1503040"/>
          </a:xfrm>
        </p:spPr>
        <p:txBody>
          <a:bodyPr/>
          <a:lstStyle/>
          <a:p>
            <a:pPr algn="l"/>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欺负</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有三个标准：</a:t>
            </a:r>
            <a:br>
              <a:rPr lang="en-US" altLang="zh-CN" sz="2800" dirty="0" smtClean="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sym typeface="Wingdings" pitchFamily="2" charset="2"/>
              </a:rPr>
              <a:t>△ </a:t>
            </a:r>
            <a:r>
              <a:rPr lang="zh-CN" altLang="en-US" sz="2800" dirty="0" smtClean="0">
                <a:solidFill>
                  <a:schemeClr val="tx1"/>
                </a:solidFill>
                <a:latin typeface="黑体" pitchFamily="49" charset="-122"/>
                <a:ea typeface="黑体" pitchFamily="49" charset="-122"/>
                <a:sym typeface="Wingdings" pitchFamily="2" charset="2"/>
              </a:rPr>
              <a:t>该行为不是由受害者的挑衅引起的，而该行为却具有挑衅性；</a:t>
            </a:r>
            <a:br>
              <a:rPr lang="en-US" altLang="zh-CN" sz="2800" dirty="0" smtClean="0">
                <a:solidFill>
                  <a:schemeClr val="tx1"/>
                </a:solidFill>
                <a:latin typeface="黑体" pitchFamily="49" charset="-122"/>
                <a:ea typeface="黑体" pitchFamily="49" charset="-122"/>
                <a:sym typeface="Wingdings" pitchFamily="2" charset="2"/>
              </a:rPr>
            </a:br>
            <a:r>
              <a:rPr lang="en-US" altLang="zh-CN" sz="2800" dirty="0">
                <a:solidFill>
                  <a:schemeClr val="tx1"/>
                </a:solidFill>
                <a:latin typeface="黑体" pitchFamily="49" charset="-122"/>
                <a:ea typeface="黑体" pitchFamily="49" charset="-122"/>
                <a:sym typeface="Wingdings" pitchFamily="2" charset="2"/>
              </a:rPr>
              <a:t> </a:t>
            </a:r>
            <a:r>
              <a:rPr lang="en-US" altLang="zh-CN" sz="2800" dirty="0" smtClean="0">
                <a:solidFill>
                  <a:schemeClr val="tx1"/>
                </a:solidFill>
                <a:latin typeface="黑体" pitchFamily="49" charset="-122"/>
                <a:ea typeface="黑体" pitchFamily="49" charset="-122"/>
                <a:sym typeface="Wingdings" pitchFamily="2" charset="2"/>
              </a:rPr>
              <a:t>   △ </a:t>
            </a:r>
            <a:r>
              <a:rPr lang="zh-CN" altLang="en-US" sz="2800" dirty="0" smtClean="0">
                <a:solidFill>
                  <a:schemeClr val="tx1"/>
                </a:solidFill>
                <a:latin typeface="黑体" pitchFamily="49" charset="-122"/>
                <a:ea typeface="黑体" pitchFamily="49" charset="-122"/>
                <a:sym typeface="Wingdings" pitchFamily="2" charset="2"/>
              </a:rPr>
              <a:t>重复发生，偶尔发生的不属于欺负；</a:t>
            </a:r>
            <a:br>
              <a:rPr lang="en-US" altLang="zh-CN" sz="2800" dirty="0" smtClean="0">
                <a:solidFill>
                  <a:schemeClr val="tx1"/>
                </a:solidFill>
                <a:latin typeface="黑体" pitchFamily="49" charset="-122"/>
                <a:ea typeface="黑体" pitchFamily="49" charset="-122"/>
                <a:sym typeface="Wingdings" pitchFamily="2" charset="2"/>
              </a:rPr>
            </a:br>
            <a:r>
              <a:rPr lang="en-US" altLang="zh-CN" sz="2800" dirty="0">
                <a:solidFill>
                  <a:schemeClr val="tx1"/>
                </a:solidFill>
                <a:latin typeface="黑体" pitchFamily="49" charset="-122"/>
                <a:ea typeface="黑体" pitchFamily="49" charset="-122"/>
                <a:sym typeface="Wingdings" pitchFamily="2" charset="2"/>
              </a:rPr>
              <a:t> </a:t>
            </a:r>
            <a:r>
              <a:rPr lang="en-US" altLang="zh-CN" sz="2800" dirty="0" smtClean="0">
                <a:solidFill>
                  <a:schemeClr val="tx1"/>
                </a:solidFill>
                <a:latin typeface="黑体" pitchFamily="49" charset="-122"/>
                <a:ea typeface="黑体" pitchFamily="49" charset="-122"/>
                <a:sym typeface="Wingdings" pitchFamily="2" charset="2"/>
              </a:rPr>
              <a:t>   △ </a:t>
            </a:r>
            <a:r>
              <a:rPr lang="zh-CN" altLang="en-US" sz="2800" dirty="0" smtClean="0">
                <a:solidFill>
                  <a:schemeClr val="tx1"/>
                </a:solidFill>
                <a:latin typeface="黑体" pitchFamily="49" charset="-122"/>
                <a:ea typeface="黑体" pitchFamily="49" charset="-122"/>
                <a:sym typeface="Wingdings" pitchFamily="2" charset="2"/>
              </a:rPr>
              <a:t>受害者不具备有效的报复手段。</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172008" y="1536576"/>
            <a:ext cx="2399184" cy="4495800"/>
          </a:xfrm>
        </p:spPr>
        <p:txBody>
          <a:bodyPr/>
          <a:lstStyle/>
          <a:p>
            <a:pPr marL="0" indent="0">
              <a:buNone/>
            </a:pPr>
            <a:r>
              <a:rPr lang="zh-CN" altLang="en-US" sz="2400" dirty="0" smtClean="0">
                <a:solidFill>
                  <a:srgbClr val="FFFF00"/>
                </a:solidFill>
                <a:latin typeface="华文新魏" pitchFamily="2" charset="-122"/>
                <a:ea typeface="华文新魏" pitchFamily="2" charset="-122"/>
              </a:rPr>
              <a:t>资料：</a:t>
            </a:r>
            <a:endParaRPr lang="en-US" altLang="zh-CN" sz="2400" dirty="0" smtClean="0">
              <a:solidFill>
                <a:srgbClr val="FFFF00"/>
              </a:solidFill>
              <a:latin typeface="华文新魏" pitchFamily="2" charset="-122"/>
              <a:ea typeface="华文新魏" pitchFamily="2" charset="-122"/>
            </a:endParaRPr>
          </a:p>
          <a:p>
            <a:pPr marL="0" indent="0">
              <a:buNone/>
            </a:pPr>
            <a:r>
              <a:rPr lang="en-US" altLang="zh-CN" sz="2400" dirty="0">
                <a:solidFill>
                  <a:srgbClr val="FFFF00"/>
                </a:solidFill>
                <a:latin typeface="华文新魏" pitchFamily="2" charset="-122"/>
                <a:ea typeface="华文新魏" pitchFamily="2" charset="-122"/>
              </a:rPr>
              <a:t> </a:t>
            </a:r>
            <a:r>
              <a:rPr lang="en-US" altLang="zh-CN" sz="2400" dirty="0" smtClean="0">
                <a:solidFill>
                  <a:srgbClr val="FFFF00"/>
                </a:solidFill>
                <a:latin typeface="华文新魏" pitchFamily="2" charset="-122"/>
                <a:ea typeface="华文新魏" pitchFamily="2" charset="-122"/>
              </a:rPr>
              <a:t>  1983</a:t>
            </a:r>
            <a:r>
              <a:rPr lang="zh-CN" altLang="en-US" sz="2400" dirty="0" smtClean="0">
                <a:solidFill>
                  <a:srgbClr val="FFFF00"/>
                </a:solidFill>
                <a:latin typeface="华文新魏" pitchFamily="2" charset="-122"/>
                <a:ea typeface="华文新魏" pitchFamily="2" charset="-122"/>
              </a:rPr>
              <a:t>年，挪威的三位中学生不堪忍受在学校里其他同学的欺负而相继自杀，这一事件引起了政府与社会的震惊和关注，并最终引起全欧洲范围内对该问题的大规模研究。</a:t>
            </a:r>
            <a:endParaRPr lang="en-US" altLang="zh-CN" sz="2400" dirty="0">
              <a:solidFill>
                <a:srgbClr val="FFFF00"/>
              </a:solidFill>
              <a:latin typeface="华文新魏" pitchFamily="2" charset="-122"/>
              <a:ea typeface="华文新魏" pitchFamily="2"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63856" y="3068960"/>
            <a:ext cx="5892080" cy="1143000"/>
          </a:xfrm>
        </p:spPr>
        <p:txBody>
          <a:bodyPr/>
          <a:lstStyle/>
          <a:p>
            <a:pPr algn="l"/>
            <a:r>
              <a:rPr lang="en-US" altLang="zh-CN" sz="2400" dirty="0" smtClean="0">
                <a:solidFill>
                  <a:schemeClr val="tx1"/>
                </a:solidFill>
                <a:latin typeface="黑体" pitchFamily="49" charset="-122"/>
                <a:ea typeface="黑体" pitchFamily="49" charset="-122"/>
              </a:rPr>
              <a:t>  </a:t>
            </a:r>
            <a:r>
              <a:rPr lang="zh-CN" altLang="en-US" sz="2400" dirty="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欺负”的类型：</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直接身体欺负。如打人、踢人、敲诈勒索等。</a:t>
            </a:r>
            <a:br>
              <a:rPr lang="en-US" altLang="zh-CN" sz="2800" dirty="0" smtClean="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直接言语欺负：如骂人、恐吓、羞辱、讽刺、起外号等。</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间接欺负：欺负着一方借助于第三方实施的攻击，如造谣离间、网络流言蜚语和社会排斥等。</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r>
              <a:rPr lang="en-US" altLang="zh-CN" dirty="0">
                <a:solidFill>
                  <a:schemeClr val="tx1"/>
                </a:solidFill>
                <a:ea typeface="宋体" pitchFamily="2" charset="-122"/>
              </a:rPr>
              <a:t>Points of interest</a:t>
            </a:r>
            <a:endParaRPr lang="en-US" altLang="zh-CN" dirty="0">
              <a:solidFill>
                <a:schemeClr val="tx1"/>
              </a:solidFill>
              <a:ea typeface="宋体" pitchFamily="2"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03848" y="1340768"/>
            <a:ext cx="5254352" cy="4608512"/>
          </a:xfrm>
        </p:spPr>
        <p:txBody>
          <a:bodyPr/>
          <a:lstStyle/>
          <a:p>
            <a:pPr algn="l"/>
            <a:r>
              <a:rPr lang="zh-CN" altLang="en-US" sz="2800" dirty="0" smtClean="0">
                <a:solidFill>
                  <a:schemeClr val="tx1"/>
                </a:solidFill>
                <a:latin typeface="黑体" pitchFamily="49" charset="-122"/>
                <a:ea typeface="黑体" pitchFamily="49" charset="-122"/>
              </a:rPr>
              <a:t>    初中</a:t>
            </a:r>
            <a:r>
              <a:rPr lang="zh-CN" altLang="en-US" sz="2800" dirty="0">
                <a:solidFill>
                  <a:schemeClr val="tx1"/>
                </a:solidFill>
                <a:latin typeface="黑体" pitchFamily="49" charset="-122"/>
                <a:ea typeface="黑体" pitchFamily="49" charset="-122"/>
              </a:rPr>
              <a:t>阶段的欺负现象呈现明显的群体化特点，欺负方式以直接的语言欺负的发生率最高</a:t>
            </a:r>
            <a:r>
              <a:rPr lang="zh-CN" altLang="en-US" sz="2800" dirty="0" smtClean="0">
                <a:solidFill>
                  <a:schemeClr val="tx1"/>
                </a:solidFill>
                <a:latin typeface="黑体" pitchFamily="49" charset="-122"/>
                <a:ea typeface="黑体" pitchFamily="49" charset="-122"/>
              </a:rPr>
              <a:t>；</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高中</a:t>
            </a:r>
            <a:r>
              <a:rPr lang="zh-CN" altLang="en-US" sz="2800" dirty="0">
                <a:solidFill>
                  <a:schemeClr val="tx1"/>
                </a:solidFill>
                <a:latin typeface="黑体" pitchFamily="49" charset="-122"/>
                <a:ea typeface="黑体" pitchFamily="49" charset="-122"/>
              </a:rPr>
              <a:t>阶段的欺负以间接欺负为主，并以散布</a:t>
            </a:r>
            <a:r>
              <a:rPr lang="zh-CN" altLang="en-US" sz="2800" dirty="0" smtClean="0">
                <a:solidFill>
                  <a:schemeClr val="tx1"/>
                </a:solidFill>
                <a:latin typeface="黑体" pitchFamily="49" charset="-122"/>
                <a:ea typeface="黑体" pitchFamily="49" charset="-122"/>
              </a:rPr>
              <a:t>流言蜚语（特别是网络流言）的</a:t>
            </a:r>
            <a:r>
              <a:rPr lang="zh-CN" altLang="en-US" sz="2800" dirty="0">
                <a:solidFill>
                  <a:schemeClr val="tx1"/>
                </a:solidFill>
                <a:latin typeface="黑体" pitchFamily="49" charset="-122"/>
                <a:ea typeface="黑体" pitchFamily="49" charset="-122"/>
              </a:rPr>
              <a:t>发生率最高。</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a:xfrm>
            <a:off x="395536" y="1676400"/>
            <a:ext cx="2195264" cy="4419600"/>
          </a:xfrm>
        </p:spPr>
        <p:txBody>
          <a:bodyPr/>
          <a:lstStyle/>
          <a:p>
            <a:pPr marL="0" indent="0">
              <a:buNone/>
            </a:pPr>
            <a:endParaRPr lang="en-US" altLang="zh-CN" sz="2000" dirty="0" smtClean="0">
              <a:solidFill>
                <a:srgbClr val="7030A0"/>
              </a:solidFill>
              <a:latin typeface="黑体" pitchFamily="49" charset="-122"/>
              <a:ea typeface="黑体" pitchFamily="49" charset="-122"/>
            </a:endParaRPr>
          </a:p>
          <a:p>
            <a:pPr marL="0" indent="0">
              <a:buNone/>
            </a:pPr>
            <a:endParaRPr lang="en-US" altLang="zh-CN" sz="2000" dirty="0">
              <a:solidFill>
                <a:srgbClr val="7030A0"/>
              </a:solidFill>
              <a:latin typeface="黑体" pitchFamily="49" charset="-122"/>
              <a:ea typeface="黑体" pitchFamily="49" charset="-122"/>
            </a:endParaRPr>
          </a:p>
          <a:p>
            <a:pPr marL="0" indent="0">
              <a:buNone/>
            </a:pPr>
            <a:r>
              <a:rPr lang="zh-CN" altLang="en-US" sz="2000" dirty="0" smtClean="0">
                <a:solidFill>
                  <a:srgbClr val="7030A0"/>
                </a:solidFill>
                <a:latin typeface="黑体" pitchFamily="49" charset="-122"/>
                <a:ea typeface="黑体" pitchFamily="49" charset="-122"/>
              </a:rPr>
              <a:t>链接案例</a:t>
            </a:r>
            <a:r>
              <a:rPr lang="en-US" altLang="zh-CN" sz="2000" dirty="0" smtClean="0">
                <a:solidFill>
                  <a:srgbClr val="7030A0"/>
                </a:solidFill>
                <a:latin typeface="黑体" pitchFamily="49" charset="-122"/>
                <a:ea typeface="黑体" pitchFamily="49" charset="-122"/>
              </a:rPr>
              <a:t>1</a:t>
            </a:r>
            <a:r>
              <a:rPr lang="zh-CN" altLang="en-US" sz="2000" dirty="0" smtClean="0">
                <a:solidFill>
                  <a:srgbClr val="7030A0"/>
                </a:solidFill>
                <a:latin typeface="黑体" pitchFamily="49" charset="-122"/>
                <a:ea typeface="黑体" pitchFamily="49" charset="-122"/>
              </a:rPr>
              <a:t>：</a:t>
            </a:r>
            <a:endParaRPr lang="en-US" altLang="zh-CN" sz="2000" dirty="0">
              <a:solidFill>
                <a:srgbClr val="7030A0"/>
              </a:solidFill>
              <a:latin typeface="黑体" pitchFamily="49" charset="-122"/>
              <a:ea typeface="黑体" pitchFamily="49" charset="-122"/>
            </a:endParaRPr>
          </a:p>
          <a:p>
            <a:pPr marL="0" indent="0">
              <a:buNone/>
            </a:pPr>
            <a:r>
              <a:rPr lang="zh-CN" altLang="en-US" sz="2000" dirty="0" smtClean="0">
                <a:solidFill>
                  <a:srgbClr val="7030A0"/>
                </a:solidFill>
                <a:latin typeface="黑体" pitchFamily="49" charset="-122"/>
                <a:ea typeface="黑体" pitchFamily="49" charset="-122"/>
                <a:hlinkClick r:id="rId1" action="ppaction://hlinkfile"/>
              </a:rPr>
              <a:t>给校</a:t>
            </a:r>
            <a:r>
              <a:rPr lang="zh-CN" altLang="en-US" sz="2000" dirty="0">
                <a:solidFill>
                  <a:srgbClr val="7030A0"/>
                </a:solidFill>
                <a:latin typeface="黑体" pitchFamily="49" charset="-122"/>
                <a:ea typeface="黑体" pitchFamily="49" charset="-122"/>
                <a:hlinkClick r:id="rId1" action="ppaction://hlinkfile"/>
              </a:rPr>
              <a:t>领导的建</a:t>
            </a:r>
            <a:r>
              <a:rPr lang="zh-CN" altLang="en-US" sz="2000" dirty="0" smtClean="0">
                <a:solidFill>
                  <a:srgbClr val="7030A0"/>
                </a:solidFill>
                <a:latin typeface="黑体" pitchFamily="49" charset="-122"/>
                <a:ea typeface="黑体" pitchFamily="49" charset="-122"/>
                <a:hlinkClick r:id="rId1" action="ppaction://hlinkfile"/>
              </a:rPr>
              <a:t>议</a:t>
            </a:r>
            <a:endParaRPr lang="en-US" altLang="zh-CN" sz="2000" dirty="0" smtClean="0">
              <a:solidFill>
                <a:srgbClr val="7030A0"/>
              </a:solidFill>
              <a:latin typeface="黑体" pitchFamily="49" charset="-122"/>
              <a:ea typeface="黑体" pitchFamily="49" charset="-122"/>
            </a:endParaRPr>
          </a:p>
          <a:p>
            <a:pPr marL="0" indent="0">
              <a:buNone/>
            </a:pPr>
            <a:endParaRPr lang="en-US" altLang="zh-CN" sz="2000" dirty="0" smtClean="0">
              <a:solidFill>
                <a:srgbClr val="7030A0"/>
              </a:solidFill>
              <a:latin typeface="黑体" pitchFamily="49" charset="-122"/>
              <a:ea typeface="黑体" pitchFamily="49" charset="-122"/>
            </a:endParaRPr>
          </a:p>
          <a:p>
            <a:pPr marL="0" indent="0">
              <a:buNone/>
            </a:pPr>
            <a:r>
              <a:rPr lang="zh-CN" altLang="en-US" sz="2000" dirty="0" smtClean="0">
                <a:solidFill>
                  <a:srgbClr val="7030A0"/>
                </a:solidFill>
                <a:latin typeface="黑体" pitchFamily="49" charset="-122"/>
                <a:ea typeface="黑体" pitchFamily="49" charset="-122"/>
              </a:rPr>
              <a:t>案例</a:t>
            </a:r>
            <a:r>
              <a:rPr lang="en-US" altLang="zh-CN" sz="2000" dirty="0" smtClean="0">
                <a:solidFill>
                  <a:srgbClr val="7030A0"/>
                </a:solidFill>
                <a:latin typeface="黑体" pitchFamily="49" charset="-122"/>
                <a:ea typeface="黑体" pitchFamily="49" charset="-122"/>
              </a:rPr>
              <a:t>2</a:t>
            </a:r>
            <a:r>
              <a:rPr lang="zh-CN" altLang="en-US" sz="2000" dirty="0" smtClean="0">
                <a:solidFill>
                  <a:srgbClr val="7030A0"/>
                </a:solidFill>
                <a:latin typeface="黑体" pitchFamily="49" charset="-122"/>
                <a:ea typeface="黑体" pitchFamily="49" charset="-122"/>
              </a:rPr>
              <a:t>：浙江南部某高中班长自杀</a:t>
            </a:r>
            <a:endParaRPr lang="en-US" altLang="zh-CN" sz="2000" dirty="0" smtClean="0">
              <a:solidFill>
                <a:srgbClr val="7030A0"/>
              </a:solidFill>
              <a:latin typeface="黑体" pitchFamily="49" charset="-122"/>
              <a:ea typeface="黑体" pitchFamily="49" charset="-122"/>
            </a:endParaRPr>
          </a:p>
          <a:p>
            <a:pPr marL="0" indent="0">
              <a:buNone/>
            </a:pPr>
            <a:endParaRPr lang="en-US" altLang="zh-CN" sz="2000" dirty="0">
              <a:solidFill>
                <a:srgbClr val="7030A0"/>
              </a:solidFill>
              <a:latin typeface="黑体" pitchFamily="49" charset="-122"/>
              <a:ea typeface="黑体" pitchFamily="49" charset="-122"/>
            </a:endParaRPr>
          </a:p>
          <a:p>
            <a:pPr marL="0" indent="0">
              <a:buNone/>
            </a:pPr>
            <a:r>
              <a:rPr lang="zh-CN" altLang="en-US" sz="2000" dirty="0" smtClean="0">
                <a:solidFill>
                  <a:srgbClr val="7030A0"/>
                </a:solidFill>
                <a:latin typeface="黑体" pitchFamily="49" charset="-122"/>
                <a:ea typeface="黑体" pitchFamily="49" charset="-122"/>
              </a:rPr>
              <a:t>案例</a:t>
            </a:r>
            <a:r>
              <a:rPr lang="en-US" altLang="zh-CN" sz="2000" dirty="0" smtClean="0">
                <a:solidFill>
                  <a:srgbClr val="7030A0"/>
                </a:solidFill>
                <a:latin typeface="黑体" pitchFamily="49" charset="-122"/>
                <a:ea typeface="黑体" pitchFamily="49" charset="-122"/>
              </a:rPr>
              <a:t>3</a:t>
            </a:r>
            <a:r>
              <a:rPr lang="zh-CN" altLang="en-US" sz="2000" dirty="0" smtClean="0">
                <a:solidFill>
                  <a:srgbClr val="7030A0"/>
                </a:solidFill>
                <a:latin typeface="黑体" pitchFamily="49" charset="-122"/>
                <a:ea typeface="黑体" pitchFamily="49" charset="-122"/>
              </a:rPr>
              <a:t>：北京育英中学</a:t>
            </a:r>
            <a:r>
              <a:rPr lang="zh-CN" altLang="en-US" sz="2000" dirty="0" smtClean="0">
                <a:solidFill>
                  <a:srgbClr val="7030A0"/>
                </a:solidFill>
                <a:latin typeface="黑体" pitchFamily="49" charset="-122"/>
                <a:ea typeface="黑体" pitchFamily="49" charset="-122"/>
                <a:hlinkClick r:id="rId2" action="ppaction://hlinkfile"/>
              </a:rPr>
              <a:t>高二女生</a:t>
            </a:r>
            <a:r>
              <a:rPr lang="zh-CN" altLang="en-US" sz="2000" dirty="0" smtClean="0">
                <a:solidFill>
                  <a:srgbClr val="7030A0"/>
                </a:solidFill>
                <a:latin typeface="黑体" pitchFamily="49" charset="-122"/>
                <a:ea typeface="黑体" pitchFamily="49" charset="-122"/>
              </a:rPr>
              <a:t>自杀</a:t>
            </a:r>
            <a:endParaRPr lang="en-US" altLang="zh-CN" sz="2000" dirty="0">
              <a:solidFill>
                <a:srgbClr val="7030A0"/>
              </a:solidFill>
              <a:latin typeface="黑体" pitchFamily="49" charset="-122"/>
              <a:ea typeface="黑体" pitchFamily="49" charset="-122"/>
            </a:endParaRPr>
          </a:p>
          <a:p>
            <a:pPr marL="0" indent="0">
              <a:buNone/>
            </a:pPr>
            <a:r>
              <a:rPr lang="en-US" altLang="zh-CN" sz="2000" dirty="0" smtClean="0">
                <a:solidFill>
                  <a:srgbClr val="7030A0"/>
                </a:solidFill>
                <a:latin typeface="黑体" pitchFamily="49" charset="-122"/>
                <a:ea typeface="黑体" pitchFamily="49" charset="-122"/>
              </a:rPr>
              <a:t>  </a:t>
            </a:r>
            <a:endParaRPr lang="en-US" altLang="zh-CN" sz="2000" dirty="0">
              <a:solidFill>
                <a:srgbClr val="7030A0"/>
              </a:solidFill>
              <a:latin typeface="黑体" pitchFamily="49" charset="-122"/>
              <a:ea typeface="黑体" pitchFamily="49" charset="-122"/>
            </a:endParaRPr>
          </a:p>
          <a:p>
            <a:endParaRPr lang="zh-CN" altLang="en-US"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20392" y="3140968"/>
            <a:ext cx="5920680" cy="1143000"/>
          </a:xfrm>
        </p:spPr>
        <p:txBody>
          <a:bodyPr/>
          <a:lstStyle/>
          <a:p>
            <a:pPr algn="l"/>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研究发现，与那些采用打人、骂人、羞辱和嘲弄等直接欺负形式的欺负者不同，那些采用造谣离间、社会排斥等间接欺负形式的欺负者，在学业</a:t>
            </a:r>
            <a:r>
              <a:rPr lang="zh-CN" altLang="en-US" sz="2800" dirty="0">
                <a:solidFill>
                  <a:schemeClr val="tx1"/>
                </a:solidFill>
                <a:latin typeface="黑体" pitchFamily="49" charset="-122"/>
                <a:ea typeface="黑体" pitchFamily="49" charset="-122"/>
              </a:rPr>
              <a:t>表现上并不差甚至还有更好的</a:t>
            </a:r>
            <a:r>
              <a:rPr lang="zh-CN" altLang="en-US" sz="2800" dirty="0" smtClean="0">
                <a:solidFill>
                  <a:schemeClr val="tx1"/>
                </a:solidFill>
                <a:latin typeface="黑体" pitchFamily="49" charset="-122"/>
                <a:ea typeface="黑体" pitchFamily="49" charset="-122"/>
              </a:rPr>
              <a:t>表现，因此很容易被教师所忽略或包容。</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r>
              <a:rPr lang="en-US" altLang="zh-CN" dirty="0">
                <a:solidFill>
                  <a:schemeClr val="tx1"/>
                </a:solidFill>
                <a:ea typeface="宋体" pitchFamily="2" charset="-122"/>
              </a:rPr>
              <a:t>Points of interest</a:t>
            </a:r>
            <a:endParaRPr lang="en-US" altLang="zh-CN" dirty="0">
              <a:solidFill>
                <a:schemeClr val="tx1"/>
              </a:solidFill>
              <a:ea typeface="宋体" pitchFamily="2"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59832" y="1676400"/>
            <a:ext cx="5326360" cy="3721576"/>
          </a:xfrm>
        </p:spPr>
        <p:txBody>
          <a:bodyPr/>
          <a:lstStyle/>
          <a:p>
            <a:pPr algn="l"/>
            <a:r>
              <a:rPr lang="zh-CN" altLang="en-US" sz="2800" dirty="0" smtClean="0">
                <a:solidFill>
                  <a:schemeClr val="tx1"/>
                </a:solidFill>
                <a:latin typeface="黑体" pitchFamily="49" charset="-122"/>
                <a:ea typeface="黑体" pitchFamily="49" charset="-122"/>
              </a:rPr>
              <a:t>    这</a:t>
            </a:r>
            <a:r>
              <a:rPr lang="zh-CN" altLang="en-US" sz="2800" dirty="0">
                <a:solidFill>
                  <a:schemeClr val="tx1"/>
                </a:solidFill>
                <a:latin typeface="黑体" pitchFamily="49" charset="-122"/>
                <a:ea typeface="黑体" pitchFamily="49" charset="-122"/>
              </a:rPr>
              <a:t>是因为间接欺负是借助第三方对他人实施的欺负行为，它客观上要求当事人具有较高的心理成熟水平，特别是认知和操纵他人心理状态的能力及较强的人际关系技巧。所以，这些学生相应地也具有较高的学业水平。</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71800" y="3140968"/>
            <a:ext cx="5829300" cy="1143000"/>
          </a:xfrm>
        </p:spPr>
        <p:txBody>
          <a:bodyPr/>
          <a:lstStyle/>
          <a:p>
            <a:pPr algn="l"/>
            <a:r>
              <a:rPr lang="en-US" altLang="zh-CN" sz="2400" dirty="0" smtClean="0">
                <a:solidFill>
                  <a:schemeClr val="tx1"/>
                </a:solidFill>
                <a:latin typeface="黑体" pitchFamily="49" charset="-122"/>
                <a:ea typeface="黑体" pitchFamily="49" charset="-122"/>
              </a:rPr>
              <a:t>   </a:t>
            </a:r>
            <a:br>
              <a:rPr lang="en-US" altLang="zh-CN" sz="2400" dirty="0" smtClean="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zh-CN" altLang="en-US" sz="2800" dirty="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  经常受欺负的学生</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往往注意力分散，不自信，无安全感，成绩下降、不愿意到学校上学</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受到家长、老师更多的责备。得不到家长或老师的理解与支持</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只好把这些伤害深深埋在心底</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进一步影响了课堂学习</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成绩下降</a:t>
            </a:r>
            <a:r>
              <a:rPr lang="zh-CN" altLang="en-US" sz="2800" dirty="0">
                <a:solidFill>
                  <a:schemeClr val="tx1"/>
                </a:solidFill>
                <a:latin typeface="黑体" pitchFamily="49" charset="-122"/>
                <a:ea typeface="黑体" pitchFamily="49" charset="-122"/>
              </a:rPr>
              <a:t>并</a:t>
            </a:r>
            <a:r>
              <a:rPr lang="zh-CN" altLang="en-US" sz="2800" dirty="0" smtClean="0">
                <a:solidFill>
                  <a:schemeClr val="tx1"/>
                </a:solidFill>
                <a:latin typeface="黑体" pitchFamily="49" charset="-122"/>
                <a:ea typeface="黑体" pitchFamily="49" charset="-122"/>
              </a:rPr>
              <a:t>恶性循环</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引发危机事件。</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dirty="0">
              <a:solidFill>
                <a:schemeClr val="tx1"/>
              </a:solidFill>
              <a:ea typeface="宋体" pitchFamily="2" charset="-122"/>
            </a:endParaRPr>
          </a:p>
          <a:p>
            <a:pPr marL="0" indent="0">
              <a:buNone/>
            </a:pPr>
            <a:endParaRPr lang="en-US" altLang="zh-CN" dirty="0" smtClean="0">
              <a:solidFill>
                <a:schemeClr val="tx1"/>
              </a:solidFill>
              <a:ea typeface="宋体" pitchFamily="2" charset="-122"/>
            </a:endParaRPr>
          </a:p>
          <a:p>
            <a:pPr marL="0" indent="0">
              <a:buNone/>
            </a:pPr>
            <a:r>
              <a:rPr lang="zh-CN" altLang="en-US" sz="2400" dirty="0" smtClean="0">
                <a:solidFill>
                  <a:srgbClr val="FF0000"/>
                </a:solidFill>
                <a:latin typeface="黑体" pitchFamily="49" charset="-122"/>
                <a:ea typeface="黑体" pitchFamily="49" charset="-122"/>
              </a:rPr>
              <a:t>链接：</a:t>
            </a:r>
            <a:endParaRPr lang="en-US" altLang="zh-CN" sz="2400" dirty="0" smtClean="0">
              <a:solidFill>
                <a:srgbClr val="FF0000"/>
              </a:solidFill>
              <a:latin typeface="黑体" pitchFamily="49" charset="-122"/>
              <a:ea typeface="黑体" pitchFamily="49" charset="-122"/>
            </a:endParaRPr>
          </a:p>
          <a:p>
            <a:pPr marL="0" indent="0">
              <a:buNone/>
            </a:pPr>
            <a:r>
              <a:rPr lang="zh-CN" altLang="en-US" sz="2000" dirty="0" smtClean="0">
                <a:solidFill>
                  <a:srgbClr val="FF0000"/>
                </a:solidFill>
                <a:latin typeface="黑体" pitchFamily="49" charset="-122"/>
                <a:ea typeface="黑体" pitchFamily="49" charset="-122"/>
                <a:hlinkClick r:id="rId1" action="ppaction://hlinkpres?slideindex=1&amp;slidetitle="/>
              </a:rPr>
              <a:t>青少年更容易为同伴诋毁而疯狂</a:t>
            </a:r>
            <a:endParaRPr lang="en-US" altLang="zh-CN" sz="2000" dirty="0">
              <a:solidFill>
                <a:srgbClr val="FF000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61427" y="1514621"/>
            <a:ext cx="6400800" cy="4666957"/>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47808" y="1752600"/>
            <a:ext cx="5925344" cy="1955304"/>
          </a:xfrm>
        </p:spPr>
        <p:txBody>
          <a:bodyPr/>
          <a:lstStyle/>
          <a:p>
            <a:pPr algn="l"/>
            <a:r>
              <a:rPr lang="en-US" altLang="zh-CN" sz="2400" dirty="0" smtClean="0">
                <a:solidFill>
                  <a:schemeClr val="tx1"/>
                </a:solidFill>
                <a:latin typeface="黑体" pitchFamily="49" charset="-122"/>
                <a:ea typeface="黑体" pitchFamily="49" charset="-122"/>
              </a:rPr>
              <a:t>    </a:t>
            </a:r>
            <a:br>
              <a:rPr lang="en-US" altLang="zh-CN" sz="2400" dirty="0" smtClean="0">
                <a:solidFill>
                  <a:schemeClr val="tx1"/>
                </a:solidFill>
                <a:latin typeface="黑体" pitchFamily="49" charset="-122"/>
                <a:ea typeface="黑体" pitchFamily="49" charset="-122"/>
              </a:rPr>
            </a:br>
            <a:br>
              <a:rPr lang="en-US" altLang="zh-CN" sz="2400" dirty="0">
                <a:solidFill>
                  <a:schemeClr val="tx1"/>
                </a:solidFill>
                <a:latin typeface="黑体" pitchFamily="49" charset="-122"/>
                <a:ea typeface="黑体" pitchFamily="49" charset="-122"/>
              </a:rPr>
            </a:br>
            <a:br>
              <a:rPr lang="en-US" altLang="zh-CN" sz="2400" dirty="0" smtClean="0">
                <a:solidFill>
                  <a:schemeClr val="tx1"/>
                </a:solidFill>
                <a:latin typeface="黑体" pitchFamily="49" charset="-122"/>
                <a:ea typeface="黑体" pitchFamily="49" charset="-122"/>
              </a:rPr>
            </a:br>
            <a:br>
              <a:rPr lang="en-US" altLang="zh-CN" sz="2400" dirty="0">
                <a:solidFill>
                  <a:schemeClr val="tx1"/>
                </a:solidFill>
                <a:latin typeface="黑体" pitchFamily="49" charset="-122"/>
                <a:ea typeface="黑体" pitchFamily="49" charset="-122"/>
              </a:rPr>
            </a:br>
            <a:br>
              <a:rPr lang="en-US" altLang="zh-CN" sz="2400" dirty="0" smtClean="0">
                <a:solidFill>
                  <a:schemeClr val="tx1"/>
                </a:solidFill>
                <a:latin typeface="黑体" pitchFamily="49" charset="-122"/>
                <a:ea typeface="黑体" pitchFamily="49" charset="-122"/>
              </a:rPr>
            </a:br>
            <a:br>
              <a:rPr lang="en-US" altLang="zh-CN" sz="2400" dirty="0">
                <a:solidFill>
                  <a:schemeClr val="tx1"/>
                </a:solidFill>
                <a:latin typeface="黑体" pitchFamily="49" charset="-122"/>
                <a:ea typeface="黑体" pitchFamily="49" charset="-122"/>
              </a:rPr>
            </a:br>
            <a:r>
              <a:rPr lang="en-US" altLang="zh-CN" sz="24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低自尊、缺乏自信、无自我价值感是受欺负者的典型特征。</a:t>
            </a:r>
            <a:br>
              <a:rPr lang="en-US" altLang="zh-CN" sz="2800" dirty="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情绪感受更为敏感，情绪反应也比较激烈，更容易产生情绪波动和心理挫折感，为抑郁、焦虑所困扰。</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国</a:t>
            </a:r>
            <a:r>
              <a:rPr lang="zh-CN" altLang="en-US" sz="2800" dirty="0">
                <a:solidFill>
                  <a:schemeClr val="tx1"/>
                </a:solidFill>
                <a:latin typeface="黑体" pitchFamily="49" charset="-122"/>
                <a:ea typeface="黑体" pitchFamily="49" charset="-122"/>
              </a:rPr>
              <a:t>内外许多研</a:t>
            </a:r>
            <a:r>
              <a:rPr lang="zh-CN" altLang="en-US" sz="2800" dirty="0" smtClean="0">
                <a:solidFill>
                  <a:schemeClr val="tx1"/>
                </a:solidFill>
                <a:latin typeface="黑体" pitchFamily="49" charset="-122"/>
                <a:ea typeface="黑体" pitchFamily="49" charset="-122"/>
              </a:rPr>
              <a:t>究结</a:t>
            </a:r>
            <a:r>
              <a:rPr lang="zh-CN" altLang="en-US" sz="2800" dirty="0">
                <a:solidFill>
                  <a:schemeClr val="tx1"/>
                </a:solidFill>
                <a:latin typeface="黑体" pitchFamily="49" charset="-122"/>
                <a:ea typeface="黑体" pitchFamily="49" charset="-122"/>
              </a:rPr>
              <a:t>果发现受欺负者有更强烈的抑郁症状，他们感到孤独、焦虑，甚至有自杀意念。</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dirty="0" smtClean="0">
              <a:solidFill>
                <a:schemeClr val="tx1"/>
              </a:solidFill>
              <a:ea typeface="宋体" pitchFamily="2" charset="-122"/>
            </a:endParaRPr>
          </a:p>
          <a:p>
            <a:pPr marL="0" indent="0">
              <a:buNone/>
            </a:pPr>
            <a:r>
              <a:rPr lang="zh-CN" altLang="en-US" sz="2400" dirty="0" smtClean="0">
                <a:solidFill>
                  <a:srgbClr val="FFFF00"/>
                </a:solidFill>
                <a:latin typeface="黑体" pitchFamily="49" charset="-122"/>
                <a:ea typeface="黑体" pitchFamily="49" charset="-122"/>
              </a:rPr>
              <a:t>链接：</a:t>
            </a:r>
            <a:endParaRPr lang="en-US" altLang="zh-CN" sz="2400" dirty="0" smtClean="0">
              <a:solidFill>
                <a:srgbClr val="FFFF00"/>
              </a:solidFill>
              <a:latin typeface="黑体" pitchFamily="49" charset="-122"/>
              <a:ea typeface="黑体" pitchFamily="49" charset="-122"/>
              <a:hlinkClick r:id="rId1" action="ppaction://hlinkpres?slideindex=1&amp;slidetitle="/>
            </a:endParaRPr>
          </a:p>
          <a:p>
            <a:pPr marL="0" indent="0">
              <a:buNone/>
            </a:pPr>
            <a:endParaRPr lang="en-US" altLang="zh-CN" sz="2400" dirty="0">
              <a:solidFill>
                <a:srgbClr val="FFFF00"/>
              </a:solidFill>
              <a:latin typeface="黑体" pitchFamily="49" charset="-122"/>
              <a:ea typeface="黑体" pitchFamily="49" charset="-122"/>
              <a:hlinkClick r:id="rId1" action="ppaction://hlinkpres?slideindex=1&amp;slidetitle="/>
            </a:endParaRPr>
          </a:p>
          <a:p>
            <a:pPr marL="0" indent="0">
              <a:buNone/>
            </a:pPr>
            <a:r>
              <a:rPr lang="zh-CN" altLang="en-US" sz="2400" dirty="0" smtClean="0">
                <a:solidFill>
                  <a:srgbClr val="FFFF00"/>
                </a:solidFill>
                <a:latin typeface="黑体" pitchFamily="49" charset="-122"/>
                <a:ea typeface="黑体" pitchFamily="49" charset="-122"/>
                <a:hlinkClick r:id="rId2" action="ppaction://hlinkpres?slideindex=1&amp;slidetitle="/>
              </a:rPr>
              <a:t>缺少归属感会导致恶性事件</a:t>
            </a:r>
            <a:endParaRPr lang="en-US" altLang="zh-CN" sz="2400" dirty="0">
              <a:solidFill>
                <a:srgbClr val="FFFF0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87824" y="1676400"/>
            <a:ext cx="5470376" cy="4419600"/>
          </a:xfrm>
        </p:spPr>
        <p:txBody>
          <a:bodyPr/>
          <a:lstStyle/>
          <a:p>
            <a:pPr algn="l"/>
            <a:r>
              <a:rPr lang="zh-CN" altLang="en-US" sz="2800" dirty="0" smtClean="0">
                <a:solidFill>
                  <a:schemeClr val="tx1"/>
                </a:solidFill>
                <a:latin typeface="黑体" pitchFamily="49" charset="-122"/>
                <a:ea typeface="黑体" pitchFamily="49" charset="-122"/>
              </a:rPr>
              <a:t>    在</a:t>
            </a:r>
            <a:r>
              <a:rPr lang="zh-CN" altLang="en-US" sz="2800" dirty="0">
                <a:solidFill>
                  <a:schemeClr val="tx1"/>
                </a:solidFill>
                <a:latin typeface="黑体" pitchFamily="49" charset="-122"/>
                <a:ea typeface="黑体" pitchFamily="49" charset="-122"/>
              </a:rPr>
              <a:t>学校里，受欺负者在受排挤、侮辱、离间后，往往不愿意和老师交谈，特别是在向老师反映过之后却没有得到老师重视和理解的情况下，他们只能在心里默默承受痛苦的煎熬。因此，班级中受欺负的学生往往是高危人群，务必引起教师的高度警觉。</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a:xfrm>
            <a:off x="323528" y="1676400"/>
            <a:ext cx="2267272" cy="4419600"/>
          </a:xfrm>
        </p:spPr>
        <p:txBody>
          <a:bodyPr/>
          <a:lstStyle/>
          <a:p>
            <a:pPr marL="0" indent="0">
              <a:buNone/>
            </a:pPr>
            <a:endParaRPr lang="en-US" altLang="zh-CN" sz="2000" dirty="0" smtClean="0">
              <a:solidFill>
                <a:srgbClr val="FFFF00"/>
              </a:solidFill>
              <a:latin typeface="黑体" pitchFamily="49" charset="-122"/>
              <a:ea typeface="黑体" pitchFamily="49" charset="-122"/>
            </a:endParaRPr>
          </a:p>
          <a:p>
            <a:pPr marL="0" indent="0">
              <a:buNone/>
            </a:pPr>
            <a:endParaRPr lang="en-US" altLang="zh-CN" sz="2000" dirty="0">
              <a:solidFill>
                <a:srgbClr val="FFFF00"/>
              </a:solidFill>
              <a:latin typeface="黑体" pitchFamily="49" charset="-122"/>
              <a:ea typeface="黑体" pitchFamily="49" charset="-122"/>
            </a:endParaRPr>
          </a:p>
          <a:p>
            <a:pPr marL="0" indent="0">
              <a:buNone/>
            </a:pPr>
            <a:r>
              <a:rPr lang="zh-CN" altLang="en-US" sz="2000" dirty="0" smtClean="0">
                <a:solidFill>
                  <a:srgbClr val="FFFF00"/>
                </a:solidFill>
                <a:latin typeface="黑体" pitchFamily="49" charset="-122"/>
                <a:ea typeface="黑体" pitchFamily="49" charset="-122"/>
              </a:rPr>
              <a:t>案例分享：</a:t>
            </a:r>
            <a:endParaRPr lang="en-US" altLang="zh-CN" sz="2000" dirty="0" smtClean="0">
              <a:solidFill>
                <a:srgbClr val="FFFF00"/>
              </a:solidFill>
              <a:latin typeface="黑体" pitchFamily="49" charset="-122"/>
              <a:ea typeface="黑体" pitchFamily="49" charset="-122"/>
            </a:endParaRPr>
          </a:p>
          <a:p>
            <a:pPr marL="0" indent="0">
              <a:buNone/>
            </a:pPr>
            <a:endParaRPr lang="en-US" altLang="zh-CN" sz="2000" dirty="0">
              <a:solidFill>
                <a:srgbClr val="FFFF00"/>
              </a:solidFill>
              <a:latin typeface="黑体" pitchFamily="49" charset="-122"/>
              <a:ea typeface="黑体" pitchFamily="49" charset="-122"/>
            </a:endParaRPr>
          </a:p>
          <a:p>
            <a:pPr marL="0" indent="0">
              <a:buNone/>
            </a:pPr>
            <a:r>
              <a:rPr lang="zh-CN" altLang="en-US" sz="2000" dirty="0" smtClean="0">
                <a:solidFill>
                  <a:srgbClr val="FFFF00"/>
                </a:solidFill>
                <a:latin typeface="黑体" pitchFamily="49" charset="-122"/>
                <a:ea typeface="黑体" pitchFamily="49" charset="-122"/>
                <a:hlinkClick r:id="rId1" action="ppaction://hlinkfile"/>
              </a:rPr>
              <a:t>冯子</a:t>
            </a:r>
            <a:r>
              <a:rPr lang="en-US" altLang="zh-CN" sz="2000" dirty="0" smtClean="0">
                <a:solidFill>
                  <a:srgbClr val="FFFF00"/>
                </a:solidFill>
                <a:latin typeface="黑体" pitchFamily="49" charset="-122"/>
                <a:ea typeface="黑体" pitchFamily="49" charset="-122"/>
                <a:hlinkClick r:id="rId1" action="ppaction://hlinkfile"/>
              </a:rPr>
              <a:t>S</a:t>
            </a:r>
            <a:r>
              <a:rPr lang="zh-CN" altLang="en-US" sz="2000" dirty="0" smtClean="0">
                <a:solidFill>
                  <a:srgbClr val="FFFF00"/>
                </a:solidFill>
                <a:latin typeface="黑体" pitchFamily="49" charset="-122"/>
                <a:ea typeface="黑体" pitchFamily="49" charset="-122"/>
                <a:hlinkClick r:id="rId1" action="ppaction://hlinkfile"/>
              </a:rPr>
              <a:t>辅导手记</a:t>
            </a:r>
            <a:endParaRPr lang="zh-CN" altLang="en-US" sz="2000" dirty="0">
              <a:solidFill>
                <a:srgbClr val="FFFF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59832" y="2705100"/>
            <a:ext cx="5688632" cy="1143000"/>
          </a:xfrm>
        </p:spPr>
        <p:txBody>
          <a:bodyPr/>
          <a:lstStyle/>
          <a:p>
            <a:pPr algn="l"/>
            <a:r>
              <a:rPr lang="en-US" altLang="zh-CN" sz="2800" dirty="0" smtClean="0">
                <a:solidFill>
                  <a:schemeClr val="tx1"/>
                </a:solidFill>
                <a:latin typeface="黑体" pitchFamily="49" charset="-122"/>
                <a:ea typeface="黑体" pitchFamily="49" charset="-122"/>
              </a:rPr>
              <a:t>    </a:t>
            </a:r>
            <a:br>
              <a:rPr lang="en-US" altLang="zh-CN" sz="2800" dirty="0" smtClean="0">
                <a:solidFill>
                  <a:schemeClr val="tx1"/>
                </a:solidFill>
                <a:latin typeface="黑体" pitchFamily="49" charset="-122"/>
                <a:ea typeface="黑体" pitchFamily="49" charset="-122"/>
              </a:rPr>
            </a:br>
            <a:br>
              <a:rPr lang="en-US" altLang="zh-CN" sz="2800" dirty="0" smtClean="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2</a:t>
            </a:r>
            <a:r>
              <a:rPr lang="zh-CN" altLang="en-US" sz="2800" dirty="0" smtClean="0">
                <a:solidFill>
                  <a:schemeClr val="tx1"/>
                </a:solidFill>
                <a:latin typeface="黑体" pitchFamily="49" charset="-122"/>
                <a:ea typeface="黑体" pitchFamily="49" charset="-122"/>
              </a:rPr>
              <a:t>、教师的应对策略：</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1</a:t>
            </a:r>
            <a:r>
              <a:rPr lang="zh-CN" altLang="en-US" sz="2800" dirty="0" smtClean="0">
                <a:solidFill>
                  <a:schemeClr val="tx1"/>
                </a:solidFill>
                <a:latin typeface="黑体" pitchFamily="49" charset="-122"/>
                <a:ea typeface="黑体" pitchFamily="49" charset="-122"/>
              </a:rPr>
              <a:t>）在班会课上开设心理辅导课，对学生进行同伴交往的社会技能训练。</a:t>
            </a:r>
            <a:r>
              <a:rPr lang="zh-CN" altLang="en-US" sz="2000" dirty="0" smtClean="0">
                <a:solidFill>
                  <a:schemeClr val="tx1"/>
                </a:solidFill>
                <a:latin typeface="黑体" pitchFamily="49" charset="-122"/>
                <a:ea typeface="黑体" pitchFamily="49" charset="-122"/>
                <a:hlinkClick r:id="rId1" action="ppaction://hlinkpres?slideindex=1&amp;slidetitle="/>
              </a:rPr>
              <a:t>麦克沃特的观点</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2</a:t>
            </a:r>
            <a:r>
              <a:rPr lang="zh-CN" altLang="en-US" sz="2800" dirty="0" smtClean="0">
                <a:solidFill>
                  <a:schemeClr val="tx1"/>
                </a:solidFill>
                <a:latin typeface="黑体" pitchFamily="49" charset="-122"/>
                <a:ea typeface="黑体" pitchFamily="49" charset="-122"/>
              </a:rPr>
              <a:t>）认真整肃班风，确立班级规范，强有力地树立正气，旗帜鲜明地引导正能量。</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3</a:t>
            </a:r>
            <a:r>
              <a:rPr lang="zh-CN" altLang="en-US" sz="2800" dirty="0" smtClean="0">
                <a:solidFill>
                  <a:schemeClr val="tx1"/>
                </a:solidFill>
                <a:latin typeface="黑体" pitchFamily="49" charset="-122"/>
                <a:ea typeface="黑体" pitchFamily="49" charset="-122"/>
              </a:rPr>
              <a:t>）对班级中的欺负现象持“零容忍”的态度，对无辜受到欺负的学生给予心灵上的抚慰和支持。</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2276872"/>
            <a:ext cx="2399184" cy="3971528"/>
          </a:xfrm>
        </p:spPr>
        <p:txBody>
          <a:bodyPr/>
          <a:lstStyle/>
          <a:p>
            <a:pPr marL="0" indent="0">
              <a:buNone/>
            </a:pPr>
            <a:r>
              <a:rPr lang="zh-CN" altLang="en-US" sz="2400" dirty="0" smtClean="0">
                <a:solidFill>
                  <a:srgbClr val="7030A0"/>
                </a:solidFill>
                <a:latin typeface="黑体" pitchFamily="49" charset="-122"/>
                <a:ea typeface="黑体" pitchFamily="49" charset="-122"/>
              </a:rPr>
              <a:t>链接：</a:t>
            </a:r>
            <a:endParaRPr lang="en-US" altLang="zh-CN" sz="2400" dirty="0" smtClean="0">
              <a:solidFill>
                <a:srgbClr val="7030A0"/>
              </a:solidFill>
              <a:latin typeface="黑体" pitchFamily="49" charset="-122"/>
              <a:ea typeface="黑体" pitchFamily="49" charset="-122"/>
            </a:endParaRPr>
          </a:p>
          <a:p>
            <a:pPr marL="0" indent="0">
              <a:buNone/>
            </a:pPr>
            <a:r>
              <a:rPr lang="zh-CN" altLang="en-US" sz="2400" dirty="0">
                <a:solidFill>
                  <a:srgbClr val="7030A0"/>
                </a:solidFill>
                <a:latin typeface="黑体" pitchFamily="49" charset="-122"/>
                <a:ea typeface="黑体" pitchFamily="49" charset="-122"/>
              </a:rPr>
              <a:t>小</a:t>
            </a:r>
            <a:r>
              <a:rPr lang="zh-CN" altLang="en-US" sz="2400" dirty="0" smtClean="0">
                <a:solidFill>
                  <a:srgbClr val="7030A0"/>
                </a:solidFill>
                <a:latin typeface="黑体" pitchFamily="49" charset="-122"/>
                <a:ea typeface="黑体" pitchFamily="49" charset="-122"/>
              </a:rPr>
              <a:t>学“</a:t>
            </a:r>
            <a:r>
              <a:rPr lang="zh-CN" altLang="en-US" sz="2400" dirty="0" smtClean="0">
                <a:solidFill>
                  <a:srgbClr val="7030A0"/>
                </a:solidFill>
                <a:latin typeface="黑体" pitchFamily="49" charset="-122"/>
                <a:ea typeface="黑体" pitchFamily="49" charset="-122"/>
                <a:hlinkClick r:id="rId2" action="ppaction://hlinkfile"/>
              </a:rPr>
              <a:t>六六工程</a:t>
            </a:r>
            <a:r>
              <a:rPr lang="zh-CN" altLang="en-US" sz="2400" dirty="0" smtClean="0">
                <a:solidFill>
                  <a:srgbClr val="7030A0"/>
                </a:solidFill>
                <a:latin typeface="黑体" pitchFamily="49" charset="-122"/>
                <a:ea typeface="黑体" pitchFamily="49" charset="-122"/>
              </a:rPr>
              <a:t>”</a:t>
            </a:r>
            <a:endParaRPr lang="en-US" altLang="zh-CN" sz="2400" dirty="0" smtClean="0">
              <a:solidFill>
                <a:srgbClr val="7030A0"/>
              </a:solidFill>
              <a:latin typeface="黑体" pitchFamily="49" charset="-122"/>
              <a:ea typeface="黑体" pitchFamily="49" charset="-122"/>
            </a:endParaRPr>
          </a:p>
          <a:p>
            <a:pPr marL="0" indent="0">
              <a:buNone/>
            </a:pPr>
            <a:r>
              <a:rPr lang="zh-CN" altLang="en-US" sz="2400" dirty="0" smtClean="0">
                <a:solidFill>
                  <a:srgbClr val="7030A0"/>
                </a:solidFill>
                <a:latin typeface="黑体" pitchFamily="49" charset="-122"/>
                <a:ea typeface="黑体" pitchFamily="49" charset="-122"/>
              </a:rPr>
              <a:t>小学</a:t>
            </a:r>
            <a:r>
              <a:rPr lang="en-US" altLang="zh-CN" sz="2400" dirty="0" smtClean="0">
                <a:solidFill>
                  <a:srgbClr val="7030A0"/>
                </a:solidFill>
                <a:latin typeface="黑体" pitchFamily="49" charset="-122"/>
                <a:ea typeface="黑体" pitchFamily="49" charset="-122"/>
                <a:hlinkClick r:id="rId3" action="ppaction://hlinkfile"/>
              </a:rPr>
              <a:t>4-6</a:t>
            </a:r>
            <a:endParaRPr lang="en-US" altLang="zh-CN" sz="2400" dirty="0" smtClean="0">
              <a:solidFill>
                <a:srgbClr val="7030A0"/>
              </a:solidFill>
              <a:latin typeface="黑体" pitchFamily="49" charset="-122"/>
              <a:ea typeface="黑体" pitchFamily="49" charset="-122"/>
              <a:hlinkClick r:id="rId4" action="ppaction://hlinkfile"/>
            </a:endParaRPr>
          </a:p>
          <a:p>
            <a:pPr marL="0" indent="0">
              <a:buNone/>
            </a:pPr>
            <a:r>
              <a:rPr lang="zh-CN" altLang="en-US" sz="2400" dirty="0" smtClean="0">
                <a:solidFill>
                  <a:srgbClr val="7030A0"/>
                </a:solidFill>
                <a:latin typeface="黑体" pitchFamily="49" charset="-122"/>
                <a:ea typeface="黑体" pitchFamily="49" charset="-122"/>
                <a:hlinkClick r:id="rId4" action="ppaction://hlinkfile"/>
              </a:rPr>
              <a:t>初中“六六工程”</a:t>
            </a:r>
            <a:endParaRPr lang="en-US" altLang="zh-CN" sz="2400" dirty="0" smtClean="0">
              <a:solidFill>
                <a:srgbClr val="7030A0"/>
              </a:solidFill>
              <a:latin typeface="黑体" pitchFamily="49" charset="-122"/>
              <a:ea typeface="黑体" pitchFamily="49" charset="-122"/>
            </a:endParaRPr>
          </a:p>
          <a:p>
            <a:pPr marL="0" indent="0">
              <a:buNone/>
            </a:pPr>
            <a:r>
              <a:rPr lang="zh-CN" altLang="en-US" sz="2400" dirty="0" smtClean="0">
                <a:solidFill>
                  <a:srgbClr val="7030A0"/>
                </a:solidFill>
                <a:latin typeface="黑体" pitchFamily="49" charset="-122"/>
                <a:ea typeface="黑体" pitchFamily="49" charset="-122"/>
                <a:hlinkClick r:id="rId5" action="ppaction://hlinkfile"/>
              </a:rPr>
              <a:t>高中“六六工程”</a:t>
            </a:r>
            <a:endParaRPr lang="en-US" altLang="zh-CN" sz="2400" dirty="0">
              <a:solidFill>
                <a:srgbClr val="7030A0"/>
              </a:solidFill>
              <a:latin typeface="黑体" pitchFamily="49" charset="-122"/>
              <a:ea typeface="黑体" pitchFamily="49" charset="-122"/>
            </a:endParaRPr>
          </a:p>
          <a:p>
            <a:pPr marL="0" indent="0">
              <a:buNone/>
            </a:pPr>
            <a:r>
              <a:rPr lang="zh-CN" altLang="en-US" sz="2400" dirty="0">
                <a:solidFill>
                  <a:srgbClr val="7030A0"/>
                </a:solidFill>
                <a:latin typeface="黑体" pitchFamily="49" charset="-122"/>
                <a:ea typeface="黑体" pitchFamily="49" charset="-122"/>
              </a:rPr>
              <a:t>职</a:t>
            </a:r>
            <a:r>
              <a:rPr lang="zh-CN" altLang="en-US" sz="2400" dirty="0" smtClean="0">
                <a:solidFill>
                  <a:srgbClr val="7030A0"/>
                </a:solidFill>
                <a:latin typeface="黑体" pitchFamily="49" charset="-122"/>
                <a:ea typeface="黑体" pitchFamily="49" charset="-122"/>
              </a:rPr>
              <a:t>高“</a:t>
            </a:r>
            <a:r>
              <a:rPr lang="zh-CN" altLang="en-US" sz="2400" dirty="0" smtClean="0">
                <a:solidFill>
                  <a:srgbClr val="7030A0"/>
                </a:solidFill>
                <a:latin typeface="黑体" pitchFamily="49" charset="-122"/>
                <a:ea typeface="黑体" pitchFamily="49" charset="-122"/>
                <a:hlinkClick r:id="rId6" action="ppaction://hlinkfile"/>
              </a:rPr>
              <a:t>六六工程</a:t>
            </a:r>
            <a:r>
              <a:rPr lang="zh-CN" altLang="en-US" sz="2400" dirty="0" smtClean="0">
                <a:solidFill>
                  <a:srgbClr val="7030A0"/>
                </a:solidFill>
                <a:latin typeface="黑体" pitchFamily="49" charset="-122"/>
                <a:ea typeface="黑体" pitchFamily="49" charset="-122"/>
              </a:rPr>
              <a:t>”</a:t>
            </a:r>
            <a:endParaRPr lang="en-US" altLang="zh-CN" sz="2400" dirty="0">
              <a:solidFill>
                <a:srgbClr val="7030A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zh-CN" altLang="en-US" sz="3600" dirty="0">
                <a:solidFill>
                  <a:schemeClr val="accent2">
                    <a:lumMod val="75000"/>
                  </a:schemeClr>
                </a:solidFill>
                <a:latin typeface="黑体" pitchFamily="49" charset="-122"/>
                <a:ea typeface="黑体" pitchFamily="49" charset="-122"/>
              </a:rPr>
              <a:t>三</a:t>
            </a:r>
            <a:r>
              <a:rPr lang="zh-CN" altLang="en-US" sz="3600" dirty="0" smtClean="0">
                <a:solidFill>
                  <a:schemeClr val="accent2">
                    <a:lumMod val="75000"/>
                  </a:schemeClr>
                </a:solidFill>
                <a:latin typeface="黑体" pitchFamily="49" charset="-122"/>
                <a:ea typeface="黑体" pitchFamily="49" charset="-122"/>
              </a:rPr>
              <a:t>、师生</a:t>
            </a:r>
            <a:r>
              <a:rPr lang="zh-CN" altLang="en-US" sz="3600" dirty="0">
                <a:solidFill>
                  <a:schemeClr val="accent2">
                    <a:lumMod val="75000"/>
                  </a:schemeClr>
                </a:solidFill>
                <a:latin typeface="黑体" pitchFamily="49" charset="-122"/>
                <a:ea typeface="黑体" pitchFamily="49" charset="-122"/>
              </a:rPr>
              <a:t>关系紧张</a:t>
            </a:r>
            <a:r>
              <a:rPr lang="zh-CN" altLang="en-US" sz="3600" dirty="0" smtClean="0">
                <a:solidFill>
                  <a:schemeClr val="accent2">
                    <a:lumMod val="75000"/>
                  </a:schemeClr>
                </a:solidFill>
                <a:latin typeface="黑体" pitchFamily="49" charset="-122"/>
                <a:ea typeface="黑体" pitchFamily="49" charset="-122"/>
              </a:rPr>
              <a:t>导致处境不利</a:t>
            </a:r>
            <a:endParaRPr lang="en-US" altLang="zh-CN" sz="36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915816" y="1752600"/>
            <a:ext cx="5832648" cy="3836640"/>
          </a:xfrm>
        </p:spPr>
        <p:txBody>
          <a:bodyPr/>
          <a:lstStyle/>
          <a:p>
            <a:pPr marL="0" indent="0">
              <a:buNone/>
            </a:pPr>
            <a:r>
              <a:rPr lang="en-US" altLang="zh-CN" sz="2800" dirty="0" smtClean="0">
                <a:solidFill>
                  <a:schemeClr val="tx1"/>
                </a:solidFill>
                <a:latin typeface="黑体" pitchFamily="49" charset="-122"/>
                <a:ea typeface="黑体" pitchFamily="49" charset="-122"/>
              </a:rPr>
              <a:t>  </a:t>
            </a:r>
            <a:endParaRPr lang="en-US" altLang="zh-CN" sz="2800" dirty="0" smtClean="0">
              <a:solidFill>
                <a:schemeClr val="tx1"/>
              </a:solidFill>
              <a:latin typeface="黑体" pitchFamily="49" charset="-122"/>
              <a:ea typeface="黑体" pitchFamily="49" charset="-122"/>
            </a:endParaRPr>
          </a:p>
          <a:p>
            <a:pPr marL="0" indent="0">
              <a:buNone/>
            </a:pPr>
            <a:endParaRPr lang="en-US" altLang="zh-CN" sz="2800" dirty="0">
              <a:solidFill>
                <a:schemeClr val="tx1"/>
              </a:solidFill>
              <a:latin typeface="黑体" pitchFamily="49" charset="-122"/>
              <a:ea typeface="黑体" pitchFamily="49" charset="-122"/>
            </a:endParaRPr>
          </a:p>
          <a:p>
            <a:pPr marL="0" indent="0">
              <a:buNone/>
            </a:pPr>
            <a:r>
              <a:rPr lang="en-US" altLang="zh-CN" sz="2800" dirty="0" smtClean="0">
                <a:solidFill>
                  <a:schemeClr val="tx1"/>
                </a:solidFill>
                <a:latin typeface="黑体" pitchFamily="49" charset="-122"/>
                <a:ea typeface="黑体" pitchFamily="49" charset="-122"/>
              </a:rPr>
              <a:t>   1</a:t>
            </a:r>
            <a:r>
              <a:rPr lang="zh-CN" altLang="en-US" sz="2800" dirty="0">
                <a:solidFill>
                  <a:schemeClr val="tx1"/>
                </a:solidFill>
                <a:latin typeface="黑体" pitchFamily="49" charset="-122"/>
                <a:ea typeface="黑体" pitchFamily="49" charset="-122"/>
              </a:rPr>
              <a:t>、对教师</a:t>
            </a:r>
            <a:r>
              <a:rPr lang="zh-CN" altLang="en-US" sz="2800" dirty="0" smtClean="0">
                <a:solidFill>
                  <a:schemeClr val="tx1"/>
                </a:solidFill>
                <a:latin typeface="黑体" pitchFamily="49" charset="-122"/>
                <a:ea typeface="黑体" pitchFamily="49" charset="-122"/>
              </a:rPr>
              <a:t>来说，师生关系是事关教育、教学工作成败得失的“生命线”。</a:t>
            </a:r>
            <a:endParaRPr lang="en-US" altLang="zh-CN" sz="2800" dirty="0" smtClean="0">
              <a:solidFill>
                <a:schemeClr val="tx1"/>
              </a:solidFill>
              <a:latin typeface="黑体" pitchFamily="49" charset="-122"/>
              <a:ea typeface="黑体" pitchFamily="49" charset="-122"/>
            </a:endParaRPr>
          </a:p>
          <a:p>
            <a:pPr marL="0" indent="0">
              <a:buNone/>
            </a:pPr>
            <a:endParaRPr lang="en-US" altLang="zh-CN" sz="2800" dirty="0">
              <a:solidFill>
                <a:schemeClr val="tx1"/>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56384" y="1524000"/>
            <a:ext cx="6036096" cy="4497288"/>
          </a:xfrm>
        </p:spPr>
        <p:txBody>
          <a:bodyPr/>
          <a:lstStyle/>
          <a:p>
            <a:pPr algn="l"/>
            <a:r>
              <a:rPr lang="zh-CN" altLang="en-US" sz="2800" dirty="0" smtClean="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2</a:t>
            </a:r>
            <a:r>
              <a:rPr lang="zh-CN" altLang="en-US" sz="2800" dirty="0" smtClean="0">
                <a:solidFill>
                  <a:schemeClr val="tx1"/>
                </a:solidFill>
                <a:latin typeface="黑体" pitchFamily="49" charset="-122"/>
                <a:ea typeface="黑体" pitchFamily="49" charset="-122"/>
              </a:rPr>
              <a:t>、“处境不利的学生”</a:t>
            </a:r>
            <a:br>
              <a:rPr lang="en-US" altLang="zh-CN" sz="2800" dirty="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相对弱势</a:t>
            </a:r>
            <a:br>
              <a:rPr lang="en-US" altLang="zh-CN" sz="2800" dirty="0" smtClean="0">
                <a:solidFill>
                  <a:schemeClr val="tx1"/>
                </a:solidFill>
                <a:latin typeface="黑体" pitchFamily="49" charset="-122"/>
                <a:ea typeface="黑体" pitchFamily="49" charset="-122"/>
              </a:rPr>
            </a:b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并非都是先天不足或后天不努力</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是社会比较的产物</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社会或家庭没有为他们提供一个更公平、更适当的环境或舞台</a:t>
            </a:r>
            <a:br>
              <a:rPr lang="en-US" altLang="zh-CN" sz="2800" dirty="0" smtClean="0">
                <a:solidFill>
                  <a:schemeClr val="tx1"/>
                </a:solidFill>
                <a:latin typeface="黑体" pitchFamily="49" charset="-122"/>
                <a:ea typeface="黑体" pitchFamily="49" charset="-122"/>
              </a:rPr>
            </a:br>
            <a:r>
              <a:rPr lang="zh-CN" altLang="en-US" sz="2800" dirty="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有意无意使他们受到了伤害</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出现潜在的危机问题。</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r>
              <a:rPr lang="en-US" altLang="zh-CN" dirty="0">
                <a:solidFill>
                  <a:schemeClr val="tx1"/>
                </a:solidFill>
                <a:ea typeface="宋体" pitchFamily="2" charset="-122"/>
              </a:rPr>
              <a:t>Points of interest</a:t>
            </a:r>
            <a:endParaRPr lang="en-US" altLang="zh-CN" dirty="0">
              <a:solidFill>
                <a:schemeClr val="tx1"/>
              </a:solidFill>
              <a:ea typeface="宋体" pitchFamily="2"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03848" y="1916832"/>
            <a:ext cx="5328592" cy="4032448"/>
          </a:xfrm>
        </p:spPr>
        <p:txBody>
          <a:bodyPr/>
          <a:lstStyle/>
          <a:p>
            <a:pPr algn="l"/>
            <a:r>
              <a:rPr lang="en-US" altLang="zh-CN" sz="2800" dirty="0" smtClean="0">
                <a:solidFill>
                  <a:schemeClr val="tx1"/>
                </a:solidFill>
                <a:latin typeface="黑体" pitchFamily="49" charset="-122"/>
                <a:ea typeface="黑体" pitchFamily="49" charset="-122"/>
              </a:rPr>
              <a:t>   2</a:t>
            </a:r>
            <a:r>
              <a:rPr lang="zh-CN" altLang="en-US" sz="2800" dirty="0" smtClean="0">
                <a:solidFill>
                  <a:schemeClr val="tx1"/>
                </a:solidFill>
                <a:latin typeface="黑体" pitchFamily="49" charset="-122"/>
                <a:ea typeface="黑体" pitchFamily="49" charset="-122"/>
              </a:rPr>
              <a:t>、对学生而言，师生关系如果出现恶化，则是关系到个人成长命运的“高压线”。它给尚未成年的青少年学生带来的精神压力和恶性互动是无以复加的。</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sz="2400" dirty="0">
              <a:solidFill>
                <a:schemeClr val="tx1"/>
              </a:solidFill>
              <a:ea typeface="宋体" pitchFamily="2" charset="-122"/>
            </a:endParaRPr>
          </a:p>
          <a:p>
            <a:pPr marL="0" indent="0">
              <a:buNone/>
            </a:pPr>
            <a:endParaRPr lang="en-US" altLang="zh-CN" sz="2400" dirty="0" smtClean="0">
              <a:solidFill>
                <a:schemeClr val="tx1"/>
              </a:solidFill>
              <a:latin typeface="宋体" pitchFamily="2" charset="-122"/>
              <a:ea typeface="宋体" pitchFamily="2" charset="-122"/>
            </a:endParaRPr>
          </a:p>
          <a:p>
            <a:pPr marL="0" indent="0">
              <a:buNone/>
            </a:pPr>
            <a:r>
              <a:rPr lang="zh-CN" altLang="en-US" sz="2400" dirty="0" smtClean="0">
                <a:solidFill>
                  <a:srgbClr val="7030A0"/>
                </a:solidFill>
                <a:latin typeface="黑体" pitchFamily="49" charset="-122"/>
                <a:ea typeface="黑体" pitchFamily="49" charset="-122"/>
              </a:rPr>
              <a:t>链接</a:t>
            </a:r>
            <a:r>
              <a:rPr lang="zh-CN" altLang="en-US" sz="2400" dirty="0">
                <a:solidFill>
                  <a:srgbClr val="7030A0"/>
                </a:solidFill>
                <a:latin typeface="黑体" pitchFamily="49" charset="-122"/>
                <a:ea typeface="黑体" pitchFamily="49" charset="-122"/>
              </a:rPr>
              <a:t>：</a:t>
            </a:r>
            <a:endParaRPr lang="en-US" altLang="zh-CN" sz="2400" dirty="0">
              <a:solidFill>
                <a:srgbClr val="7030A0"/>
              </a:solidFill>
              <a:latin typeface="黑体" pitchFamily="49" charset="-122"/>
              <a:ea typeface="黑体" pitchFamily="49" charset="-122"/>
            </a:endParaRPr>
          </a:p>
          <a:p>
            <a:pPr marL="0" indent="0">
              <a:buNone/>
            </a:pPr>
            <a:r>
              <a:rPr lang="zh-CN" altLang="en-US" sz="2400" dirty="0">
                <a:solidFill>
                  <a:srgbClr val="7030A0"/>
                </a:solidFill>
                <a:latin typeface="黑体" pitchFamily="49" charset="-122"/>
                <a:ea typeface="黑体" pitchFamily="49" charset="-122"/>
                <a:hlinkClick r:id="rId1" action="ppaction://hlinkfile"/>
              </a:rPr>
              <a:t>郑</a:t>
            </a:r>
            <a:r>
              <a:rPr lang="en-US" altLang="zh-CN" sz="2400" dirty="0">
                <a:solidFill>
                  <a:srgbClr val="7030A0"/>
                </a:solidFill>
                <a:latin typeface="黑体" pitchFamily="49" charset="-122"/>
                <a:ea typeface="黑体" pitchFamily="49" charset="-122"/>
                <a:hlinkClick r:id="rId1" action="ppaction://hlinkfile"/>
              </a:rPr>
              <a:t>A</a:t>
            </a:r>
            <a:r>
              <a:rPr lang="zh-CN" altLang="en-US" sz="2400" dirty="0">
                <a:solidFill>
                  <a:srgbClr val="7030A0"/>
                </a:solidFill>
                <a:latin typeface="黑体" pitchFamily="49" charset="-122"/>
                <a:ea typeface="黑体" pitchFamily="49" charset="-122"/>
                <a:hlinkClick r:id="rId1" action="ppaction://hlinkfile"/>
              </a:rPr>
              <a:t>琪辅导</a:t>
            </a:r>
            <a:r>
              <a:rPr lang="zh-CN" altLang="en-US" sz="2400" dirty="0" smtClean="0">
                <a:solidFill>
                  <a:srgbClr val="7030A0"/>
                </a:solidFill>
                <a:latin typeface="黑体" pitchFamily="49" charset="-122"/>
                <a:ea typeface="黑体" pitchFamily="49" charset="-122"/>
                <a:hlinkClick r:id="rId1" action="ppaction://hlinkfile"/>
              </a:rPr>
              <a:t>手记</a:t>
            </a:r>
            <a:endParaRPr lang="en-US" altLang="zh-CN" sz="2400" dirty="0" smtClean="0">
              <a:solidFill>
                <a:srgbClr val="7030A0"/>
              </a:solidFill>
              <a:latin typeface="黑体" pitchFamily="49" charset="-122"/>
              <a:ea typeface="黑体" pitchFamily="49" charset="-122"/>
            </a:endParaRPr>
          </a:p>
          <a:p>
            <a:pPr marL="0" indent="0">
              <a:buNone/>
            </a:pPr>
            <a:endParaRPr lang="en-US" altLang="zh-CN" sz="2400" dirty="0">
              <a:solidFill>
                <a:srgbClr val="7030A0"/>
              </a:solidFill>
              <a:latin typeface="黑体" pitchFamily="49" charset="-122"/>
              <a:ea typeface="黑体" pitchFamily="49" charset="-122"/>
            </a:endParaRPr>
          </a:p>
          <a:p>
            <a:pPr marL="0" indent="0">
              <a:buNone/>
            </a:pPr>
            <a:r>
              <a:rPr lang="en-US" altLang="zh-CN" sz="2400" dirty="0" smtClean="0">
                <a:solidFill>
                  <a:srgbClr val="7030A0"/>
                </a:solidFill>
                <a:latin typeface="黑体" pitchFamily="49" charset="-122"/>
                <a:ea typeface="黑体" pitchFamily="49" charset="-122"/>
              </a:rPr>
              <a:t>2014</a:t>
            </a:r>
            <a:r>
              <a:rPr lang="zh-CN" altLang="en-US" sz="2400" dirty="0" smtClean="0">
                <a:solidFill>
                  <a:srgbClr val="7030A0"/>
                </a:solidFill>
                <a:latin typeface="黑体" pitchFamily="49" charset="-122"/>
                <a:ea typeface="黑体" pitchFamily="49" charset="-122"/>
              </a:rPr>
              <a:t>年中国教育</a:t>
            </a:r>
            <a:r>
              <a:rPr lang="zh-CN" altLang="en-US" sz="2400" dirty="0" smtClean="0">
                <a:solidFill>
                  <a:srgbClr val="7030A0"/>
                </a:solidFill>
                <a:latin typeface="黑体" pitchFamily="49" charset="-122"/>
                <a:ea typeface="黑体" pitchFamily="49" charset="-122"/>
                <a:hlinkClick r:id="rId2" action="ppaction://hlinkfile"/>
              </a:rPr>
              <a:t>发展报告</a:t>
            </a:r>
            <a:endParaRPr lang="en-US" altLang="zh-CN" sz="2400" dirty="0" smtClean="0">
              <a:solidFill>
                <a:srgbClr val="7030A0"/>
              </a:solidFill>
              <a:latin typeface="黑体" pitchFamily="49" charset="-122"/>
              <a:ea typeface="黑体" pitchFamily="49" charset="-122"/>
            </a:endParaRPr>
          </a:p>
          <a:p>
            <a:pPr marL="0" indent="0">
              <a:buNone/>
            </a:pPr>
            <a:r>
              <a:rPr lang="zh-CN" altLang="en-US" sz="2400" dirty="0" smtClean="0">
                <a:solidFill>
                  <a:srgbClr val="7030A0"/>
                </a:solidFill>
                <a:latin typeface="黑体" pitchFamily="49" charset="-122"/>
                <a:ea typeface="黑体" pitchFamily="49" charset="-122"/>
              </a:rPr>
              <a:t>（蓝皮书）</a:t>
            </a:r>
            <a:endParaRPr lang="en-US" altLang="zh-CN" sz="2400" dirty="0">
              <a:solidFill>
                <a:srgbClr val="7030A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43808" y="1676400"/>
            <a:ext cx="5904656" cy="4056856"/>
          </a:xfrm>
        </p:spPr>
        <p:txBody>
          <a:bodyPr/>
          <a:lstStyle/>
          <a:p>
            <a:pPr algn="l">
              <a:buFont typeface="Wingdings" pitchFamily="2" charset="2"/>
              <a:buNone/>
            </a:pPr>
            <a:r>
              <a:rPr lang="en-US" altLang="zh-CN" sz="2400" dirty="0" smtClean="0">
                <a:latin typeface="黑体" pitchFamily="49" charset="-122"/>
                <a:ea typeface="黑体" pitchFamily="49" charset="-122"/>
              </a:rPr>
              <a:t>    3</a:t>
            </a:r>
            <a:r>
              <a:rPr lang="zh-CN" altLang="en-US" sz="2400" dirty="0" smtClean="0">
                <a:latin typeface="黑体" pitchFamily="49" charset="-122"/>
                <a:ea typeface="黑体" pitchFamily="49" charset="-122"/>
              </a:rPr>
              <a:t>、</a:t>
            </a:r>
            <a:r>
              <a:rPr lang="zh-CN" altLang="en-US" sz="2400" dirty="0">
                <a:solidFill>
                  <a:schemeClr val="bg1"/>
                </a:solidFill>
                <a:latin typeface="黑体" pitchFamily="49" charset="-122"/>
                <a:ea typeface="黑体" pitchFamily="49" charset="-122"/>
              </a:rPr>
              <a:t> </a:t>
            </a:r>
            <a:r>
              <a:rPr lang="zh-CN" altLang="en-US" sz="2400" dirty="0">
                <a:solidFill>
                  <a:schemeClr val="tx1"/>
                </a:solidFill>
                <a:latin typeface="黑体" pitchFamily="49" charset="-122"/>
                <a:ea typeface="黑体" pitchFamily="49" charset="-122"/>
              </a:rPr>
              <a:t>师生</a:t>
            </a:r>
            <a:r>
              <a:rPr lang="zh-CN" altLang="en-US" sz="2400" dirty="0" smtClean="0">
                <a:solidFill>
                  <a:schemeClr val="tx1"/>
                </a:solidFill>
                <a:latin typeface="黑体" pitchFamily="49" charset="-122"/>
                <a:ea typeface="黑体" pitchFamily="49" charset="-122"/>
              </a:rPr>
              <a:t>关系</a:t>
            </a:r>
            <a:r>
              <a:rPr lang="zh-CN" altLang="en-US" sz="2400" dirty="0" smtClean="0">
                <a:solidFill>
                  <a:schemeClr val="tx1"/>
                </a:solidFill>
                <a:ea typeface="黑体" pitchFamily="49" charset="-122"/>
              </a:rPr>
              <a:t>的基本性质是一种“</a:t>
            </a:r>
            <a:r>
              <a:rPr lang="zh-CN" altLang="en-US" sz="2400" dirty="0" smtClean="0">
                <a:solidFill>
                  <a:schemeClr val="tx1"/>
                </a:solidFill>
                <a:latin typeface="黑体" pitchFamily="49" charset="-122"/>
                <a:ea typeface="黑体" pitchFamily="49" charset="-122"/>
              </a:rPr>
              <a:t>教育</a:t>
            </a:r>
            <a:r>
              <a:rPr lang="zh-CN" altLang="en-US" sz="2400" dirty="0">
                <a:solidFill>
                  <a:schemeClr val="tx1"/>
                </a:solidFill>
                <a:latin typeface="黑体" pitchFamily="49" charset="-122"/>
                <a:ea typeface="黑体" pitchFamily="49" charset="-122"/>
              </a:rPr>
              <a:t>与被</a:t>
            </a:r>
            <a:r>
              <a:rPr lang="zh-CN" altLang="en-US" sz="2400" dirty="0" smtClean="0">
                <a:solidFill>
                  <a:schemeClr val="tx1"/>
                </a:solidFill>
                <a:latin typeface="黑体" pitchFamily="49" charset="-122"/>
                <a:ea typeface="黑体" pitchFamily="49" charset="-122"/>
              </a:rPr>
              <a:t>教育”、“管理</a:t>
            </a:r>
            <a:r>
              <a:rPr lang="zh-CN" altLang="en-US" sz="2400" dirty="0">
                <a:solidFill>
                  <a:schemeClr val="tx1"/>
                </a:solidFill>
                <a:latin typeface="黑体" pitchFamily="49" charset="-122"/>
                <a:ea typeface="黑体" pitchFamily="49" charset="-122"/>
              </a:rPr>
              <a:t>与被</a:t>
            </a:r>
            <a:r>
              <a:rPr lang="zh-CN" altLang="en-US" sz="2400" dirty="0" smtClean="0">
                <a:solidFill>
                  <a:schemeClr val="tx1"/>
                </a:solidFill>
                <a:latin typeface="黑体" pitchFamily="49" charset="-122"/>
                <a:ea typeface="黑体" pitchFamily="49" charset="-122"/>
              </a:rPr>
              <a:t>管理”的关系，说到底，它是一种“</a:t>
            </a:r>
            <a:r>
              <a:rPr lang="zh-CN" altLang="en-US" sz="2400" dirty="0" smtClean="0">
                <a:solidFill>
                  <a:srgbClr val="FF0000"/>
                </a:solidFill>
                <a:latin typeface="黑体" pitchFamily="49" charset="-122"/>
                <a:ea typeface="黑体" pitchFamily="49" charset="-122"/>
              </a:rPr>
              <a:t>等级关系</a:t>
            </a:r>
            <a:r>
              <a:rPr lang="zh-CN" altLang="en-US" sz="2400" dirty="0" smtClean="0">
                <a:solidFill>
                  <a:schemeClr val="tx1"/>
                </a:solidFill>
                <a:latin typeface="黑体" pitchFamily="49" charset="-122"/>
                <a:ea typeface="黑体" pitchFamily="49" charset="-122"/>
              </a:rPr>
              <a:t>”，因此它是一对天生的矛盾。如果处理不当，极容易发生</a:t>
            </a:r>
            <a:r>
              <a:rPr lang="zh-CN" altLang="en-US" sz="2400" dirty="0">
                <a:solidFill>
                  <a:schemeClr val="tx1"/>
                </a:solidFill>
                <a:latin typeface="黑体" pitchFamily="49" charset="-122"/>
                <a:ea typeface="黑体" pitchFamily="49" charset="-122"/>
              </a:rPr>
              <a:t>冲突</a:t>
            </a:r>
            <a:r>
              <a:rPr lang="zh-CN" altLang="en-US" sz="2400" dirty="0" smtClean="0">
                <a:solidFill>
                  <a:schemeClr val="tx1"/>
                </a:solidFill>
                <a:latin typeface="黑体" pitchFamily="49" charset="-122"/>
                <a:ea typeface="黑体" pitchFamily="49" charset="-122"/>
              </a:rPr>
              <a:t>。  </a:t>
            </a:r>
            <a:br>
              <a:rPr lang="en-US" altLang="zh-CN" sz="2400" dirty="0" smtClean="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en-US" altLang="zh-CN" sz="2400" dirty="0" smtClean="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案例：高三师生</a:t>
            </a:r>
            <a:r>
              <a:rPr lang="zh-CN" altLang="en-US" sz="2400" dirty="0">
                <a:solidFill>
                  <a:schemeClr val="tx1"/>
                </a:solidFill>
                <a:latin typeface="黑体" pitchFamily="49" charset="-122"/>
                <a:ea typeface="黑体" pitchFamily="49" charset="-122"/>
                <a:hlinkClick r:id="rId1" action="ppaction://hlinkfile"/>
              </a:rPr>
              <a:t>冲突</a:t>
            </a:r>
            <a:br>
              <a:rPr lang="zh-CN" altLang="en-US" sz="2400" dirty="0">
                <a:solidFill>
                  <a:schemeClr val="tx1"/>
                </a:solidFill>
                <a:latin typeface="黑体" pitchFamily="49" charset="-122"/>
                <a:ea typeface="黑体" pitchFamily="49" charset="-122"/>
              </a:rPr>
            </a:br>
            <a:r>
              <a:rPr lang="zh-CN" altLang="en-US" sz="2400" dirty="0">
                <a:solidFill>
                  <a:schemeClr val="tx1"/>
                </a:solidFill>
                <a:latin typeface="黑体" pitchFamily="49" charset="-122"/>
                <a:ea typeface="黑体" pitchFamily="49" charset="-122"/>
              </a:rPr>
              <a:t>    后果</a:t>
            </a:r>
            <a:r>
              <a:rPr lang="en-US" altLang="zh-CN" sz="2400" dirty="0">
                <a:solidFill>
                  <a:schemeClr val="tx1"/>
                </a:solidFill>
                <a:latin typeface="黑体" pitchFamily="49" charset="-122"/>
                <a:ea typeface="黑体" pitchFamily="49" charset="-122"/>
              </a:rPr>
              <a:t>——</a:t>
            </a:r>
            <a:r>
              <a:rPr lang="zh-CN" altLang="en-US" sz="2400" dirty="0">
                <a:solidFill>
                  <a:schemeClr val="tx1"/>
                </a:solidFill>
                <a:latin typeface="黑体" pitchFamily="49" charset="-122"/>
                <a:ea typeface="黑体" pitchFamily="49" charset="-122"/>
              </a:rPr>
              <a:t>学生心理压力急剧增加  影响学生</a:t>
            </a:r>
            <a:r>
              <a:rPr lang="zh-CN" altLang="en-US" sz="2400" dirty="0" smtClean="0">
                <a:solidFill>
                  <a:schemeClr val="tx1"/>
                </a:solidFill>
                <a:latin typeface="黑体" pitchFamily="49" charset="-122"/>
                <a:ea typeface="黑体" pitchFamily="49" charset="-122"/>
              </a:rPr>
              <a:t>人格的</a:t>
            </a:r>
            <a:r>
              <a:rPr lang="zh-CN" altLang="en-US" sz="2400" dirty="0">
                <a:solidFill>
                  <a:schemeClr val="tx1"/>
                </a:solidFill>
                <a:latin typeface="黑体" pitchFamily="49" charset="-122"/>
                <a:ea typeface="黑体" pitchFamily="49" charset="-122"/>
              </a:rPr>
              <a:t>健全发展</a:t>
            </a:r>
            <a:r>
              <a:rPr lang="zh-CN" altLang="en-US" sz="2400" dirty="0" smtClean="0">
                <a:solidFill>
                  <a:schemeClr val="tx1"/>
                </a:solidFill>
                <a:latin typeface="黑体" pitchFamily="49" charset="-122"/>
                <a:ea typeface="黑体" pitchFamily="49" charset="-122"/>
              </a:rPr>
              <a:t>；在特殊情况下（如受个人气质个性因素的影响）则会演变成危机事件。</a:t>
            </a:r>
            <a:br>
              <a:rPr lang="zh-CN" altLang="en-US" sz="2400" dirty="0">
                <a:solidFill>
                  <a:schemeClr val="tx1"/>
                </a:solidFill>
                <a:latin typeface="黑体" pitchFamily="49" charset="-122"/>
                <a:ea typeface="黑体" pitchFamily="49" charset="-122"/>
              </a:rPr>
            </a:br>
            <a:r>
              <a:rPr lang="zh-CN" altLang="en-US" sz="2400" dirty="0">
                <a:solidFill>
                  <a:schemeClr val="tx1"/>
                </a:solidFill>
                <a:latin typeface="黑体" pitchFamily="49" charset="-122"/>
                <a:ea typeface="黑体" pitchFamily="49" charset="-122"/>
              </a:rPr>
              <a:t>    教师威信</a:t>
            </a:r>
            <a:r>
              <a:rPr lang="zh-CN" altLang="en-US" sz="2400" dirty="0" smtClean="0">
                <a:solidFill>
                  <a:schemeClr val="tx1"/>
                </a:solidFill>
                <a:latin typeface="黑体" pitchFamily="49" charset="-122"/>
                <a:ea typeface="黑体" pitchFamily="49" charset="-122"/>
              </a:rPr>
              <a:t>下降，甚至</a:t>
            </a:r>
            <a:r>
              <a:rPr lang="zh-CN" altLang="en-US" sz="2400" dirty="0">
                <a:solidFill>
                  <a:schemeClr val="tx1"/>
                </a:solidFill>
                <a:latin typeface="黑体" pitchFamily="49" charset="-122"/>
                <a:ea typeface="黑体" pitchFamily="49" charset="-122"/>
              </a:rPr>
              <a:t>丧失殆尽</a:t>
            </a:r>
            <a:r>
              <a:rPr lang="zh-CN" altLang="en-US" sz="2400" dirty="0" smtClean="0">
                <a:solidFill>
                  <a:schemeClr val="tx1"/>
                </a:solidFill>
                <a:latin typeface="黑体" pitchFamily="49" charset="-122"/>
                <a:ea typeface="黑体" pitchFamily="49" charset="-122"/>
              </a:rPr>
              <a:t>。可谓</a:t>
            </a:r>
            <a:r>
              <a:rPr lang="zh-CN" altLang="en-US" sz="2400" dirty="0">
                <a:solidFill>
                  <a:schemeClr val="tx1"/>
                </a:solidFill>
                <a:latin typeface="黑体" pitchFamily="49" charset="-122"/>
                <a:ea typeface="黑体" pitchFamily="49" charset="-122"/>
              </a:rPr>
              <a:t>两败俱伤。</a:t>
            </a:r>
            <a:endParaRPr lang="zh-CN" altLang="en-US" sz="2400" dirty="0">
              <a:solidFill>
                <a:schemeClr val="tx1"/>
              </a:solidFill>
              <a:latin typeface="黑体" pitchFamily="49" charset="-122"/>
              <a:ea typeface="黑体" pitchFamily="49" charset="-122"/>
            </a:endParaRPr>
          </a:p>
        </p:txBody>
      </p:sp>
      <p:sp>
        <p:nvSpPr>
          <p:cNvPr id="3" name="内容占位符 2"/>
          <p:cNvSpPr>
            <a:spLocks noGrp="1"/>
          </p:cNvSpPr>
          <p:nvPr>
            <p:ph idx="1"/>
          </p:nvPr>
        </p:nvSpPr>
        <p:spPr/>
        <p:txBody>
          <a:bodyPr/>
          <a:lstStyle/>
          <a:p>
            <a:pPr marL="0" indent="0">
              <a:buNone/>
            </a:pPr>
            <a:endParaRPr lang="en-US" altLang="zh-CN" dirty="0" smtClean="0"/>
          </a:p>
          <a:p>
            <a:pPr marL="0" indent="0">
              <a:buNone/>
            </a:pPr>
            <a:endParaRPr lang="en-US" altLang="zh-CN" sz="2000" dirty="0" smtClean="0">
              <a:solidFill>
                <a:srgbClr val="FFFF00"/>
              </a:solidFill>
              <a:latin typeface="黑体" pitchFamily="49" charset="-122"/>
              <a:ea typeface="黑体" pitchFamily="49" charset="-122"/>
            </a:endParaRPr>
          </a:p>
          <a:p>
            <a:pPr marL="0" indent="0">
              <a:buNone/>
            </a:pPr>
            <a:endParaRPr lang="en-US" altLang="zh-CN" sz="2000" dirty="0">
              <a:solidFill>
                <a:srgbClr val="FFFF00"/>
              </a:solidFill>
              <a:latin typeface="黑体" pitchFamily="49" charset="-122"/>
              <a:ea typeface="黑体" pitchFamily="49" charset="-122"/>
            </a:endParaRPr>
          </a:p>
          <a:p>
            <a:pPr marL="0" indent="0">
              <a:buNone/>
            </a:pPr>
            <a:r>
              <a:rPr lang="zh-CN" altLang="en-US" sz="2000" dirty="0" smtClean="0">
                <a:solidFill>
                  <a:srgbClr val="FFFF00"/>
                </a:solidFill>
                <a:latin typeface="黑体" pitchFamily="49" charset="-122"/>
                <a:ea typeface="黑体" pitchFamily="49" charset="-122"/>
              </a:rPr>
              <a:t>链接</a:t>
            </a:r>
            <a:endParaRPr lang="en-US" altLang="zh-CN" sz="2000" dirty="0" smtClean="0">
              <a:solidFill>
                <a:srgbClr val="FFFF00"/>
              </a:solidFill>
              <a:latin typeface="黑体" pitchFamily="49" charset="-122"/>
              <a:ea typeface="黑体" pitchFamily="49" charset="-122"/>
            </a:endParaRPr>
          </a:p>
          <a:p>
            <a:pPr marL="0" indent="0">
              <a:buNone/>
            </a:pPr>
            <a:r>
              <a:rPr lang="zh-CN" altLang="en-US" sz="2000" dirty="0" smtClean="0">
                <a:solidFill>
                  <a:srgbClr val="FFFF00"/>
                </a:solidFill>
                <a:latin typeface="黑体" pitchFamily="49" charset="-122"/>
                <a:ea typeface="黑体" pitchFamily="49" charset="-122"/>
              </a:rPr>
              <a:t>等级不等于等级主义</a:t>
            </a:r>
            <a:endParaRPr lang="en-US" altLang="zh-CN" sz="2000" dirty="0">
              <a:solidFill>
                <a:srgbClr val="FFFF00"/>
              </a:solidFill>
              <a:latin typeface="黑体" pitchFamily="49" charset="-122"/>
              <a:ea typeface="黑体" pitchFamily="49" charset="-122"/>
            </a:endParaRPr>
          </a:p>
          <a:p>
            <a:pPr marL="0" indent="0">
              <a:buNone/>
            </a:pPr>
            <a:r>
              <a:rPr lang="en-US" altLang="zh-CN" sz="2000" dirty="0" smtClean="0">
                <a:solidFill>
                  <a:srgbClr val="FFFF00"/>
                </a:solidFill>
                <a:latin typeface="黑体" pitchFamily="49" charset="-122"/>
                <a:ea typeface="黑体" pitchFamily="49" charset="-122"/>
              </a:rPr>
              <a:t>   </a:t>
            </a:r>
            <a:r>
              <a:rPr lang="zh-CN" altLang="en-US" sz="2000" dirty="0" smtClean="0">
                <a:solidFill>
                  <a:srgbClr val="FFFF00"/>
                </a:solidFill>
                <a:latin typeface="黑体" pitchFamily="49" charset="-122"/>
                <a:ea typeface="黑体" pitchFamily="49" charset="-122"/>
              </a:rPr>
              <a:t>等级主义会引发无价值感、</a:t>
            </a:r>
            <a:r>
              <a:rPr lang="zh-CN" altLang="en-US" sz="2000" dirty="0" smtClean="0">
                <a:solidFill>
                  <a:srgbClr val="FFFF00"/>
                </a:solidFill>
                <a:latin typeface="黑体" pitchFamily="49" charset="-122"/>
                <a:ea typeface="黑体" pitchFamily="49" charset="-122"/>
                <a:hlinkClick r:id="rId2" action="ppaction://hlinkpres?slideindex=1&amp;slidetitle="/>
              </a:rPr>
              <a:t>无助感</a:t>
            </a:r>
            <a:r>
              <a:rPr lang="zh-CN" altLang="en-US" sz="2000" dirty="0" smtClean="0">
                <a:solidFill>
                  <a:srgbClr val="FFFF00"/>
                </a:solidFill>
                <a:latin typeface="黑体" pitchFamily="49" charset="-122"/>
                <a:ea typeface="黑体" pitchFamily="49" charset="-122"/>
              </a:rPr>
              <a:t>与绝望感</a:t>
            </a:r>
            <a:endParaRPr lang="en-US" altLang="zh-CN" sz="2000" dirty="0">
              <a:solidFill>
                <a:srgbClr val="FFFF00"/>
              </a:solidFill>
              <a:latin typeface="黑体" pitchFamily="49" charset="-122"/>
              <a:ea typeface="黑体" pitchFamily="49" charset="-122"/>
            </a:endParaRPr>
          </a:p>
          <a:p>
            <a:pPr marL="0" indent="0">
              <a:buNone/>
            </a:pPr>
            <a:endParaRPr lang="en-US" altLang="zh-CN"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71800" y="1752600"/>
            <a:ext cx="5776664" cy="4196680"/>
          </a:xfrm>
        </p:spPr>
        <p:txBody>
          <a:bodyPr/>
          <a:lstStyle/>
          <a:p>
            <a:pPr algn="l">
              <a:buFont typeface="Wingdings" pitchFamily="2" charset="2"/>
              <a:buNone/>
            </a:pPr>
            <a:br>
              <a:rPr lang="en-US" altLang="zh-CN" sz="2400" dirty="0" smtClean="0">
                <a:solidFill>
                  <a:schemeClr val="tx1"/>
                </a:solidFill>
                <a:ea typeface="黑体" pitchFamily="49" charset="-122"/>
              </a:rPr>
            </a:br>
            <a:br>
              <a:rPr lang="en-US" altLang="zh-CN" sz="2400" dirty="0">
                <a:solidFill>
                  <a:schemeClr val="tx1"/>
                </a:solidFill>
                <a:ea typeface="黑体" pitchFamily="49" charset="-122"/>
              </a:rPr>
            </a:br>
            <a:r>
              <a:rPr lang="en-US" altLang="zh-CN" sz="2400" dirty="0" smtClean="0">
                <a:solidFill>
                  <a:schemeClr val="tx1"/>
                </a:solidFill>
                <a:ea typeface="黑体" pitchFamily="49" charset="-122"/>
              </a:rPr>
              <a:t>   </a:t>
            </a:r>
            <a:br>
              <a:rPr lang="en-US" altLang="zh-CN" sz="2400" dirty="0" smtClean="0">
                <a:solidFill>
                  <a:schemeClr val="tx1"/>
                </a:solidFill>
                <a:ea typeface="黑体" pitchFamily="49" charset="-122"/>
              </a:rPr>
            </a:br>
            <a:br>
              <a:rPr lang="en-US" altLang="zh-CN" sz="2400" dirty="0">
                <a:solidFill>
                  <a:schemeClr val="tx1"/>
                </a:solidFill>
                <a:ea typeface="黑体" pitchFamily="49" charset="-122"/>
              </a:rPr>
            </a:br>
            <a:r>
              <a:rPr lang="en-US" altLang="zh-CN" sz="2400" dirty="0" smtClean="0">
                <a:solidFill>
                  <a:schemeClr val="tx1"/>
                </a:solidFill>
                <a:ea typeface="黑体" pitchFamily="49" charset="-122"/>
              </a:rPr>
              <a:t>       4</a:t>
            </a:r>
            <a:r>
              <a:rPr lang="zh-CN" altLang="en-US" sz="2400" dirty="0" smtClean="0">
                <a:solidFill>
                  <a:schemeClr val="tx1"/>
                </a:solidFill>
                <a:ea typeface="黑体" pitchFamily="49" charset="-122"/>
              </a:rPr>
              <a:t>、师生</a:t>
            </a:r>
            <a:r>
              <a:rPr lang="zh-CN" altLang="en-US" sz="2400" dirty="0">
                <a:solidFill>
                  <a:schemeClr val="tx1"/>
                </a:solidFill>
                <a:ea typeface="黑体" pitchFamily="49" charset="-122"/>
              </a:rPr>
              <a:t>关系的恶化往往是具体问题情境诱发的。</a:t>
            </a:r>
            <a:br>
              <a:rPr lang="zh-CN" altLang="en-US" sz="2400" dirty="0">
                <a:solidFill>
                  <a:schemeClr val="tx1"/>
                </a:solidFill>
                <a:ea typeface="黑体" pitchFamily="49" charset="-122"/>
              </a:rPr>
            </a:br>
            <a:r>
              <a:rPr lang="zh-CN" altLang="en-US" sz="2400" dirty="0">
                <a:solidFill>
                  <a:schemeClr val="tx1"/>
                </a:solidFill>
                <a:ea typeface="黑体" pitchFamily="49" charset="-122"/>
              </a:rPr>
              <a:t>       因此，我们</a:t>
            </a:r>
            <a:r>
              <a:rPr lang="zh-CN" altLang="en-US" sz="2400" dirty="0">
                <a:solidFill>
                  <a:schemeClr val="tx1"/>
                </a:solidFill>
                <a:latin typeface="黑体" pitchFamily="49" charset="-122"/>
                <a:ea typeface="黑体" pitchFamily="49" charset="-122"/>
              </a:rPr>
              <a:t>对教师在处理学生具体问题时</a:t>
            </a:r>
            <a:r>
              <a:rPr lang="zh-CN" altLang="en-US" sz="2400" dirty="0" smtClean="0">
                <a:solidFill>
                  <a:schemeClr val="tx1"/>
                </a:solidFill>
                <a:latin typeface="黑体" pitchFamily="49" charset="-122"/>
                <a:ea typeface="黑体" pitchFamily="49" charset="-122"/>
              </a:rPr>
              <a:t>提出以下</a:t>
            </a:r>
            <a:r>
              <a:rPr lang="zh-CN" altLang="en-US" sz="2400" dirty="0">
                <a:solidFill>
                  <a:schemeClr val="tx1"/>
                </a:solidFill>
                <a:latin typeface="黑体" pitchFamily="49" charset="-122"/>
                <a:ea typeface="黑体" pitchFamily="49" charset="-122"/>
              </a:rPr>
              <a:t>三大处理</a:t>
            </a:r>
            <a:r>
              <a:rPr lang="zh-CN" altLang="en-US" sz="2400" dirty="0" smtClean="0">
                <a:solidFill>
                  <a:schemeClr val="tx1"/>
                </a:solidFill>
                <a:latin typeface="黑体" pitchFamily="49" charset="-122"/>
                <a:ea typeface="黑体" pitchFamily="49" charset="-122"/>
              </a:rPr>
              <a:t>原则</a:t>
            </a:r>
            <a:r>
              <a:rPr lang="en-US" altLang="zh-CN" sz="2400" dirty="0" smtClean="0">
                <a:solidFill>
                  <a:schemeClr val="tx1"/>
                </a:solidFill>
                <a:latin typeface="黑体" pitchFamily="49" charset="-122"/>
                <a:ea typeface="黑体" pitchFamily="49" charset="-122"/>
              </a:rPr>
              <a:t>——</a:t>
            </a:r>
            <a:br>
              <a:rPr lang="en-US" altLang="zh-CN" sz="2400" dirty="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zh-CN" altLang="en-US" sz="2400" dirty="0">
                <a:solidFill>
                  <a:schemeClr val="tx1"/>
                </a:solidFill>
                <a:latin typeface="黑体" pitchFamily="49" charset="-122"/>
                <a:ea typeface="黑体" pitchFamily="49" charset="-122"/>
              </a:rPr>
              <a:t>基本原则</a:t>
            </a:r>
            <a:r>
              <a:rPr lang="en-US" altLang="zh-CN" sz="2400" dirty="0">
                <a:solidFill>
                  <a:schemeClr val="tx1"/>
                </a:solidFill>
                <a:latin typeface="Times New Roman" pitchFamily="18" charset="0"/>
                <a:ea typeface="黑体" pitchFamily="49" charset="-122"/>
              </a:rPr>
              <a:t>——</a:t>
            </a:r>
            <a:r>
              <a:rPr lang="zh-CN" altLang="en-US" sz="2400" dirty="0">
                <a:solidFill>
                  <a:schemeClr val="tx1"/>
                </a:solidFill>
                <a:latin typeface="黑体" pitchFamily="49" charset="-122"/>
                <a:ea typeface="黑体" pitchFamily="49" charset="-122"/>
              </a:rPr>
              <a:t>先处理情绪，后处理事情。</a:t>
            </a:r>
            <a:br>
              <a:rPr lang="zh-CN" altLang="en-US" sz="2400" dirty="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zh-CN" altLang="en-US" sz="2400" dirty="0">
                <a:solidFill>
                  <a:schemeClr val="tx1"/>
                </a:solidFill>
                <a:latin typeface="黑体" pitchFamily="49" charset="-122"/>
                <a:ea typeface="黑体" pitchFamily="49" charset="-122"/>
              </a:rPr>
              <a:t>变通原则</a:t>
            </a:r>
            <a:r>
              <a:rPr lang="en-US" altLang="zh-CN" sz="2400" dirty="0">
                <a:solidFill>
                  <a:schemeClr val="tx1"/>
                </a:solidFill>
                <a:latin typeface="Times New Roman" pitchFamily="18" charset="0"/>
                <a:ea typeface="黑体" pitchFamily="49" charset="-122"/>
              </a:rPr>
              <a:t>——</a:t>
            </a:r>
            <a:r>
              <a:rPr lang="zh-CN" altLang="en-US" sz="2400" dirty="0">
                <a:solidFill>
                  <a:schemeClr val="tx1"/>
                </a:solidFill>
                <a:latin typeface="黑体" pitchFamily="49" charset="-122"/>
                <a:ea typeface="黑体" pitchFamily="49" charset="-122"/>
              </a:rPr>
              <a:t>先稳定大局，再处理情绪，</a:t>
            </a:r>
            <a:r>
              <a:rPr lang="zh-CN" altLang="en-US" sz="2400" dirty="0" smtClean="0">
                <a:solidFill>
                  <a:schemeClr val="tx1"/>
                </a:solidFill>
                <a:latin typeface="黑体" pitchFamily="49" charset="-122"/>
                <a:ea typeface="黑体" pitchFamily="49" charset="-122"/>
              </a:rPr>
              <a:t>最后处理</a:t>
            </a:r>
            <a:r>
              <a:rPr lang="zh-CN" altLang="en-US" sz="2400" dirty="0">
                <a:solidFill>
                  <a:schemeClr val="tx1"/>
                </a:solidFill>
                <a:latin typeface="黑体" pitchFamily="49" charset="-122"/>
                <a:ea typeface="黑体" pitchFamily="49" charset="-122"/>
              </a:rPr>
              <a:t>事情。</a:t>
            </a:r>
            <a:br>
              <a:rPr lang="en-US" altLang="zh-CN" sz="2400" dirty="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zh-CN" altLang="en-US" sz="2400" dirty="0">
                <a:solidFill>
                  <a:schemeClr val="tx1"/>
                </a:solidFill>
                <a:latin typeface="黑体" pitchFamily="49" charset="-122"/>
                <a:ea typeface="黑体" pitchFamily="49" charset="-122"/>
              </a:rPr>
              <a:t>自律原则</a:t>
            </a:r>
            <a:r>
              <a:rPr lang="en-US" altLang="zh-CN" sz="2400" dirty="0">
                <a:solidFill>
                  <a:schemeClr val="tx1"/>
                </a:solidFill>
                <a:latin typeface="黑体" pitchFamily="49" charset="-122"/>
                <a:ea typeface="黑体" pitchFamily="49" charset="-122"/>
              </a:rPr>
              <a:t>——</a:t>
            </a:r>
            <a:r>
              <a:rPr lang="zh-CN" altLang="en-US" sz="2400" dirty="0">
                <a:solidFill>
                  <a:schemeClr val="tx1"/>
                </a:solidFill>
                <a:latin typeface="黑体" pitchFamily="49" charset="-122"/>
                <a:ea typeface="黑体" pitchFamily="49" charset="-122"/>
              </a:rPr>
              <a:t>师生矛盾说到底是成年人与</a:t>
            </a:r>
            <a:r>
              <a:rPr lang="zh-CN" altLang="en-US" sz="2400" dirty="0" smtClean="0">
                <a:solidFill>
                  <a:schemeClr val="tx1"/>
                </a:solidFill>
                <a:latin typeface="黑体" pitchFamily="49" charset="-122"/>
                <a:ea typeface="黑体" pitchFamily="49" charset="-122"/>
              </a:rPr>
              <a:t>未成</a:t>
            </a:r>
            <a:r>
              <a:rPr lang="zh-CN" altLang="en-US" sz="2400" dirty="0">
                <a:solidFill>
                  <a:schemeClr val="tx1"/>
                </a:solidFill>
                <a:latin typeface="黑体" pitchFamily="49" charset="-122"/>
                <a:ea typeface="黑体" pitchFamily="49" charset="-122"/>
              </a:rPr>
              <a:t>年人的矛盾，成年人应表现得更为大度和成熟。</a:t>
            </a:r>
            <a:br>
              <a:rPr lang="zh-CN" altLang="en-US" sz="2400" dirty="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br>
              <a:rPr lang="en-US" altLang="zh-CN" sz="2400" dirty="0">
                <a:solidFill>
                  <a:schemeClr val="tx1"/>
                </a:solidFill>
                <a:latin typeface="黑体" pitchFamily="49" charset="-122"/>
                <a:ea typeface="黑体" pitchFamily="49" charset="-122"/>
              </a:rPr>
            </a:br>
            <a:br>
              <a:rPr lang="en-US" altLang="zh-CN" sz="2400" dirty="0">
                <a:solidFill>
                  <a:schemeClr val="tx1"/>
                </a:solidFill>
                <a:latin typeface="黑体" pitchFamily="49" charset="-122"/>
                <a:ea typeface="黑体" pitchFamily="49" charset="-122"/>
              </a:rPr>
            </a:br>
            <a:r>
              <a:rPr lang="zh-CN" altLang="en-US" sz="2400" dirty="0">
                <a:solidFill>
                  <a:schemeClr val="bg1"/>
                </a:solidFill>
                <a:latin typeface="黑体" pitchFamily="49" charset="-122"/>
                <a:ea typeface="黑体" pitchFamily="49" charset="-122"/>
              </a:rPr>
              <a:t>年人的矛盾，成年人应表现得更为大度和成熟。</a:t>
            </a:r>
            <a:endParaRPr lang="en-US" altLang="zh-CN" sz="24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dirty="0" smtClean="0">
              <a:solidFill>
                <a:srgbClr val="7030A0"/>
              </a:solidFill>
              <a:latin typeface="黑体" pitchFamily="49" charset="-122"/>
              <a:ea typeface="黑体" pitchFamily="49" charset="-122"/>
            </a:endParaRPr>
          </a:p>
          <a:p>
            <a:pPr marL="0" indent="0">
              <a:buNone/>
            </a:pPr>
            <a:endParaRPr lang="en-US" altLang="zh-CN" dirty="0">
              <a:solidFill>
                <a:srgbClr val="7030A0"/>
              </a:solidFill>
              <a:latin typeface="黑体" pitchFamily="49" charset="-122"/>
              <a:ea typeface="黑体" pitchFamily="49" charset="-122"/>
            </a:endParaRPr>
          </a:p>
          <a:p>
            <a:pPr marL="0" indent="0">
              <a:buNone/>
            </a:pPr>
            <a:endParaRPr lang="en-US" altLang="zh-CN" dirty="0" smtClean="0">
              <a:solidFill>
                <a:srgbClr val="7030A0"/>
              </a:solidFill>
              <a:latin typeface="黑体" pitchFamily="49" charset="-122"/>
              <a:ea typeface="黑体" pitchFamily="49" charset="-122"/>
            </a:endParaRPr>
          </a:p>
          <a:p>
            <a:pPr marL="0" indent="0">
              <a:buNone/>
            </a:pPr>
            <a:r>
              <a:rPr lang="zh-CN" altLang="en-US" sz="2400" dirty="0" smtClean="0">
                <a:solidFill>
                  <a:srgbClr val="7030A0"/>
                </a:solidFill>
                <a:latin typeface="黑体" pitchFamily="49" charset="-122"/>
                <a:ea typeface="黑体" pitchFamily="49" charset="-122"/>
              </a:rPr>
              <a:t>案例</a:t>
            </a:r>
            <a:r>
              <a:rPr lang="zh-CN" altLang="en-US" sz="2400" dirty="0">
                <a:solidFill>
                  <a:srgbClr val="7030A0"/>
                </a:solidFill>
                <a:latin typeface="黑体" pitchFamily="49" charset="-122"/>
                <a:ea typeface="黑体" pitchFamily="49" charset="-122"/>
              </a:rPr>
              <a:t>分析</a:t>
            </a:r>
            <a:endParaRPr lang="en-US" altLang="zh-CN" sz="2400" dirty="0">
              <a:solidFill>
                <a:srgbClr val="7030A0"/>
              </a:solidFill>
              <a:latin typeface="黑体" pitchFamily="49" charset="-122"/>
              <a:ea typeface="黑体" pitchFamily="49" charset="-122"/>
            </a:endParaRPr>
          </a:p>
          <a:p>
            <a:pPr marL="0" indent="0">
              <a:buNone/>
            </a:pPr>
            <a:endParaRPr lang="en-US" altLang="zh-CN" sz="2400" dirty="0">
              <a:solidFill>
                <a:srgbClr val="7030A0"/>
              </a:solidFill>
              <a:latin typeface="黑体" pitchFamily="49" charset="-122"/>
              <a:ea typeface="黑体" pitchFamily="49" charset="-122"/>
            </a:endParaRPr>
          </a:p>
          <a:p>
            <a:pPr marL="0" indent="0">
              <a:buNone/>
            </a:pPr>
            <a:r>
              <a:rPr lang="zh-CN" altLang="en-US" sz="2400" dirty="0" smtClean="0">
                <a:solidFill>
                  <a:srgbClr val="7030A0"/>
                </a:solidFill>
                <a:latin typeface="黑体" pitchFamily="49" charset="-122"/>
                <a:ea typeface="黑体" pitchFamily="49" charset="-122"/>
              </a:rPr>
              <a:t>高</a:t>
            </a:r>
            <a:r>
              <a:rPr lang="zh-CN" altLang="en-US" sz="2400" dirty="0">
                <a:solidFill>
                  <a:srgbClr val="7030A0"/>
                </a:solidFill>
                <a:latin typeface="黑体" pitchFamily="49" charset="-122"/>
                <a:ea typeface="黑体" pitchFamily="49" charset="-122"/>
              </a:rPr>
              <a:t>一女生跳楼</a:t>
            </a:r>
            <a:r>
              <a:rPr lang="zh-CN" altLang="en-US" sz="2400" dirty="0" smtClean="0">
                <a:solidFill>
                  <a:srgbClr val="7030A0"/>
                </a:solidFill>
                <a:latin typeface="黑体" pitchFamily="49" charset="-122"/>
                <a:ea typeface="黑体" pitchFamily="49" charset="-122"/>
                <a:hlinkClick r:id="rId1" action="ppaction://hlinkfile"/>
              </a:rPr>
              <a:t>案</a:t>
            </a:r>
            <a:endParaRPr lang="zh-CN" altLang="en-US" sz="2400" dirty="0">
              <a:solidFill>
                <a:srgbClr val="7030A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half" idx="1"/>
          </p:nvPr>
        </p:nvSpPr>
        <p:spPr>
          <a:xfrm>
            <a:off x="251520" y="1676400"/>
            <a:ext cx="2304256" cy="4419600"/>
          </a:xfrm>
        </p:spPr>
        <p:txBody>
          <a:bodyPr/>
          <a:lstStyle/>
          <a:p>
            <a:pPr marL="0" indent="0">
              <a:buNone/>
            </a:pPr>
            <a:endParaRPr lang="en-US" altLang="zh-CN" dirty="0" smtClean="0"/>
          </a:p>
          <a:p>
            <a:pPr marL="0" indent="0">
              <a:buNone/>
            </a:pPr>
            <a:endParaRPr lang="en-US" altLang="zh-CN" dirty="0"/>
          </a:p>
          <a:p>
            <a:pPr marL="0" indent="0">
              <a:buNone/>
            </a:pPr>
            <a:endParaRPr lang="en-US" altLang="zh-CN" sz="2400" dirty="0" smtClean="0"/>
          </a:p>
        </p:txBody>
      </p:sp>
      <p:sp>
        <p:nvSpPr>
          <p:cNvPr id="4" name="内容占位符 3"/>
          <p:cNvSpPr>
            <a:spLocks noGrp="1"/>
          </p:cNvSpPr>
          <p:nvPr>
            <p:ph sz="half" idx="2"/>
          </p:nvPr>
        </p:nvSpPr>
        <p:spPr>
          <a:xfrm>
            <a:off x="2915816" y="1556792"/>
            <a:ext cx="6048672" cy="4248472"/>
          </a:xfrm>
        </p:spPr>
        <p:txBody>
          <a:bodyPr/>
          <a:lstStyle/>
          <a:p>
            <a:pPr marL="0" indent="0">
              <a:buNone/>
            </a:pPr>
            <a:r>
              <a:rPr lang="en-US" altLang="zh-CN" sz="2800" dirty="0" smtClean="0">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一种值得注意的现象</a:t>
            </a:r>
            <a:r>
              <a:rPr lang="en-US"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某些优秀的教师，习惯于追求完美，因此常常因个别学生不良表现而引发焦虑情绪。</a:t>
            </a:r>
            <a:endParaRPr lang="en-US" altLang="zh-CN" sz="2800" dirty="0" smtClean="0">
              <a:solidFill>
                <a:schemeClr val="tx1"/>
              </a:solidFill>
              <a:latin typeface="黑体" pitchFamily="49" charset="-122"/>
              <a:ea typeface="黑体" pitchFamily="49" charset="-122"/>
            </a:endParaRPr>
          </a:p>
          <a:p>
            <a:pPr marL="0" indent="0">
              <a:buNone/>
            </a:pP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他们在处理具体问题时，往往要求整齐划一甚至比较苛刻，总是说一不二，缺乏弹性，在态度上、言语上透着一种强势，缺少了一些人性化的理解、接纳和包容，结果一不小心就会在师生关系上“擦枪走火”。</a:t>
            </a:r>
            <a:endParaRPr lang="zh-CN" altLang="en-US" sz="2800" dirty="0">
              <a:solidFill>
                <a:schemeClr val="tx1"/>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15816" y="2204864"/>
            <a:ext cx="5976664" cy="3744416"/>
          </a:xfrm>
        </p:spPr>
        <p:txBody>
          <a:bodyPr/>
          <a:lstStyle/>
          <a:p>
            <a:pPr algn="l">
              <a:lnSpc>
                <a:spcPct val="90000"/>
              </a:lnSpc>
            </a:pPr>
            <a:r>
              <a:rPr lang="zh-CN" altLang="en-US" sz="2800" dirty="0" smtClean="0">
                <a:solidFill>
                  <a:schemeClr val="tx1"/>
                </a:solidFill>
                <a:ea typeface="黑体" pitchFamily="49" charset="-122"/>
              </a:rPr>
              <a:t>        </a:t>
            </a:r>
            <a:br>
              <a:rPr lang="en-US" altLang="zh-CN" sz="2800" dirty="0" smtClean="0">
                <a:solidFill>
                  <a:schemeClr val="tx1"/>
                </a:solidFill>
                <a:ea typeface="黑体" pitchFamily="49" charset="-122"/>
              </a:rPr>
            </a:br>
            <a:r>
              <a:rPr lang="en-US" altLang="zh-CN" sz="2800" dirty="0">
                <a:solidFill>
                  <a:schemeClr val="tx1"/>
                </a:solidFill>
                <a:ea typeface="黑体" pitchFamily="49" charset="-122"/>
              </a:rPr>
              <a:t> </a:t>
            </a:r>
            <a:r>
              <a:rPr lang="en-US" altLang="zh-CN" sz="2800" dirty="0" smtClean="0">
                <a:solidFill>
                  <a:schemeClr val="tx1"/>
                </a:solidFill>
                <a:ea typeface="黑体" pitchFamily="49" charset="-122"/>
              </a:rPr>
              <a:t>    5</a:t>
            </a:r>
            <a:r>
              <a:rPr lang="zh-CN" altLang="en-US" sz="2800" dirty="0" smtClean="0">
                <a:solidFill>
                  <a:schemeClr val="tx1"/>
                </a:solidFill>
                <a:ea typeface="黑体" pitchFamily="49" charset="-122"/>
              </a:rPr>
              <a:t>、必须</a:t>
            </a:r>
            <a:r>
              <a:rPr lang="zh-CN" altLang="en-US" sz="2800" dirty="0">
                <a:solidFill>
                  <a:schemeClr val="tx1"/>
                </a:solidFill>
                <a:ea typeface="黑体" pitchFamily="49" charset="-122"/>
              </a:rPr>
              <a:t>引导全体教师学习师生沟通的艺术</a:t>
            </a:r>
            <a:r>
              <a:rPr lang="zh-CN" altLang="en-US" sz="2800" dirty="0" smtClean="0">
                <a:solidFill>
                  <a:schemeClr val="tx1"/>
                </a:solidFill>
                <a:ea typeface="黑体" pitchFamily="49" charset="-122"/>
              </a:rPr>
              <a:t>，克</a:t>
            </a:r>
            <a:r>
              <a:rPr lang="zh-CN" altLang="en-US" sz="2800" dirty="0">
                <a:solidFill>
                  <a:schemeClr val="tx1"/>
                </a:solidFill>
                <a:ea typeface="黑体" pitchFamily="49" charset="-122"/>
              </a:rPr>
              <a:t>服过</a:t>
            </a:r>
            <a:r>
              <a:rPr lang="zh-CN" altLang="en-US" sz="2800" dirty="0" smtClean="0">
                <a:solidFill>
                  <a:schemeClr val="tx1"/>
                </a:solidFill>
                <a:ea typeface="黑体" pitchFamily="49" charset="-122"/>
              </a:rPr>
              <a:t>去习</a:t>
            </a:r>
            <a:r>
              <a:rPr lang="zh-CN" altLang="en-US" sz="2800" dirty="0">
                <a:solidFill>
                  <a:schemeClr val="tx1"/>
                </a:solidFill>
                <a:ea typeface="黑体" pitchFamily="49" charset="-122"/>
              </a:rPr>
              <a:t>以为常的命令、控制、指挥、警告、威胁、训诫、说教、讽刺、挖苦、揶揄、随意的批评指责、不愿意积极聆听</a:t>
            </a:r>
            <a:r>
              <a:rPr lang="zh-CN" altLang="en-US" sz="2800" dirty="0" smtClean="0">
                <a:solidFill>
                  <a:schemeClr val="tx1"/>
                </a:solidFill>
                <a:ea typeface="黑体" pitchFamily="49" charset="-122"/>
              </a:rPr>
              <a:t>等错</a:t>
            </a:r>
            <a:r>
              <a:rPr lang="zh-CN" altLang="en-US" sz="2800" dirty="0">
                <a:solidFill>
                  <a:schemeClr val="tx1"/>
                </a:solidFill>
                <a:ea typeface="黑体" pitchFamily="49" charset="-122"/>
              </a:rPr>
              <a:t>误做</a:t>
            </a:r>
            <a:r>
              <a:rPr lang="zh-CN" altLang="en-US" sz="2800" dirty="0" smtClean="0">
                <a:solidFill>
                  <a:schemeClr val="tx1"/>
                </a:solidFill>
                <a:ea typeface="黑体" pitchFamily="49" charset="-122"/>
              </a:rPr>
              <a:t>法。</a:t>
            </a:r>
            <a:br>
              <a:rPr lang="en-US" altLang="zh-CN" sz="2800" dirty="0" smtClean="0">
                <a:solidFill>
                  <a:schemeClr val="tx1"/>
                </a:solidFill>
                <a:ea typeface="黑体" pitchFamily="49" charset="-122"/>
              </a:rPr>
            </a:br>
            <a:r>
              <a:rPr lang="zh-CN" altLang="en-US" sz="2800" dirty="0">
                <a:solidFill>
                  <a:schemeClr val="tx1"/>
                </a:solidFill>
                <a:ea typeface="黑体" pitchFamily="49" charset="-122"/>
              </a:rPr>
              <a:t> </a:t>
            </a:r>
            <a:r>
              <a:rPr lang="zh-CN" altLang="en-US" sz="2800" dirty="0" smtClean="0">
                <a:solidFill>
                  <a:schemeClr val="tx1"/>
                </a:solidFill>
                <a:ea typeface="黑体" pitchFamily="49" charset="-122"/>
              </a:rPr>
              <a:t>       代</a:t>
            </a:r>
            <a:r>
              <a:rPr lang="zh-CN" altLang="en-US" sz="2800" dirty="0">
                <a:solidFill>
                  <a:schemeClr val="tx1"/>
                </a:solidFill>
                <a:ea typeface="黑体" pitchFamily="49" charset="-122"/>
              </a:rPr>
              <a:t>之</a:t>
            </a:r>
            <a:r>
              <a:rPr lang="zh-CN" altLang="en-US" sz="2800" dirty="0" smtClean="0">
                <a:solidFill>
                  <a:schemeClr val="tx1"/>
                </a:solidFill>
                <a:ea typeface="黑体" pitchFamily="49" charset="-122"/>
              </a:rPr>
              <a:t>以</a:t>
            </a:r>
            <a:r>
              <a:rPr lang="en-US" altLang="zh-CN" sz="2800" dirty="0" smtClean="0">
                <a:solidFill>
                  <a:schemeClr val="tx1"/>
                </a:solidFill>
                <a:ea typeface="黑体" pitchFamily="49" charset="-122"/>
              </a:rPr>
              <a:t>——</a:t>
            </a:r>
            <a:r>
              <a:rPr lang="zh-CN" altLang="en-US" sz="2800" dirty="0" smtClean="0">
                <a:solidFill>
                  <a:schemeClr val="tx1"/>
                </a:solidFill>
                <a:ea typeface="黑体" pitchFamily="49" charset="-122"/>
              </a:rPr>
              <a:t>真</a:t>
            </a:r>
            <a:r>
              <a:rPr lang="zh-CN" altLang="en-US" sz="2800" dirty="0">
                <a:solidFill>
                  <a:schemeClr val="tx1"/>
                </a:solidFill>
                <a:ea typeface="黑体" pitchFamily="49" charset="-122"/>
              </a:rPr>
              <a:t>诚、接纳、尊重、同感、倾听等理念、方法与技</a:t>
            </a:r>
            <a:r>
              <a:rPr lang="zh-CN" altLang="en-US" sz="2800" dirty="0" smtClean="0">
                <a:solidFill>
                  <a:schemeClr val="tx1"/>
                </a:solidFill>
                <a:ea typeface="黑体" pitchFamily="49" charset="-122"/>
              </a:rPr>
              <a:t>巧。</a:t>
            </a:r>
            <a:br>
              <a:rPr lang="zh-CN" altLang="en-US" sz="2800" dirty="0" smtClean="0">
                <a:solidFill>
                  <a:schemeClr val="tx1"/>
                </a:solidFill>
                <a:ea typeface="黑体" pitchFamily="49" charset="-122"/>
              </a:rPr>
            </a:br>
            <a:br>
              <a:rPr lang="zh-CN" altLang="en-US" sz="2400" dirty="0" smtClean="0">
                <a:solidFill>
                  <a:schemeClr val="tx1"/>
                </a:solidFill>
                <a:ea typeface="黑体" pitchFamily="49" charset="-122"/>
              </a:rPr>
            </a:br>
            <a:endParaRPr lang="zh-CN" altLang="en-US" sz="2400" dirty="0">
              <a:solidFill>
                <a:schemeClr val="tx1"/>
              </a:solidFill>
              <a:latin typeface="黑体" pitchFamily="49" charset="-122"/>
              <a:ea typeface="黑体" pitchFamily="49" charset="-122"/>
            </a:endParaRPr>
          </a:p>
        </p:txBody>
      </p:sp>
      <p:sp>
        <p:nvSpPr>
          <p:cNvPr id="3" name="内容占位符 2"/>
          <p:cNvSpPr>
            <a:spLocks noGrp="1"/>
          </p:cNvSpPr>
          <p:nvPr>
            <p:ph sz="half" idx="1"/>
          </p:nvPr>
        </p:nvSpPr>
        <p:spPr>
          <a:xfrm>
            <a:off x="228600" y="1676400"/>
            <a:ext cx="1967136" cy="4419600"/>
          </a:xfrm>
        </p:spPr>
        <p:txBody>
          <a:bodyPr/>
          <a:lstStyle/>
          <a:p>
            <a:pPr marL="0" indent="0">
              <a:buNone/>
            </a:pPr>
            <a:endParaRPr lang="en-US" altLang="zh-CN" dirty="0" smtClean="0"/>
          </a:p>
          <a:p>
            <a:pPr marL="0" indent="0">
              <a:buNone/>
            </a:pPr>
            <a:endParaRPr lang="en-US" altLang="zh-CN" dirty="0"/>
          </a:p>
          <a:p>
            <a:pPr marL="0" indent="0">
              <a:buNone/>
            </a:pPr>
            <a:r>
              <a:rPr lang="zh-CN" altLang="en-US" sz="2000" dirty="0" smtClean="0">
                <a:solidFill>
                  <a:srgbClr val="FFFF00"/>
                </a:solidFill>
                <a:latin typeface="黑体" pitchFamily="49" charset="-122"/>
                <a:ea typeface="黑体" pitchFamily="49" charset="-122"/>
              </a:rPr>
              <a:t>案例分享</a:t>
            </a:r>
            <a:endParaRPr lang="en-US" altLang="zh-CN" sz="2000" dirty="0" smtClean="0">
              <a:solidFill>
                <a:srgbClr val="FFFF00"/>
              </a:solidFill>
              <a:latin typeface="黑体" pitchFamily="49" charset="-122"/>
              <a:ea typeface="黑体" pitchFamily="49" charset="-122"/>
            </a:endParaRPr>
          </a:p>
          <a:p>
            <a:pPr marL="0" indent="0">
              <a:buNone/>
            </a:pPr>
            <a:endParaRPr lang="en-US" altLang="zh-CN" sz="2000" dirty="0">
              <a:solidFill>
                <a:srgbClr val="FFFF00"/>
              </a:solidFill>
              <a:latin typeface="黑体" pitchFamily="49" charset="-122"/>
              <a:ea typeface="黑体" pitchFamily="49" charset="-122"/>
            </a:endParaRPr>
          </a:p>
          <a:p>
            <a:pPr marL="0" indent="0">
              <a:buNone/>
            </a:pPr>
            <a:r>
              <a:rPr lang="zh-CN" altLang="en-US" sz="2000" dirty="0" smtClean="0">
                <a:solidFill>
                  <a:srgbClr val="FFFF00"/>
                </a:solidFill>
                <a:latin typeface="黑体" pitchFamily="49" charset="-122"/>
                <a:ea typeface="黑体" pitchFamily="49" charset="-122"/>
                <a:hlinkClick r:id="rId1" action="ppaction://hlinkfile"/>
              </a:rPr>
              <a:t>吕</a:t>
            </a:r>
            <a:r>
              <a:rPr lang="en-US" altLang="zh-CN" sz="2000" dirty="0" smtClean="0">
                <a:solidFill>
                  <a:srgbClr val="FFFF00"/>
                </a:solidFill>
                <a:latin typeface="黑体" pitchFamily="49" charset="-122"/>
                <a:ea typeface="黑体" pitchFamily="49" charset="-122"/>
                <a:hlinkClick r:id="rId1" action="ppaction://hlinkfile"/>
              </a:rPr>
              <a:t>YX</a:t>
            </a:r>
            <a:r>
              <a:rPr lang="zh-CN" altLang="en-US" sz="2000" dirty="0" smtClean="0">
                <a:solidFill>
                  <a:srgbClr val="FFFF00"/>
                </a:solidFill>
                <a:latin typeface="黑体" pitchFamily="49" charset="-122"/>
                <a:ea typeface="黑体" pitchFamily="49" charset="-122"/>
                <a:hlinkClick r:id="rId1" action="ppaction://hlinkfile"/>
              </a:rPr>
              <a:t>辅导手记</a:t>
            </a:r>
            <a:endParaRPr lang="zh-CN" altLang="en-US" sz="2000" dirty="0">
              <a:solidFill>
                <a:srgbClr val="FFFF00"/>
              </a:solidFill>
              <a:latin typeface="黑体" pitchFamily="49" charset="-122"/>
              <a:ea typeface="黑体" pitchFamily="49" charset="-122"/>
            </a:endParaRPr>
          </a:p>
        </p:txBody>
      </p:sp>
      <p:sp>
        <p:nvSpPr>
          <p:cNvPr id="4" name="内容占位符 3"/>
          <p:cNvSpPr>
            <a:spLocks noGrp="1"/>
          </p:cNvSpPr>
          <p:nvPr>
            <p:ph sz="half" idx="2"/>
          </p:nvPr>
        </p:nvSpPr>
        <p:spPr>
          <a:xfrm>
            <a:off x="2555776" y="1676400"/>
            <a:ext cx="151814" cy="4419600"/>
          </a:xfrm>
        </p:spPr>
        <p:txBody>
          <a:bodyPr/>
          <a:lstStyle/>
          <a:p>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half" idx="1"/>
          </p:nvPr>
        </p:nvSpPr>
        <p:spPr>
          <a:xfrm>
            <a:off x="251520" y="1676400"/>
            <a:ext cx="2160240" cy="4419600"/>
          </a:xfrm>
        </p:spPr>
        <p:txBody>
          <a:bodyPr/>
          <a:lstStyle/>
          <a:p>
            <a:endParaRPr lang="zh-CN" altLang="en-US" dirty="0"/>
          </a:p>
        </p:txBody>
      </p:sp>
      <p:sp>
        <p:nvSpPr>
          <p:cNvPr id="4" name="内容占位符 3"/>
          <p:cNvSpPr>
            <a:spLocks noGrp="1"/>
          </p:cNvSpPr>
          <p:nvPr>
            <p:ph sz="half" idx="2"/>
          </p:nvPr>
        </p:nvSpPr>
        <p:spPr>
          <a:xfrm>
            <a:off x="2987824" y="1484784"/>
            <a:ext cx="5832648" cy="4392488"/>
          </a:xfrm>
        </p:spPr>
        <p:txBody>
          <a:bodyPr/>
          <a:lstStyle/>
          <a:p>
            <a:pPr marL="0" indent="0">
              <a:buNone/>
            </a:pPr>
            <a:r>
              <a:rPr lang="en-US" altLang="zh-CN" sz="2400" dirty="0" smtClean="0">
                <a:solidFill>
                  <a:schemeClr val="tx1"/>
                </a:solidFill>
                <a:latin typeface="黑体" pitchFamily="49" charset="-122"/>
                <a:ea typeface="黑体" pitchFamily="49" charset="-122"/>
              </a:rPr>
              <a:t>    </a:t>
            </a:r>
            <a:r>
              <a:rPr lang="zh-CN" altLang="zh-CN" sz="2400" dirty="0" smtClean="0">
                <a:solidFill>
                  <a:schemeClr val="tx1"/>
                </a:solidFill>
                <a:latin typeface="黑体" pitchFamily="49" charset="-122"/>
                <a:ea typeface="黑体" pitchFamily="49" charset="-122"/>
              </a:rPr>
              <a:t>若要</a:t>
            </a:r>
            <a:r>
              <a:rPr lang="zh-CN" altLang="zh-CN" sz="2400" dirty="0">
                <a:solidFill>
                  <a:schemeClr val="tx1"/>
                </a:solidFill>
                <a:latin typeface="黑体" pitchFamily="49" charset="-122"/>
                <a:ea typeface="黑体" pitchFamily="49" charset="-122"/>
              </a:rPr>
              <a:t>尊重与接纳每一个学生，除非</a:t>
            </a:r>
            <a:r>
              <a:rPr lang="zh-CN" altLang="zh-CN" sz="2400" dirty="0" smtClean="0">
                <a:solidFill>
                  <a:schemeClr val="tx1"/>
                </a:solidFill>
                <a:latin typeface="黑体" pitchFamily="49" charset="-122"/>
                <a:ea typeface="黑体" pitchFamily="49" charset="-122"/>
              </a:rPr>
              <a:t>我</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们</a:t>
            </a:r>
            <a:r>
              <a:rPr lang="zh-CN" altLang="zh-CN" sz="2400" dirty="0">
                <a:solidFill>
                  <a:schemeClr val="tx1"/>
                </a:solidFill>
                <a:latin typeface="黑体" pitchFamily="49" charset="-122"/>
                <a:ea typeface="黑体" pitchFamily="49" charset="-122"/>
              </a:rPr>
              <a:t>对人的本质有积极的信念，相信每一</a:t>
            </a:r>
            <a:r>
              <a:rPr lang="zh-CN" altLang="zh-CN" sz="2400" dirty="0" smtClean="0">
                <a:solidFill>
                  <a:schemeClr val="tx1"/>
                </a:solidFill>
                <a:latin typeface="黑体" pitchFamily="49" charset="-122"/>
                <a:ea typeface="黑体" pitchFamily="49" charset="-122"/>
              </a:rPr>
              <a:t>个</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体</a:t>
            </a:r>
            <a:r>
              <a:rPr lang="zh-CN" altLang="zh-CN" sz="2400" dirty="0">
                <a:solidFill>
                  <a:schemeClr val="tx1"/>
                </a:solidFill>
                <a:latin typeface="黑体" pitchFamily="49" charset="-122"/>
                <a:ea typeface="黑体" pitchFamily="49" charset="-122"/>
              </a:rPr>
              <a:t>独特的潜能，重视每一个体的人性</a:t>
            </a:r>
            <a:r>
              <a:rPr lang="zh-CN" altLang="zh-CN" sz="2400" dirty="0" smtClean="0">
                <a:solidFill>
                  <a:schemeClr val="tx1"/>
                </a:solidFill>
                <a:latin typeface="黑体" pitchFamily="49" charset="-122"/>
                <a:ea typeface="黑体" pitchFamily="49" charset="-122"/>
              </a:rPr>
              <a:t>尊严</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和</a:t>
            </a:r>
            <a:r>
              <a:rPr lang="zh-CN" altLang="zh-CN" sz="2400" dirty="0">
                <a:solidFill>
                  <a:schemeClr val="tx1"/>
                </a:solidFill>
                <a:latin typeface="黑体" pitchFamily="49" charset="-122"/>
                <a:ea typeface="黑体" pitchFamily="49" charset="-122"/>
              </a:rPr>
              <a:t>价值，否则，我们不可能做得到。当</a:t>
            </a:r>
            <a:r>
              <a:rPr lang="zh-CN" altLang="zh-CN" sz="2400" dirty="0" smtClean="0">
                <a:solidFill>
                  <a:schemeClr val="tx1"/>
                </a:solidFill>
                <a:latin typeface="黑体" pitchFamily="49" charset="-122"/>
                <a:ea typeface="黑体" pitchFamily="49" charset="-122"/>
              </a:rPr>
              <a:t>一</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位</a:t>
            </a:r>
            <a:r>
              <a:rPr lang="zh-CN" altLang="zh-CN" sz="2400" dirty="0">
                <a:solidFill>
                  <a:schemeClr val="tx1"/>
                </a:solidFill>
                <a:latin typeface="黑体" pitchFamily="49" charset="-122"/>
                <a:ea typeface="黑体" pitchFamily="49" charset="-122"/>
              </a:rPr>
              <a:t>老师对学生有了基本的信任，他不但</a:t>
            </a:r>
            <a:r>
              <a:rPr lang="zh-CN" altLang="zh-CN" sz="2400" dirty="0" smtClean="0">
                <a:solidFill>
                  <a:schemeClr val="tx1"/>
                </a:solidFill>
                <a:latin typeface="黑体" pitchFamily="49" charset="-122"/>
                <a:ea typeface="黑体" pitchFamily="49" charset="-122"/>
              </a:rPr>
              <a:t>能</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欣赏</a:t>
            </a:r>
            <a:r>
              <a:rPr lang="zh-CN" altLang="zh-CN" sz="2400" dirty="0">
                <a:solidFill>
                  <a:schemeClr val="tx1"/>
                </a:solidFill>
                <a:latin typeface="黑体" pitchFamily="49" charset="-122"/>
                <a:ea typeface="黑体" pitchFamily="49" charset="-122"/>
              </a:rPr>
              <a:t>学生成就和优美的一面，同时，他</a:t>
            </a:r>
            <a:r>
              <a:rPr lang="zh-CN" altLang="zh-CN" sz="2400" dirty="0" smtClean="0">
                <a:solidFill>
                  <a:schemeClr val="tx1"/>
                </a:solidFill>
                <a:latin typeface="黑体" pitchFamily="49" charset="-122"/>
                <a:ea typeface="黑体" pitchFamily="49" charset="-122"/>
              </a:rPr>
              <a:t>有</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能力</a:t>
            </a:r>
            <a:r>
              <a:rPr lang="zh-CN" altLang="zh-CN" sz="2400" dirty="0">
                <a:solidFill>
                  <a:schemeClr val="tx1"/>
                </a:solidFill>
                <a:latin typeface="黑体" pitchFamily="49" charset="-122"/>
                <a:ea typeface="黑体" pitchFamily="49" charset="-122"/>
              </a:rPr>
              <a:t>去体谅和接纳学生的错失、困惑和</a:t>
            </a:r>
            <a:r>
              <a:rPr lang="zh-CN" altLang="zh-CN" sz="2400" dirty="0" smtClean="0">
                <a:solidFill>
                  <a:schemeClr val="tx1"/>
                </a:solidFill>
                <a:latin typeface="黑体" pitchFamily="49" charset="-122"/>
                <a:ea typeface="黑体" pitchFamily="49" charset="-122"/>
              </a:rPr>
              <a:t>混</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乱</a:t>
            </a:r>
            <a:r>
              <a:rPr lang="zh-CN" altLang="zh-CN" sz="2400" dirty="0">
                <a:solidFill>
                  <a:schemeClr val="tx1"/>
                </a:solidFill>
                <a:latin typeface="黑体" pitchFamily="49" charset="-122"/>
                <a:ea typeface="黑体" pitchFamily="49" charset="-122"/>
              </a:rPr>
              <a:t>，因为他相信人的可塑性，可改变性</a:t>
            </a:r>
            <a:r>
              <a:rPr lang="zh-CN" altLang="zh-CN" sz="2400" dirty="0" smtClean="0">
                <a:solidFill>
                  <a:schemeClr val="tx1"/>
                </a:solidFill>
                <a:latin typeface="黑体" pitchFamily="49" charset="-122"/>
                <a:ea typeface="黑体" pitchFamily="49" charset="-122"/>
              </a:rPr>
              <a:t>。</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而</a:t>
            </a:r>
            <a:r>
              <a:rPr lang="zh-CN" altLang="zh-CN" sz="2400" dirty="0">
                <a:solidFill>
                  <a:schemeClr val="tx1"/>
                </a:solidFill>
                <a:latin typeface="黑体" pitchFamily="49" charset="-122"/>
                <a:ea typeface="黑体" pitchFamily="49" charset="-122"/>
              </a:rPr>
              <a:t>教师的接纳、尊重、饶恕、忍耐，会</a:t>
            </a:r>
            <a:r>
              <a:rPr lang="zh-CN" altLang="zh-CN" sz="2400" dirty="0" smtClean="0">
                <a:solidFill>
                  <a:schemeClr val="tx1"/>
                </a:solidFill>
                <a:latin typeface="黑体" pitchFamily="49" charset="-122"/>
                <a:ea typeface="黑体" pitchFamily="49" charset="-122"/>
              </a:rPr>
              <a:t>引</a:t>
            </a:r>
            <a:endParaRPr lang="en-US" altLang="zh-CN" sz="2400" dirty="0" smtClean="0">
              <a:solidFill>
                <a:schemeClr val="tx1"/>
              </a:solidFill>
              <a:latin typeface="黑体" pitchFamily="49" charset="-122"/>
              <a:ea typeface="黑体" pitchFamily="49" charset="-122"/>
            </a:endParaRPr>
          </a:p>
          <a:p>
            <a:pPr marL="0" indent="0">
              <a:buNone/>
            </a:pPr>
            <a:r>
              <a:rPr lang="zh-CN" altLang="zh-CN" sz="2400" dirty="0" smtClean="0">
                <a:solidFill>
                  <a:schemeClr val="tx1"/>
                </a:solidFill>
                <a:latin typeface="黑体" pitchFamily="49" charset="-122"/>
                <a:ea typeface="黑体" pitchFamily="49" charset="-122"/>
              </a:rPr>
              <a:t>导</a:t>
            </a:r>
            <a:r>
              <a:rPr lang="zh-CN" altLang="zh-CN" sz="2400" dirty="0">
                <a:solidFill>
                  <a:schemeClr val="tx1"/>
                </a:solidFill>
                <a:latin typeface="黑体" pitchFamily="49" charset="-122"/>
                <a:ea typeface="黑体" pitchFamily="49" charset="-122"/>
              </a:rPr>
              <a:t>学生的转变与成长</a:t>
            </a:r>
            <a:r>
              <a:rPr lang="zh-CN" altLang="zh-CN" sz="2400" dirty="0" smtClean="0">
                <a:solidFill>
                  <a:schemeClr val="tx1"/>
                </a:solidFill>
                <a:latin typeface="黑体" pitchFamily="49" charset="-122"/>
                <a:ea typeface="黑体" pitchFamily="49" charset="-122"/>
              </a:rPr>
              <a:t>。</a:t>
            </a:r>
            <a:r>
              <a:rPr lang="en-US" altLang="zh-CN" sz="2400" dirty="0" smtClean="0">
                <a:solidFill>
                  <a:schemeClr val="tx1"/>
                </a:solidFill>
                <a:latin typeface="黑体" pitchFamily="49" charset="-122"/>
                <a:ea typeface="黑体" pitchFamily="49" charset="-122"/>
              </a:rPr>
              <a:t>——</a:t>
            </a:r>
            <a:r>
              <a:rPr lang="zh-CN" altLang="en-US" sz="2400" dirty="0" smtClean="0">
                <a:solidFill>
                  <a:schemeClr val="tx1"/>
                </a:solidFill>
                <a:latin typeface="黑体" pitchFamily="49" charset="-122"/>
                <a:ea typeface="黑体" pitchFamily="49" charset="-122"/>
              </a:rPr>
              <a:t>林孟平</a:t>
            </a:r>
            <a:endParaRPr lang="zh-CN" altLang="en-US" sz="2400" dirty="0">
              <a:solidFill>
                <a:schemeClr val="tx1"/>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zh-CN" altLang="en-US" sz="3600" dirty="0">
                <a:solidFill>
                  <a:schemeClr val="accent2">
                    <a:lumMod val="75000"/>
                  </a:schemeClr>
                </a:solidFill>
                <a:latin typeface="黑体" pitchFamily="49" charset="-122"/>
                <a:ea typeface="黑体" pitchFamily="49" charset="-122"/>
              </a:rPr>
              <a:t>四</a:t>
            </a:r>
            <a:r>
              <a:rPr lang="zh-CN" altLang="en-US" sz="3600" dirty="0" smtClean="0">
                <a:solidFill>
                  <a:schemeClr val="accent2">
                    <a:lumMod val="75000"/>
                  </a:schemeClr>
                </a:solidFill>
                <a:latin typeface="黑体" pitchFamily="49" charset="-122"/>
                <a:ea typeface="黑体" pitchFamily="49" charset="-122"/>
              </a:rPr>
              <a:t>、亲子关系障碍导致处境不利</a:t>
            </a:r>
            <a:endParaRPr lang="en-US" altLang="zh-CN" sz="36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3087216" y="1916832"/>
            <a:ext cx="5805264" cy="3816424"/>
          </a:xfrm>
        </p:spPr>
        <p:txBody>
          <a:bodyPr/>
          <a:lstStyle/>
          <a:p>
            <a:pPr marL="0" indent="0">
              <a:buNone/>
            </a:pPr>
            <a:r>
              <a:rPr lang="en-US" altLang="zh-CN" sz="2400" dirty="0" smtClean="0">
                <a:solidFill>
                  <a:schemeClr val="tx1"/>
                </a:solidFill>
                <a:latin typeface="黑体" pitchFamily="49" charset="-122"/>
                <a:ea typeface="黑体" pitchFamily="49" charset="-122"/>
              </a:rPr>
              <a:t>    1</a:t>
            </a:r>
            <a:r>
              <a:rPr lang="zh-CN" altLang="en-US" sz="2400" dirty="0" smtClean="0">
                <a:solidFill>
                  <a:schemeClr val="tx1"/>
                </a:solidFill>
                <a:latin typeface="黑体" pitchFamily="49" charset="-122"/>
                <a:ea typeface="黑体" pitchFamily="49" charset="-122"/>
              </a:rPr>
              <a:t>、首先是家庭离异给孩子带来伤害。</a:t>
            </a:r>
            <a:r>
              <a:rPr lang="zh-CN" altLang="zh-CN" sz="2400" dirty="0">
                <a:solidFill>
                  <a:schemeClr val="tx1"/>
                </a:solidFill>
                <a:latin typeface="黑体" pitchFamily="49" charset="-122"/>
                <a:ea typeface="黑体" pitchFamily="49" charset="-122"/>
              </a:rPr>
              <a:t>父母离异</a:t>
            </a:r>
            <a:r>
              <a:rPr lang="zh-CN" altLang="zh-CN" sz="2400" dirty="0" smtClean="0">
                <a:solidFill>
                  <a:schemeClr val="tx1"/>
                </a:solidFill>
                <a:latin typeface="黑体" pitchFamily="49" charset="-122"/>
                <a:ea typeface="黑体" pitchFamily="49" charset="-122"/>
              </a:rPr>
              <a:t>使子女</a:t>
            </a:r>
            <a:r>
              <a:rPr lang="zh-CN" altLang="zh-CN" sz="2400" dirty="0">
                <a:solidFill>
                  <a:schemeClr val="tx1"/>
                </a:solidFill>
                <a:latin typeface="黑体" pitchFamily="49" charset="-122"/>
                <a:ea typeface="黑体" pitchFamily="49" charset="-122"/>
              </a:rPr>
              <a:t>的情绪情感普遍出现消极</a:t>
            </a:r>
            <a:r>
              <a:rPr lang="zh-CN" altLang="zh-CN" sz="2400" dirty="0" smtClean="0">
                <a:solidFill>
                  <a:schemeClr val="tx1"/>
                </a:solidFill>
                <a:latin typeface="黑体" pitchFamily="49" charset="-122"/>
                <a:ea typeface="黑体" pitchFamily="49" charset="-122"/>
              </a:rPr>
              <a:t>变化</a:t>
            </a:r>
            <a:r>
              <a:rPr lang="zh-CN" altLang="en-US" sz="2400" dirty="0" smtClean="0">
                <a:solidFill>
                  <a:schemeClr val="tx1"/>
                </a:solidFill>
                <a:latin typeface="黑体" pitchFamily="49" charset="-122"/>
                <a:ea typeface="黑体" pitchFamily="49" charset="-122"/>
              </a:rPr>
              <a:t>，</a:t>
            </a:r>
            <a:r>
              <a:rPr lang="zh-CN" altLang="zh-CN" sz="2400" dirty="0" smtClean="0">
                <a:solidFill>
                  <a:schemeClr val="tx1"/>
                </a:solidFill>
                <a:latin typeface="黑体" pitchFamily="49" charset="-122"/>
                <a:ea typeface="黑体" pitchFamily="49" charset="-122"/>
              </a:rPr>
              <a:t>极</a:t>
            </a:r>
            <a:r>
              <a:rPr lang="zh-CN" altLang="zh-CN" sz="2400" dirty="0">
                <a:solidFill>
                  <a:schemeClr val="tx1"/>
                </a:solidFill>
                <a:latin typeface="黑体" pitchFamily="49" charset="-122"/>
                <a:ea typeface="黑体" pitchFamily="49" charset="-122"/>
              </a:rPr>
              <a:t>易产生强烈的愤怒、恐惧、抑郁等消极情绪。这些孩子比普通儿童更容易出现怨恨父母和迁怒他人；他们对成人怀有敌意，对谁都不信任，自我封闭，不愿与他人进行情感交流</a:t>
            </a:r>
            <a:r>
              <a:rPr lang="zh-CN" altLang="zh-CN" sz="2400" dirty="0" smtClean="0">
                <a:solidFill>
                  <a:schemeClr val="tx1"/>
                </a:solidFill>
                <a:latin typeface="黑体" pitchFamily="49" charset="-122"/>
                <a:ea typeface="黑体" pitchFamily="49" charset="-122"/>
              </a:rPr>
              <a:t>。而</a:t>
            </a:r>
            <a:r>
              <a:rPr lang="zh-CN" altLang="zh-CN" sz="2400" dirty="0">
                <a:solidFill>
                  <a:schemeClr val="tx1"/>
                </a:solidFill>
                <a:latin typeface="黑体" pitchFamily="49" charset="-122"/>
                <a:ea typeface="黑体" pitchFamily="49" charset="-122"/>
              </a:rPr>
              <a:t>经历过父母离异的孩子则更担心被唯一的亲人遗弃</a:t>
            </a:r>
            <a:r>
              <a:rPr lang="zh-CN" altLang="zh-CN" sz="2400" dirty="0" smtClean="0">
                <a:solidFill>
                  <a:schemeClr val="tx1"/>
                </a:solidFill>
                <a:latin typeface="黑体" pitchFamily="49" charset="-122"/>
                <a:ea typeface="黑体" pitchFamily="49" charset="-122"/>
              </a:rPr>
              <a:t>。</a:t>
            </a:r>
            <a:endParaRPr lang="en-US" altLang="zh-CN" sz="2400" dirty="0">
              <a:solidFill>
                <a:schemeClr val="tx1"/>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59832" y="1988840"/>
            <a:ext cx="5616624" cy="3528392"/>
          </a:xfrm>
        </p:spPr>
        <p:txBody>
          <a:bodyPr/>
          <a:lstStyle/>
          <a:p>
            <a:pPr algn="l"/>
            <a:r>
              <a:rPr lang="en-US" altLang="zh-CN" sz="2800" dirty="0" smtClean="0">
                <a:solidFill>
                  <a:schemeClr val="tx1"/>
                </a:solidFill>
                <a:latin typeface="黑体" pitchFamily="49" charset="-122"/>
                <a:ea typeface="黑体" pitchFamily="49" charset="-122"/>
              </a:rPr>
              <a:t>    </a:t>
            </a:r>
            <a:r>
              <a:rPr lang="zh-CN" altLang="zh-CN" sz="2400" dirty="0" smtClean="0">
                <a:solidFill>
                  <a:schemeClr val="tx1"/>
                </a:solidFill>
                <a:latin typeface="黑体" pitchFamily="49" charset="-122"/>
                <a:ea typeface="黑体" pitchFamily="49" charset="-122"/>
              </a:rPr>
              <a:t>年龄</a:t>
            </a:r>
            <a:r>
              <a:rPr lang="zh-CN" altLang="zh-CN" sz="2400" dirty="0">
                <a:solidFill>
                  <a:schemeClr val="tx1"/>
                </a:solidFill>
                <a:latin typeface="黑体" pitchFamily="49" charset="-122"/>
                <a:ea typeface="黑体" pitchFamily="49" charset="-122"/>
              </a:rPr>
              <a:t>越</a:t>
            </a:r>
            <a:r>
              <a:rPr lang="zh-CN" altLang="zh-CN" sz="2400" dirty="0" smtClean="0">
                <a:solidFill>
                  <a:schemeClr val="tx1"/>
                </a:solidFill>
                <a:latin typeface="黑体" pitchFamily="49" charset="-122"/>
                <a:ea typeface="黑体" pitchFamily="49" charset="-122"/>
              </a:rPr>
              <a:t>小</a:t>
            </a:r>
            <a:r>
              <a:rPr lang="zh-CN" altLang="en-US" sz="2400" dirty="0" smtClean="0">
                <a:solidFill>
                  <a:schemeClr val="tx1"/>
                </a:solidFill>
                <a:latin typeface="黑体" pitchFamily="49" charset="-122"/>
                <a:ea typeface="黑体" pitchFamily="49" charset="-122"/>
              </a:rPr>
              <a:t>的孩子</a:t>
            </a:r>
            <a:r>
              <a:rPr lang="zh-CN" altLang="zh-CN" sz="2400" dirty="0" smtClean="0">
                <a:solidFill>
                  <a:schemeClr val="tx1"/>
                </a:solidFill>
                <a:latin typeface="黑体" pitchFamily="49" charset="-122"/>
                <a:ea typeface="黑体" pitchFamily="49" charset="-122"/>
              </a:rPr>
              <a:t>，</a:t>
            </a:r>
            <a:r>
              <a:rPr lang="zh-CN" altLang="zh-CN" sz="2400" dirty="0">
                <a:solidFill>
                  <a:schemeClr val="tx1"/>
                </a:solidFill>
                <a:latin typeface="黑体" pitchFamily="49" charset="-122"/>
                <a:ea typeface="黑体" pitchFamily="49" charset="-122"/>
              </a:rPr>
              <a:t>这种恐惧心理越强烈。这种源于不安全感的恐惧在弥散之后就容易转化为较长时期的沮丧和消沉</a:t>
            </a:r>
            <a:r>
              <a:rPr lang="zh-CN" altLang="zh-CN" sz="2400" dirty="0" smtClean="0">
                <a:solidFill>
                  <a:schemeClr val="tx1"/>
                </a:solidFill>
                <a:latin typeface="黑体" pitchFamily="49" charset="-122"/>
                <a:ea typeface="黑体" pitchFamily="49" charset="-122"/>
              </a:rPr>
              <a:t>，</a:t>
            </a:r>
            <a:r>
              <a:rPr lang="zh-CN" altLang="en-US" sz="2400" dirty="0" smtClean="0">
                <a:solidFill>
                  <a:schemeClr val="tx1"/>
                </a:solidFill>
                <a:latin typeface="黑体" pitchFamily="49" charset="-122"/>
                <a:ea typeface="黑体" pitchFamily="49" charset="-122"/>
              </a:rPr>
              <a:t>他们</a:t>
            </a:r>
            <a:r>
              <a:rPr lang="zh-CN" altLang="zh-CN" sz="2400" dirty="0" smtClean="0">
                <a:solidFill>
                  <a:schemeClr val="tx1"/>
                </a:solidFill>
                <a:latin typeface="黑体" pitchFamily="49" charset="-122"/>
                <a:ea typeface="黑体" pitchFamily="49" charset="-122"/>
              </a:rPr>
              <a:t>对</a:t>
            </a:r>
            <a:r>
              <a:rPr lang="zh-CN" altLang="zh-CN" sz="2400" dirty="0">
                <a:solidFill>
                  <a:schemeClr val="tx1"/>
                </a:solidFill>
                <a:latin typeface="黑体" pitchFamily="49" charset="-122"/>
                <a:ea typeface="黑体" pitchFamily="49" charset="-122"/>
              </a:rPr>
              <a:t>周围的人和事失去兴趣，对未来感到悲观失望</a:t>
            </a:r>
            <a:r>
              <a:rPr lang="zh-CN" altLang="zh-CN" sz="2400" dirty="0" smtClean="0">
                <a:solidFill>
                  <a:schemeClr val="tx1"/>
                </a:solidFill>
                <a:latin typeface="黑体" pitchFamily="49" charset="-122"/>
                <a:ea typeface="黑体" pitchFamily="49" charset="-122"/>
              </a:rPr>
              <a:t>。</a:t>
            </a:r>
            <a:r>
              <a:rPr lang="zh-CN" altLang="en-US" sz="2400" dirty="0" smtClean="0">
                <a:solidFill>
                  <a:schemeClr val="tx1"/>
                </a:solidFill>
                <a:latin typeface="黑体" pitchFamily="49" charset="-122"/>
                <a:ea typeface="黑体" pitchFamily="49" charset="-122"/>
              </a:rPr>
              <a:t>他们的内心充满着负性情感的“张力”，如果此时没有得到家庭内部人际关系的改善和外部及时的援助，就很容易被周边环境中一些微小的“火花”所“引爆”。</a:t>
            </a:r>
            <a:br>
              <a:rPr lang="en-US" altLang="zh-CN" sz="2400" dirty="0">
                <a:solidFill>
                  <a:schemeClr val="tx1"/>
                </a:solidFill>
                <a:latin typeface="黑体" pitchFamily="49" charset="-122"/>
                <a:ea typeface="黑体" pitchFamily="49" charset="-122"/>
              </a:rPr>
            </a:br>
            <a:endParaRPr lang="en-US" altLang="zh-CN" sz="24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pPr marL="0" indent="0">
              <a:buNone/>
            </a:pPr>
            <a:endParaRPr lang="en-US" altLang="zh-CN" sz="2000" dirty="0" smtClean="0">
              <a:solidFill>
                <a:schemeClr val="tx1"/>
              </a:solidFill>
              <a:latin typeface="黑体" pitchFamily="49" charset="-122"/>
              <a:ea typeface="黑体" pitchFamily="49" charset="-122"/>
            </a:endParaRPr>
          </a:p>
          <a:p>
            <a:pPr marL="0" indent="0">
              <a:buNone/>
            </a:pPr>
            <a:endParaRPr lang="en-US" altLang="zh-CN" sz="2000" dirty="0">
              <a:solidFill>
                <a:schemeClr val="tx1"/>
              </a:solidFill>
              <a:latin typeface="黑体" pitchFamily="49" charset="-122"/>
              <a:ea typeface="黑体" pitchFamily="49" charset="-122"/>
            </a:endParaRPr>
          </a:p>
          <a:p>
            <a:pPr marL="0" indent="0">
              <a:buNone/>
            </a:pPr>
            <a:endParaRPr lang="en-US" altLang="zh-CN" sz="2000" dirty="0" smtClean="0">
              <a:solidFill>
                <a:schemeClr val="tx1"/>
              </a:solidFill>
              <a:latin typeface="黑体" pitchFamily="49" charset="-122"/>
              <a:ea typeface="黑体" pitchFamily="49" charset="-122"/>
            </a:endParaRPr>
          </a:p>
          <a:p>
            <a:pPr marL="0" indent="0">
              <a:buNone/>
            </a:pPr>
            <a:endParaRPr lang="en-US" altLang="zh-CN" sz="2000" dirty="0">
              <a:solidFill>
                <a:schemeClr val="tx1"/>
              </a:solidFill>
              <a:latin typeface="黑体" pitchFamily="49" charset="-122"/>
              <a:ea typeface="黑体" pitchFamily="49" charset="-122"/>
            </a:endParaRPr>
          </a:p>
          <a:p>
            <a:pPr marL="0" indent="0">
              <a:buNone/>
            </a:pPr>
            <a:r>
              <a:rPr lang="zh-CN" altLang="en-US" sz="2000" dirty="0" smtClean="0">
                <a:solidFill>
                  <a:srgbClr val="FF0000"/>
                </a:solidFill>
                <a:latin typeface="黑体" pitchFamily="49" charset="-122"/>
                <a:ea typeface="黑体" pitchFamily="49" charset="-122"/>
              </a:rPr>
              <a:t>案例分享</a:t>
            </a:r>
            <a:endParaRPr lang="en-US" altLang="zh-CN" sz="2000" dirty="0" smtClean="0">
              <a:solidFill>
                <a:srgbClr val="FF0000"/>
              </a:solidFill>
              <a:latin typeface="黑体" pitchFamily="49" charset="-122"/>
              <a:ea typeface="黑体" pitchFamily="49" charset="-122"/>
            </a:endParaRPr>
          </a:p>
          <a:p>
            <a:pPr marL="0" indent="0">
              <a:buNone/>
            </a:pPr>
            <a:r>
              <a:rPr lang="zh-CN" altLang="en-US" sz="2000" dirty="0" smtClean="0">
                <a:solidFill>
                  <a:srgbClr val="FF0000"/>
                </a:solidFill>
                <a:latin typeface="黑体" pitchFamily="49" charset="-122"/>
                <a:ea typeface="黑体" pitchFamily="49" charset="-122"/>
                <a:hlinkClick r:id="rId1" action="ppaction://hlinkfile"/>
              </a:rPr>
              <a:t>    叶</a:t>
            </a:r>
            <a:r>
              <a:rPr lang="en-US" altLang="zh-CN" sz="2000" dirty="0" smtClean="0">
                <a:solidFill>
                  <a:srgbClr val="FF0000"/>
                </a:solidFill>
                <a:latin typeface="黑体" pitchFamily="49" charset="-122"/>
                <a:ea typeface="黑体" pitchFamily="49" charset="-122"/>
                <a:hlinkClick r:id="rId1" action="ppaction://hlinkfile"/>
              </a:rPr>
              <a:t>YL</a:t>
            </a:r>
            <a:r>
              <a:rPr lang="zh-CN" altLang="en-US" sz="2000" dirty="0" smtClean="0">
                <a:solidFill>
                  <a:srgbClr val="FF0000"/>
                </a:solidFill>
                <a:latin typeface="黑体" pitchFamily="49" charset="-122"/>
                <a:ea typeface="黑体" pitchFamily="49" charset="-122"/>
                <a:hlinkClick r:id="rId1" action="ppaction://hlinkfile"/>
              </a:rPr>
              <a:t>辅导手记</a:t>
            </a:r>
            <a:endParaRPr lang="en-US" altLang="zh-CN" sz="2000" dirty="0">
              <a:solidFill>
                <a:srgbClr val="FF000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03848" y="1752600"/>
            <a:ext cx="5400600" cy="4052664"/>
          </a:xfrm>
        </p:spPr>
        <p:txBody>
          <a:bodyPr/>
          <a:lstStyle/>
          <a:p>
            <a:pPr algn="l"/>
            <a:r>
              <a:rPr lang="en-US" altLang="zh-CN" sz="2400" dirty="0" smtClean="0">
                <a:latin typeface="黑体" pitchFamily="49" charset="-122"/>
                <a:ea typeface="黑体" pitchFamily="49" charset="-122"/>
              </a:rPr>
              <a:t>    </a:t>
            </a:r>
            <a:r>
              <a:rPr lang="zh-CN" altLang="zh-CN" sz="2400" dirty="0" smtClean="0">
                <a:latin typeface="黑体" pitchFamily="49" charset="-122"/>
                <a:ea typeface="黑体" pitchFamily="49" charset="-122"/>
              </a:rPr>
              <a:t>无论</a:t>
            </a:r>
            <a:r>
              <a:rPr lang="zh-CN" altLang="zh-CN" sz="2400" dirty="0">
                <a:latin typeface="黑体" pitchFamily="49" charset="-122"/>
                <a:ea typeface="黑体" pitchFamily="49" charset="-122"/>
              </a:rPr>
              <a:t>是</a:t>
            </a:r>
            <a:r>
              <a:rPr lang="zh-CN" altLang="zh-CN" sz="2400" dirty="0" smtClean="0">
                <a:latin typeface="黑体" pitchFamily="49" charset="-122"/>
                <a:ea typeface="黑体" pitchFamily="49" charset="-122"/>
              </a:rPr>
              <a:t>男</a:t>
            </a:r>
            <a:r>
              <a:rPr lang="zh-CN" altLang="en-US" sz="2400" dirty="0" smtClean="0">
                <a:latin typeface="黑体" pitchFamily="49" charset="-122"/>
                <a:ea typeface="黑体" pitchFamily="49" charset="-122"/>
              </a:rPr>
              <a:t>生</a:t>
            </a:r>
            <a:r>
              <a:rPr lang="zh-CN" altLang="zh-CN" sz="2400" dirty="0" smtClean="0">
                <a:latin typeface="黑体" pitchFamily="49" charset="-122"/>
                <a:ea typeface="黑体" pitchFamily="49" charset="-122"/>
              </a:rPr>
              <a:t>还是女</a:t>
            </a:r>
            <a:r>
              <a:rPr lang="zh-CN" altLang="en-US" sz="2400" dirty="0" smtClean="0">
                <a:latin typeface="黑体" pitchFamily="49" charset="-122"/>
                <a:ea typeface="黑体" pitchFamily="49" charset="-122"/>
              </a:rPr>
              <a:t>生</a:t>
            </a:r>
            <a:r>
              <a:rPr lang="zh-CN" altLang="zh-CN" sz="2400" dirty="0" smtClean="0">
                <a:latin typeface="黑体" pitchFamily="49" charset="-122"/>
                <a:ea typeface="黑体" pitchFamily="49" charset="-122"/>
              </a:rPr>
              <a:t>，</a:t>
            </a:r>
            <a:r>
              <a:rPr lang="zh-CN" altLang="zh-CN" sz="2400" dirty="0">
                <a:latin typeface="黑体" pitchFamily="49" charset="-122"/>
                <a:ea typeface="黑体" pitchFamily="49" charset="-122"/>
              </a:rPr>
              <a:t>离异</a:t>
            </a:r>
            <a:r>
              <a:rPr lang="zh-CN" altLang="zh-CN" sz="2400" dirty="0" smtClean="0">
                <a:latin typeface="黑体" pitchFamily="49" charset="-122"/>
                <a:ea typeface="黑体" pitchFamily="49" charset="-122"/>
              </a:rPr>
              <a:t>家庭</a:t>
            </a:r>
            <a:r>
              <a:rPr lang="zh-CN" altLang="en-US" sz="2400" dirty="0">
                <a:latin typeface="黑体" pitchFamily="49" charset="-122"/>
                <a:ea typeface="黑体" pitchFamily="49" charset="-122"/>
              </a:rPr>
              <a:t>子女</a:t>
            </a:r>
            <a:r>
              <a:rPr lang="zh-CN" altLang="zh-CN" sz="2400" dirty="0" smtClean="0">
                <a:latin typeface="黑体" pitchFamily="49" charset="-122"/>
                <a:ea typeface="黑体" pitchFamily="49" charset="-122"/>
              </a:rPr>
              <a:t>以</a:t>
            </a:r>
            <a:r>
              <a:rPr lang="zh-CN" altLang="en-US" sz="2400" dirty="0" smtClean="0">
                <a:latin typeface="黑体" pitchFamily="49" charset="-122"/>
                <a:ea typeface="黑体" pitchFamily="49" charset="-122"/>
              </a:rPr>
              <a:t>课堂</a:t>
            </a:r>
            <a:r>
              <a:rPr lang="zh-CN" altLang="zh-CN" sz="2400" dirty="0" smtClean="0">
                <a:latin typeface="黑体" pitchFamily="49" charset="-122"/>
                <a:ea typeface="黑体" pitchFamily="49" charset="-122"/>
              </a:rPr>
              <a:t>表现</a:t>
            </a:r>
            <a:r>
              <a:rPr lang="zh-CN" altLang="zh-CN" sz="2400" dirty="0">
                <a:latin typeface="黑体" pitchFamily="49" charset="-122"/>
                <a:ea typeface="黑体" pitchFamily="49" charset="-122"/>
              </a:rPr>
              <a:t>说明他们在学校的学习生活总体都比较差，学习成绩普遍出现下降现象。在同伴交往上，离异</a:t>
            </a:r>
            <a:r>
              <a:rPr lang="zh-CN" altLang="zh-CN" sz="2400" dirty="0" smtClean="0">
                <a:latin typeface="黑体" pitchFamily="49" charset="-122"/>
                <a:ea typeface="黑体" pitchFamily="49" charset="-122"/>
              </a:rPr>
              <a:t>家庭</a:t>
            </a:r>
            <a:r>
              <a:rPr lang="zh-CN" altLang="en-US" sz="2400" dirty="0">
                <a:latin typeface="黑体" pitchFamily="49" charset="-122"/>
                <a:ea typeface="黑体" pitchFamily="49" charset="-122"/>
              </a:rPr>
              <a:t>子女</a:t>
            </a:r>
            <a:r>
              <a:rPr lang="zh-CN" altLang="zh-CN" sz="2400" dirty="0" smtClean="0">
                <a:latin typeface="黑体" pitchFamily="49" charset="-122"/>
                <a:ea typeface="黑体" pitchFamily="49" charset="-122"/>
              </a:rPr>
              <a:t>被</a:t>
            </a:r>
            <a:r>
              <a:rPr lang="zh-CN" altLang="zh-CN" sz="2400" dirty="0">
                <a:latin typeface="黑体" pitchFamily="49" charset="-122"/>
                <a:ea typeface="黑体" pitchFamily="49" charset="-122"/>
              </a:rPr>
              <a:t>同伴较高接纳的人数也远低于完整家庭的儿童，而被同伴拒斥或与同伴关系较差的情况却刚好相反。离异家庭学生与学校教师的关系不如完整家庭学生，师生之间存在着一些冲突和矛盾，心理隔阂很深，甚至有敌对情绪和行为。</a:t>
            </a:r>
            <a:endParaRPr lang="en-US" altLang="zh-CN" sz="24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r>
              <a:rPr lang="en-US" altLang="zh-CN" dirty="0">
                <a:solidFill>
                  <a:schemeClr val="tx1"/>
                </a:solidFill>
                <a:ea typeface="宋体" pitchFamily="2" charset="-122"/>
              </a:rPr>
              <a:t>Points of interest</a:t>
            </a:r>
            <a:endParaRPr lang="en-US" altLang="zh-CN" dirty="0">
              <a:solidFill>
                <a:schemeClr val="tx1"/>
              </a:solidFill>
              <a:ea typeface="宋体" pitchFamily="2"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74734" y="1490002"/>
            <a:ext cx="5688632" cy="4315261"/>
          </a:xfrm>
        </p:spPr>
        <p:txBody>
          <a:bodyPr/>
          <a:lstStyle/>
          <a:p>
            <a:pPr algn="l"/>
            <a:r>
              <a:rPr lang="en-US" altLang="zh-CN" sz="2400" dirty="0" smtClean="0">
                <a:solidFill>
                  <a:schemeClr val="tx1"/>
                </a:solidFill>
                <a:latin typeface="黑体" pitchFamily="49" charset="-122"/>
                <a:ea typeface="黑体" pitchFamily="49" charset="-122"/>
              </a:rPr>
              <a:t>    2</a:t>
            </a:r>
            <a:r>
              <a:rPr lang="zh-CN" altLang="en-US" sz="2400" dirty="0" smtClean="0">
                <a:solidFill>
                  <a:schemeClr val="tx1"/>
                </a:solidFill>
                <a:latin typeface="黑体" pitchFamily="49" charset="-122"/>
                <a:ea typeface="黑体" pitchFamily="49" charset="-122"/>
              </a:rPr>
              <a:t>、不当的家庭教育方式引发亲子之间的激烈冲突。其中最为突出的是：</a:t>
            </a:r>
            <a:br>
              <a:rPr lang="en-US" altLang="zh-CN" sz="2400" dirty="0" smtClean="0">
                <a:solidFill>
                  <a:schemeClr val="tx1"/>
                </a:solidFill>
                <a:latin typeface="黑体" pitchFamily="49" charset="-122"/>
                <a:ea typeface="黑体" pitchFamily="49" charset="-122"/>
              </a:rPr>
            </a:br>
            <a:r>
              <a:rPr lang="en-US" altLang="zh-CN" sz="2400" dirty="0">
                <a:solidFill>
                  <a:schemeClr val="tx1"/>
                </a:solidFill>
                <a:latin typeface="黑体" pitchFamily="49" charset="-122"/>
                <a:ea typeface="黑体" pitchFamily="49" charset="-122"/>
              </a:rPr>
              <a:t> </a:t>
            </a:r>
            <a:r>
              <a:rPr lang="en-US" altLang="zh-CN" sz="2400" dirty="0" smtClean="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a:t>
            </a:r>
            <a:r>
              <a:rPr lang="en-US" altLang="zh-CN" sz="2400" dirty="0" smtClean="0">
                <a:solidFill>
                  <a:schemeClr val="tx1"/>
                </a:solidFill>
                <a:latin typeface="黑体" pitchFamily="49" charset="-122"/>
                <a:ea typeface="黑体" pitchFamily="49" charset="-122"/>
              </a:rPr>
              <a:t>1</a:t>
            </a:r>
            <a:r>
              <a:rPr lang="zh-CN" altLang="en-US" sz="2400" dirty="0" smtClean="0">
                <a:solidFill>
                  <a:schemeClr val="tx1"/>
                </a:solidFill>
                <a:latin typeface="黑体" pitchFamily="49" charset="-122"/>
                <a:ea typeface="黑体" pitchFamily="49" charset="-122"/>
              </a:rPr>
              <a:t>）家长的高期待、高压力、高焦虑、高管控，导致亲子关系恶化；</a:t>
            </a:r>
            <a:br>
              <a:rPr lang="en-US" altLang="zh-CN" sz="2400" dirty="0" smtClean="0">
                <a:solidFill>
                  <a:schemeClr val="tx1"/>
                </a:solidFill>
                <a:latin typeface="黑体" pitchFamily="49" charset="-122"/>
                <a:ea typeface="黑体" pitchFamily="49" charset="-122"/>
              </a:rPr>
            </a:br>
            <a:r>
              <a:rPr lang="en-US" altLang="zh-CN" sz="2400" dirty="0" smtClean="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a:t>
            </a:r>
            <a:r>
              <a:rPr lang="en-US" altLang="zh-CN" sz="2400" dirty="0" smtClean="0">
                <a:solidFill>
                  <a:schemeClr val="tx1"/>
                </a:solidFill>
                <a:latin typeface="黑体" pitchFamily="49" charset="-122"/>
                <a:ea typeface="黑体" pitchFamily="49" charset="-122"/>
              </a:rPr>
              <a:t>2</a:t>
            </a:r>
            <a:r>
              <a:rPr lang="zh-CN" altLang="en-US" sz="2400" dirty="0" smtClean="0">
                <a:solidFill>
                  <a:schemeClr val="tx1"/>
                </a:solidFill>
                <a:latin typeface="黑体" pitchFamily="49" charset="-122"/>
                <a:ea typeface="黑体" pitchFamily="49" charset="-122"/>
              </a:rPr>
              <a:t>）因隔代抚养或重组家庭，父母疏于照管、亲子感情淡漠，在孩子出现学习与行为问题之后，父母走向另一极端，导致亲子关系恶化。</a:t>
            </a:r>
            <a:endParaRPr lang="en-US" altLang="zh-CN" sz="24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490002"/>
            <a:ext cx="2399184" cy="4758398"/>
          </a:xfrm>
        </p:spPr>
        <p:txBody>
          <a:bodyPr/>
          <a:lstStyle/>
          <a:p>
            <a:pPr marL="0" indent="0">
              <a:buNone/>
            </a:pPr>
            <a:endParaRPr lang="en-US" altLang="zh-CN" dirty="0">
              <a:solidFill>
                <a:schemeClr val="tx1"/>
              </a:solidFill>
              <a:ea typeface="宋体" pitchFamily="2" charset="-122"/>
            </a:endParaRPr>
          </a:p>
          <a:p>
            <a:pPr marL="0" indent="0">
              <a:buNone/>
            </a:pPr>
            <a:endParaRPr lang="en-US" altLang="zh-CN" dirty="0" smtClean="0">
              <a:solidFill>
                <a:schemeClr val="tx1"/>
              </a:solidFill>
              <a:ea typeface="宋体" pitchFamily="2" charset="-122"/>
            </a:endParaRPr>
          </a:p>
          <a:p>
            <a:pPr marL="0" indent="0">
              <a:buNone/>
            </a:pPr>
            <a:r>
              <a:rPr lang="zh-CN" altLang="en-US" sz="2000" dirty="0">
                <a:solidFill>
                  <a:srgbClr val="FFFF00"/>
                </a:solidFill>
                <a:latin typeface="黑体" pitchFamily="49" charset="-122"/>
                <a:ea typeface="黑体" pitchFamily="49" charset="-122"/>
              </a:rPr>
              <a:t>案例</a:t>
            </a:r>
            <a:r>
              <a:rPr lang="zh-CN" altLang="en-US" sz="2000" dirty="0" smtClean="0">
                <a:solidFill>
                  <a:srgbClr val="FFFF00"/>
                </a:solidFill>
                <a:latin typeface="黑体" pitchFamily="49" charset="-122"/>
                <a:ea typeface="黑体" pitchFamily="49" charset="-122"/>
              </a:rPr>
              <a:t>分享</a:t>
            </a:r>
            <a:endParaRPr lang="en-US" altLang="zh-CN" sz="2000" dirty="0">
              <a:solidFill>
                <a:srgbClr val="FFFF00"/>
              </a:solidFill>
              <a:latin typeface="黑体" pitchFamily="49" charset="-122"/>
              <a:ea typeface="黑体" pitchFamily="49" charset="-122"/>
            </a:endParaRPr>
          </a:p>
          <a:p>
            <a:pPr marL="0" indent="0">
              <a:buNone/>
            </a:pPr>
            <a:r>
              <a:rPr lang="en-US" altLang="zh-CN" sz="2000" dirty="0" smtClean="0">
                <a:solidFill>
                  <a:srgbClr val="FFFF00"/>
                </a:solidFill>
                <a:latin typeface="黑体" pitchFamily="49" charset="-122"/>
                <a:ea typeface="黑体" pitchFamily="49" charset="-122"/>
              </a:rPr>
              <a:t>1</a:t>
            </a:r>
            <a:r>
              <a:rPr lang="zh-CN" altLang="en-US" sz="2000" dirty="0" smtClean="0">
                <a:solidFill>
                  <a:srgbClr val="FFFF00"/>
                </a:solidFill>
                <a:latin typeface="黑体" pitchFamily="49" charset="-122"/>
                <a:ea typeface="黑体" pitchFamily="49" charset="-122"/>
              </a:rPr>
              <a:t>、</a:t>
            </a:r>
            <a:r>
              <a:rPr lang="en-US" altLang="zh-CN" sz="2000" dirty="0" smtClean="0">
                <a:solidFill>
                  <a:srgbClr val="FFFF00"/>
                </a:solidFill>
                <a:latin typeface="黑体" pitchFamily="49" charset="-122"/>
                <a:ea typeface="黑体" pitchFamily="49" charset="-122"/>
              </a:rPr>
              <a:t>150330</a:t>
            </a:r>
            <a:r>
              <a:rPr lang="zh-CN" altLang="en-US" sz="2000" dirty="0">
                <a:solidFill>
                  <a:srgbClr val="FFFF00"/>
                </a:solidFill>
                <a:latin typeface="黑体" pitchFamily="49" charset="-122"/>
                <a:ea typeface="黑体" pitchFamily="49" charset="-122"/>
              </a:rPr>
              <a:t>杭</a:t>
            </a:r>
            <a:r>
              <a:rPr lang="zh-CN" altLang="en-US" sz="2000" dirty="0" smtClean="0">
                <a:solidFill>
                  <a:srgbClr val="FFFF00"/>
                </a:solidFill>
                <a:latin typeface="黑体" pitchFamily="49" charset="-122"/>
                <a:ea typeface="黑体" pitchFamily="49" charset="-122"/>
              </a:rPr>
              <a:t>州小学生</a:t>
            </a:r>
            <a:r>
              <a:rPr lang="zh-CN" altLang="en-US" sz="2000" dirty="0" smtClean="0">
                <a:solidFill>
                  <a:srgbClr val="FFFF00"/>
                </a:solidFill>
                <a:latin typeface="黑体" pitchFamily="49" charset="-122"/>
                <a:ea typeface="黑体" pitchFamily="49" charset="-122"/>
                <a:hlinkClick r:id="rId1" action="ppaction://hlinkfile"/>
              </a:rPr>
              <a:t>案例</a:t>
            </a:r>
            <a:endParaRPr lang="en-US" altLang="zh-CN" sz="2000" dirty="0" smtClean="0">
              <a:solidFill>
                <a:srgbClr val="FFFF00"/>
              </a:solidFill>
              <a:latin typeface="黑体" pitchFamily="49" charset="-122"/>
              <a:ea typeface="黑体" pitchFamily="49" charset="-122"/>
            </a:endParaRPr>
          </a:p>
          <a:p>
            <a:pPr marL="0" indent="0">
              <a:buNone/>
            </a:pPr>
            <a:endParaRPr lang="en-US" altLang="zh-CN" sz="2000" dirty="0">
              <a:solidFill>
                <a:srgbClr val="FFFF00"/>
              </a:solidFill>
              <a:latin typeface="黑体" pitchFamily="49" charset="-122"/>
              <a:ea typeface="黑体" pitchFamily="49" charset="-122"/>
            </a:endParaRPr>
          </a:p>
          <a:p>
            <a:pPr marL="0" indent="0">
              <a:buNone/>
            </a:pPr>
            <a:r>
              <a:rPr lang="en-US" altLang="zh-CN" sz="2000" dirty="0" smtClean="0">
                <a:solidFill>
                  <a:srgbClr val="FFFF00"/>
                </a:solidFill>
                <a:latin typeface="黑体" pitchFamily="49" charset="-122"/>
                <a:ea typeface="黑体" pitchFamily="49" charset="-122"/>
              </a:rPr>
              <a:t>2</a:t>
            </a:r>
            <a:r>
              <a:rPr lang="zh-CN" altLang="en-US" sz="2000" dirty="0" smtClean="0">
                <a:solidFill>
                  <a:srgbClr val="FFFF00"/>
                </a:solidFill>
                <a:latin typeface="黑体" pitchFamily="49" charset="-122"/>
                <a:ea typeface="黑体" pitchFamily="49" charset="-122"/>
              </a:rPr>
              <a:t>、</a:t>
            </a:r>
            <a:r>
              <a:rPr lang="en-US" altLang="zh-CN" sz="2000" dirty="0" smtClean="0">
                <a:solidFill>
                  <a:srgbClr val="FFFF00"/>
                </a:solidFill>
                <a:latin typeface="黑体" pitchFamily="49" charset="-122"/>
                <a:ea typeface="黑体" pitchFamily="49" charset="-122"/>
              </a:rPr>
              <a:t>150419</a:t>
            </a:r>
            <a:r>
              <a:rPr lang="zh-CN" altLang="en-US" sz="2000" dirty="0" smtClean="0">
                <a:solidFill>
                  <a:srgbClr val="FFFF00"/>
                </a:solidFill>
                <a:latin typeface="黑体" pitchFamily="49" charset="-122"/>
                <a:ea typeface="黑体" pitchFamily="49" charset="-122"/>
              </a:rPr>
              <a:t>扬州小学生</a:t>
            </a:r>
            <a:r>
              <a:rPr lang="zh-CN" altLang="en-US" sz="2000" dirty="0" smtClean="0">
                <a:solidFill>
                  <a:srgbClr val="FFFF00"/>
                </a:solidFill>
                <a:latin typeface="黑体" pitchFamily="49" charset="-122"/>
                <a:ea typeface="黑体" pitchFamily="49" charset="-122"/>
                <a:hlinkClick r:id="rId2" action="ppaction://hlinkfile"/>
              </a:rPr>
              <a:t>案例</a:t>
            </a:r>
            <a:endParaRPr lang="en-US" altLang="zh-CN" sz="2000" dirty="0" smtClean="0">
              <a:solidFill>
                <a:srgbClr val="FFFF00"/>
              </a:solidFill>
              <a:latin typeface="黑体" pitchFamily="49" charset="-122"/>
              <a:ea typeface="黑体" pitchFamily="49" charset="-122"/>
            </a:endParaRPr>
          </a:p>
          <a:p>
            <a:pPr marL="0" indent="0">
              <a:buNone/>
            </a:pPr>
            <a:endParaRPr lang="en-US" altLang="zh-CN" sz="2000" dirty="0" smtClean="0">
              <a:solidFill>
                <a:srgbClr val="FFFF00"/>
              </a:solidFill>
              <a:latin typeface="黑体" pitchFamily="49" charset="-122"/>
              <a:ea typeface="黑体" pitchFamily="49" charset="-122"/>
              <a:hlinkClick r:id="rId3" action="ppaction://hlinkfile"/>
            </a:endParaRPr>
          </a:p>
          <a:p>
            <a:pPr marL="0" indent="0">
              <a:buNone/>
            </a:pPr>
            <a:r>
              <a:rPr lang="en-US" altLang="zh-CN" sz="2000" dirty="0" smtClean="0">
                <a:solidFill>
                  <a:srgbClr val="FFFF00"/>
                </a:solidFill>
                <a:latin typeface="黑体" pitchFamily="49" charset="-122"/>
                <a:ea typeface="黑体" pitchFamily="49" charset="-122"/>
                <a:hlinkClick r:id="rId3" action="ppaction://hlinkfile"/>
              </a:rPr>
              <a:t>3</a:t>
            </a:r>
            <a:r>
              <a:rPr lang="zh-CN" altLang="en-US" sz="2000" dirty="0" smtClean="0">
                <a:solidFill>
                  <a:srgbClr val="FFFF00"/>
                </a:solidFill>
                <a:latin typeface="黑体" pitchFamily="49" charset="-122"/>
                <a:ea typeface="黑体" pitchFamily="49" charset="-122"/>
                <a:hlinkClick r:id="rId3" action="ppaction://hlinkfile"/>
              </a:rPr>
              <a:t>、骆煜</a:t>
            </a:r>
            <a:r>
              <a:rPr lang="en-US" altLang="zh-CN" sz="2000" dirty="0" smtClean="0">
                <a:solidFill>
                  <a:srgbClr val="FFFF00"/>
                </a:solidFill>
                <a:latin typeface="黑体" pitchFamily="49" charset="-122"/>
                <a:ea typeface="黑体" pitchFamily="49" charset="-122"/>
                <a:hlinkClick r:id="rId3" action="ppaction://hlinkfile"/>
              </a:rPr>
              <a:t>G</a:t>
            </a:r>
            <a:r>
              <a:rPr lang="zh-CN" altLang="en-US" sz="2000" dirty="0" smtClean="0">
                <a:solidFill>
                  <a:srgbClr val="FFFF00"/>
                </a:solidFill>
                <a:latin typeface="黑体" pitchFamily="49" charset="-122"/>
                <a:ea typeface="黑体" pitchFamily="49" charset="-122"/>
                <a:hlinkClick r:id="rId3" action="ppaction://hlinkfile"/>
              </a:rPr>
              <a:t>辅导手记</a:t>
            </a:r>
            <a:endParaRPr lang="en-US" altLang="zh-CN" sz="2000" dirty="0" smtClean="0">
              <a:solidFill>
                <a:srgbClr val="FFFF00"/>
              </a:solidFill>
              <a:latin typeface="黑体" pitchFamily="49" charset="-122"/>
              <a:ea typeface="黑体" pitchFamily="49" charset="-122"/>
            </a:endParaRPr>
          </a:p>
          <a:p>
            <a:pPr marL="0" indent="0">
              <a:buNone/>
            </a:pPr>
            <a:endParaRPr lang="en-US" altLang="zh-CN" sz="2000" dirty="0">
              <a:solidFill>
                <a:srgbClr val="FFFF00"/>
              </a:solidFill>
              <a:latin typeface="黑体" pitchFamily="49" charset="-122"/>
              <a:ea typeface="黑体" pitchFamily="49" charset="-122"/>
            </a:endParaRPr>
          </a:p>
          <a:p>
            <a:pPr marL="0" indent="0">
              <a:buNone/>
            </a:pPr>
            <a:r>
              <a:rPr lang="en-US" altLang="zh-CN" sz="2000" dirty="0">
                <a:solidFill>
                  <a:srgbClr val="FFFF00"/>
                </a:solidFill>
                <a:latin typeface="黑体" pitchFamily="49" charset="-122"/>
                <a:ea typeface="黑体" pitchFamily="49" charset="-122"/>
              </a:rPr>
              <a:t>4</a:t>
            </a:r>
            <a:r>
              <a:rPr lang="zh-CN" altLang="en-US" sz="2000" dirty="0" smtClean="0">
                <a:solidFill>
                  <a:srgbClr val="FFFF00"/>
                </a:solidFill>
                <a:latin typeface="黑体" pitchFamily="49" charset="-122"/>
                <a:ea typeface="黑体" pitchFamily="49" charset="-122"/>
              </a:rPr>
              <a:t>、郭宇</a:t>
            </a:r>
            <a:r>
              <a:rPr lang="en-US" altLang="zh-CN" sz="2000" dirty="0" smtClean="0">
                <a:solidFill>
                  <a:srgbClr val="FFFF00"/>
                </a:solidFill>
                <a:latin typeface="黑体" pitchFamily="49" charset="-122"/>
                <a:ea typeface="黑体" pitchFamily="49" charset="-122"/>
              </a:rPr>
              <a:t>H</a:t>
            </a:r>
            <a:r>
              <a:rPr lang="zh-CN" altLang="en-US" sz="2000" dirty="0" smtClean="0">
                <a:solidFill>
                  <a:srgbClr val="FFFF00"/>
                </a:solidFill>
                <a:latin typeface="黑体" pitchFamily="49" charset="-122"/>
                <a:ea typeface="黑体" pitchFamily="49" charset="-122"/>
                <a:hlinkClick r:id="rId4" action="ppaction://hlinkfile"/>
              </a:rPr>
              <a:t>辅导手记</a:t>
            </a:r>
            <a:endParaRPr lang="en-US" altLang="zh-CN" sz="2000" dirty="0" smtClean="0">
              <a:solidFill>
                <a:srgbClr val="FFFF00"/>
              </a:solidFill>
              <a:latin typeface="黑体" pitchFamily="49" charset="-122"/>
              <a:ea typeface="黑体" pitchFamily="49" charset="-122"/>
            </a:endParaRPr>
          </a:p>
          <a:p>
            <a:pPr marL="0" indent="0">
              <a:buNone/>
            </a:pPr>
            <a:endParaRPr lang="en-US" altLang="zh-CN" sz="2000" dirty="0">
              <a:solidFill>
                <a:srgbClr val="FFFF00"/>
              </a:solidFill>
              <a:latin typeface="黑体" pitchFamily="49" charset="-122"/>
              <a:ea typeface="黑体" pitchFamily="49" charset="-122"/>
            </a:endParaRPr>
          </a:p>
          <a:p>
            <a:pPr marL="0" indent="0">
              <a:buNone/>
            </a:pPr>
            <a:endParaRPr lang="en-US" altLang="zh-CN" sz="2000" dirty="0">
              <a:solidFill>
                <a:srgbClr val="FFFF00"/>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15816" y="1556792"/>
            <a:ext cx="5832648" cy="4563826"/>
          </a:xfrm>
        </p:spPr>
        <p:txBody>
          <a:bodyPr/>
          <a:lstStyle/>
          <a:p>
            <a:pPr algn="l">
              <a:spcBef>
                <a:spcPct val="50000"/>
              </a:spcBef>
            </a:pP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3</a:t>
            </a:r>
            <a:r>
              <a:rPr lang="zh-CN" altLang="en-US" sz="2800" dirty="0" smtClean="0">
                <a:latin typeface="黑体" pitchFamily="49" charset="-122"/>
                <a:ea typeface="黑体" pitchFamily="49" charset="-122"/>
              </a:rPr>
              <a:t>、“</a:t>
            </a:r>
            <a:r>
              <a:rPr lang="zh-CN" altLang="en-US" sz="2800" dirty="0">
                <a:latin typeface="黑体" pitchFamily="49" charset="-122"/>
                <a:ea typeface="黑体" pitchFamily="49" charset="-122"/>
              </a:rPr>
              <a:t>处境不利的学生</a:t>
            </a:r>
            <a:r>
              <a:rPr lang="zh-CN" altLang="en-US" sz="2800" dirty="0" smtClean="0">
                <a:latin typeface="黑体" pitchFamily="49" charset="-122"/>
                <a:ea typeface="黑体" pitchFamily="49" charset="-122"/>
              </a:rPr>
              <a:t>”主要</a:t>
            </a:r>
            <a:r>
              <a:rPr lang="zh-CN" altLang="en-US" sz="2800" dirty="0">
                <a:latin typeface="黑体" pitchFamily="49" charset="-122"/>
                <a:ea typeface="黑体" pitchFamily="49" charset="-122"/>
              </a:rPr>
              <a:t>包括</a:t>
            </a:r>
            <a:r>
              <a:rPr lang="zh-CN" altLang="en-US" sz="2800" dirty="0" smtClean="0">
                <a:latin typeface="黑体" pitchFamily="49" charset="-122"/>
                <a:ea typeface="黑体" pitchFamily="49" charset="-122"/>
              </a:rPr>
              <a:t>：</a:t>
            </a:r>
            <a:br>
              <a:rPr lang="en-US" altLang="zh-CN" sz="2800" dirty="0" smtClean="0">
                <a:latin typeface="黑体" pitchFamily="49" charset="-122"/>
                <a:ea typeface="黑体" pitchFamily="49" charset="-122"/>
              </a:rPr>
            </a:b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a:t>
            </a:r>
            <a:r>
              <a:rPr lang="en-US" altLang="zh-CN" sz="2800" dirty="0" smtClean="0">
                <a:latin typeface="黑体" pitchFamily="49" charset="-122"/>
                <a:ea typeface="黑体" pitchFamily="49" charset="-122"/>
              </a:rPr>
              <a:t>1</a:t>
            </a:r>
            <a:r>
              <a:rPr lang="zh-CN" altLang="en-US" sz="2800" dirty="0">
                <a:latin typeface="黑体" pitchFamily="49" charset="-122"/>
                <a:ea typeface="黑体" pitchFamily="49" charset="-122"/>
              </a:rPr>
              <a:t>）学</a:t>
            </a:r>
            <a:r>
              <a:rPr lang="zh-CN" altLang="en-US" sz="2800" dirty="0" smtClean="0">
                <a:latin typeface="黑体" pitchFamily="49" charset="-122"/>
                <a:ea typeface="黑体" pitchFamily="49" charset="-122"/>
              </a:rPr>
              <a:t>习</a:t>
            </a:r>
            <a:r>
              <a:rPr lang="zh-CN" altLang="en-US" sz="2800" dirty="0">
                <a:latin typeface="黑体" pitchFamily="49" charset="-122"/>
                <a:ea typeface="黑体" pitchFamily="49" charset="-122"/>
              </a:rPr>
              <a:t>遭挫败</a:t>
            </a:r>
            <a:r>
              <a:rPr lang="zh-CN" altLang="en-US" sz="2800" dirty="0" smtClean="0">
                <a:latin typeface="黑体" pitchFamily="49" charset="-122"/>
                <a:ea typeface="黑体" pitchFamily="49" charset="-122"/>
              </a:rPr>
              <a:t>而</a:t>
            </a:r>
            <a:r>
              <a:rPr lang="zh-CN" altLang="en-US" sz="2800" dirty="0">
                <a:latin typeface="黑体" pitchFamily="49" charset="-122"/>
                <a:ea typeface="黑体" pitchFamily="49" charset="-122"/>
              </a:rPr>
              <a:t>得不到有效援助的； </a:t>
            </a:r>
            <a:br>
              <a:rPr lang="en-US" altLang="zh-CN" sz="2800" dirty="0" smtClean="0">
                <a:latin typeface="黑体" pitchFamily="49" charset="-122"/>
                <a:ea typeface="黑体" pitchFamily="49" charset="-122"/>
              </a:rPr>
            </a:b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a:t>
            </a:r>
            <a:r>
              <a:rPr lang="en-US" altLang="zh-CN" sz="2800" dirty="0">
                <a:latin typeface="黑体" pitchFamily="49" charset="-122"/>
                <a:ea typeface="黑体" pitchFamily="49" charset="-122"/>
              </a:rPr>
              <a:t>2</a:t>
            </a:r>
            <a:r>
              <a:rPr lang="zh-CN" altLang="en-US" sz="2800" dirty="0">
                <a:latin typeface="黑体" pitchFamily="49" charset="-122"/>
                <a:ea typeface="黑体" pitchFamily="49" charset="-122"/>
              </a:rPr>
              <a:t>）被同伴或群体嫌弃或欺负的；</a:t>
            </a: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zh-CN" altLang="en-US" sz="2800" dirty="0" smtClean="0">
                <a:latin typeface="黑体" pitchFamily="49" charset="-122"/>
                <a:ea typeface="黑体" pitchFamily="49" charset="-122"/>
              </a:rPr>
              <a:t>（</a:t>
            </a:r>
            <a:r>
              <a:rPr lang="en-US" altLang="zh-CN" sz="2800" dirty="0">
                <a:latin typeface="黑体" pitchFamily="49" charset="-122"/>
                <a:ea typeface="黑体" pitchFamily="49" charset="-122"/>
              </a:rPr>
              <a:t>3</a:t>
            </a:r>
            <a:r>
              <a:rPr lang="zh-CN" altLang="en-US" sz="2800" dirty="0">
                <a:latin typeface="黑体" pitchFamily="49" charset="-122"/>
                <a:ea typeface="黑体" pitchFamily="49" charset="-122"/>
              </a:rPr>
              <a:t>）因表现有较多行为问题而经常</a:t>
            </a:r>
            <a:r>
              <a:rPr lang="zh-CN" altLang="en-US" sz="2800" dirty="0" smtClean="0">
                <a:latin typeface="黑体" pitchFamily="49" charset="-122"/>
                <a:ea typeface="黑体" pitchFamily="49" charset="-122"/>
              </a:rPr>
              <a:t>受到教师</a:t>
            </a:r>
            <a:r>
              <a:rPr lang="zh-CN" altLang="en-US" sz="2800" dirty="0">
                <a:latin typeface="黑体" pitchFamily="49" charset="-122"/>
                <a:ea typeface="黑体" pitchFamily="49" charset="-122"/>
              </a:rPr>
              <a:t>批</a:t>
            </a:r>
            <a:r>
              <a:rPr lang="zh-CN" altLang="en-US" sz="2800" dirty="0" smtClean="0">
                <a:latin typeface="黑体" pitchFamily="49" charset="-122"/>
                <a:ea typeface="黑体" pitchFamily="49" charset="-122"/>
              </a:rPr>
              <a:t>评</a:t>
            </a:r>
            <a:r>
              <a:rPr lang="en-US" altLang="zh-CN" sz="2800" dirty="0" smtClean="0">
                <a:latin typeface="黑体" pitchFamily="49" charset="-122"/>
                <a:ea typeface="黑体" pitchFamily="49" charset="-122"/>
              </a:rPr>
              <a:t>——</a:t>
            </a:r>
            <a:r>
              <a:rPr lang="zh-CN" altLang="en-US" sz="2800" dirty="0" smtClean="0">
                <a:latin typeface="黑体" pitchFamily="49" charset="-122"/>
                <a:ea typeface="黑体" pitchFamily="49" charset="-122"/>
              </a:rPr>
              <a:t>师</a:t>
            </a:r>
            <a:r>
              <a:rPr lang="zh-CN" altLang="en-US" sz="2800" dirty="0">
                <a:latin typeface="黑体" pitchFamily="49" charset="-122"/>
                <a:ea typeface="黑体" pitchFamily="49" charset="-122"/>
              </a:rPr>
              <a:t>生关系紧</a:t>
            </a:r>
            <a:r>
              <a:rPr lang="zh-CN" altLang="en-US" sz="2800" dirty="0" smtClean="0">
                <a:latin typeface="黑体" pitchFamily="49" charset="-122"/>
                <a:ea typeface="黑体" pitchFamily="49" charset="-122"/>
              </a:rPr>
              <a:t>张</a:t>
            </a:r>
            <a:r>
              <a:rPr lang="en-US" altLang="zh-CN" sz="2800" dirty="0" smtClean="0">
                <a:latin typeface="黑体" pitchFamily="49" charset="-122"/>
                <a:ea typeface="黑体" pitchFamily="49" charset="-122"/>
              </a:rPr>
              <a:t>——</a:t>
            </a:r>
            <a:r>
              <a:rPr lang="zh-CN" altLang="en-US" sz="2800" dirty="0" smtClean="0">
                <a:latin typeface="黑体" pitchFamily="49" charset="-122"/>
                <a:ea typeface="黑体" pitchFamily="49" charset="-122"/>
              </a:rPr>
              <a:t>被</a:t>
            </a:r>
            <a:r>
              <a:rPr lang="zh-CN" altLang="en-US" sz="2800" dirty="0">
                <a:latin typeface="黑体" pitchFamily="49" charset="-122"/>
                <a:ea typeface="黑体" pitchFamily="49" charset="-122"/>
              </a:rPr>
              <a:t>教师忽</a:t>
            </a:r>
            <a:r>
              <a:rPr lang="zh-CN" altLang="en-US" sz="2800" dirty="0" smtClean="0">
                <a:latin typeface="黑体" pitchFamily="49" charset="-122"/>
                <a:ea typeface="黑体" pitchFamily="49" charset="-122"/>
              </a:rPr>
              <a:t>视</a:t>
            </a:r>
            <a:r>
              <a:rPr lang="zh-CN" altLang="en-US" sz="2800" dirty="0">
                <a:latin typeface="黑体" pitchFamily="49" charset="-122"/>
                <a:ea typeface="黑体" pitchFamily="49" charset="-122"/>
              </a:rPr>
              <a:t>或</a:t>
            </a:r>
            <a:r>
              <a:rPr lang="zh-CN" altLang="en-US" sz="2800" dirty="0" smtClean="0">
                <a:latin typeface="黑体" pitchFamily="49" charset="-122"/>
                <a:ea typeface="黑体" pitchFamily="49" charset="-122"/>
              </a:rPr>
              <a:t>不</a:t>
            </a:r>
            <a:r>
              <a:rPr lang="zh-CN" altLang="en-US" sz="2800" dirty="0">
                <a:latin typeface="黑体" pitchFamily="49" charset="-122"/>
                <a:ea typeface="黑体" pitchFamily="49" charset="-122"/>
              </a:rPr>
              <a:t>公正对待的；              </a:t>
            </a:r>
            <a:br>
              <a:rPr lang="en-US" altLang="zh-CN" sz="2800" dirty="0" smtClean="0">
                <a:latin typeface="黑体" pitchFamily="49" charset="-122"/>
                <a:ea typeface="黑体" pitchFamily="49" charset="-122"/>
              </a:rPr>
            </a:b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a:t>
            </a:r>
            <a:r>
              <a:rPr lang="en-US" altLang="zh-CN" sz="2800" dirty="0">
                <a:latin typeface="黑体" pitchFamily="49" charset="-122"/>
                <a:ea typeface="黑体" pitchFamily="49" charset="-122"/>
              </a:rPr>
              <a:t>4</a:t>
            </a:r>
            <a:r>
              <a:rPr lang="zh-CN" altLang="en-US" sz="2800" dirty="0">
                <a:latin typeface="黑体" pitchFamily="49" charset="-122"/>
                <a:ea typeface="黑体" pitchFamily="49" charset="-122"/>
              </a:rPr>
              <a:t>）缺乏家庭关</a:t>
            </a:r>
            <a:r>
              <a:rPr lang="zh-CN" altLang="en-US" sz="2800" dirty="0" smtClean="0">
                <a:latin typeface="黑体" pitchFamily="49" charset="-122"/>
                <a:ea typeface="黑体" pitchFamily="49" charset="-122"/>
              </a:rPr>
              <a:t>爱、遭</a:t>
            </a:r>
            <a:r>
              <a:rPr lang="zh-CN" altLang="en-US" sz="2800" dirty="0">
                <a:latin typeface="黑体" pitchFamily="49" charset="-122"/>
                <a:ea typeface="黑体" pitchFamily="49" charset="-122"/>
              </a:rPr>
              <a:t>受</a:t>
            </a:r>
            <a:r>
              <a:rPr lang="zh-CN" altLang="en-US" sz="2800" dirty="0" smtClean="0">
                <a:latin typeface="黑体" pitchFamily="49" charset="-122"/>
                <a:ea typeface="黑体" pitchFamily="49" charset="-122"/>
              </a:rPr>
              <a:t>家暴或</a:t>
            </a:r>
            <a:r>
              <a:rPr lang="zh-CN" altLang="en-US" sz="2800" dirty="0">
                <a:latin typeface="黑体" pitchFamily="49" charset="-122"/>
                <a:ea typeface="黑体" pitchFamily="49" charset="-122"/>
              </a:rPr>
              <a:t>因</a:t>
            </a:r>
            <a:r>
              <a:rPr lang="zh-CN" altLang="en-US" sz="2800" dirty="0" smtClean="0">
                <a:latin typeface="黑体" pitchFamily="49" charset="-122"/>
                <a:ea typeface="黑体" pitchFamily="49" charset="-122"/>
              </a:rPr>
              <a:t>家庭</a:t>
            </a:r>
            <a:r>
              <a:rPr lang="zh-CN" altLang="en-US" sz="2800" dirty="0">
                <a:latin typeface="黑体" pitchFamily="49" charset="-122"/>
                <a:ea typeface="黑体" pitchFamily="49" charset="-122"/>
              </a:rPr>
              <a:t>其他原因</a:t>
            </a:r>
            <a:r>
              <a:rPr lang="zh-CN" altLang="en-US" sz="2800" dirty="0" smtClean="0">
                <a:latin typeface="黑体" pitchFamily="49" charset="-122"/>
                <a:ea typeface="黑体" pitchFamily="49" charset="-122"/>
              </a:rPr>
              <a:t>而</a:t>
            </a:r>
            <a:r>
              <a:rPr lang="zh-CN" altLang="en-US" sz="2800" dirty="0">
                <a:latin typeface="黑体" pitchFamily="49" charset="-122"/>
                <a:ea typeface="黑体" pitchFamily="49" charset="-122"/>
              </a:rPr>
              <a:t>受到歧视的</a:t>
            </a:r>
            <a:r>
              <a:rPr lang="zh-CN" altLang="en-US" sz="2800" dirty="0" smtClean="0">
                <a:latin typeface="黑体" pitchFamily="49" charset="-122"/>
                <a:ea typeface="黑体" pitchFamily="49" charset="-122"/>
              </a:rPr>
              <a:t>。      </a:t>
            </a:r>
            <a:br>
              <a:rPr lang="en-US" altLang="zh-CN" sz="2400" dirty="0">
                <a:latin typeface="黑体" pitchFamily="49" charset="-122"/>
                <a:ea typeface="黑体" pitchFamily="49" charset="-122"/>
              </a:rPr>
            </a:br>
            <a:r>
              <a:rPr lang="en-US" altLang="zh-CN" sz="2400" dirty="0">
                <a:latin typeface="黑体" pitchFamily="49" charset="-122"/>
                <a:ea typeface="黑体" pitchFamily="49" charset="-122"/>
              </a:rPr>
              <a:t>   </a:t>
            </a:r>
            <a:r>
              <a:rPr lang="en-US" altLang="zh-CN" sz="2400" dirty="0" smtClean="0">
                <a:latin typeface="黑体" pitchFamily="49" charset="-122"/>
                <a:ea typeface="黑体" pitchFamily="49" charset="-122"/>
              </a:rPr>
              <a:t> </a:t>
            </a:r>
            <a:endParaRPr lang="zh-CN" altLang="en-US" sz="24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82775" y="1340768"/>
            <a:ext cx="5544616" cy="4176464"/>
          </a:xfrm>
        </p:spPr>
        <p:txBody>
          <a:bodyPr/>
          <a:lstStyle/>
          <a:p>
            <a:pPr algn="l"/>
            <a:r>
              <a:rPr lang="en-US" altLang="zh-CN" sz="2800" dirty="0" smtClean="0">
                <a:solidFill>
                  <a:schemeClr val="tx1"/>
                </a:solidFill>
                <a:latin typeface="黑体" pitchFamily="49" charset="-122"/>
                <a:ea typeface="黑体" pitchFamily="49" charset="-122"/>
              </a:rPr>
              <a:t>    3</a:t>
            </a:r>
            <a:r>
              <a:rPr lang="zh-CN" altLang="en-US" sz="2800" dirty="0" smtClean="0">
                <a:solidFill>
                  <a:schemeClr val="tx1"/>
                </a:solidFill>
                <a:latin typeface="黑体" pitchFamily="49" charset="-122"/>
                <a:ea typeface="黑体" pitchFamily="49" charset="-122"/>
              </a:rPr>
              <a:t>、教师的应对策略：</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1</a:t>
            </a:r>
            <a:r>
              <a:rPr lang="zh-CN" altLang="en-US" sz="2800" dirty="0" smtClean="0">
                <a:solidFill>
                  <a:schemeClr val="tx1"/>
                </a:solidFill>
                <a:latin typeface="黑体" pitchFamily="49" charset="-122"/>
                <a:ea typeface="黑体" pitchFamily="49" charset="-122"/>
              </a:rPr>
              <a:t>）由于此类处境不利的学生的危机根源主要在于家庭，所以教师首先要打消顾虑，采取积极介入的态度，联系家庭有关各方，共商教育子女的大计，承担起各自监护人的责任。</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a:t>
            </a:r>
            <a:r>
              <a:rPr lang="en-US" altLang="zh-CN" sz="2800" dirty="0" smtClean="0">
                <a:solidFill>
                  <a:schemeClr val="tx1"/>
                </a:solidFill>
                <a:latin typeface="黑体" pitchFamily="49" charset="-122"/>
                <a:ea typeface="黑体" pitchFamily="49" charset="-122"/>
              </a:rPr>
              <a:t>2</a:t>
            </a:r>
            <a:r>
              <a:rPr lang="zh-CN" altLang="en-US" sz="2800" dirty="0" smtClean="0">
                <a:solidFill>
                  <a:schemeClr val="tx1"/>
                </a:solidFill>
                <a:latin typeface="黑体" pitchFamily="49" charset="-122"/>
                <a:ea typeface="黑体" pitchFamily="49" charset="-122"/>
              </a:rPr>
              <a:t>）介入的主要策略应该是“求共识”、“促联络”、“</a:t>
            </a:r>
            <a:r>
              <a:rPr lang="zh-CN" altLang="en-US" sz="2800" dirty="0">
                <a:solidFill>
                  <a:schemeClr val="tx1"/>
                </a:solidFill>
                <a:latin typeface="黑体" pitchFamily="49" charset="-122"/>
                <a:ea typeface="黑体" pitchFamily="49" charset="-122"/>
              </a:rPr>
              <a:t>作</a:t>
            </a:r>
            <a:r>
              <a:rPr lang="zh-CN" altLang="en-US" sz="2800" dirty="0" smtClean="0">
                <a:solidFill>
                  <a:schemeClr val="tx1"/>
                </a:solidFill>
                <a:latin typeface="黑体" pitchFamily="49" charset="-122"/>
                <a:ea typeface="黑体" pitchFamily="49" charset="-122"/>
              </a:rPr>
              <a:t>指导”，教师应该扮演的角色是“教育指导专家”。</a:t>
            </a:r>
            <a:endParaRPr lang="en-US" altLang="zh-CN" sz="2800" dirty="0">
              <a:solidFill>
                <a:schemeClr val="tx1"/>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r>
              <a:rPr lang="en-US" altLang="zh-CN" dirty="0">
                <a:solidFill>
                  <a:schemeClr val="tx1"/>
                </a:solidFill>
                <a:ea typeface="宋体" pitchFamily="2" charset="-122"/>
              </a:rPr>
              <a:t>Points of interest</a:t>
            </a:r>
            <a:endParaRPr lang="en-US" altLang="zh-CN" dirty="0">
              <a:solidFill>
                <a:schemeClr val="tx1"/>
              </a:solidFill>
              <a:ea typeface="宋体" pitchFamily="2"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59832" y="1556792"/>
            <a:ext cx="5472608" cy="4104456"/>
          </a:xfrm>
        </p:spPr>
        <p:txBody>
          <a:bodyPr/>
          <a:lstStyle/>
          <a:p>
            <a:pPr algn="l"/>
            <a:r>
              <a:rPr lang="en-US" altLang="zh-CN" sz="2400" dirty="0" smtClean="0">
                <a:latin typeface="黑体" pitchFamily="49" charset="-122"/>
                <a:ea typeface="黑体" pitchFamily="49" charset="-122"/>
              </a:rPr>
              <a:t>   </a:t>
            </a:r>
            <a:r>
              <a:rPr lang="zh-CN" altLang="en-US" sz="2400" dirty="0" smtClean="0">
                <a:latin typeface="黑体" pitchFamily="49" charset="-122"/>
                <a:ea typeface="黑体" pitchFamily="49" charset="-122"/>
              </a:rPr>
              <a:t>（</a:t>
            </a:r>
            <a:r>
              <a:rPr lang="en-US" altLang="zh-CN" sz="2800" dirty="0" smtClean="0">
                <a:latin typeface="黑体" pitchFamily="49" charset="-122"/>
                <a:ea typeface="黑体" pitchFamily="49" charset="-122"/>
              </a:rPr>
              <a:t>3</a:t>
            </a:r>
            <a:r>
              <a:rPr lang="zh-CN" altLang="en-US" sz="2800" dirty="0" smtClean="0">
                <a:latin typeface="黑体" pitchFamily="49" charset="-122"/>
                <a:ea typeface="黑体" pitchFamily="49" charset="-122"/>
              </a:rPr>
              <a:t>）在校内对离异家庭子女给予更多的关注和关爱，对他们的不利处境多理解、多倾听、多予以心理上的支持，鼓励其他同学多和他们交朋友，关心他们生活学习上的具体困难并给予帮助，给他们以情感需求的补偿。</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zh-CN" altLang="en-US" sz="3600" dirty="0" smtClean="0">
                <a:solidFill>
                  <a:schemeClr val="accent2">
                    <a:lumMod val="75000"/>
                  </a:schemeClr>
                </a:solidFill>
                <a:latin typeface="黑体" pitchFamily="49" charset="-122"/>
                <a:ea typeface="黑体" pitchFamily="49" charset="-122"/>
              </a:rPr>
              <a:t>五、对校园危机预防的再思考</a:t>
            </a:r>
            <a:endParaRPr lang="en-US" altLang="zh-CN" sz="36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3131840" y="1547442"/>
            <a:ext cx="5182344" cy="4209256"/>
          </a:xfrm>
        </p:spPr>
        <p:txBody>
          <a:bodyPr/>
          <a:lstStyle/>
          <a:p>
            <a:pPr marL="0" indent="0">
              <a:buNone/>
            </a:pP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1</a:t>
            </a:r>
            <a:r>
              <a:rPr lang="zh-CN" altLang="en-US" sz="2800" dirty="0" smtClean="0">
                <a:solidFill>
                  <a:schemeClr val="tx1"/>
                </a:solidFill>
                <a:latin typeface="黑体" pitchFamily="49" charset="-122"/>
                <a:ea typeface="黑体" pitchFamily="49" charset="-122"/>
              </a:rPr>
              <a:t>、因天灾人祸引起的社会性危机事件往往具有突发性，多数情况下是不可抗拒或难以抗拒的。因此，干预的重点应放在危机后</a:t>
            </a:r>
            <a:r>
              <a:rPr lang="zh-CN" altLang="en-US" sz="2800" dirty="0">
                <a:solidFill>
                  <a:schemeClr val="tx1"/>
                </a:solidFill>
                <a:latin typeface="黑体" pitchFamily="49" charset="-122"/>
                <a:ea typeface="黑体" pitchFamily="49" charset="-122"/>
              </a:rPr>
              <a:t>相关</a:t>
            </a:r>
            <a:r>
              <a:rPr lang="zh-CN" altLang="en-US" sz="2800" dirty="0" smtClean="0">
                <a:solidFill>
                  <a:schemeClr val="tx1"/>
                </a:solidFill>
                <a:latin typeface="黑体" pitchFamily="49" charset="-122"/>
                <a:ea typeface="黑体" pitchFamily="49" charset="-122"/>
              </a:rPr>
              <a:t>人员的应激反应和社会稳定上。</a:t>
            </a:r>
            <a:endParaRPr lang="en-US" altLang="zh-CN" sz="2800" dirty="0" smtClean="0">
              <a:solidFill>
                <a:schemeClr val="tx1"/>
              </a:solidFill>
              <a:latin typeface="黑体" pitchFamily="49" charset="-122"/>
              <a:ea typeface="黑体" pitchFamily="49" charset="-122"/>
            </a:endParaRPr>
          </a:p>
          <a:p>
            <a:pPr marL="0" indent="0">
              <a:buNone/>
            </a:pP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而校园危机大多数是有征兆的，是渐进的，有一个积累与演变的过程，是可以预防的。</a:t>
            </a:r>
            <a:endParaRPr lang="en-US" altLang="zh-CN" sz="2800" dirty="0" smtClean="0">
              <a:solidFill>
                <a:schemeClr val="tx1"/>
              </a:solidFill>
              <a:latin typeface="黑体" pitchFamily="49" charset="-122"/>
              <a:ea typeface="黑体" pitchFamily="49" charset="-122"/>
            </a:endParaRPr>
          </a:p>
          <a:p>
            <a:pPr marL="0" indent="0">
              <a:buNone/>
            </a:pP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endParaRPr lang="en-US" altLang="zh-CN" sz="2800" dirty="0" smtClean="0">
              <a:solidFill>
                <a:schemeClr val="tx1"/>
              </a:solidFill>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75856" y="1916832"/>
            <a:ext cx="5182344" cy="3888432"/>
          </a:xfrm>
        </p:spPr>
        <p:txBody>
          <a:bodyPr/>
          <a:lstStyle/>
          <a:p>
            <a:pPr algn="l"/>
            <a:r>
              <a:rPr lang="zh-CN" altLang="en-US" sz="2800" dirty="0" smtClean="0">
                <a:solidFill>
                  <a:schemeClr val="tx1"/>
                </a:solidFill>
                <a:latin typeface="黑体" pitchFamily="49" charset="-122"/>
                <a:ea typeface="黑体" pitchFamily="49" charset="-122"/>
              </a:rPr>
              <a:t>    可见，校园危机干预不能完全套用社会性危机干预的模式，而应该</a:t>
            </a:r>
            <a:r>
              <a:rPr lang="zh-CN" altLang="en-US" sz="2800" dirty="0">
                <a:solidFill>
                  <a:schemeClr val="tx1"/>
                </a:solidFill>
                <a:latin typeface="黑体" pitchFamily="49" charset="-122"/>
                <a:ea typeface="黑体" pitchFamily="49" charset="-122"/>
              </a:rPr>
              <a:t>以预防为主，重在危机发生之前能察微知著、未雨绸缪</a:t>
            </a:r>
            <a:r>
              <a:rPr lang="zh-CN" altLang="en-US" sz="2800" dirty="0" smtClean="0">
                <a:solidFill>
                  <a:schemeClr val="tx1"/>
                </a:solidFill>
                <a:latin typeface="黑体" pitchFamily="49" charset="-122"/>
                <a:ea typeface="黑体" pitchFamily="49" charset="-122"/>
              </a:rPr>
              <a:t>。</a:t>
            </a:r>
            <a:br>
              <a:rPr lang="en-US" altLang="zh-CN" sz="2800" dirty="0" smtClean="0">
                <a:solidFill>
                  <a:schemeClr val="tx1"/>
                </a:solidFill>
                <a:latin typeface="黑体" pitchFamily="49" charset="-122"/>
                <a:ea typeface="黑体" pitchFamily="49" charset="-122"/>
              </a:rPr>
            </a:b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smtClean="0">
                <a:solidFill>
                  <a:schemeClr val="tx1"/>
                </a:solidFill>
                <a:latin typeface="黑体" pitchFamily="49" charset="-122"/>
                <a:ea typeface="黑体" pitchFamily="49" charset="-122"/>
              </a:rPr>
              <a:t>如果不能将危机控制在萌芽状态，那么一旦危机爆发，就会将学校和教师置于极其被动的局面。更令人心痛的是，如鲜花一般的年轻生命不能死而复生。</a:t>
            </a:r>
            <a:br>
              <a:rPr lang="en-US" altLang="zh-CN" sz="2800" dirty="0">
                <a:solidFill>
                  <a:schemeClr val="tx1"/>
                </a:solidFill>
                <a:latin typeface="黑体" pitchFamily="49" charset="-122"/>
                <a:ea typeface="黑体" pitchFamily="49" charset="-122"/>
              </a:rPr>
            </a:b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2915816" y="1484784"/>
            <a:ext cx="5832648" cy="4392488"/>
          </a:xfrm>
        </p:spPr>
        <p:txBody>
          <a:bodyPr/>
          <a:lstStyle/>
          <a:p>
            <a:pPr algn="l"/>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2</a:t>
            </a:r>
            <a:r>
              <a:rPr lang="zh-CN" altLang="en-US" sz="2800" dirty="0">
                <a:solidFill>
                  <a:schemeClr val="tx1"/>
                </a:solidFill>
                <a:latin typeface="黑体" pitchFamily="49" charset="-122"/>
                <a:ea typeface="黑体" pitchFamily="49" charset="-122"/>
              </a:rPr>
              <a:t>、校园危机事件的发生范围是有限的、可控的，发生的时机和环境是有规律可循的</a:t>
            </a:r>
            <a:r>
              <a:rPr lang="zh-CN" altLang="en-US" sz="2800" dirty="0" smtClean="0">
                <a:solidFill>
                  <a:schemeClr val="tx1"/>
                </a:solidFill>
                <a:latin typeface="黑体" pitchFamily="49" charset="-122"/>
                <a:ea typeface="黑体" pitchFamily="49" charset="-122"/>
              </a:rPr>
              <a:t>。只要能把握</a:t>
            </a:r>
            <a:r>
              <a:rPr lang="zh-CN" altLang="en-US" sz="2800" dirty="0">
                <a:solidFill>
                  <a:schemeClr val="tx1"/>
                </a:solidFill>
                <a:latin typeface="黑体" pitchFamily="49" charset="-122"/>
                <a:ea typeface="黑体" pitchFamily="49" charset="-122"/>
              </a:rPr>
              <a:t>青少年成长发展的规律及各个年龄段的特点，详细地</a:t>
            </a:r>
            <a:r>
              <a:rPr lang="zh-CN" altLang="en-US" sz="2800" dirty="0" smtClean="0">
                <a:solidFill>
                  <a:schemeClr val="tx1"/>
                </a:solidFill>
                <a:latin typeface="黑体" pitchFamily="49" charset="-122"/>
                <a:ea typeface="黑体" pitchFamily="49" charset="-122"/>
              </a:rPr>
              <a:t>了解</a:t>
            </a:r>
            <a:r>
              <a:rPr lang="zh-CN" altLang="en-US" sz="2800" dirty="0">
                <a:solidFill>
                  <a:schemeClr val="tx1"/>
                </a:solidFill>
                <a:latin typeface="黑体" pitchFamily="49" charset="-122"/>
                <a:ea typeface="黑体" pitchFamily="49" charset="-122"/>
              </a:rPr>
              <a:t>相关</a:t>
            </a:r>
            <a:r>
              <a:rPr lang="zh-CN" altLang="en-US" sz="2800" dirty="0" smtClean="0">
                <a:solidFill>
                  <a:schemeClr val="tx1"/>
                </a:solidFill>
                <a:latin typeface="黑体" pitchFamily="49" charset="-122"/>
                <a:ea typeface="黑体" pitchFamily="49" charset="-122"/>
              </a:rPr>
              <a:t>学生</a:t>
            </a:r>
            <a:r>
              <a:rPr lang="zh-CN" altLang="en-US" sz="2800" dirty="0">
                <a:solidFill>
                  <a:schemeClr val="tx1"/>
                </a:solidFill>
                <a:latin typeface="黑体" pitchFamily="49" charset="-122"/>
                <a:ea typeface="黑体" pitchFamily="49" charset="-122"/>
              </a:rPr>
              <a:t>的成长</a:t>
            </a:r>
            <a:r>
              <a:rPr lang="zh-CN" altLang="en-US" sz="2800" dirty="0" smtClean="0">
                <a:solidFill>
                  <a:schemeClr val="tx1"/>
                </a:solidFill>
                <a:latin typeface="黑体" pitchFamily="49" charset="-122"/>
                <a:ea typeface="黑体" pitchFamily="49" charset="-122"/>
              </a:rPr>
              <a:t>背景和现实的行为表现、情绪反应，就完全可以加以及时的干预。</a:t>
            </a:r>
            <a:endParaRPr lang="zh-CN" altLang="en-US" sz="2800" dirty="0">
              <a:latin typeface="黑体" pitchFamily="49" charset="-122"/>
              <a:ea typeface="黑体" pitchFamily="49" charset="-122"/>
            </a:endParaRPr>
          </a:p>
        </p:txBody>
      </p:sp>
      <p:sp>
        <p:nvSpPr>
          <p:cNvPr id="10" name="内容占位符 9"/>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15816" y="1676400"/>
            <a:ext cx="5904656" cy="3984848"/>
          </a:xfrm>
        </p:spPr>
        <p:txBody>
          <a:bodyPr/>
          <a:lstStyle/>
          <a:p>
            <a:pPr algn="l"/>
            <a:r>
              <a:rPr lang="en-US" altLang="zh-CN" sz="2400" dirty="0" smtClean="0">
                <a:latin typeface="黑体" pitchFamily="49" charset="-122"/>
                <a:ea typeface="黑体" pitchFamily="49" charset="-122"/>
              </a:rPr>
              <a:t>   </a:t>
            </a:r>
            <a:r>
              <a:rPr lang="en-US" altLang="zh-CN" sz="2800" dirty="0" smtClean="0">
                <a:latin typeface="黑体" pitchFamily="49" charset="-122"/>
                <a:ea typeface="黑体" pitchFamily="49" charset="-122"/>
              </a:rPr>
              <a:t>3</a:t>
            </a:r>
            <a:r>
              <a:rPr lang="zh-CN" altLang="en-US" sz="2800" dirty="0" smtClean="0">
                <a:latin typeface="黑体" pitchFamily="49" charset="-122"/>
                <a:ea typeface="黑体" pitchFamily="49" charset="-122"/>
              </a:rPr>
              <a:t>、</a:t>
            </a:r>
            <a:r>
              <a:rPr lang="zh-CN" altLang="zh-CN" sz="2800" dirty="0" smtClean="0">
                <a:latin typeface="黑体" pitchFamily="49" charset="-122"/>
                <a:ea typeface="黑体" pitchFamily="49" charset="-122"/>
              </a:rPr>
              <a:t>个</a:t>
            </a:r>
            <a:r>
              <a:rPr lang="zh-CN" altLang="zh-CN" sz="2800" dirty="0">
                <a:latin typeface="黑体" pitchFamily="49" charset="-122"/>
                <a:ea typeface="黑体" pitchFamily="49" charset="-122"/>
              </a:rPr>
              <a:t>人的高危特征一般通过“最初的危机行为”表现出来。最初的危机行为包括一些不太严重的或程度不重但令人感到不安的活动和频繁的自我伤害行为，这些行为通常会增强为某些异常行为。</a:t>
            </a:r>
            <a:r>
              <a:rPr lang="zh-CN" altLang="en-US" sz="2800" dirty="0" smtClean="0">
                <a:latin typeface="黑体" pitchFamily="49" charset="-122"/>
                <a:ea typeface="黑体" pitchFamily="49" charset="-122"/>
              </a:rPr>
              <a:t>学校和教师必须对此持有高度的警惕意识。</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a:xfrm>
            <a:off x="107504" y="1676400"/>
            <a:ext cx="2514600" cy="4419600"/>
          </a:xfrm>
        </p:spPr>
        <p:txBody>
          <a:bodyPr/>
          <a:lstStyle/>
          <a:p>
            <a:endParaRPr lang="zh-CN"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87824" y="1676400"/>
            <a:ext cx="5688632" cy="4419600"/>
          </a:xfrm>
        </p:spPr>
        <p:txBody>
          <a:bodyPr/>
          <a:lstStyle/>
          <a:p>
            <a:pPr algn="l"/>
            <a:r>
              <a:rPr lang="en-US" altLang="zh-CN" sz="2800" dirty="0" smtClean="0">
                <a:latin typeface="黑体" pitchFamily="49" charset="-122"/>
                <a:ea typeface="黑体" pitchFamily="49" charset="-122"/>
              </a:rPr>
              <a:t>    4</a:t>
            </a:r>
            <a:r>
              <a:rPr lang="zh-CN" altLang="en-US" sz="2800" dirty="0" smtClean="0">
                <a:latin typeface="黑体" pitchFamily="49" charset="-122"/>
                <a:ea typeface="黑体" pitchFamily="49" charset="-122"/>
              </a:rPr>
              <a:t>、对于青少年的危机干预，可参考美国基础教育的经验。</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r>
              <a:rPr lang="zh-CN" altLang="zh-CN" sz="2800" dirty="0" smtClean="0">
                <a:latin typeface="黑体" pitchFamily="49" charset="-122"/>
                <a:ea typeface="黑体" pitchFamily="49" charset="-122"/>
              </a:rPr>
              <a:t>美国国家标准</a:t>
            </a:r>
            <a:r>
              <a:rPr lang="zh-CN" altLang="zh-CN" sz="2800" dirty="0">
                <a:latin typeface="黑体" pitchFamily="49" charset="-122"/>
                <a:ea typeface="黑体" pitchFamily="49" charset="-122"/>
              </a:rPr>
              <a:t>基本上是要求开展全面的以能力为基础的指</a:t>
            </a:r>
            <a:r>
              <a:rPr lang="zh-CN" altLang="zh-CN" sz="2800" dirty="0" smtClean="0">
                <a:latin typeface="黑体" pitchFamily="49" charset="-122"/>
                <a:ea typeface="黑体" pitchFamily="49" charset="-122"/>
              </a:rPr>
              <a:t>导</a:t>
            </a:r>
            <a:r>
              <a:rPr lang="zh-CN" altLang="en-US" sz="2800" dirty="0" smtClean="0">
                <a:latin typeface="黑体" pitchFamily="49" charset="-122"/>
                <a:ea typeface="黑体" pitchFamily="49" charset="-122"/>
              </a:rPr>
              <a:t>课程</a:t>
            </a:r>
            <a:r>
              <a:rPr lang="zh-CN" altLang="zh-CN" sz="2800" dirty="0" smtClean="0">
                <a:latin typeface="黑体" pitchFamily="49" charset="-122"/>
                <a:ea typeface="黑体" pitchFamily="49" charset="-122"/>
              </a:rPr>
              <a:t>（</a:t>
            </a:r>
            <a:r>
              <a:rPr lang="en-US" altLang="zh-CN" sz="2800" dirty="0">
                <a:latin typeface="黑体" pitchFamily="49" charset="-122"/>
                <a:ea typeface="黑体" pitchFamily="49" charset="-122"/>
              </a:rPr>
              <a:t>CCBG</a:t>
            </a:r>
            <a:r>
              <a:rPr lang="zh-CN" altLang="zh-CN" sz="2800" dirty="0">
                <a:latin typeface="黑体" pitchFamily="49" charset="-122"/>
                <a:ea typeface="黑体" pitchFamily="49" charset="-122"/>
              </a:rPr>
              <a:t>）。于是，全面的</a:t>
            </a:r>
            <a:r>
              <a:rPr lang="zh-CN" altLang="zh-CN" sz="2800" dirty="0" smtClean="0">
                <a:latin typeface="黑体" pitchFamily="49" charset="-122"/>
                <a:ea typeface="黑体" pitchFamily="49" charset="-122"/>
              </a:rPr>
              <a:t>以</a:t>
            </a:r>
            <a:r>
              <a:rPr lang="zh-CN" altLang="en-US" sz="2800" dirty="0" smtClean="0">
                <a:latin typeface="黑体" pitchFamily="49" charset="-122"/>
                <a:ea typeface="黑体" pitchFamily="49" charset="-122"/>
              </a:rPr>
              <a:t>社会</a:t>
            </a:r>
            <a:r>
              <a:rPr lang="zh-CN" altLang="zh-CN" sz="2800" dirty="0" smtClean="0">
                <a:latin typeface="黑体" pitchFamily="49" charset="-122"/>
                <a:ea typeface="黑体" pitchFamily="49" charset="-122"/>
              </a:rPr>
              <a:t>能</a:t>
            </a:r>
            <a:r>
              <a:rPr lang="zh-CN" altLang="zh-CN" sz="2800" dirty="0">
                <a:latin typeface="黑体" pitchFamily="49" charset="-122"/>
                <a:ea typeface="黑体" pitchFamily="49" charset="-122"/>
              </a:rPr>
              <a:t>力为基础的指导和咨询活动，迅速成为学校咨询和管理的主要选择。</a:t>
            </a:r>
            <a:br>
              <a:rPr lang="zh-CN" altLang="zh-CN" sz="2800" dirty="0">
                <a:latin typeface="黑体" pitchFamily="49" charset="-122"/>
                <a:ea typeface="黑体" pitchFamily="49" charset="-122"/>
              </a:rPr>
            </a:b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3059832" y="1676400"/>
            <a:ext cx="5760640" cy="4386072"/>
          </a:xfrm>
        </p:spPr>
        <p:txBody>
          <a:bodyPr/>
          <a:lstStyle/>
          <a:p>
            <a:pPr marL="0" indent="0">
              <a:buNone/>
            </a:pPr>
            <a:r>
              <a:rPr lang="zh-CN" altLang="en-US" sz="24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开展以社会适应</a:t>
            </a:r>
            <a:r>
              <a:rPr lang="zh-CN" altLang="zh-CN" sz="2800" dirty="0" smtClean="0">
                <a:solidFill>
                  <a:schemeClr val="tx1"/>
                </a:solidFill>
                <a:latin typeface="黑体" pitchFamily="49" charset="-122"/>
                <a:ea typeface="黑体" pitchFamily="49" charset="-122"/>
              </a:rPr>
              <a:t>能力</a:t>
            </a:r>
            <a:r>
              <a:rPr lang="zh-CN" altLang="zh-CN" sz="2800" dirty="0">
                <a:solidFill>
                  <a:schemeClr val="tx1"/>
                </a:solidFill>
                <a:latin typeface="黑体" pitchFamily="49" charset="-122"/>
                <a:ea typeface="黑体" pitchFamily="49" charset="-122"/>
              </a:rPr>
              <a:t>为基础的指导活动</a:t>
            </a:r>
            <a:r>
              <a:rPr lang="zh-CN" altLang="zh-CN" sz="2800" dirty="0" smtClean="0">
                <a:solidFill>
                  <a:schemeClr val="tx1"/>
                </a:solidFill>
                <a:latin typeface="黑体" pitchFamily="49" charset="-122"/>
                <a:ea typeface="黑体" pitchFamily="49" charset="-122"/>
              </a:rPr>
              <a:t>，目</a:t>
            </a:r>
            <a:r>
              <a:rPr lang="zh-CN" altLang="zh-CN" sz="2800" dirty="0">
                <a:solidFill>
                  <a:schemeClr val="tx1"/>
                </a:solidFill>
                <a:latin typeface="黑体" pitchFamily="49" charset="-122"/>
                <a:ea typeface="黑体" pitchFamily="49" charset="-122"/>
              </a:rPr>
              <a:t>的是为所有的学生提</a:t>
            </a:r>
            <a:r>
              <a:rPr lang="zh-CN" altLang="zh-CN" sz="2800" dirty="0" smtClean="0">
                <a:solidFill>
                  <a:schemeClr val="tx1"/>
                </a:solidFill>
                <a:latin typeface="黑体" pitchFamily="49" charset="-122"/>
                <a:ea typeface="黑体" pitchFamily="49" charset="-122"/>
              </a:rPr>
              <a:t>供成</a:t>
            </a:r>
            <a:r>
              <a:rPr lang="zh-CN" altLang="zh-CN" sz="2800" dirty="0">
                <a:solidFill>
                  <a:schemeClr val="tx1"/>
                </a:solidFill>
                <a:latin typeface="黑体" pitchFamily="49" charset="-122"/>
                <a:ea typeface="黑体" pitchFamily="49" charset="-122"/>
              </a:rPr>
              <a:t>长和发展的经</a:t>
            </a:r>
            <a:r>
              <a:rPr lang="zh-CN" altLang="zh-CN" sz="2800" dirty="0" smtClean="0">
                <a:solidFill>
                  <a:schemeClr val="tx1"/>
                </a:solidFill>
                <a:latin typeface="黑体" pitchFamily="49" charset="-122"/>
                <a:ea typeface="黑体" pitchFamily="49" charset="-122"/>
              </a:rPr>
              <a:t>验</a:t>
            </a:r>
            <a:r>
              <a:rPr lang="zh-CN" altLang="en-US" sz="2800" dirty="0" smtClean="0">
                <a:solidFill>
                  <a:schemeClr val="tx1"/>
                </a:solidFill>
                <a:latin typeface="黑体" pitchFamily="49" charset="-122"/>
                <a:ea typeface="黑体" pitchFamily="49" charset="-122"/>
              </a:rPr>
              <a:t>，包括</a:t>
            </a:r>
            <a:r>
              <a:rPr lang="zh-CN" altLang="zh-CN" sz="2800" dirty="0" smtClean="0">
                <a:solidFill>
                  <a:schemeClr val="tx1"/>
                </a:solidFill>
                <a:latin typeface="黑体" pitchFamily="49" charset="-122"/>
                <a:ea typeface="黑体" pitchFamily="49" charset="-122"/>
              </a:rPr>
              <a:t>：</a:t>
            </a:r>
            <a:br>
              <a:rPr lang="zh-CN" altLang="zh-CN" sz="2800" dirty="0">
                <a:solidFill>
                  <a:schemeClr val="tx1"/>
                </a:solidFill>
                <a:latin typeface="黑体" pitchFamily="49" charset="-122"/>
                <a:ea typeface="黑体" pitchFamily="49" charset="-122"/>
              </a:rPr>
            </a:br>
            <a:r>
              <a:rPr lang="zh-CN" altLang="zh-CN" sz="2800" dirty="0">
                <a:solidFill>
                  <a:schemeClr val="tx1"/>
                </a:solidFill>
                <a:latin typeface="黑体" pitchFamily="49" charset="-122"/>
                <a:ea typeface="黑体" pitchFamily="49" charset="-122"/>
              </a:rPr>
              <a:t>（</a:t>
            </a:r>
            <a:r>
              <a:rPr lang="en-US" altLang="zh-CN" sz="2800" dirty="0">
                <a:solidFill>
                  <a:schemeClr val="tx1"/>
                </a:solidFill>
                <a:latin typeface="黑体" pitchFamily="49" charset="-122"/>
                <a:ea typeface="黑体" pitchFamily="49" charset="-122"/>
              </a:rPr>
              <a:t>1</a:t>
            </a:r>
            <a:r>
              <a:rPr lang="zh-CN" altLang="zh-CN" sz="2800" dirty="0">
                <a:solidFill>
                  <a:schemeClr val="tx1"/>
                </a:solidFill>
                <a:latin typeface="黑体" pitchFamily="49" charset="-122"/>
                <a:ea typeface="黑体" pitchFamily="49" charset="-122"/>
              </a:rPr>
              <a:t>）设置针对性</a:t>
            </a:r>
            <a:r>
              <a:rPr lang="zh-CN" altLang="zh-CN" sz="2800" dirty="0" smtClean="0">
                <a:solidFill>
                  <a:schemeClr val="tx1"/>
                </a:solidFill>
                <a:latin typeface="黑体" pitchFamily="49" charset="-122"/>
                <a:ea typeface="黑体" pitchFamily="49" charset="-122"/>
              </a:rPr>
              <a:t>的</a:t>
            </a:r>
            <a:r>
              <a:rPr lang="zh-CN" altLang="en-US" sz="2800" dirty="0" smtClean="0">
                <a:solidFill>
                  <a:schemeClr val="tx1"/>
                </a:solidFill>
                <a:latin typeface="黑体" pitchFamily="49" charset="-122"/>
                <a:ea typeface="黑体" pitchFamily="49" charset="-122"/>
              </a:rPr>
              <a:t>心理辅导</a:t>
            </a:r>
            <a:r>
              <a:rPr lang="zh-CN" altLang="zh-CN" sz="2800" dirty="0" smtClean="0">
                <a:solidFill>
                  <a:schemeClr val="tx1"/>
                </a:solidFill>
                <a:latin typeface="黑体" pitchFamily="49" charset="-122"/>
                <a:ea typeface="黑体" pitchFamily="49" charset="-122"/>
              </a:rPr>
              <a:t>课程</a:t>
            </a:r>
            <a:r>
              <a:rPr lang="zh-CN" altLang="en-US" sz="2800" dirty="0" smtClean="0">
                <a:solidFill>
                  <a:schemeClr val="tx1"/>
                </a:solidFill>
                <a:latin typeface="黑体" pitchFamily="49" charset="-122"/>
                <a:ea typeface="黑体" pitchFamily="49" charset="-122"/>
              </a:rPr>
              <a:t>；</a:t>
            </a:r>
            <a:br>
              <a:rPr lang="zh-CN" altLang="zh-CN" sz="2800" dirty="0">
                <a:solidFill>
                  <a:schemeClr val="tx1"/>
                </a:solidFill>
                <a:latin typeface="黑体" pitchFamily="49" charset="-122"/>
                <a:ea typeface="黑体" pitchFamily="49" charset="-122"/>
              </a:rPr>
            </a:br>
            <a:r>
              <a:rPr lang="zh-CN" altLang="zh-CN" sz="2800" dirty="0">
                <a:solidFill>
                  <a:schemeClr val="tx1"/>
                </a:solidFill>
                <a:latin typeface="黑体" pitchFamily="49" charset="-122"/>
                <a:ea typeface="黑体" pitchFamily="49" charset="-122"/>
              </a:rPr>
              <a:t>（</a:t>
            </a:r>
            <a:r>
              <a:rPr lang="en-US" altLang="zh-CN" sz="2800" dirty="0">
                <a:solidFill>
                  <a:schemeClr val="tx1"/>
                </a:solidFill>
                <a:latin typeface="黑体" pitchFamily="49" charset="-122"/>
                <a:ea typeface="黑体" pitchFamily="49" charset="-122"/>
              </a:rPr>
              <a:t>2</a:t>
            </a:r>
            <a:r>
              <a:rPr lang="zh-CN" altLang="zh-CN" sz="2800" dirty="0" smtClean="0">
                <a:solidFill>
                  <a:schemeClr val="tx1"/>
                </a:solidFill>
                <a:latin typeface="黑体" pitchFamily="49" charset="-122"/>
                <a:ea typeface="黑体" pitchFamily="49" charset="-122"/>
              </a:rPr>
              <a:t>）通</a:t>
            </a:r>
            <a:r>
              <a:rPr lang="zh-CN" altLang="en-US" sz="2800" dirty="0">
                <a:solidFill>
                  <a:schemeClr val="tx1"/>
                </a:solidFill>
                <a:latin typeface="黑体" pitchFamily="49" charset="-122"/>
                <a:ea typeface="黑体" pitchFamily="49" charset="-122"/>
              </a:rPr>
              <a:t>过</a:t>
            </a:r>
            <a:r>
              <a:rPr lang="zh-CN" altLang="zh-CN" sz="2800" dirty="0" smtClean="0">
                <a:solidFill>
                  <a:schemeClr val="tx1"/>
                </a:solidFill>
                <a:latin typeface="黑体" pitchFamily="49" charset="-122"/>
                <a:ea typeface="黑体" pitchFamily="49" charset="-122"/>
              </a:rPr>
              <a:t>评</a:t>
            </a:r>
            <a:r>
              <a:rPr lang="zh-CN" altLang="zh-CN" sz="2800" dirty="0">
                <a:solidFill>
                  <a:schemeClr val="tx1"/>
                </a:solidFill>
                <a:latin typeface="黑体" pitchFamily="49" charset="-122"/>
                <a:ea typeface="黑体" pitchFamily="49" charset="-122"/>
              </a:rPr>
              <a:t>估帮助学生形成自己的个人计划，以支持学生完成适合自己的</a:t>
            </a:r>
            <a:r>
              <a:rPr lang="zh-CN" altLang="zh-CN" sz="2800" dirty="0" smtClean="0">
                <a:solidFill>
                  <a:schemeClr val="tx1"/>
                </a:solidFill>
                <a:latin typeface="黑体" pitchFamily="49" charset="-122"/>
                <a:ea typeface="黑体" pitchFamily="49" charset="-122"/>
              </a:rPr>
              <a:t>学业目标</a:t>
            </a:r>
            <a:r>
              <a:rPr lang="zh-CN" altLang="en-US" sz="2800" dirty="0" smtClean="0">
                <a:solidFill>
                  <a:schemeClr val="tx1"/>
                </a:solidFill>
                <a:latin typeface="黑体" pitchFamily="49" charset="-122"/>
                <a:ea typeface="黑体" pitchFamily="49" charset="-122"/>
              </a:rPr>
              <a:t>；</a:t>
            </a:r>
            <a:br>
              <a:rPr lang="zh-CN" altLang="zh-CN" sz="2800" dirty="0">
                <a:solidFill>
                  <a:schemeClr val="tx1"/>
                </a:solidFill>
                <a:latin typeface="黑体" pitchFamily="49" charset="-122"/>
                <a:ea typeface="黑体" pitchFamily="49" charset="-122"/>
              </a:rPr>
            </a:br>
            <a:r>
              <a:rPr lang="zh-CN" altLang="zh-CN" sz="2800" dirty="0">
                <a:solidFill>
                  <a:schemeClr val="tx1"/>
                </a:solidFill>
                <a:latin typeface="黑体" pitchFamily="49" charset="-122"/>
                <a:ea typeface="黑体" pitchFamily="49" charset="-122"/>
              </a:rPr>
              <a:t>（</a:t>
            </a:r>
            <a:r>
              <a:rPr lang="en-US" altLang="zh-CN" sz="2800" dirty="0">
                <a:solidFill>
                  <a:schemeClr val="tx1"/>
                </a:solidFill>
                <a:latin typeface="黑体" pitchFamily="49" charset="-122"/>
                <a:ea typeface="黑体" pitchFamily="49" charset="-122"/>
              </a:rPr>
              <a:t>3</a:t>
            </a:r>
            <a:r>
              <a:rPr lang="zh-CN" altLang="zh-CN" sz="2800" dirty="0" smtClean="0">
                <a:solidFill>
                  <a:schemeClr val="tx1"/>
                </a:solidFill>
                <a:latin typeface="黑体" pitchFamily="49" charset="-122"/>
                <a:ea typeface="黑体" pitchFamily="49" charset="-122"/>
              </a:rPr>
              <a:t>）</a:t>
            </a:r>
            <a:r>
              <a:rPr lang="zh-CN" altLang="en-US" sz="2800" dirty="0" smtClean="0">
                <a:solidFill>
                  <a:schemeClr val="tx1"/>
                </a:solidFill>
                <a:latin typeface="黑体" pitchFamily="49" charset="-122"/>
                <a:ea typeface="黑体" pitchFamily="49" charset="-122"/>
              </a:rPr>
              <a:t>对于有同类处境不利的学生，可以</a:t>
            </a:r>
            <a:r>
              <a:rPr lang="zh-CN" altLang="en-US" sz="2800" dirty="0">
                <a:solidFill>
                  <a:schemeClr val="tx1"/>
                </a:solidFill>
                <a:latin typeface="黑体" pitchFamily="49" charset="-122"/>
                <a:ea typeface="黑体" pitchFamily="49" charset="-122"/>
              </a:rPr>
              <a:t>采取</a:t>
            </a:r>
            <a:r>
              <a:rPr lang="zh-CN" altLang="en-US" sz="2800" dirty="0" smtClean="0">
                <a:solidFill>
                  <a:schemeClr val="tx1"/>
                </a:solidFill>
                <a:latin typeface="黑体" pitchFamily="49" charset="-122"/>
                <a:ea typeface="黑体" pitchFamily="49" charset="-122"/>
              </a:rPr>
              <a:t>相应</a:t>
            </a:r>
            <a:r>
              <a:rPr lang="zh-CN" altLang="zh-CN" sz="2800" dirty="0" smtClean="0">
                <a:solidFill>
                  <a:schemeClr val="tx1"/>
                </a:solidFill>
                <a:latin typeface="黑体" pitchFamily="49" charset="-122"/>
                <a:ea typeface="黑体" pitchFamily="49" charset="-122"/>
              </a:rPr>
              <a:t>的</a:t>
            </a:r>
            <a:r>
              <a:rPr lang="zh-CN" altLang="en-US" sz="2800" dirty="0" smtClean="0">
                <a:solidFill>
                  <a:schemeClr val="tx1"/>
                </a:solidFill>
                <a:latin typeface="黑体" pitchFamily="49" charset="-122"/>
                <a:ea typeface="黑体" pitchFamily="49" charset="-122"/>
              </a:rPr>
              <a:t>干预措施</a:t>
            </a:r>
            <a:r>
              <a:rPr lang="zh-CN" altLang="zh-CN" sz="2800" dirty="0" smtClean="0">
                <a:solidFill>
                  <a:schemeClr val="tx1"/>
                </a:solidFill>
                <a:latin typeface="黑体" pitchFamily="49" charset="-122"/>
                <a:ea typeface="黑体" pitchFamily="49" charset="-122"/>
              </a:rPr>
              <a:t>，</a:t>
            </a:r>
            <a:r>
              <a:rPr lang="zh-CN" altLang="zh-CN" sz="2800" dirty="0">
                <a:solidFill>
                  <a:schemeClr val="tx1"/>
                </a:solidFill>
                <a:latin typeface="黑体" pitchFamily="49" charset="-122"/>
                <a:ea typeface="黑体" pitchFamily="49" charset="-122"/>
              </a:rPr>
              <a:t>例如</a:t>
            </a:r>
            <a:r>
              <a:rPr lang="zh-CN" altLang="zh-CN" sz="2800" dirty="0" smtClean="0">
                <a:solidFill>
                  <a:schemeClr val="tx1"/>
                </a:solidFill>
                <a:latin typeface="黑体" pitchFamily="49" charset="-122"/>
                <a:ea typeface="黑体" pitchFamily="49" charset="-122"/>
              </a:rPr>
              <a:t>个</a:t>
            </a:r>
            <a:r>
              <a:rPr lang="zh-CN" altLang="en-US" sz="2800" dirty="0" smtClean="0">
                <a:solidFill>
                  <a:schemeClr val="tx1"/>
                </a:solidFill>
                <a:latin typeface="黑体" pitchFamily="49" charset="-122"/>
                <a:ea typeface="黑体" pitchFamily="49" charset="-122"/>
              </a:rPr>
              <a:t>别</a:t>
            </a:r>
            <a:r>
              <a:rPr lang="zh-CN" altLang="zh-CN" sz="2800" dirty="0" smtClean="0">
                <a:solidFill>
                  <a:schemeClr val="tx1"/>
                </a:solidFill>
                <a:latin typeface="黑体" pitchFamily="49" charset="-122"/>
                <a:ea typeface="黑体" pitchFamily="49" charset="-122"/>
              </a:rPr>
              <a:t>辅</a:t>
            </a:r>
            <a:r>
              <a:rPr lang="zh-CN" altLang="zh-CN" sz="2800" dirty="0">
                <a:solidFill>
                  <a:schemeClr val="tx1"/>
                </a:solidFill>
                <a:latin typeface="黑体" pitchFamily="49" charset="-122"/>
                <a:ea typeface="黑体" pitchFamily="49" charset="-122"/>
              </a:rPr>
              <a:t>导、小组</a:t>
            </a:r>
            <a:r>
              <a:rPr lang="zh-CN" altLang="zh-CN" sz="2800" dirty="0" smtClean="0">
                <a:solidFill>
                  <a:schemeClr val="tx1"/>
                </a:solidFill>
                <a:latin typeface="黑体" pitchFamily="49" charset="-122"/>
                <a:ea typeface="黑体" pitchFamily="49" charset="-122"/>
              </a:rPr>
              <a:t>辅导</a:t>
            </a:r>
            <a:r>
              <a:rPr lang="zh-CN" altLang="en-US" sz="2800" dirty="0" smtClean="0">
                <a:solidFill>
                  <a:schemeClr val="tx1"/>
                </a:solidFill>
                <a:latin typeface="黑体" pitchFamily="49" charset="-122"/>
                <a:ea typeface="黑体" pitchFamily="49" charset="-122"/>
              </a:rPr>
              <a:t>等。</a:t>
            </a:r>
            <a:br>
              <a:rPr lang="zh-CN" altLang="zh-CN" sz="2800" dirty="0">
                <a:solidFill>
                  <a:schemeClr val="tx1"/>
                </a:solidFill>
                <a:latin typeface="黑体" pitchFamily="49" charset="-122"/>
                <a:ea typeface="黑体" pitchFamily="49" charset="-122"/>
              </a:rPr>
            </a:br>
            <a:endParaRPr lang="zh-CN" altLang="en-US" sz="2800" dirty="0">
              <a:solidFill>
                <a:schemeClr val="tx1"/>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31840" y="1676400"/>
            <a:ext cx="5616624" cy="4272880"/>
          </a:xfrm>
        </p:spPr>
        <p:txBody>
          <a:bodyPr/>
          <a:lstStyle/>
          <a:p>
            <a:pPr algn="l"/>
            <a:r>
              <a:rPr lang="en-US" altLang="zh-CN" sz="2800" dirty="0" smtClean="0">
                <a:latin typeface="黑体" pitchFamily="49" charset="-122"/>
                <a:ea typeface="黑体" pitchFamily="49" charset="-122"/>
              </a:rPr>
              <a:t>    5</a:t>
            </a:r>
            <a:r>
              <a:rPr lang="zh-CN" altLang="en-US" sz="2800" dirty="0" smtClean="0">
                <a:latin typeface="黑体" pitchFamily="49" charset="-122"/>
                <a:ea typeface="黑体" pitchFamily="49" charset="-122"/>
              </a:rPr>
              <a:t>、学校心理辅导室是校园危机干预的“地震监测站”，必须按时开放，认真接待学生来访，绝不可以为了应付上级检查而搞形式主义、形同虚设。辅导教师必须</a:t>
            </a:r>
            <a:r>
              <a:rPr lang="zh-CN" altLang="zh-CN" sz="2800" dirty="0" smtClean="0">
                <a:latin typeface="黑体" pitchFamily="49" charset="-122"/>
                <a:ea typeface="黑体" pitchFamily="49" charset="-122"/>
              </a:rPr>
              <a:t>充分</a:t>
            </a:r>
            <a:r>
              <a:rPr lang="zh-CN" altLang="zh-CN" sz="2800" dirty="0">
                <a:latin typeface="黑体" pitchFamily="49" charset="-122"/>
                <a:ea typeface="黑体" pitchFamily="49" charset="-122"/>
              </a:rPr>
              <a:t>利用与学生的每一次简短的会面时间，因为这可能是你唯一的机会。</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15816" y="1676400"/>
            <a:ext cx="5760640" cy="4419600"/>
          </a:xfrm>
        </p:spPr>
        <p:txBody>
          <a:bodyPr/>
          <a:lstStyle/>
          <a:p>
            <a:pPr algn="l"/>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教师的三个操作要点</a:t>
            </a:r>
            <a:r>
              <a:rPr lang="en-US" altLang="zh-CN" sz="2800" dirty="0" smtClean="0">
                <a:latin typeface="黑体" pitchFamily="49" charset="-122"/>
                <a:ea typeface="黑体" pitchFamily="49" charset="-122"/>
              </a:rPr>
              <a:t>——  </a:t>
            </a:r>
            <a:br>
              <a:rPr lang="en-US" altLang="zh-CN" sz="2800" dirty="0" smtClean="0">
                <a:latin typeface="黑体" pitchFamily="49" charset="-122"/>
                <a:ea typeface="黑体" pitchFamily="49" charset="-122"/>
              </a:rPr>
            </a:br>
            <a:r>
              <a:rPr lang="en-US" altLang="zh-CN" sz="2800" dirty="0" smtClean="0">
                <a:latin typeface="黑体" pitchFamily="49" charset="-122"/>
                <a:ea typeface="黑体" pitchFamily="49" charset="-122"/>
              </a:rPr>
              <a:t>   </a:t>
            </a:r>
            <a:r>
              <a:rPr lang="zh-CN" altLang="zh-CN" sz="2800" dirty="0" smtClean="0">
                <a:latin typeface="黑体" pitchFamily="49" charset="-122"/>
                <a:ea typeface="黑体" pitchFamily="49" charset="-122"/>
              </a:rPr>
              <a:t>（</a:t>
            </a:r>
            <a:r>
              <a:rPr lang="en-US" altLang="zh-CN" sz="2800" dirty="0">
                <a:latin typeface="黑体" pitchFamily="49" charset="-122"/>
                <a:ea typeface="黑体" pitchFamily="49" charset="-122"/>
              </a:rPr>
              <a:t>1</a:t>
            </a:r>
            <a:r>
              <a:rPr lang="zh-CN" altLang="zh-CN" sz="2800" dirty="0">
                <a:latin typeface="黑体" pitchFamily="49" charset="-122"/>
                <a:ea typeface="黑体" pitchFamily="49" charset="-122"/>
              </a:rPr>
              <a:t>）进入当事人内心世界，理解当事人的自杀行为</a:t>
            </a:r>
            <a:r>
              <a:rPr lang="zh-CN" altLang="zh-CN" sz="2800" dirty="0" smtClean="0">
                <a:latin typeface="黑体" pitchFamily="49" charset="-122"/>
                <a:ea typeface="黑体" pitchFamily="49" charset="-122"/>
              </a:rPr>
              <a:t>——摒弃</a:t>
            </a:r>
            <a:r>
              <a:rPr lang="zh-CN" altLang="zh-CN" sz="2800" dirty="0">
                <a:latin typeface="黑体" pitchFamily="49" charset="-122"/>
                <a:ea typeface="黑体" pitchFamily="49" charset="-122"/>
              </a:rPr>
              <a:t>我们的偏见与先入为主的价值评判，理解他正经历着的无法忍受的痛苦和绝望，理解他站在生命的悬崖上时内心那种人</a:t>
            </a:r>
            <a:r>
              <a:rPr lang="zh-CN" altLang="zh-CN" sz="2800" dirty="0" smtClean="0">
                <a:latin typeface="黑体" pitchFamily="49" charset="-122"/>
                <a:ea typeface="黑体" pitchFamily="49" charset="-122"/>
              </a:rPr>
              <a:t>性的</a:t>
            </a:r>
            <a:r>
              <a:rPr lang="zh-CN" altLang="zh-CN" sz="2800" dirty="0">
                <a:latin typeface="黑体" pitchFamily="49" charset="-122"/>
                <a:ea typeface="黑体" pitchFamily="49" charset="-122"/>
              </a:rPr>
              <a:t>挣扎</a:t>
            </a:r>
            <a:r>
              <a:rPr lang="zh-CN" altLang="zh-CN" sz="2800" dirty="0" smtClean="0">
                <a:latin typeface="黑体" pitchFamily="49" charset="-122"/>
                <a:ea typeface="黑体" pitchFamily="49" charset="-122"/>
              </a:rPr>
              <a:t>，要</a:t>
            </a:r>
            <a:r>
              <a:rPr lang="zh-CN" altLang="zh-CN" sz="2800" dirty="0">
                <a:latin typeface="黑体" pitchFamily="49" charset="-122"/>
                <a:ea typeface="黑体" pitchFamily="49" charset="-122"/>
              </a:rPr>
              <a:t>练就一对“充满直觉的耳朵”，</a:t>
            </a:r>
            <a:r>
              <a:rPr lang="zh-CN" altLang="zh-CN" sz="2800" dirty="0" smtClean="0">
                <a:latin typeface="黑体" pitchFamily="49" charset="-122"/>
                <a:ea typeface="黑体" pitchFamily="49" charset="-122"/>
              </a:rPr>
              <a:t>搜寻当事人</a:t>
            </a:r>
            <a:r>
              <a:rPr lang="zh-CN" altLang="zh-CN" sz="2800" dirty="0">
                <a:latin typeface="黑体" pitchFamily="49" charset="-122"/>
                <a:ea typeface="黑体" pitchFamily="49" charset="-122"/>
              </a:rPr>
              <a:t>在自杀方面的企图和构想。</a:t>
            </a:r>
            <a:br>
              <a:rPr lang="zh-CN" altLang="zh-CN" sz="2800" dirty="0">
                <a:latin typeface="黑体" pitchFamily="49" charset="-122"/>
                <a:ea typeface="黑体" pitchFamily="49" charset="-122"/>
              </a:rPr>
            </a:b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en-US" altLang="zh-CN" sz="36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r>
              <a:rPr lang="en-US" altLang="zh-CN" dirty="0">
                <a:solidFill>
                  <a:schemeClr val="tx1"/>
                </a:solidFill>
                <a:ea typeface="宋体" pitchFamily="2" charset="-122"/>
              </a:rPr>
              <a:t>Points of interest</a:t>
            </a:r>
            <a:endParaRPr lang="en-US" altLang="zh-CN" dirty="0">
              <a:solidFill>
                <a:schemeClr val="tx1"/>
              </a:solidFill>
              <a:ea typeface="宋体" pitchFamily="2" charset="-122"/>
            </a:endParaRPr>
          </a:p>
        </p:txBody>
      </p:sp>
      <p:sp>
        <p:nvSpPr>
          <p:cNvPr id="6148" name="Text Box 4"/>
          <p:cNvSpPr txBox="1">
            <a:spLocks noChangeArrowheads="1"/>
          </p:cNvSpPr>
          <p:nvPr/>
        </p:nvSpPr>
        <p:spPr bwMode="auto">
          <a:xfrm>
            <a:off x="2930239" y="1969175"/>
            <a:ext cx="6132132"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2800" dirty="0" smtClean="0">
                <a:solidFill>
                  <a:schemeClr val="accent2">
                    <a:lumMod val="75000"/>
                  </a:schemeClr>
                </a:solidFill>
                <a:latin typeface="黑体" pitchFamily="49" charset="-122"/>
                <a:ea typeface="黑体" pitchFamily="49" charset="-122"/>
              </a:rPr>
              <a:t>4</a:t>
            </a:r>
            <a:r>
              <a:rPr lang="zh-CN" altLang="en-US" sz="2800" dirty="0" smtClean="0">
                <a:solidFill>
                  <a:schemeClr val="accent2">
                    <a:lumMod val="75000"/>
                  </a:schemeClr>
                </a:solidFill>
                <a:latin typeface="黑体" pitchFamily="49" charset="-122"/>
                <a:ea typeface="黑体" pitchFamily="49" charset="-122"/>
              </a:rPr>
              <a:t>、处境</a:t>
            </a:r>
            <a:r>
              <a:rPr lang="zh-CN" altLang="en-US" sz="2800" dirty="0">
                <a:solidFill>
                  <a:schemeClr val="accent2">
                    <a:lumMod val="75000"/>
                  </a:schemeClr>
                </a:solidFill>
                <a:latin typeface="黑体" pitchFamily="49" charset="-122"/>
                <a:ea typeface="黑体" pitchFamily="49" charset="-122"/>
              </a:rPr>
              <a:t>不利学生</a:t>
            </a:r>
            <a:r>
              <a:rPr lang="zh-CN" altLang="en-US" sz="2800" dirty="0" smtClean="0">
                <a:solidFill>
                  <a:schemeClr val="accent2">
                    <a:lumMod val="75000"/>
                  </a:schemeClr>
                </a:solidFill>
                <a:latin typeface="黑体" pitchFamily="49" charset="-122"/>
                <a:ea typeface="黑体" pitchFamily="49" charset="-122"/>
              </a:rPr>
              <a:t>的</a:t>
            </a:r>
            <a:r>
              <a:rPr lang="zh-CN" altLang="en-US" sz="2800" dirty="0">
                <a:solidFill>
                  <a:schemeClr val="accent2">
                    <a:lumMod val="75000"/>
                  </a:schemeClr>
                </a:solidFill>
                <a:latin typeface="黑体" pitchFamily="49" charset="-122"/>
                <a:ea typeface="黑体" pitchFamily="49" charset="-122"/>
              </a:rPr>
              <a:t>五</a:t>
            </a:r>
            <a:r>
              <a:rPr lang="zh-CN" altLang="en-US" sz="2800" dirty="0" smtClean="0">
                <a:solidFill>
                  <a:schemeClr val="accent2">
                    <a:lumMod val="75000"/>
                  </a:schemeClr>
                </a:solidFill>
                <a:latin typeface="黑体" pitchFamily="49" charset="-122"/>
                <a:ea typeface="黑体" pitchFamily="49" charset="-122"/>
              </a:rPr>
              <a:t>个共同特点</a:t>
            </a:r>
            <a:r>
              <a:rPr lang="en-US" altLang="zh-CN" sz="2800" dirty="0" smtClean="0">
                <a:solidFill>
                  <a:schemeClr val="accent2">
                    <a:lumMod val="75000"/>
                  </a:schemeClr>
                </a:solidFill>
                <a:latin typeface="黑体" pitchFamily="49" charset="-122"/>
                <a:ea typeface="黑体" pitchFamily="49" charset="-122"/>
              </a:rPr>
              <a:t>——</a:t>
            </a:r>
            <a:endParaRPr lang="en-US" altLang="zh-CN" sz="2800" dirty="0" smtClean="0">
              <a:solidFill>
                <a:schemeClr val="accent2">
                  <a:lumMod val="75000"/>
                </a:schemeClr>
              </a:solidFill>
              <a:latin typeface="黑体" pitchFamily="49" charset="-122"/>
              <a:ea typeface="黑体" pitchFamily="49" charset="-122"/>
            </a:endParaRPr>
          </a:p>
          <a:p>
            <a:pPr>
              <a:spcBef>
                <a:spcPct val="50000"/>
              </a:spcBef>
            </a:pP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a:t>
            </a:r>
            <a:r>
              <a:rPr lang="en-US" altLang="zh-CN" sz="2800" dirty="0" smtClean="0">
                <a:latin typeface="黑体" pitchFamily="49" charset="-122"/>
                <a:ea typeface="黑体" pitchFamily="49" charset="-122"/>
              </a:rPr>
              <a:t>1</a:t>
            </a:r>
            <a:r>
              <a:rPr lang="zh-CN" altLang="en-US" sz="2800" dirty="0" smtClean="0">
                <a:latin typeface="黑体" pitchFamily="49" charset="-122"/>
                <a:ea typeface="黑体" pitchFamily="49" charset="-122"/>
              </a:rPr>
              <a:t>）明显的孤独感与失落感。</a:t>
            </a:r>
            <a:endParaRPr lang="en-US" altLang="zh-CN" sz="2800" dirty="0" smtClean="0">
              <a:latin typeface="黑体" pitchFamily="49" charset="-122"/>
              <a:ea typeface="黑体" pitchFamily="49" charset="-122"/>
            </a:endParaRPr>
          </a:p>
          <a:p>
            <a:pPr>
              <a:spcBef>
                <a:spcPct val="50000"/>
              </a:spcBef>
            </a:pP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 </a:t>
            </a:r>
            <a:r>
              <a:rPr lang="zh-CN" altLang="en-US" sz="2800" dirty="0" smtClean="0">
                <a:latin typeface="黑体" pitchFamily="49" charset="-122"/>
                <a:ea typeface="黑体" pitchFamily="49" charset="-122"/>
              </a:rPr>
              <a:t>在班里</a:t>
            </a:r>
            <a:r>
              <a:rPr lang="zh-CN" altLang="en-US" sz="2800" dirty="0">
                <a:latin typeface="黑体" pitchFamily="49" charset="-122"/>
                <a:ea typeface="黑体" pitchFamily="49" charset="-122"/>
              </a:rPr>
              <a:t>没</a:t>
            </a:r>
            <a:r>
              <a:rPr lang="zh-CN" altLang="en-US" sz="2800" dirty="0" smtClean="0">
                <a:latin typeface="黑体" pitchFamily="49" charset="-122"/>
                <a:ea typeface="黑体" pitchFamily="49" charset="-122"/>
              </a:rPr>
              <a:t>有知心朋友  </a:t>
            </a:r>
            <a:r>
              <a:rPr lang="en-US" altLang="zh-CN" sz="2800" dirty="0" smtClean="0">
                <a:latin typeface="黑体" pitchFamily="49" charset="-122"/>
                <a:ea typeface="黑体" pitchFamily="49" charset="-122"/>
              </a:rPr>
              <a:t>    </a:t>
            </a:r>
            <a:endParaRPr lang="en-US" altLang="zh-CN" sz="2800" dirty="0" smtClean="0">
              <a:latin typeface="黑体" pitchFamily="49" charset="-122"/>
              <a:ea typeface="黑体" pitchFamily="49" charset="-122"/>
            </a:endParaRPr>
          </a:p>
          <a:p>
            <a:pPr>
              <a:spcBef>
                <a:spcPct val="50000"/>
              </a:spcBef>
            </a:pP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 </a:t>
            </a:r>
            <a:r>
              <a:rPr lang="zh-CN" altLang="en-US" sz="2800" dirty="0" smtClean="0">
                <a:latin typeface="黑体" pitchFamily="49" charset="-122"/>
                <a:ea typeface="黑体" pitchFamily="49" charset="-122"/>
              </a:rPr>
              <a:t>体验更多的苦闷、焦虑和不安</a:t>
            </a:r>
            <a:endParaRPr lang="en-US" altLang="zh-CN" sz="2800" dirty="0" smtClean="0">
              <a:latin typeface="黑体" pitchFamily="49" charset="-122"/>
              <a:ea typeface="黑体" pitchFamily="49" charset="-122"/>
            </a:endParaRPr>
          </a:p>
          <a:p>
            <a:pPr>
              <a:spcBef>
                <a:spcPct val="50000"/>
              </a:spcBef>
            </a:pP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r>
              <a:rPr lang="zh-CN" altLang="en-US" sz="2800" dirty="0">
                <a:latin typeface="黑体" pitchFamily="49" charset="-122"/>
                <a:ea typeface="黑体" pitchFamily="49" charset="-122"/>
              </a:rPr>
              <a:t> </a:t>
            </a:r>
            <a:r>
              <a:rPr lang="zh-CN" altLang="en-US" sz="2800" dirty="0" smtClean="0">
                <a:latin typeface="黑体" pitchFamily="49" charset="-122"/>
                <a:ea typeface="黑体" pitchFamily="49" charset="-122"/>
              </a:rPr>
              <a:t>强烈的孤独感和失落感。</a:t>
            </a:r>
            <a:endParaRPr lang="en-US" altLang="zh-CN" sz="2800" dirty="0" smtClean="0">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31840" y="1676400"/>
            <a:ext cx="5472608" cy="4056856"/>
          </a:xfrm>
        </p:spPr>
        <p:txBody>
          <a:bodyPr/>
          <a:lstStyle/>
          <a:p>
            <a:pPr algn="l"/>
            <a:r>
              <a:rPr lang="en-US" altLang="zh-CN" sz="2800" dirty="0" smtClean="0">
                <a:latin typeface="黑体" pitchFamily="49" charset="-122"/>
                <a:ea typeface="黑体" pitchFamily="49" charset="-122"/>
              </a:rPr>
              <a:t>     </a:t>
            </a:r>
            <a:r>
              <a:rPr lang="zh-CN" altLang="zh-CN" sz="2800" dirty="0" smtClean="0">
                <a:latin typeface="黑体" pitchFamily="49" charset="-122"/>
                <a:ea typeface="黑体" pitchFamily="49" charset="-122"/>
              </a:rPr>
              <a:t>（</a:t>
            </a:r>
            <a:r>
              <a:rPr lang="en-US" altLang="zh-CN" sz="2800" dirty="0">
                <a:latin typeface="黑体" pitchFamily="49" charset="-122"/>
                <a:ea typeface="黑体" pitchFamily="49" charset="-122"/>
              </a:rPr>
              <a:t>2</a:t>
            </a:r>
            <a:r>
              <a:rPr lang="zh-CN" altLang="zh-CN" sz="2800" dirty="0">
                <a:latin typeface="黑体" pitchFamily="49" charset="-122"/>
                <a:ea typeface="黑体" pitchFamily="49" charset="-122"/>
              </a:rPr>
              <a:t>）寻找其他可行的</a:t>
            </a:r>
            <a:r>
              <a:rPr lang="zh-CN" altLang="zh-CN" sz="2800" dirty="0" smtClean="0">
                <a:latin typeface="黑体" pitchFamily="49" charset="-122"/>
                <a:ea typeface="黑体" pitchFamily="49" charset="-122"/>
              </a:rPr>
              <a:t>解除</a:t>
            </a:r>
            <a:br>
              <a:rPr lang="en-US" altLang="zh-CN" sz="2800" dirty="0" smtClean="0">
                <a:latin typeface="黑体" pitchFamily="49" charset="-122"/>
                <a:ea typeface="黑体" pitchFamily="49" charset="-122"/>
              </a:rPr>
            </a:br>
            <a:r>
              <a:rPr lang="zh-CN" altLang="zh-CN" sz="2800" dirty="0" smtClean="0">
                <a:latin typeface="黑体" pitchFamily="49" charset="-122"/>
                <a:ea typeface="黑体" pitchFamily="49" charset="-122"/>
              </a:rPr>
              <a:t>痛苦</a:t>
            </a:r>
            <a:r>
              <a:rPr lang="zh-CN" altLang="zh-CN" sz="2800" dirty="0">
                <a:latin typeface="黑体" pitchFamily="49" charset="-122"/>
                <a:ea typeface="黑体" pitchFamily="49" charset="-122"/>
              </a:rPr>
              <a:t>的途径——在适当的时机</a:t>
            </a:r>
            <a:r>
              <a:rPr lang="zh-CN" altLang="zh-CN" sz="2800" dirty="0" smtClean="0">
                <a:latin typeface="黑体" pitchFamily="49" charset="-122"/>
                <a:ea typeface="黑体" pitchFamily="49" charset="-122"/>
              </a:rPr>
              <a:t>，</a:t>
            </a:r>
            <a:br>
              <a:rPr lang="en-US" altLang="zh-CN" sz="2800" dirty="0" smtClean="0">
                <a:latin typeface="黑体" pitchFamily="49" charset="-122"/>
                <a:ea typeface="黑体" pitchFamily="49" charset="-122"/>
              </a:rPr>
            </a:br>
            <a:r>
              <a:rPr lang="zh-CN" altLang="zh-CN" sz="2800" dirty="0" smtClean="0">
                <a:latin typeface="黑体" pitchFamily="49" charset="-122"/>
                <a:ea typeface="黑体" pitchFamily="49" charset="-122"/>
              </a:rPr>
              <a:t>讨论</a:t>
            </a:r>
            <a:r>
              <a:rPr lang="zh-CN" altLang="zh-CN" sz="2800" dirty="0">
                <a:latin typeface="黑体" pitchFamily="49" charset="-122"/>
                <a:ea typeface="黑体" pitchFamily="49" charset="-122"/>
              </a:rPr>
              <a:t>可能采取的解决问题的各种思路和方式。</a:t>
            </a:r>
            <a:br>
              <a:rPr lang="zh-CN" altLang="zh-CN" sz="2800" dirty="0">
                <a:latin typeface="黑体" pitchFamily="49" charset="-122"/>
                <a:ea typeface="黑体" pitchFamily="49" charset="-122"/>
              </a:rPr>
            </a:b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03848" y="1676400"/>
            <a:ext cx="5254352" cy="4272880"/>
          </a:xfrm>
        </p:spPr>
        <p:txBody>
          <a:bodyPr/>
          <a:lstStyle/>
          <a:p>
            <a:pPr algn="l"/>
            <a:r>
              <a:rPr lang="en-US" altLang="zh-CN" sz="2800" dirty="0" smtClean="0">
                <a:latin typeface="黑体" pitchFamily="49" charset="-122"/>
                <a:ea typeface="黑体" pitchFamily="49" charset="-122"/>
              </a:rPr>
              <a:t>   </a:t>
            </a:r>
            <a:r>
              <a:rPr lang="zh-CN" altLang="zh-CN" sz="2800" dirty="0" smtClean="0">
                <a:latin typeface="黑体" pitchFamily="49" charset="-122"/>
                <a:ea typeface="黑体" pitchFamily="49" charset="-122"/>
              </a:rPr>
              <a:t>（</a:t>
            </a:r>
            <a:r>
              <a:rPr lang="en-US" altLang="zh-CN" sz="2800" dirty="0">
                <a:latin typeface="黑体" pitchFamily="49" charset="-122"/>
                <a:ea typeface="黑体" pitchFamily="49" charset="-122"/>
              </a:rPr>
              <a:t>3</a:t>
            </a:r>
            <a:r>
              <a:rPr lang="zh-CN" altLang="zh-CN" sz="2800" dirty="0">
                <a:latin typeface="黑体" pitchFamily="49" charset="-122"/>
                <a:ea typeface="黑体" pitchFamily="49" charset="-122"/>
              </a:rPr>
              <a:t>）点燃当事人的希望——帮助他将看似不可能继续下去的生活继续下去，并且孕育出新的生活和新的希望，最终抛弃</a:t>
            </a:r>
            <a:r>
              <a:rPr lang="zh-CN" altLang="zh-CN" sz="2800" dirty="0" smtClean="0">
                <a:latin typeface="黑体" pitchFamily="49" charset="-122"/>
                <a:ea typeface="黑体" pitchFamily="49" charset="-122"/>
              </a:rPr>
              <a:t>死亡</a:t>
            </a:r>
            <a:r>
              <a:rPr lang="zh-CN" altLang="en-US" sz="2800" dirty="0" smtClean="0">
                <a:latin typeface="黑体" pitchFamily="49" charset="-122"/>
                <a:ea typeface="黑体" pitchFamily="49" charset="-122"/>
              </a:rPr>
              <a:t>的冲动与幻想，</a:t>
            </a:r>
            <a:r>
              <a:rPr lang="zh-CN" altLang="en-US" sz="2800" dirty="0">
                <a:latin typeface="黑体" pitchFamily="49" charset="-122"/>
                <a:ea typeface="黑体" pitchFamily="49" charset="-122"/>
              </a:rPr>
              <a:t>回归</a:t>
            </a:r>
            <a:r>
              <a:rPr lang="zh-CN" altLang="zh-CN" sz="2800" dirty="0" smtClean="0">
                <a:latin typeface="黑体" pitchFamily="49" charset="-122"/>
                <a:ea typeface="黑体" pitchFamily="49" charset="-122"/>
              </a:rPr>
              <a:t>生命</a:t>
            </a:r>
            <a:r>
              <a:rPr lang="zh-CN" altLang="en-US" sz="2800" dirty="0" smtClean="0">
                <a:latin typeface="黑体" pitchFamily="49" charset="-122"/>
                <a:ea typeface="黑体" pitchFamily="49" charset="-122"/>
              </a:rPr>
              <a:t>的现实</a:t>
            </a:r>
            <a:r>
              <a:rPr lang="zh-CN" altLang="zh-CN" sz="2800" dirty="0" smtClean="0">
                <a:latin typeface="黑体" pitchFamily="49" charset="-122"/>
                <a:ea typeface="黑体" pitchFamily="49" charset="-122"/>
              </a:rPr>
              <a:t>。</a:t>
            </a:r>
            <a:br>
              <a:rPr lang="zh-CN" altLang="zh-CN" sz="2800" dirty="0">
                <a:latin typeface="黑体" pitchFamily="49" charset="-122"/>
                <a:ea typeface="黑体" pitchFamily="49" charset="-122"/>
              </a:rPr>
            </a:b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31840" y="1556792"/>
            <a:ext cx="5326360" cy="4419600"/>
          </a:xfrm>
        </p:spPr>
        <p:txBody>
          <a:bodyPr/>
          <a:lstStyle/>
          <a:p>
            <a:pPr algn="l"/>
            <a:r>
              <a:rPr lang="en-US" altLang="zh-CN" sz="2800" dirty="0" smtClean="0"/>
              <a:t>       </a:t>
            </a:r>
            <a:r>
              <a:rPr lang="zh-CN" altLang="en-US" sz="2800" dirty="0" smtClean="0">
                <a:latin typeface="黑体" pitchFamily="49" charset="-122"/>
                <a:ea typeface="黑体" pitchFamily="49" charset="-122"/>
              </a:rPr>
              <a:t>还要特别强调的是：班主任必须从“对学生生命负责”的高度出发，支持和鼓励自己的学生（包括与自己对立的学生）到心理辅导室接受辅导，绝不可用暗示、讽刺、施压等方式设置障碍，甚至公开加以阻拦。</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心理辅导室要规范来访与接待制度，完善来访记录与台账，对重点对象开展跟踪辅导或干预。</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15816" y="1895128"/>
            <a:ext cx="5760640" cy="4200872"/>
          </a:xfrm>
        </p:spPr>
        <p:txBody>
          <a:bodyPr/>
          <a:lstStyle/>
          <a:p>
            <a:pPr algn="l"/>
            <a:r>
              <a:rPr lang="en-US" altLang="zh-CN" sz="2800" dirty="0" smtClean="0">
                <a:latin typeface="黑体" pitchFamily="49" charset="-122"/>
                <a:ea typeface="黑体" pitchFamily="49" charset="-122"/>
              </a:rPr>
              <a:t>    6</a:t>
            </a:r>
            <a:r>
              <a:rPr lang="zh-CN" altLang="en-US" sz="2800" dirty="0" smtClean="0">
                <a:latin typeface="黑体" pitchFamily="49" charset="-122"/>
                <a:ea typeface="黑体" pitchFamily="49" charset="-122"/>
              </a:rPr>
              <a:t>、密切家校联系。</a:t>
            </a:r>
            <a:r>
              <a:rPr lang="zh-CN" altLang="zh-CN" sz="2800" dirty="0" smtClean="0">
                <a:latin typeface="黑体" pitchFamily="49" charset="-122"/>
                <a:ea typeface="黑体" pitchFamily="49" charset="-122"/>
              </a:rPr>
              <a:t>尽一切可能</a:t>
            </a:r>
            <a:r>
              <a:rPr lang="zh-CN" altLang="zh-CN" sz="2800" dirty="0">
                <a:latin typeface="黑体" pitchFamily="49" charset="-122"/>
                <a:ea typeface="黑体" pitchFamily="49" charset="-122"/>
              </a:rPr>
              <a:t>采用合作</a:t>
            </a:r>
            <a:r>
              <a:rPr lang="zh-CN" altLang="zh-CN" sz="2800" dirty="0" smtClean="0">
                <a:latin typeface="黑体" pitchFamily="49" charset="-122"/>
                <a:ea typeface="黑体" pitchFamily="49" charset="-122"/>
              </a:rPr>
              <a:t>的而</a:t>
            </a:r>
            <a:r>
              <a:rPr lang="zh-CN" altLang="zh-CN" sz="2800" dirty="0">
                <a:latin typeface="黑体" pitchFamily="49" charset="-122"/>
                <a:ea typeface="黑体" pitchFamily="49" charset="-122"/>
              </a:rPr>
              <a:t>不是冲突的方式，与学生及其家长进行直接的面对面的交流</a:t>
            </a:r>
            <a:r>
              <a:rPr lang="zh-CN" altLang="zh-CN" sz="2800" dirty="0" smtClean="0">
                <a:latin typeface="黑体" pitchFamily="49" charset="-122"/>
                <a:ea typeface="黑体" pitchFamily="49" charset="-122"/>
              </a:rPr>
              <a:t>。</a:t>
            </a:r>
            <a:r>
              <a:rPr lang="zh-CN" altLang="en-US" sz="2800" dirty="0" smtClean="0">
                <a:latin typeface="黑体" pitchFamily="49" charset="-122"/>
                <a:ea typeface="黑体" pitchFamily="49" charset="-122"/>
              </a:rPr>
              <a:t>同时要认真办好家长学校，提高家庭教育的科学水平。</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生命教育的重要对象应该是家长。学校必须让家长引起高度警觉，真正地尊重和珍爱孩子的生命，切莫将分数的重要性和“家长的面子”置于孩子的宝贵生命之上。</a:t>
            </a:r>
            <a:br>
              <a:rPr lang="zh-CN" altLang="zh-CN" sz="2800" dirty="0">
                <a:latin typeface="黑体" pitchFamily="49" charset="-122"/>
                <a:ea typeface="黑体" pitchFamily="49" charset="-122"/>
              </a:rPr>
            </a:b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FF0000"/>
                </a:solidFill>
              </a:rPr>
              <a:t>结       论</a:t>
            </a:r>
            <a:endParaRPr lang="zh-CN" altLang="en-US" b="1" dirty="0">
              <a:solidFill>
                <a:srgbClr val="FF0000"/>
              </a:solidFill>
            </a:endParaRPr>
          </a:p>
        </p:txBody>
      </p:sp>
      <p:sp>
        <p:nvSpPr>
          <p:cNvPr id="3" name="内容占位符 2"/>
          <p:cNvSpPr>
            <a:spLocks noGrp="1"/>
          </p:cNvSpPr>
          <p:nvPr>
            <p:ph idx="1"/>
          </p:nvPr>
        </p:nvSpPr>
        <p:spPr>
          <a:xfrm>
            <a:off x="3059832" y="1484784"/>
            <a:ext cx="5544616" cy="4611216"/>
          </a:xfrm>
        </p:spPr>
        <p:txBody>
          <a:bodyPr/>
          <a:lstStyle/>
          <a:p>
            <a:pPr marL="0" indent="0">
              <a:buNone/>
            </a:pP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“抑郁”和“冲动”是中小学生自杀的两大主要原因。   </a:t>
            </a:r>
            <a:endParaRPr lang="en-US" altLang="zh-CN" sz="2800" dirty="0" smtClean="0">
              <a:solidFill>
                <a:schemeClr val="tx1"/>
              </a:solidFill>
              <a:latin typeface="黑体" pitchFamily="49" charset="-122"/>
              <a:ea typeface="黑体" pitchFamily="49" charset="-122"/>
            </a:endParaRPr>
          </a:p>
          <a:p>
            <a:pPr marL="0" indent="0">
              <a:buNone/>
            </a:pP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“抑郁”的本质是焦虑；而“焦虑”的</a:t>
            </a:r>
            <a:r>
              <a:rPr lang="zh-CN" altLang="en-US" sz="2800" dirty="0" smtClean="0">
                <a:solidFill>
                  <a:srgbClr val="FF0000"/>
                </a:solidFill>
                <a:latin typeface="黑体" pitchFamily="49" charset="-122"/>
                <a:ea typeface="黑体" pitchFamily="49" charset="-122"/>
              </a:rPr>
              <a:t>根源</a:t>
            </a:r>
            <a:r>
              <a:rPr lang="zh-CN" altLang="en-US" sz="2800" dirty="0" smtClean="0">
                <a:solidFill>
                  <a:schemeClr val="tx1"/>
                </a:solidFill>
                <a:latin typeface="黑体" pitchFamily="49" charset="-122"/>
                <a:ea typeface="黑体" pitchFamily="49" charset="-122"/>
              </a:rPr>
              <a:t>则是外部的高期待及内心的高自责。</a:t>
            </a:r>
            <a:endParaRPr lang="en-US" altLang="zh-CN" sz="2800" dirty="0" smtClean="0">
              <a:solidFill>
                <a:schemeClr val="tx1"/>
              </a:solidFill>
              <a:latin typeface="黑体" pitchFamily="49" charset="-122"/>
              <a:ea typeface="黑体" pitchFamily="49" charset="-122"/>
            </a:endParaRPr>
          </a:p>
          <a:p>
            <a:pPr marL="0" indent="0">
              <a:buNone/>
            </a:pPr>
            <a:r>
              <a:rPr lang="zh-CN" altLang="en-US" sz="2800" dirty="0" smtClean="0">
                <a:solidFill>
                  <a:schemeClr val="tx1"/>
                </a:solidFill>
                <a:latin typeface="黑体" pitchFamily="49" charset="-122"/>
                <a:ea typeface="黑体" pitchFamily="49" charset="-122"/>
              </a:rPr>
              <a:t>  “冲动”的本质是关系紧张；而“关</a:t>
            </a:r>
            <a:r>
              <a:rPr lang="zh-CN" altLang="en-US" sz="2800" dirty="0">
                <a:solidFill>
                  <a:schemeClr val="tx1"/>
                </a:solidFill>
                <a:latin typeface="黑体" pitchFamily="49" charset="-122"/>
                <a:ea typeface="黑体" pitchFamily="49" charset="-122"/>
              </a:rPr>
              <a:t>系紧</a:t>
            </a:r>
            <a:r>
              <a:rPr lang="zh-CN" altLang="en-US" sz="2800" dirty="0" smtClean="0">
                <a:solidFill>
                  <a:schemeClr val="tx1"/>
                </a:solidFill>
                <a:latin typeface="黑体" pitchFamily="49" charset="-122"/>
                <a:ea typeface="黑体" pitchFamily="49" charset="-122"/>
              </a:rPr>
              <a:t>张”的</a:t>
            </a:r>
            <a:r>
              <a:rPr lang="zh-CN" altLang="en-US" sz="2800" dirty="0" smtClean="0">
                <a:solidFill>
                  <a:srgbClr val="FF0000"/>
                </a:solidFill>
                <a:latin typeface="黑体" pitchFamily="49" charset="-122"/>
                <a:ea typeface="黑体" pitchFamily="49" charset="-122"/>
              </a:rPr>
              <a:t>根源</a:t>
            </a:r>
            <a:r>
              <a:rPr lang="zh-CN" altLang="en-US" sz="2800" dirty="0" smtClean="0">
                <a:solidFill>
                  <a:schemeClr val="tx1"/>
                </a:solidFill>
                <a:latin typeface="黑体" pitchFamily="49" charset="-122"/>
                <a:ea typeface="黑体" pitchFamily="49" charset="-122"/>
              </a:rPr>
              <a:t>则是被不对等的威权与强势所激活的愤怒与反抗。</a:t>
            </a:r>
            <a:endParaRPr lang="en-US" altLang="zh-CN" sz="2800" dirty="0" smtClean="0">
              <a:solidFill>
                <a:schemeClr val="tx1"/>
              </a:solidFill>
              <a:latin typeface="黑体" pitchFamily="49" charset="-122"/>
              <a:ea typeface="黑体" pitchFamily="49" charset="-122"/>
            </a:endParaRPr>
          </a:p>
          <a:p>
            <a:pPr marL="0" indent="0">
              <a:buNone/>
            </a:pP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所以，预防校园危机事件的根本出路在于消除以上两大</a:t>
            </a:r>
            <a:r>
              <a:rPr lang="zh-CN" altLang="en-US" sz="2800" dirty="0" smtClean="0">
                <a:solidFill>
                  <a:srgbClr val="FF0000"/>
                </a:solidFill>
                <a:latin typeface="黑体" pitchFamily="49" charset="-122"/>
                <a:ea typeface="黑体" pitchFamily="49" charset="-122"/>
              </a:rPr>
              <a:t>恶性根源</a:t>
            </a:r>
            <a:r>
              <a:rPr lang="zh-CN" altLang="en-US" sz="2800" dirty="0" smtClean="0">
                <a:solidFill>
                  <a:schemeClr val="tx1"/>
                </a:solidFill>
                <a:latin typeface="黑体" pitchFamily="49" charset="-122"/>
                <a:ea typeface="黑体" pitchFamily="49" charset="-122"/>
              </a:rPr>
              <a:t>。</a:t>
            </a:r>
            <a:endParaRPr lang="zh-CN" altLang="en-US" sz="2800" dirty="0">
              <a:solidFill>
                <a:schemeClr val="tx1"/>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r>
              <a:rPr lang="zh-CN" altLang="en-US" sz="4400" dirty="0">
                <a:solidFill>
                  <a:srgbClr val="FF0000"/>
                </a:solidFill>
                <a:latin typeface="黑体" pitchFamily="49" charset="-122"/>
                <a:ea typeface="黑体" pitchFamily="49" charset="-122"/>
              </a:rPr>
              <a:t>提</a:t>
            </a:r>
            <a:r>
              <a:rPr lang="zh-CN" altLang="en-US" sz="4400" dirty="0" smtClean="0">
                <a:solidFill>
                  <a:srgbClr val="FF0000"/>
                </a:solidFill>
                <a:latin typeface="黑体" pitchFamily="49" charset="-122"/>
                <a:ea typeface="黑体" pitchFamily="49" charset="-122"/>
              </a:rPr>
              <a:t>示</a:t>
            </a:r>
            <a:endParaRPr lang="zh-CN" altLang="en-US" sz="4400" dirty="0">
              <a:solidFill>
                <a:srgbClr val="FF0000"/>
              </a:solidFill>
              <a:latin typeface="黑体" pitchFamily="49" charset="-122"/>
              <a:ea typeface="黑体" pitchFamily="49" charset="-122"/>
            </a:endParaRPr>
          </a:p>
        </p:txBody>
      </p:sp>
      <p:sp>
        <p:nvSpPr>
          <p:cNvPr id="3" name="内容占位符 2"/>
          <p:cNvSpPr>
            <a:spLocks noGrp="1"/>
          </p:cNvSpPr>
          <p:nvPr>
            <p:ph idx="1"/>
          </p:nvPr>
        </p:nvSpPr>
        <p:spPr>
          <a:xfrm>
            <a:off x="2915816" y="2276872"/>
            <a:ext cx="5688632" cy="3819128"/>
          </a:xfrm>
        </p:spPr>
        <p:txBody>
          <a:bodyPr/>
          <a:lstStyle/>
          <a:p>
            <a:pPr>
              <a:buNone/>
              <a:defRPr/>
            </a:pPr>
            <a:r>
              <a:rPr lang="en-US" altLang="zh-CN" sz="3600" dirty="0" smtClean="0">
                <a:solidFill>
                  <a:srgbClr val="000000"/>
                </a:solidFill>
                <a:latin typeface="黑体" pitchFamily="49" charset="-122"/>
                <a:ea typeface="黑体" pitchFamily="49" charset="-122"/>
              </a:rPr>
              <a:t>  ——</a:t>
            </a:r>
            <a:r>
              <a:rPr lang="zh-CN" altLang="en-US" sz="3600" dirty="0" smtClean="0">
                <a:solidFill>
                  <a:srgbClr val="000000"/>
                </a:solidFill>
                <a:latin typeface="黑体" pitchFamily="49" charset="-122"/>
                <a:ea typeface="黑体" pitchFamily="49" charset="-122"/>
              </a:rPr>
              <a:t>自</a:t>
            </a:r>
            <a:r>
              <a:rPr lang="zh-CN" altLang="en-US" sz="3600" dirty="0">
                <a:solidFill>
                  <a:srgbClr val="000000"/>
                </a:solidFill>
                <a:latin typeface="黑体" pitchFamily="49" charset="-122"/>
                <a:ea typeface="黑体" pitchFamily="49" charset="-122"/>
              </a:rPr>
              <a:t>杀就是自杀，不</a:t>
            </a:r>
            <a:r>
              <a:rPr lang="zh-CN" altLang="en-US" sz="3600" dirty="0" smtClean="0">
                <a:solidFill>
                  <a:srgbClr val="000000"/>
                </a:solidFill>
                <a:latin typeface="黑体" pitchFamily="49" charset="-122"/>
                <a:ea typeface="黑体" pitchFamily="49" charset="-122"/>
              </a:rPr>
              <a:t>是</a:t>
            </a:r>
            <a:endParaRPr lang="en-US" altLang="zh-CN" sz="3600" dirty="0" smtClean="0">
              <a:solidFill>
                <a:srgbClr val="000000"/>
              </a:solidFill>
              <a:latin typeface="黑体" pitchFamily="49" charset="-122"/>
              <a:ea typeface="黑体" pitchFamily="49" charset="-122"/>
            </a:endParaRPr>
          </a:p>
          <a:p>
            <a:pPr>
              <a:buNone/>
              <a:defRPr/>
            </a:pPr>
            <a:r>
              <a:rPr lang="zh-CN" altLang="en-US" sz="3600" dirty="0" smtClean="0">
                <a:solidFill>
                  <a:srgbClr val="000000"/>
                </a:solidFill>
                <a:latin typeface="黑体" pitchFamily="49" charset="-122"/>
                <a:ea typeface="黑体" pitchFamily="49" charset="-122"/>
              </a:rPr>
              <a:t>他杀</a:t>
            </a:r>
            <a:r>
              <a:rPr lang="zh-CN" altLang="en-US" sz="3600" dirty="0">
                <a:solidFill>
                  <a:srgbClr val="000000"/>
                </a:solidFill>
                <a:latin typeface="黑体" pitchFamily="49" charset="-122"/>
                <a:ea typeface="黑体" pitchFamily="49" charset="-122"/>
              </a:rPr>
              <a:t>。</a:t>
            </a:r>
            <a:endParaRPr lang="zh-CN" altLang="en-US" sz="3600" dirty="0">
              <a:solidFill>
                <a:srgbClr val="000000"/>
              </a:solidFill>
              <a:latin typeface="黑体" pitchFamily="49" charset="-122"/>
              <a:ea typeface="黑体" pitchFamily="49" charset="-122"/>
            </a:endParaRPr>
          </a:p>
          <a:p>
            <a:pPr>
              <a:buNone/>
              <a:defRPr/>
            </a:pPr>
            <a:r>
              <a:rPr lang="zh-CN" altLang="en-US" sz="3600" dirty="0">
                <a:solidFill>
                  <a:srgbClr val="000000"/>
                </a:solidFill>
                <a:latin typeface="黑体" pitchFamily="49" charset="-122"/>
                <a:ea typeface="黑体" pitchFamily="49" charset="-122"/>
              </a:rPr>
              <a:t>  </a:t>
            </a:r>
            <a:r>
              <a:rPr lang="en-US" altLang="zh-CN" sz="3600" dirty="0" smtClean="0">
                <a:solidFill>
                  <a:srgbClr val="000000"/>
                </a:solidFill>
                <a:latin typeface="黑体" pitchFamily="49" charset="-122"/>
                <a:ea typeface="黑体" pitchFamily="49" charset="-122"/>
              </a:rPr>
              <a:t>——</a:t>
            </a:r>
            <a:r>
              <a:rPr lang="zh-CN" altLang="en-US" sz="3600" dirty="0" smtClean="0">
                <a:solidFill>
                  <a:srgbClr val="000000"/>
                </a:solidFill>
                <a:latin typeface="黑体" pitchFamily="49" charset="-122"/>
                <a:ea typeface="黑体" pitchFamily="49" charset="-122"/>
              </a:rPr>
              <a:t>无</a:t>
            </a:r>
            <a:r>
              <a:rPr lang="zh-CN" altLang="en-US" sz="3600" dirty="0">
                <a:solidFill>
                  <a:srgbClr val="000000"/>
                </a:solidFill>
                <a:latin typeface="黑体" pitchFamily="49" charset="-122"/>
                <a:ea typeface="黑体" pitchFamily="49" charset="-122"/>
              </a:rPr>
              <a:t>需为干预失败而</a:t>
            </a:r>
            <a:r>
              <a:rPr lang="zh-CN" altLang="en-US" sz="3600" dirty="0" smtClean="0">
                <a:solidFill>
                  <a:srgbClr val="000000"/>
                </a:solidFill>
                <a:latin typeface="黑体" pitchFamily="49" charset="-122"/>
                <a:ea typeface="黑体" pitchFamily="49" charset="-122"/>
              </a:rPr>
              <a:t>自</a:t>
            </a:r>
            <a:endParaRPr lang="en-US" altLang="zh-CN" sz="3600" dirty="0" smtClean="0">
              <a:solidFill>
                <a:srgbClr val="000000"/>
              </a:solidFill>
              <a:latin typeface="黑体" pitchFamily="49" charset="-122"/>
              <a:ea typeface="黑体" pitchFamily="49" charset="-122"/>
            </a:endParaRPr>
          </a:p>
          <a:p>
            <a:pPr>
              <a:buNone/>
              <a:defRPr/>
            </a:pPr>
            <a:r>
              <a:rPr lang="zh-CN" altLang="en-US" sz="3600" dirty="0" smtClean="0">
                <a:solidFill>
                  <a:srgbClr val="000000"/>
                </a:solidFill>
                <a:latin typeface="黑体" pitchFamily="49" charset="-122"/>
                <a:ea typeface="黑体" pitchFamily="49" charset="-122"/>
              </a:rPr>
              <a:t>责</a:t>
            </a:r>
            <a:r>
              <a:rPr lang="zh-CN" altLang="en-US" sz="3600" dirty="0">
                <a:solidFill>
                  <a:srgbClr val="000000"/>
                </a:solidFill>
                <a:latin typeface="黑体" pitchFamily="49" charset="-122"/>
                <a:ea typeface="黑体" pitchFamily="49" charset="-122"/>
              </a:rPr>
              <a:t>。</a:t>
            </a:r>
            <a:endParaRPr lang="zh-CN" altLang="en-US" sz="3600" dirty="0">
              <a:solidFill>
                <a:srgbClr val="000000"/>
              </a:solidFill>
              <a:latin typeface="黑体" pitchFamily="49" charset="-122"/>
              <a:ea typeface="黑体" pitchFamily="49" charset="-122"/>
            </a:endParaRPr>
          </a:p>
          <a:p>
            <a:pPr marL="0" indent="0">
              <a:buNone/>
            </a:pPr>
            <a:endParaRPr lang="zh-CN" altLang="en-US" sz="36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FF0000"/>
                </a:solidFill>
                <a:latin typeface="黑体" pitchFamily="49" charset="-122"/>
                <a:ea typeface="黑体" pitchFamily="49" charset="-122"/>
              </a:rPr>
              <a:t>附件：危机事件的初级预防</a:t>
            </a:r>
            <a:endParaRPr lang="zh-CN" altLang="en-US" dirty="0">
              <a:solidFill>
                <a:srgbClr val="FF0000"/>
              </a:solidFill>
              <a:latin typeface="黑体" pitchFamily="49" charset="-122"/>
              <a:ea typeface="黑体" pitchFamily="49" charset="-122"/>
            </a:endParaRPr>
          </a:p>
        </p:txBody>
      </p:sp>
      <p:sp>
        <p:nvSpPr>
          <p:cNvPr id="3" name="内容占位符 2"/>
          <p:cNvSpPr>
            <a:spLocks noGrp="1"/>
          </p:cNvSpPr>
          <p:nvPr>
            <p:ph idx="1"/>
          </p:nvPr>
        </p:nvSpPr>
        <p:spPr>
          <a:xfrm>
            <a:off x="3275856" y="1676400"/>
            <a:ext cx="5472608" cy="4419600"/>
          </a:xfrm>
        </p:spPr>
        <p:txBody>
          <a:bodyPr/>
          <a:lstStyle/>
          <a:p>
            <a:pPr marL="0" indent="0">
              <a:buNone/>
            </a:pPr>
            <a:endParaRPr lang="en-US" altLang="zh-CN" sz="3600" dirty="0" smtClean="0">
              <a:solidFill>
                <a:schemeClr val="tx1"/>
              </a:solidFill>
              <a:latin typeface="黑体" pitchFamily="49" charset="-122"/>
              <a:ea typeface="黑体" pitchFamily="49" charset="-122"/>
            </a:endParaRPr>
          </a:p>
          <a:p>
            <a:pPr marL="0" indent="0">
              <a:buNone/>
            </a:pPr>
            <a:r>
              <a:rPr lang="zh-CN" altLang="en-US" sz="3600" dirty="0" smtClean="0">
                <a:solidFill>
                  <a:schemeClr val="tx1"/>
                </a:solidFill>
                <a:latin typeface="黑体" pitchFamily="49" charset="-122"/>
                <a:ea typeface="黑体" pitchFamily="49" charset="-122"/>
              </a:rPr>
              <a:t>危机事件有何预兆</a:t>
            </a:r>
            <a:endParaRPr lang="en-US" altLang="zh-CN" sz="3600" dirty="0" smtClean="0">
              <a:solidFill>
                <a:schemeClr val="tx1"/>
              </a:solidFill>
              <a:latin typeface="黑体" pitchFamily="49" charset="-122"/>
              <a:ea typeface="黑体" pitchFamily="49" charset="-122"/>
            </a:endParaRPr>
          </a:p>
          <a:p>
            <a:pPr marL="0" indent="0">
              <a:buNone/>
            </a:pPr>
            <a:r>
              <a:rPr lang="en-US" altLang="zh-CN" sz="2400" dirty="0">
                <a:solidFill>
                  <a:schemeClr val="tx1"/>
                </a:solidFill>
                <a:latin typeface="黑体" pitchFamily="49" charset="-122"/>
                <a:ea typeface="黑体" pitchFamily="49" charset="-122"/>
              </a:rPr>
              <a:t> </a:t>
            </a:r>
            <a:r>
              <a:rPr lang="en-US" altLang="zh-CN" sz="2400" dirty="0" smtClean="0">
                <a:solidFill>
                  <a:schemeClr val="tx1"/>
                </a:solidFill>
                <a:latin typeface="黑体" pitchFamily="49" charset="-122"/>
                <a:ea typeface="黑体" pitchFamily="49" charset="-122"/>
              </a:rPr>
              <a:t>      </a:t>
            </a:r>
            <a:r>
              <a:rPr lang="zh-CN" altLang="en-US" sz="2400" dirty="0" smtClean="0">
                <a:solidFill>
                  <a:schemeClr val="tx1"/>
                </a:solidFill>
                <a:latin typeface="黑体" pitchFamily="49" charset="-122"/>
                <a:ea typeface="黑体" pitchFamily="49" charset="-122"/>
              </a:rPr>
              <a:t>附件：</a:t>
            </a:r>
            <a:r>
              <a:rPr lang="zh-CN" altLang="en-US" sz="2400" dirty="0" smtClean="0">
                <a:solidFill>
                  <a:schemeClr val="tx1"/>
                </a:solidFill>
                <a:latin typeface="黑体" pitchFamily="49" charset="-122"/>
                <a:ea typeface="黑体" pitchFamily="49" charset="-122"/>
                <a:hlinkClick r:id="rId1" action="ppaction://hlinkpres?slideindex=1&amp;slidetitle="/>
              </a:rPr>
              <a:t>预兆</a:t>
            </a:r>
            <a:endParaRPr lang="en-US" altLang="zh-CN" sz="2400" dirty="0">
              <a:solidFill>
                <a:schemeClr val="tx1"/>
              </a:solidFill>
              <a:latin typeface="黑体" pitchFamily="49" charset="-122"/>
              <a:ea typeface="黑体" pitchFamily="49" charset="-122"/>
            </a:endParaRPr>
          </a:p>
          <a:p>
            <a:pPr marL="0" indent="0">
              <a:buNone/>
            </a:pPr>
            <a:r>
              <a:rPr lang="zh-CN" altLang="en-US" sz="3600" dirty="0" smtClean="0">
                <a:solidFill>
                  <a:schemeClr val="tx1"/>
                </a:solidFill>
                <a:latin typeface="黑体" pitchFamily="49" charset="-122"/>
                <a:ea typeface="黑体" pitchFamily="49" charset="-122"/>
              </a:rPr>
              <a:t>危机事件的初级预防</a:t>
            </a:r>
            <a:endParaRPr lang="en-US" altLang="zh-CN" sz="3600" dirty="0" smtClean="0">
              <a:solidFill>
                <a:schemeClr val="tx1"/>
              </a:solidFill>
              <a:latin typeface="黑体" pitchFamily="49" charset="-122"/>
              <a:ea typeface="黑体" pitchFamily="49" charset="-122"/>
            </a:endParaRPr>
          </a:p>
          <a:p>
            <a:pPr marL="0" indent="0">
              <a:buNone/>
            </a:pPr>
            <a:r>
              <a:rPr lang="en-US" altLang="zh-CN" sz="3600" dirty="0">
                <a:solidFill>
                  <a:schemeClr val="tx1"/>
                </a:solidFill>
                <a:latin typeface="黑体" pitchFamily="49" charset="-122"/>
                <a:ea typeface="黑体" pitchFamily="49" charset="-122"/>
              </a:rPr>
              <a:t> </a:t>
            </a:r>
            <a:r>
              <a:rPr lang="en-US" altLang="zh-CN" sz="3600" dirty="0" smtClean="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附件</a:t>
            </a:r>
            <a:r>
              <a:rPr lang="zh-CN" altLang="en-US" sz="2800" dirty="0" smtClean="0">
                <a:solidFill>
                  <a:schemeClr val="tx1"/>
                </a:solidFill>
                <a:latin typeface="黑体" pitchFamily="49" charset="-122"/>
                <a:ea typeface="黑体" pitchFamily="49" charset="-122"/>
                <a:hlinkClick r:id="rId2" action="ppaction://hlinkpres?slideindex=1&amp;slidetitle="/>
              </a:rPr>
              <a:t>链接</a:t>
            </a:r>
            <a:endParaRPr lang="zh-CN" altLang="en-US" sz="2800" dirty="0">
              <a:solidFill>
                <a:schemeClr val="tx1"/>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0">
          <a:blip r:embed="rId1"/>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371600" y="2667000"/>
            <a:ext cx="6629400" cy="1143000"/>
          </a:xfrm>
        </p:spPr>
        <p:txBody>
          <a:bodyPr/>
          <a:lstStyle/>
          <a:p>
            <a:r>
              <a:rPr lang="zh-CN" altLang="en-US" sz="6600" dirty="0" smtClean="0">
                <a:solidFill>
                  <a:srgbClr val="FF0000"/>
                </a:solidFill>
                <a:latin typeface="华文新魏" pitchFamily="2" charset="-122"/>
                <a:ea typeface="华文新魏" pitchFamily="2" charset="-122"/>
              </a:rPr>
              <a:t>谢谢大家的关注！</a:t>
            </a:r>
            <a:endParaRPr lang="en-US" altLang="zh-CN" sz="6600" dirty="0">
              <a:solidFill>
                <a:srgbClr val="FF0000"/>
              </a:solidFill>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15816" y="1676400"/>
            <a:ext cx="5542384" cy="4344888"/>
          </a:xfrm>
        </p:spPr>
        <p:txBody>
          <a:bodyPr/>
          <a:lstStyle/>
          <a:p>
            <a:pPr algn="l"/>
            <a:r>
              <a:rPr lang="en-US" altLang="zh-CN" sz="2800" dirty="0">
                <a:latin typeface="黑体" pitchFamily="49" charset="-122"/>
                <a:ea typeface="黑体" pitchFamily="49" charset="-122"/>
              </a:rPr>
              <a:t> </a:t>
            </a:r>
            <a:r>
              <a:rPr lang="zh-CN" altLang="en-US" sz="2800" dirty="0" smtClean="0">
                <a:latin typeface="黑体" pitchFamily="49" charset="-122"/>
                <a:ea typeface="黑体" pitchFamily="49" charset="-122"/>
              </a:rPr>
              <a:t>（</a:t>
            </a:r>
            <a:r>
              <a:rPr lang="en-US" altLang="zh-CN" sz="2800" dirty="0" smtClean="0">
                <a:latin typeface="黑体" pitchFamily="49" charset="-122"/>
                <a:ea typeface="黑体" pitchFamily="49" charset="-122"/>
              </a:rPr>
              <a:t>2</a:t>
            </a:r>
            <a:r>
              <a:rPr lang="zh-CN" altLang="en-US" sz="2800" dirty="0" smtClean="0">
                <a:latin typeface="黑体" pitchFamily="49" charset="-122"/>
                <a:ea typeface="黑体" pitchFamily="49" charset="-122"/>
              </a:rPr>
              <a:t>）缺少心理支持，表现无助。</a:t>
            </a:r>
            <a:br>
              <a:rPr lang="en-US" altLang="zh-CN" sz="2800" dirty="0" smtClean="0">
                <a:latin typeface="黑体" pitchFamily="49" charset="-122"/>
                <a:ea typeface="黑体" pitchFamily="49" charset="-122"/>
              </a:rPr>
            </a:br>
            <a:r>
              <a:rPr lang="en-US" altLang="zh-CN" sz="2800" dirty="0" smtClean="0">
                <a:latin typeface="黑体" pitchFamily="49" charset="-122"/>
                <a:ea typeface="黑体" pitchFamily="49" charset="-122"/>
              </a:rPr>
              <a:t>    △ </a:t>
            </a:r>
            <a:r>
              <a:rPr lang="zh-CN" altLang="en-US" sz="2800" dirty="0" smtClean="0">
                <a:latin typeface="黑体" pitchFamily="49" charset="-122"/>
                <a:ea typeface="黑体" pitchFamily="49" charset="-122"/>
              </a:rPr>
              <a:t>教师</a:t>
            </a:r>
            <a:r>
              <a:rPr lang="zh-CN" altLang="en-US" sz="2800" dirty="0">
                <a:latin typeface="黑体" pitchFamily="49" charset="-122"/>
                <a:ea typeface="黑体" pitchFamily="49" charset="-122"/>
              </a:rPr>
              <a:t>的消极</a:t>
            </a:r>
            <a:r>
              <a:rPr lang="zh-CN" altLang="en-US" sz="2800" dirty="0" smtClean="0">
                <a:latin typeface="黑体" pitchFamily="49" charset="-122"/>
                <a:ea typeface="黑体" pitchFamily="49" charset="-122"/>
              </a:rPr>
              <a:t>期待</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 </a:t>
            </a:r>
            <a:r>
              <a:rPr lang="zh-CN" altLang="en-US" sz="2800" dirty="0" smtClean="0">
                <a:latin typeface="黑体" pitchFamily="49" charset="-122"/>
                <a:ea typeface="黑体" pitchFamily="49" charset="-122"/>
              </a:rPr>
              <a:t>家长</a:t>
            </a:r>
            <a:r>
              <a:rPr lang="zh-CN" altLang="en-US" sz="2800" dirty="0">
                <a:latin typeface="黑体" pitchFamily="49" charset="-122"/>
                <a:ea typeface="黑体" pitchFamily="49" charset="-122"/>
              </a:rPr>
              <a:t>的失望和</a:t>
            </a:r>
            <a:r>
              <a:rPr lang="zh-CN" altLang="en-US" sz="2800" dirty="0" smtClean="0">
                <a:latin typeface="黑体" pitchFamily="49" charset="-122"/>
                <a:ea typeface="黑体" pitchFamily="49" charset="-122"/>
              </a:rPr>
              <a:t>愤怒</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 </a:t>
            </a:r>
            <a:r>
              <a:rPr lang="zh-CN" altLang="en-US" sz="2800" dirty="0" smtClean="0">
                <a:latin typeface="黑体" pitchFamily="49" charset="-122"/>
                <a:ea typeface="黑体" pitchFamily="49" charset="-122"/>
              </a:rPr>
              <a:t>同伴</a:t>
            </a:r>
            <a:r>
              <a:rPr lang="zh-CN" altLang="en-US" sz="2800" dirty="0">
                <a:latin typeface="黑体" pitchFamily="49" charset="-122"/>
                <a:ea typeface="黑体" pitchFamily="49" charset="-122"/>
              </a:rPr>
              <a:t>的鄙视与</a:t>
            </a:r>
            <a:r>
              <a:rPr lang="zh-CN" altLang="en-US" sz="2800" dirty="0" smtClean="0">
                <a:latin typeface="黑体" pitchFamily="49" charset="-122"/>
                <a:ea typeface="黑体" pitchFamily="49" charset="-122"/>
              </a:rPr>
              <a:t>嘲笑</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 </a:t>
            </a:r>
            <a:r>
              <a:rPr lang="zh-CN" altLang="en-US" sz="2800" dirty="0" smtClean="0">
                <a:latin typeface="黑体" pitchFamily="49" charset="-122"/>
                <a:ea typeface="黑体" pitchFamily="49" charset="-122"/>
              </a:rPr>
              <a:t>群体</a:t>
            </a:r>
            <a:r>
              <a:rPr lang="zh-CN" altLang="en-US" sz="2800" dirty="0">
                <a:latin typeface="黑体" pitchFamily="49" charset="-122"/>
                <a:ea typeface="黑体" pitchFamily="49" charset="-122"/>
              </a:rPr>
              <a:t>的拒斥和</a:t>
            </a:r>
            <a:r>
              <a:rPr lang="zh-CN" altLang="en-US" sz="2800" dirty="0" smtClean="0">
                <a:latin typeface="黑体" pitchFamily="49" charset="-122"/>
                <a:ea typeface="黑体" pitchFamily="49" charset="-122"/>
              </a:rPr>
              <a:t>漠视 </a:t>
            </a:r>
            <a:br>
              <a:rPr lang="en-US" altLang="zh-CN" sz="2800" dirty="0" smtClean="0">
                <a:latin typeface="黑体" pitchFamily="49" charset="-122"/>
                <a:ea typeface="黑体" pitchFamily="49" charset="-122"/>
              </a:rPr>
            </a:br>
            <a:r>
              <a:rPr lang="zh-CN" altLang="en-US" sz="2800" dirty="0">
                <a:latin typeface="黑体" pitchFamily="49" charset="-122"/>
                <a:ea typeface="黑体" pitchFamily="49" charset="-122"/>
              </a:rPr>
              <a:t> </a:t>
            </a:r>
            <a:r>
              <a:rPr lang="zh-CN" altLang="en-US" sz="2800" dirty="0" smtClean="0">
                <a:latin typeface="黑体" pitchFamily="49" charset="-122"/>
                <a:ea typeface="黑体" pitchFamily="49" charset="-122"/>
              </a:rPr>
              <a:t>   </a:t>
            </a: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丧失了许多</a:t>
            </a:r>
            <a:r>
              <a:rPr lang="zh-CN" altLang="en-US" sz="2800" dirty="0">
                <a:latin typeface="黑体" pitchFamily="49" charset="-122"/>
                <a:ea typeface="黑体" pitchFamily="49" charset="-122"/>
              </a:rPr>
              <a:t>教育和发展的机</a:t>
            </a:r>
            <a:r>
              <a:rPr lang="zh-CN" altLang="en-US" sz="2800" dirty="0" smtClean="0">
                <a:latin typeface="黑体" pitchFamily="49" charset="-122"/>
                <a:ea typeface="黑体" pitchFamily="49" charset="-122"/>
              </a:rPr>
              <a:t>会</a:t>
            </a:r>
            <a:br>
              <a:rPr lang="en-US" altLang="zh-CN" sz="2800" dirty="0" smtClean="0">
                <a:latin typeface="黑体" pitchFamily="49" charset="-122"/>
                <a:ea typeface="黑体" pitchFamily="49" charset="-122"/>
              </a:rPr>
            </a:br>
            <a:r>
              <a:rPr lang="en-US" altLang="zh-CN" sz="2800" dirty="0">
                <a:latin typeface="黑体" pitchFamily="49" charset="-122"/>
                <a:ea typeface="黑体" pitchFamily="49" charset="-122"/>
              </a:rPr>
              <a:t> </a:t>
            </a:r>
            <a:r>
              <a:rPr lang="en-US" altLang="zh-CN" sz="2800" dirty="0" smtClean="0">
                <a:latin typeface="黑体" pitchFamily="49" charset="-122"/>
                <a:ea typeface="黑体" pitchFamily="49" charset="-122"/>
              </a:rPr>
              <a:t>   </a:t>
            </a:r>
            <a:endParaRPr lang="zh-CN" altLang="en-US" sz="2800" dirty="0">
              <a:latin typeface="黑体" pitchFamily="49" charset="-122"/>
              <a:ea typeface="黑体" pitchFamily="49" charset="-122"/>
            </a:endParaRPr>
          </a:p>
        </p:txBody>
      </p:sp>
      <p:sp>
        <p:nvSpPr>
          <p:cNvPr id="3" name="内容占位符 2"/>
          <p:cNvSpPr>
            <a:spLocks noGrp="1"/>
          </p:cNvSpPr>
          <p:nvPr>
            <p:ph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en-US" altLang="zh-CN" sz="3600" dirty="0">
              <a:solidFill>
                <a:schemeClr val="accent2">
                  <a:lumMod val="75000"/>
                </a:schemeClr>
              </a:solidFill>
              <a:latin typeface="黑体" pitchFamily="49" charset="-122"/>
              <a:ea typeface="黑体" pitchFamily="49" charset="-122"/>
            </a:endParaRPr>
          </a:p>
        </p:txBody>
      </p:sp>
      <p:sp>
        <p:nvSpPr>
          <p:cNvPr id="6147" name="Rectangle 3"/>
          <p:cNvSpPr>
            <a:spLocks noGrp="1" noChangeArrowheads="1"/>
          </p:cNvSpPr>
          <p:nvPr>
            <p:ph type="body" idx="1"/>
          </p:nvPr>
        </p:nvSpPr>
        <p:spPr>
          <a:xfrm>
            <a:off x="228600" y="1752600"/>
            <a:ext cx="2399184" cy="4495800"/>
          </a:xfrm>
        </p:spPr>
        <p:txBody>
          <a:bodyPr/>
          <a:lstStyle/>
          <a:p>
            <a:r>
              <a:rPr lang="en-US" altLang="zh-CN" dirty="0">
                <a:solidFill>
                  <a:schemeClr val="tx1"/>
                </a:solidFill>
                <a:ea typeface="宋体" pitchFamily="2" charset="-122"/>
              </a:rPr>
              <a:t>Points of interest</a:t>
            </a:r>
            <a:endParaRPr lang="en-US" altLang="zh-CN" dirty="0">
              <a:solidFill>
                <a:schemeClr val="tx1"/>
              </a:solidFill>
              <a:ea typeface="宋体" pitchFamily="2" charset="-122"/>
            </a:endParaRPr>
          </a:p>
        </p:txBody>
      </p:sp>
      <p:sp>
        <p:nvSpPr>
          <p:cNvPr id="6148" name="Text Box 4"/>
          <p:cNvSpPr txBox="1">
            <a:spLocks noChangeArrowheads="1"/>
          </p:cNvSpPr>
          <p:nvPr/>
        </p:nvSpPr>
        <p:spPr bwMode="auto">
          <a:xfrm>
            <a:off x="2942242" y="1752600"/>
            <a:ext cx="5928684"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dirty="0" smtClean="0">
                <a:latin typeface="黑体" pitchFamily="49" charset="-122"/>
                <a:ea typeface="黑体" pitchFamily="49" charset="-122"/>
              </a:rPr>
              <a:t>    </a:t>
            </a:r>
            <a:r>
              <a:rPr lang="en-US" altLang="zh-CN" sz="2800" dirty="0" smtClean="0">
                <a:latin typeface="黑体" pitchFamily="49" charset="-122"/>
                <a:ea typeface="黑体" pitchFamily="49" charset="-122"/>
              </a:rPr>
              <a:t>3</a:t>
            </a:r>
            <a:r>
              <a:rPr lang="zh-CN" altLang="en-US" sz="2800" dirty="0">
                <a:latin typeface="黑体" pitchFamily="49" charset="-122"/>
                <a:ea typeface="黑体" pitchFamily="49" charset="-122"/>
              </a:rPr>
              <a:t>、陷入恶性循环</a:t>
            </a:r>
            <a:r>
              <a:rPr lang="zh-CN" altLang="en-US" sz="2800" dirty="0" smtClean="0">
                <a:latin typeface="黑体" pitchFamily="49" charset="-122"/>
                <a:ea typeface="黑体" pitchFamily="49" charset="-122"/>
              </a:rPr>
              <a:t>。</a:t>
            </a:r>
            <a:endParaRPr lang="en-US" altLang="zh-CN" sz="2800" dirty="0" smtClean="0">
              <a:latin typeface="黑体" pitchFamily="49" charset="-122"/>
              <a:ea typeface="黑体" pitchFamily="49" charset="-122"/>
            </a:endParaRPr>
          </a:p>
          <a:p>
            <a:pPr>
              <a:spcBef>
                <a:spcPct val="50000"/>
              </a:spcBef>
            </a:pPr>
            <a:r>
              <a:rPr lang="zh-CN" altLang="en-US" sz="2800" dirty="0" smtClean="0">
                <a:latin typeface="黑体" pitchFamily="49" charset="-122"/>
                <a:ea typeface="黑体" pitchFamily="49" charset="-122"/>
              </a:rPr>
              <a:t>    </a:t>
            </a:r>
            <a:r>
              <a:rPr lang="en-US" altLang="zh-CN" sz="2800" dirty="0" smtClean="0">
                <a:latin typeface="黑体" pitchFamily="49" charset="-122"/>
                <a:ea typeface="黑体" pitchFamily="49" charset="-122"/>
              </a:rPr>
              <a:t>    </a:t>
            </a:r>
            <a:endParaRPr lang="en-US" altLang="zh-CN" sz="2800" dirty="0" smtClean="0">
              <a:latin typeface="黑体" pitchFamily="49" charset="-122"/>
              <a:ea typeface="黑体" pitchFamily="49" charset="-122"/>
            </a:endParaRPr>
          </a:p>
        </p:txBody>
      </p:sp>
      <p:sp>
        <p:nvSpPr>
          <p:cNvPr id="6150" name="Rectangle 6"/>
          <p:cNvSpPr>
            <a:spLocks noChangeArrowheads="1"/>
          </p:cNvSpPr>
          <p:nvPr/>
        </p:nvSpPr>
        <p:spPr bwMode="auto">
          <a:xfrm>
            <a:off x="0" y="1524000"/>
            <a:ext cx="27432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Rectangle 7"/>
          <p:cNvSpPr>
            <a:spLocks noChangeArrowheads="1"/>
          </p:cNvSpPr>
          <p:nvPr/>
        </p:nvSpPr>
        <p:spPr bwMode="auto">
          <a:xfrm>
            <a:off x="2743200" y="1524000"/>
            <a:ext cx="6400800" cy="4648200"/>
          </a:xfrm>
          <a:prstGeom prst="rect">
            <a:avLst/>
          </a:prstGeom>
          <a:noFill/>
          <a:ln w="2857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1071" name="图片 1070"/>
          <p:cNvPicPr>
            <a:picLocks noChangeAspect="1"/>
          </p:cNvPicPr>
          <p:nvPr/>
        </p:nvPicPr>
        <p:blipFill>
          <a:blip r:embed="rId1"/>
          <a:stretch>
            <a:fillRect/>
          </a:stretch>
        </p:blipFill>
        <p:spPr>
          <a:xfrm>
            <a:off x="3200400" y="2276872"/>
            <a:ext cx="5670526" cy="374441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3014290" y="1700808"/>
            <a:ext cx="5470376" cy="4032448"/>
          </a:xfrm>
        </p:spPr>
        <p:txBody>
          <a:bodyPr/>
          <a:lstStyle/>
          <a:p>
            <a:pPr marL="0" indent="0">
              <a:buNone/>
            </a:pPr>
            <a:endParaRPr lang="en-US" altLang="zh-CN" dirty="0" smtClean="0"/>
          </a:p>
          <a:p>
            <a:pPr marL="0" indent="0">
              <a:buNone/>
            </a:pPr>
            <a:r>
              <a:rPr lang="en-US" altLang="zh-CN" sz="2800" dirty="0" smtClean="0">
                <a:solidFill>
                  <a:schemeClr val="tx1"/>
                </a:solidFill>
                <a:latin typeface="黑体" pitchFamily="49" charset="-122"/>
                <a:ea typeface="黑体" pitchFamily="49" charset="-122"/>
              </a:rPr>
              <a:t>    4</a:t>
            </a:r>
            <a:r>
              <a:rPr lang="zh-CN" altLang="en-US" sz="2800" dirty="0" smtClean="0">
                <a:solidFill>
                  <a:schemeClr val="tx1"/>
                </a:solidFill>
                <a:latin typeface="黑体" pitchFamily="49" charset="-122"/>
                <a:ea typeface="黑体" pitchFamily="49" charset="-122"/>
              </a:rPr>
              <a:t>、自我防御心理极强。</a:t>
            </a:r>
            <a:endParaRPr lang="en-US" altLang="zh-CN" sz="2800" dirty="0" smtClean="0">
              <a:solidFill>
                <a:schemeClr val="tx1"/>
              </a:solidFill>
              <a:latin typeface="黑体" pitchFamily="49" charset="-122"/>
              <a:ea typeface="黑体" pitchFamily="49" charset="-122"/>
            </a:endParaRPr>
          </a:p>
          <a:p>
            <a:pPr marL="0" indent="0">
              <a:buNone/>
            </a:pPr>
            <a:r>
              <a:rPr lang="zh-CN" altLang="en-US" sz="2800" dirty="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a:t>
            </a:r>
            <a:r>
              <a:rPr lang="zh-CN" altLang="en-US" sz="2800" dirty="0" smtClean="0">
                <a:solidFill>
                  <a:schemeClr val="tx1"/>
                </a:solidFill>
                <a:latin typeface="黑体" pitchFamily="49" charset="-122"/>
                <a:ea typeface="黑体" pitchFamily="49" charset="-122"/>
              </a:rPr>
              <a:t>为防</a:t>
            </a:r>
            <a:r>
              <a:rPr lang="zh-CN" altLang="en-US" sz="2800" dirty="0">
                <a:solidFill>
                  <a:schemeClr val="tx1"/>
                </a:solidFill>
                <a:latin typeface="黑体" pitchFamily="49" charset="-122"/>
                <a:ea typeface="黑体" pitchFamily="49" charset="-122"/>
              </a:rPr>
              <a:t>止受到更大的伤害，往往会表现出更多的行为问</a:t>
            </a:r>
            <a:r>
              <a:rPr lang="zh-CN" altLang="en-US" sz="2800" dirty="0" smtClean="0">
                <a:solidFill>
                  <a:schemeClr val="tx1"/>
                </a:solidFill>
                <a:latin typeface="黑体" pitchFamily="49" charset="-122"/>
                <a:ea typeface="黑体" pitchFamily="49" charset="-122"/>
              </a:rPr>
              <a:t>题（敏</a:t>
            </a:r>
            <a:r>
              <a:rPr lang="zh-CN" altLang="en-US" sz="2800" dirty="0">
                <a:solidFill>
                  <a:schemeClr val="tx1"/>
                </a:solidFill>
                <a:latin typeface="黑体" pitchFamily="49" charset="-122"/>
                <a:ea typeface="黑体" pitchFamily="49" charset="-122"/>
              </a:rPr>
              <a:t>感、多疑、捣乱、富有攻击</a:t>
            </a:r>
            <a:r>
              <a:rPr lang="zh-CN" altLang="en-US" sz="2800" dirty="0" smtClean="0">
                <a:solidFill>
                  <a:schemeClr val="tx1"/>
                </a:solidFill>
                <a:latin typeface="黑体" pitchFamily="49" charset="-122"/>
                <a:ea typeface="黑体" pitchFamily="49" charset="-122"/>
              </a:rPr>
              <a:t>性）  </a:t>
            </a:r>
            <a:endParaRPr lang="en-US" altLang="zh-CN" sz="2800" dirty="0" smtClean="0">
              <a:solidFill>
                <a:schemeClr val="tx1"/>
              </a:solidFill>
              <a:latin typeface="黑体" pitchFamily="49" charset="-122"/>
              <a:ea typeface="黑体" pitchFamily="49" charset="-122"/>
            </a:endParaRPr>
          </a:p>
          <a:p>
            <a:pPr marL="0" indent="0">
              <a:buNone/>
            </a:pPr>
            <a:r>
              <a:rPr lang="en-US" altLang="zh-CN" sz="2800" dirty="0">
                <a:solidFill>
                  <a:schemeClr val="tx1"/>
                </a:solidFill>
                <a:latin typeface="黑体" pitchFamily="49" charset="-122"/>
                <a:ea typeface="黑体" pitchFamily="49" charset="-122"/>
              </a:rPr>
              <a:t> </a:t>
            </a:r>
            <a:r>
              <a:rPr lang="en-US" altLang="zh-CN" sz="2800" dirty="0" smtClean="0">
                <a:solidFill>
                  <a:schemeClr val="tx1"/>
                </a:solidFill>
                <a:latin typeface="黑体" pitchFamily="49" charset="-122"/>
                <a:ea typeface="黑体" pitchFamily="49" charset="-122"/>
              </a:rPr>
              <a:t>   △ </a:t>
            </a:r>
            <a:r>
              <a:rPr lang="zh-CN" altLang="en-US" sz="2800" dirty="0" smtClean="0">
                <a:solidFill>
                  <a:schemeClr val="tx1"/>
                </a:solidFill>
                <a:latin typeface="黑体" pitchFamily="49" charset="-122"/>
                <a:ea typeface="黑体" pitchFamily="49" charset="-122"/>
              </a:rPr>
              <a:t>往</a:t>
            </a:r>
            <a:r>
              <a:rPr lang="zh-CN" altLang="en-US" sz="2800" dirty="0">
                <a:solidFill>
                  <a:schemeClr val="tx1"/>
                </a:solidFill>
                <a:latin typeface="黑体" pitchFamily="49" charset="-122"/>
                <a:ea typeface="黑体" pitchFamily="49" charset="-122"/>
              </a:rPr>
              <a:t>往会误读社会性线索，做出不当的侵犯性反应。</a:t>
            </a:r>
            <a:endParaRPr lang="en-US" altLang="zh-CN" sz="2800" dirty="0">
              <a:solidFill>
                <a:schemeClr val="tx1"/>
              </a:solidFill>
              <a:latin typeface="黑体" pitchFamily="49" charset="-122"/>
              <a:ea typeface="黑体" pitchFamily="49" charset="-122"/>
            </a:endParaRPr>
          </a:p>
          <a:p>
            <a:pPr marL="0" indent="0">
              <a:buNone/>
            </a:pP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主题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主题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模板15小鸽子</Template>
  <TotalTime>0</TotalTime>
  <Words>8204</Words>
  <Application>WPS 演示</Application>
  <PresentationFormat>全屏显示(4:3)</PresentationFormat>
  <Paragraphs>331</Paragraphs>
  <Slides>67</Slides>
  <Notes>0</Notes>
  <HiddenSlides>0</HiddenSlides>
  <MMClips>0</MMClips>
  <ScaleCrop>false</ScaleCrop>
  <HeadingPairs>
    <vt:vector size="4" baseType="variant">
      <vt:variant>
        <vt:lpstr>主题</vt:lpstr>
      </vt:variant>
      <vt:variant>
        <vt:i4>1</vt:i4>
      </vt:variant>
      <vt:variant>
        <vt:lpstr>幻灯片标题</vt:lpstr>
      </vt:variant>
      <vt:variant>
        <vt:i4>67</vt:i4>
      </vt:variant>
    </vt:vector>
  </HeadingPairs>
  <TitlesOfParts>
    <vt:vector size="68" baseType="lpstr">
      <vt:lpstr>Office 主题</vt:lpstr>
      <vt:lpstr>善待处境不利的学生 ——校园危机干预的再思考</vt:lpstr>
      <vt:lpstr>从“生命教育”说起 杭州201503五起学生自杀事件 青少年自杀的三大误解——抗挫、季节、生命教育 郑晓江20130217事件  法国社会学家涂尔干的的说法  法国社会学家贝齐勒的的说法 </vt:lpstr>
      <vt:lpstr>换个思路：聚焦处境不利的学生</vt:lpstr>
      <vt:lpstr>    2、“处境不利的学生”     △ 相对弱势     △ 并非都是先天不足或后天不努力     △ 是社会比较的产物     △ 社会或家庭没有为他们提供一个更公平、更适当的环境或舞台     △ 有意无意使他们受到了伤害     △ 出现潜在的危机问题。</vt:lpstr>
      <vt:lpstr>  3、“处境不利的学生”主要包括：  （1）学习遭挫败而得不到有效援助的；   （2）被同伴或群体嫌弃或欺负的；         （3）因表现有较多行为问题而经常受到教师批评——师生关系紧张——被教师忽视或不公正对待的；                （4）缺乏家庭关爱、遭受家暴或因家庭其他原因而受到歧视的。           </vt:lpstr>
      <vt:lpstr>PowerPoint 演示文稿</vt:lpstr>
      <vt:lpstr> （2）缺少心理支持，表现无助。     △ 教师的消极期待     △ 家长的失望和愤怒     △ 同伴的鄙视与嘲笑     △ 群体的拒斥和漠视      △ 丧失了许多教育和发展的机会     </vt:lpstr>
      <vt:lpstr>PowerPoint 演示文稿</vt:lpstr>
      <vt:lpstr>PowerPoint 演示文稿</vt:lpstr>
      <vt:lpstr>    5、处于潜在危机的边缘。     △ 正处于情感体验的深刻性、行为自控的冲动性与抗逆力发展的脆弱性相互交会的时期     △ 如果问题发现不及时或发现后处置不当，他们很容易转化为校园危机事件的主角。</vt:lpstr>
      <vt:lpstr>一、学业挫败导致处境不利</vt:lpstr>
      <vt:lpstr>  “学业挫败导致处境不利”的识别标准——   △学业确实挫败，且环境压力很大；   △学业并非挫败，但因定位不当、力不从心，且环境压力很大，因而深陷泥淖不能自拔；   △学业相当优秀，但因未达到预期标准，因而深感自我挫败。    排除标准——   △学业确实挫败，但环境压力不大。</vt:lpstr>
      <vt:lpstr>         2、成因： </vt:lpstr>
      <vt:lpstr>    3、学业困难学生的心理行为问题：     （1）焦虑与抑郁。低自尊和无价值感会导致低水平的慢性抑郁；而当学业失败引发的愤怒指向自我内部时，会导致自残自虐等较高水平的抑郁。     （2）社会性孤立。因学业问题引起的师生关系、亲子关系问题使他们体验到更多的孤独感和很强烈的压迫感。     （3）违纪问题。消极的自我概念和情绪困扰容易转化为直接的行为问题。     （4）自杀倾向。 案例</vt:lpstr>
      <vt:lpstr>   4、教师的应对策略：     （1）不要犯“基本的归因错误”。     人们在考察别人的行为时，总是倾向于把当事人的成功归于外因，而把当事人的失败归于内因。这就是“观察者效应”，又称为“基本的归因错误”或“归因偏差”。     </vt:lpstr>
      <vt:lpstr>    许多教师在考察学生学业挫败原因时——首先归于学生缺乏努力或性格缺陷——其次是家庭和同伴的影响——很少考虑是否教学方法不恰当？是否对学生的关心不够？——这种“归因偏差”对调动学生的积极性十分不利。</vt:lpstr>
      <vt:lpstr>    （2）准确理解内心世界——减少对学生问题行为的误判——防止出现师生之间的恶性互动。     </vt:lpstr>
      <vt:lpstr> （3）多给情感的抚慰。    学业挫败——上课听不懂——被同学拒斥嘲笑，回家得不到理解、鼓励和支持——遭受家长痛斥——自信心和自尊心受到严重打击——表现得越来越冷漠——自暴自弃。     教师若及时给予情感的抚慰——极大的心理支持——使其重拾信心。</vt:lpstr>
      <vt:lpstr> （4）给学业挫败的学生以同样程度的关注。     哪怕他们有着诸多的困难，要提高成绩绝非易事——教师的态度、表情、语气等方面也绝不可以有丝毫的冷漠、懈怠和忽视。</vt:lpstr>
      <vt:lpstr>    （5）对于未达到自己理想目标、出现严重情绪困扰的尖子生，要格外引起警惕。     △ 如果识别干预不及时，其中一些人就会引发焦虑症、抑郁症、强迫症、癔症甚至是精神分裂症。     △ 对这样的学生一定要求助专业人员，从认知行为的层面挖掉其背后深层次的完美主义根子。</vt:lpstr>
      <vt:lpstr>    6、除教师之外，根本的措施在于学校和政府部门的宏观教育理念应做出根本性的调整。      △ 调整主要应该是宏观的而不是微观的。</vt:lpstr>
      <vt:lpstr>    △ 学生的成长必须留有自我发展的足够空间。     学科的学习——情感的滋润——人际的交往——想象的天地——价值观的植入——广泛的兴趣——丰富的文化生活特别是人文阅读——体魄的锻炼——做人的修养——人生的思考——发呆……等等。     </vt:lpstr>
      <vt:lpstr>    人的生活空间与时间是有极限的。就像一个瓶子，当学科知识的“读写听说”各种训练内容填满了这个瓶子的时候，还有什么东西可以装得进去呢？ </vt:lpstr>
      <vt:lpstr>   △ 我们常常说要“加强”思想道德修养、“强化”素质教育、“增强”人文素养，等等，这都是必要的。     但是，如果不做“减法”，如何会有做好“加法”的效果呢？于是，各式各样的“加强”到头来不过成了“点缀”。</vt:lpstr>
      <vt:lpstr>     我们要向第一线的校长和老师们致敬，因为他们真的是在“戴着镣铐跳舞”，他们看到了学生内心的挣扎，他们为了一个又一个的“加强”，做了那么多开创性的和弥补性的工作。但是，不能忘记的一个事实是：“瓶子”早已经满了！  </vt:lpstr>
      <vt:lpstr>   35年来，学生过重的学业负担之所以减不下去，其根源在于校长和教师都害怕自己的学校、自己的班级、自己的学科在“不公平的竞争”中“吃了亏”。     要治愈“不公平竞争”的痼疾，必须从宏观上制定区域性（包括校内）公平竞争的游戏规则。     什么时候，我们能把这一道最简单又最复杂的“加减法”真正做好，学生的危机事件才可以真正得到有效的预防。</vt:lpstr>
      <vt:lpstr>    因此，我们要大声疾呼：校内、校际或区域内在涉及升学、考试等种种操作性细则上的“不公平竞争”，如同大国之间的“军备竞赛”一样，必然导致层层加码、恶性循环，必须加以严格禁止。对学生生命真正负责的行政主体完全有责任、也有权力可以做到这一点——只要有“王岐山反腐”的决心！</vt:lpstr>
      <vt:lpstr>二、同伴交往障碍导致的处境不利</vt:lpstr>
      <vt:lpstr>   （2）欺负现象。     ——反复、持续、故意的伤害行为。    </vt:lpstr>
      <vt:lpstr>“欺负”有三个标准：     △ 该行为不是由受害者的挑衅引起的，而该行为却具有挑衅性；     △ 重复发生，偶尔发生的不属于欺负；     △ 受害者不具备有效的报复手段。</vt:lpstr>
      <vt:lpstr>     “欺负”的类型：     △ 直接身体欺负。如打人、踢人、敲诈勒索等。     △ 直接言语欺负：如骂人、恐吓、羞辱、讽刺、起外号等。     △ 间接欺负：欺负着一方借助于第三方实施的攻击，如造谣离间、网络流言蜚语和社会排斥等。     </vt:lpstr>
      <vt:lpstr>    初中阶段的欺负现象呈现明显的群体化特点，欺负方式以直接的语言欺负的发生率最高；     高中阶段的欺负以间接欺负为主，并以散布流言蜚语（特别是网络流言）的发生率最高。</vt:lpstr>
      <vt:lpstr>   研究发现，与那些采用打人、骂人、羞辱和嘲弄等直接欺负形式的欺负者不同，那些采用造谣离间、社会排斥等间接欺负形式的欺负者，在学业表现上并不差甚至还有更好的表现，因此很容易被教师所忽略或包容。     </vt:lpstr>
      <vt:lpstr>    这是因为间接欺负是借助第三方对他人实施的欺负行为，它客观上要求当事人具有较高的心理成熟水平，特别是认知和操纵他人心理状态的能力及较强的人际关系技巧。所以，这些学生相应地也具有较高的学业水平。</vt:lpstr>
      <vt:lpstr>        经常受欺负的学生——往往注意力分散，不自信，无安全感，成绩下降、不愿意到学校上学——受到家长、老师更多的责备。得不到家长或老师的理解与支持——只好把这些伤害深深埋在心底——进一步影响了课堂学习——成绩下降并恶性循环——引发危机事件。</vt:lpstr>
      <vt:lpstr>               低自尊、缺乏自信、无自我价值感是受欺负者的典型特征。     △ 情绪感受更为敏感，情绪反应也比较激烈，更容易产生情绪波动和心理挫折感，为抑郁、焦虑所困扰。     △ 国内外许多研究结果发现受欺负者有更强烈的抑郁症状，他们感到孤独、焦虑，甚至有自杀意念。</vt:lpstr>
      <vt:lpstr>    在学校里，受欺负者在受排挤、侮辱、离间后，往往不愿意和老师交谈，特别是在向老师反映过之后却没有得到老师重视和理解的情况下，他们只能在心里默默承受痛苦的煎熬。因此，班级中受欺负的学生往往是高危人群，务必引起教师的高度警觉。</vt:lpstr>
      <vt:lpstr>      2、教师的应对策略：     （1）在班会课上开设心理辅导课，对学生进行同伴交往的社会技能训练。麦克沃特的观点     （2）认真整肃班风，确立班级规范，强有力地树立正气，旗帜鲜明地引导正能量。     （3）对班级中的欺负现象持“零容忍”的态度，对无辜受到欺负的学生给予心灵上的抚慰和支持。</vt:lpstr>
      <vt:lpstr>三、师生关系紧张导致处境不利</vt:lpstr>
      <vt:lpstr>   2、对学生而言，师生关系如果出现恶化，则是关系到个人成长命运的“高压线”。它给尚未成年的青少年学生带来的精神压力和恶性互动是无以复加的。</vt:lpstr>
      <vt:lpstr>    3、 师生关系的基本性质是一种“教育与被教育”、“管理与被管理”的关系，说到底，它是一种“等级关系”，因此它是一对天生的矛盾。如果处理不当，极容易发生冲突。       案例：高三师生冲突     后果——学生心理压力急剧增加  影响学生人格的健全发展；在特殊情况下（如受个人气质个性因素的影响）则会演变成危机事件。     教师威信下降，甚至丧失殆尽。可谓两败俱伤。</vt:lpstr>
      <vt:lpstr>              4、师生关系的恶化往往是具体问题情境诱发的。        因此，我们对教师在处理学生具体问题时提出以下三大处理原则——     基本原则——先处理情绪，后处理事情。     变通原则——先稳定大局，再处理情绪，最后处理事情。     自律原则——师生矛盾说到底是成年人与未成年人的矛盾，成年人应表现得更为大度和成熟。           年人的矛盾，成年人应表现得更为大度和成熟。</vt:lpstr>
      <vt:lpstr>PowerPoint 演示文稿</vt:lpstr>
      <vt:lpstr>              5、必须引导全体教师学习师生沟通的艺术，克服过去习以为常的命令、控制、指挥、警告、威胁、训诫、说教、讽刺、挖苦、揶揄、随意的批评指责、不愿意积极聆听等错误做法。         代之以——真诚、接纳、尊重、同感、倾听等理念、方法与技巧。  </vt:lpstr>
      <vt:lpstr>PowerPoint 演示文稿</vt:lpstr>
      <vt:lpstr>四、亲子关系障碍导致处境不利</vt:lpstr>
      <vt:lpstr>    年龄越小的孩子，这种恐惧心理越强烈。这种源于不安全感的恐惧在弥散之后就容易转化为较长时期的沮丧和消沉，他们对周围的人和事失去兴趣，对未来感到悲观失望。他们的内心充满着负性情感的“张力”，如果此时没有得到家庭内部人际关系的改善和外部及时的援助，就很容易被周边环境中一些微小的“火花”所“引爆”。 </vt:lpstr>
      <vt:lpstr>    无论是男生还是女生，离异家庭子女以课堂表现说明他们在学校的学习生活总体都比较差，学习成绩普遍出现下降现象。在同伴交往上，离异家庭子女被同伴较高接纳的人数也远低于完整家庭的儿童，而被同伴拒斥或与同伴关系较差的情况却刚好相反。离异家庭学生与学校教师的关系不如完整家庭学生，师生之间存在着一些冲突和矛盾，心理隔阂很深，甚至有敌对情绪和行为。</vt:lpstr>
      <vt:lpstr>    2、不当的家庭教育方式引发亲子之间的激烈冲突。其中最为突出的是：     （1）家长的高期待、高压力、高焦虑、高管控，导致亲子关系恶化；     （2）因隔代抚养或重组家庭，父母疏于照管、亲子感情淡漠，在孩子出现学习与行为问题之后，父母走向另一极端，导致亲子关系恶化。</vt:lpstr>
      <vt:lpstr>    3、教师的应对策略：     （1）由于此类处境不利的学生的危机根源主要在于家庭，所以教师首先要打消顾虑，采取积极介入的态度，联系家庭有关各方，共商教育子女的大计，承担起各自监护人的责任。     （2）介入的主要策略应该是“求共识”、“促联络”、“作指导”，教师应该扮演的角色是“教育指导专家”。</vt:lpstr>
      <vt:lpstr>   （3）在校内对离异家庭子女给予更多的关注和关爱，对他们的不利处境多理解、多倾听、多予以心理上的支持，鼓励其他同学多和他们交朋友，关心他们生活学习上的具体困难并给予帮助，给他们以情感需求的补偿。</vt:lpstr>
      <vt:lpstr>五、对校园危机预防的再思考</vt:lpstr>
      <vt:lpstr>    可见，校园危机干预不能完全套用社会性危机干预的模式，而应该以预防为主，重在危机发生之前能察微知著、未雨绸缪。     如果不能将危机控制在萌芽状态，那么一旦危机爆发，就会将学校和教师置于极其被动的局面。更令人心痛的是，如鲜花一般的年轻生命不能死而复生。 </vt:lpstr>
      <vt:lpstr>     2、校园危机事件的发生范围是有限的、可控的，发生的时机和环境是有规律可循的。只要能把握青少年成长发展的规律及各个年龄段的特点，详细地了解相关学生的成长背景和现实的行为表现、情绪反应，就完全可以加以及时的干预。</vt:lpstr>
      <vt:lpstr>   3、个人的高危特征一般通过“最初的危机行为”表现出来。最初的危机行为包括一些不太严重的或程度不重但令人感到不安的活动和频繁的自我伤害行为，这些行为通常会增强为某些异常行为。学校和教师必须对此持有高度的警惕意识。</vt:lpstr>
      <vt:lpstr>    4、对于青少年的危机干预，可参考美国基础教育的经验。     美国国家标准基本上是要求开展全面的以能力为基础的指导课程（CCBG）。于是，全面的以社会能力为基础的指导和咨询活动，迅速成为学校咨询和管理的主要选择。 </vt:lpstr>
      <vt:lpstr>PowerPoint 演示文稿</vt:lpstr>
      <vt:lpstr>    5、学校心理辅导室是校园危机干预的“地震监测站”，必须按时开放，认真接待学生来访，绝不可以为了应付上级检查而搞形式主义、形同虚设。辅导教师必须充分利用与学生的每一次简短的会面时间，因为这可能是你唯一的机会。</vt:lpstr>
      <vt:lpstr>    教师的三个操作要点——      （1）进入当事人内心世界，理解当事人的自杀行为——摒弃我们的偏见与先入为主的价值评判，理解他正经历着的无法忍受的痛苦和绝望，理解他站在生命的悬崖上时内心那种人性的挣扎，要练就一对“充满直觉的耳朵”，搜寻当事人在自杀方面的企图和构想。 </vt:lpstr>
      <vt:lpstr>     （2）寻找其他可行的解除 痛苦的途径——在适当的时机， 讨论可能采取的解决问题的各种思路和方式。 </vt:lpstr>
      <vt:lpstr>   （3）点燃当事人的希望——帮助他将看似不可能继续下去的生活继续下去，并且孕育出新的生活和新的希望，最终抛弃死亡的冲动与幻想，回归生命的现实。 </vt:lpstr>
      <vt:lpstr>       还要特别强调的是：班主任必须从“对学生生命负责”的高度出发，支持和鼓励自己的学生（包括与自己对立的学生）到心理辅导室接受辅导，绝不可用暗示、讽刺、施压等方式设置障碍，甚至公开加以阻拦。     心理辅导室要规范来访与接待制度，完善来访记录与台账，对重点对象开展跟踪辅导或干预。</vt:lpstr>
      <vt:lpstr>    6、密切家校联系。尽一切可能采用合作的而不是冲突的方式，与学生及其家长进行直接的面对面的交流。同时要认真办好家长学校，提高家庭教育的科学水平。     生命教育的重要对象应该是家长。学校必须让家长引起高度警觉，真正地尊重和珍爱孩子的生命，切莫将分数的重要性和“家长的面子”置于孩子的宝贵生命之上。 </vt:lpstr>
      <vt:lpstr>结       论</vt:lpstr>
      <vt:lpstr>提示</vt:lpstr>
      <vt:lpstr>附件：危机事件的初级预防</vt:lpstr>
      <vt:lpstr>谢谢大家的关注！</vt:lpstr>
    </vt:vector>
  </TitlesOfParts>
  <Company>心海扬帆</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善待处境不利的学生</dc:title>
  <dc:creator>钟志农</dc:creator>
  <cp:lastModifiedBy>Administrator</cp:lastModifiedBy>
  <cp:revision>187</cp:revision>
  <dcterms:created xsi:type="dcterms:W3CDTF">2013-08-28T09:32:00Z</dcterms:created>
  <dcterms:modified xsi:type="dcterms:W3CDTF">2016-06-16T02:36:23Z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2052-10.1.0.5777</vt:lpwstr>
  </property>
</Properties>
</file>