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3" r:id="rId2"/>
    <p:sldId id="276" r:id="rId3"/>
    <p:sldId id="278" r:id="rId4"/>
    <p:sldId id="279" r:id="rId5"/>
    <p:sldId id="277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2FA7"/>
    <a:srgbClr val="FFFF00"/>
    <a:srgbClr val="E9F26E"/>
    <a:srgbClr val="EDF765"/>
    <a:srgbClr val="EEF24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46" autoAdjust="0"/>
    <p:restoredTop sz="94660"/>
  </p:normalViewPr>
  <p:slideViewPr>
    <p:cSldViewPr>
      <p:cViewPr varScale="1">
        <p:scale>
          <a:sx n="65" d="100"/>
          <a:sy n="65" d="100"/>
        </p:scale>
        <p:origin x="-8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60845-D510-4213-9CB2-A7F814E72167}" type="datetimeFigureOut">
              <a:rPr lang="zh-CN" altLang="en-US" smtClean="0"/>
              <a:pPr/>
              <a:t>2012/5/16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7E57B-189A-4A92-B9E7-9A5CF30F65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D19862-BD0F-4503-A864-C5760E56FBF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F6E1-F375-4477-AA2D-89F432F92AB8}" type="datetimeFigureOut">
              <a:rPr lang="zh-CN" altLang="en-US" smtClean="0"/>
              <a:pPr/>
              <a:t>2012/5/16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01A6-4057-4CC9-BA04-D4608BD596D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F6E1-F375-4477-AA2D-89F432F92AB8}" type="datetimeFigureOut">
              <a:rPr lang="zh-CN" altLang="en-US" smtClean="0"/>
              <a:pPr/>
              <a:t>2012/5/16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01A6-4057-4CC9-BA04-D4608BD596D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F6E1-F375-4477-AA2D-89F432F92AB8}" type="datetimeFigureOut">
              <a:rPr lang="zh-CN" altLang="en-US" smtClean="0"/>
              <a:pPr/>
              <a:t>2012/5/16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01A6-4057-4CC9-BA04-D4608BD596D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F6E1-F375-4477-AA2D-89F432F92AB8}" type="datetimeFigureOut">
              <a:rPr lang="zh-CN" altLang="en-US" smtClean="0"/>
              <a:pPr/>
              <a:t>2012/5/16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01A6-4057-4CC9-BA04-D4608BD596D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F6E1-F375-4477-AA2D-89F432F92AB8}" type="datetimeFigureOut">
              <a:rPr lang="zh-CN" altLang="en-US" smtClean="0"/>
              <a:pPr/>
              <a:t>2012/5/16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01A6-4057-4CC9-BA04-D4608BD596D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F6E1-F375-4477-AA2D-89F432F92AB8}" type="datetimeFigureOut">
              <a:rPr lang="zh-CN" altLang="en-US" smtClean="0"/>
              <a:pPr/>
              <a:t>2012/5/16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01A6-4057-4CC9-BA04-D4608BD596D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F6E1-F375-4477-AA2D-89F432F92AB8}" type="datetimeFigureOut">
              <a:rPr lang="zh-CN" altLang="en-US" smtClean="0"/>
              <a:pPr/>
              <a:t>2012/5/16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01A6-4057-4CC9-BA04-D4608BD596D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F6E1-F375-4477-AA2D-89F432F92AB8}" type="datetimeFigureOut">
              <a:rPr lang="zh-CN" altLang="en-US" smtClean="0"/>
              <a:pPr/>
              <a:t>2012/5/16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01A6-4057-4CC9-BA04-D4608BD596D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F6E1-F375-4477-AA2D-89F432F92AB8}" type="datetimeFigureOut">
              <a:rPr lang="zh-CN" altLang="en-US" smtClean="0"/>
              <a:pPr/>
              <a:t>2012/5/16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01A6-4057-4CC9-BA04-D4608BD596D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F6E1-F375-4477-AA2D-89F432F92AB8}" type="datetimeFigureOut">
              <a:rPr lang="zh-CN" altLang="en-US" smtClean="0"/>
              <a:pPr/>
              <a:t>2012/5/16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01A6-4057-4CC9-BA04-D4608BD596D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AF6E1-F375-4477-AA2D-89F432F92AB8}" type="datetimeFigureOut">
              <a:rPr lang="zh-CN" altLang="en-US" smtClean="0"/>
              <a:pPr/>
              <a:t>2012/5/16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01A6-4057-4CC9-BA04-D4608BD596D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AF6E1-F375-4477-AA2D-89F432F92AB8}" type="datetimeFigureOut">
              <a:rPr lang="zh-CN" altLang="en-US" smtClean="0"/>
              <a:pPr/>
              <a:t>2012/5/16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E01A6-4057-4CC9-BA04-D4608BD596D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4941168"/>
            <a:ext cx="8460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华文新魏" pitchFamily="2" charset="-122"/>
                <a:ea typeface="华文新魏" pitchFamily="2" charset="-122"/>
              </a:rPr>
              <a:t>执教：杭州市天长小学     高利佳</a:t>
            </a:r>
            <a:endParaRPr lang="zh-CN" altLang="en-US" sz="4000" b="1" dirty="0"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35480" cy="472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" descr="1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651793">
            <a:off x="6376981" y="4613549"/>
            <a:ext cx="2306560" cy="1740842"/>
          </a:xfrm>
          <a:prstGeom prst="rect">
            <a:avLst/>
          </a:prstGeom>
          <a:noFill/>
        </p:spPr>
      </p:pic>
      <p:sp>
        <p:nvSpPr>
          <p:cNvPr id="37" name="AutoShape 5"/>
          <p:cNvSpPr>
            <a:spLocks noChangeArrowheads="1"/>
          </p:cNvSpPr>
          <p:nvPr/>
        </p:nvSpPr>
        <p:spPr bwMode="gray">
          <a:xfrm>
            <a:off x="3096344" y="2784921"/>
            <a:ext cx="3240360" cy="86010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CCFFFF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altLang="zh-CN" b="1" dirty="0" smtClean="0">
                <a:solidFill>
                  <a:srgbClr val="000000"/>
                </a:solidFill>
              </a:rPr>
              <a:t>         </a:t>
            </a:r>
            <a:endParaRPr lang="en-US" altLang="zh-CN" b="1" dirty="0">
              <a:solidFill>
                <a:srgbClr val="000000"/>
              </a:solidFill>
            </a:endParaRPr>
          </a:p>
        </p:txBody>
      </p:sp>
      <p:sp>
        <p:nvSpPr>
          <p:cNvPr id="28" name="AutoShape 5"/>
          <p:cNvSpPr>
            <a:spLocks noChangeArrowheads="1"/>
          </p:cNvSpPr>
          <p:nvPr/>
        </p:nvSpPr>
        <p:spPr bwMode="gray">
          <a:xfrm>
            <a:off x="3203848" y="1776809"/>
            <a:ext cx="5688632" cy="86010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CCFFFF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altLang="zh-CN" b="1" dirty="0" smtClean="0">
                <a:solidFill>
                  <a:srgbClr val="000000"/>
                </a:solidFill>
              </a:rPr>
              <a:t>         </a:t>
            </a:r>
            <a:endParaRPr lang="en-US" altLang="zh-CN" b="1" dirty="0">
              <a:solidFill>
                <a:srgbClr val="000000"/>
              </a:solidFill>
            </a:endParaRPr>
          </a:p>
        </p:txBody>
      </p:sp>
      <p:sp>
        <p:nvSpPr>
          <p:cNvPr id="52226" name="AutoShape 2"/>
          <p:cNvSpPr>
            <a:spLocks noChangeArrowheads="1"/>
          </p:cNvSpPr>
          <p:nvPr/>
        </p:nvSpPr>
        <p:spPr bwMode="gray">
          <a:xfrm>
            <a:off x="179512" y="1196752"/>
            <a:ext cx="3384376" cy="3168352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rgbClr val="33CCCC">
                  <a:gamma/>
                  <a:shade val="66667"/>
                  <a:invGamma/>
                  <a:alpha val="12000"/>
                </a:srgbClr>
              </a:gs>
              <a:gs pos="50000">
                <a:srgbClr val="33CCCC"/>
              </a:gs>
              <a:gs pos="100000">
                <a:srgbClr val="33CCCC">
                  <a:gamma/>
                  <a:shade val="66667"/>
                  <a:invGamma/>
                  <a:alpha val="12000"/>
                </a:srgb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228" name="Oval 4"/>
          <p:cNvSpPr>
            <a:spLocks noChangeArrowheads="1"/>
          </p:cNvSpPr>
          <p:nvPr/>
        </p:nvSpPr>
        <p:spPr bwMode="gray">
          <a:xfrm>
            <a:off x="467544" y="1412776"/>
            <a:ext cx="2808312" cy="2736304"/>
          </a:xfrm>
          <a:prstGeom prst="ellipse">
            <a:avLst/>
          </a:prstGeom>
          <a:gradFill rotWithShape="1">
            <a:gsLst>
              <a:gs pos="0">
                <a:srgbClr val="41D592"/>
              </a:gs>
              <a:gs pos="100000">
                <a:srgbClr val="41D592">
                  <a:gamma/>
                  <a:shade val="63529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gray">
          <a:xfrm>
            <a:off x="2411760" y="764704"/>
            <a:ext cx="5112568" cy="86010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CCFFFF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altLang="zh-CN" b="1" dirty="0" smtClean="0">
                <a:solidFill>
                  <a:srgbClr val="000000"/>
                </a:solidFill>
              </a:rPr>
              <a:t>         </a:t>
            </a:r>
            <a:endParaRPr lang="en-US" altLang="zh-CN" b="1" dirty="0">
              <a:solidFill>
                <a:srgbClr val="000000"/>
              </a:solidFill>
            </a:endParaRP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gray">
          <a:xfrm>
            <a:off x="827584" y="2132856"/>
            <a:ext cx="3168352" cy="11079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6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itchFamily="2" charset="-122"/>
                <a:ea typeface="华文新魏" pitchFamily="2" charset="-122"/>
              </a:rPr>
              <a:t>阅读</a:t>
            </a:r>
            <a:endParaRPr lang="en-US" altLang="zh-CN" sz="66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华文新魏" pitchFamily="2" charset="-122"/>
              <a:ea typeface="华文新魏" pitchFamily="2" charset="-122"/>
            </a:endParaRPr>
          </a:p>
        </p:txBody>
      </p: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2195736" y="880755"/>
            <a:ext cx="642937" cy="642938"/>
            <a:chOff x="1289" y="582"/>
            <a:chExt cx="668" cy="668"/>
          </a:xfrm>
        </p:grpSpPr>
        <p:sp>
          <p:nvSpPr>
            <p:cNvPr id="13" name="Oval 11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</p:grpSp>
      <p:sp>
        <p:nvSpPr>
          <p:cNvPr id="18" name="Text Box 16"/>
          <p:cNvSpPr txBox="1">
            <a:spLocks noChangeArrowheads="1"/>
          </p:cNvSpPr>
          <p:nvPr/>
        </p:nvSpPr>
        <p:spPr bwMode="gray">
          <a:xfrm>
            <a:off x="2339752" y="94762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9" name="矩形 18"/>
          <p:cNvSpPr/>
          <p:nvPr/>
        </p:nvSpPr>
        <p:spPr>
          <a:xfrm>
            <a:off x="2520280" y="848906"/>
            <a:ext cx="55081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华文新魏" pitchFamily="2" charset="-122"/>
                <a:ea typeface="华文新魏" pitchFamily="2" charset="-122"/>
              </a:rPr>
              <a:t>  《</a:t>
            </a:r>
            <a:r>
              <a:rPr lang="zh-CN" altLang="en-US" sz="4000" b="1" dirty="0" smtClean="0">
                <a:latin typeface="华文新魏" pitchFamily="2" charset="-122"/>
                <a:ea typeface="华文新魏" pitchFamily="2" charset="-122"/>
              </a:rPr>
              <a:t>小壁虎借尾巴</a:t>
            </a:r>
            <a:r>
              <a:rPr lang="en-US" altLang="zh-CN" sz="4000" b="1" dirty="0" smtClean="0">
                <a:latin typeface="华文新魏" pitchFamily="2" charset="-122"/>
                <a:ea typeface="华文新魏" pitchFamily="2" charset="-122"/>
              </a:rPr>
              <a:t>》</a:t>
            </a:r>
            <a:endParaRPr lang="zh-CN" altLang="en-US" sz="4000" dirty="0"/>
          </a:p>
        </p:txBody>
      </p:sp>
      <p:grpSp>
        <p:nvGrpSpPr>
          <p:cNvPr id="20" name="Group 10"/>
          <p:cNvGrpSpPr>
            <a:grpSpLocks/>
          </p:cNvGrpSpPr>
          <p:nvPr/>
        </p:nvGrpSpPr>
        <p:grpSpPr bwMode="auto">
          <a:xfrm>
            <a:off x="2880320" y="1955065"/>
            <a:ext cx="642937" cy="642938"/>
            <a:chOff x="1289" y="582"/>
            <a:chExt cx="668" cy="668"/>
          </a:xfrm>
        </p:grpSpPr>
        <p:sp>
          <p:nvSpPr>
            <p:cNvPr id="21" name="Oval 11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2" name="Oval 12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23" name="Oval 13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24" name="Oval 14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25" name="Oval 15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</p:grpSp>
      <p:sp>
        <p:nvSpPr>
          <p:cNvPr id="26" name="Text Box 16"/>
          <p:cNvSpPr txBox="1">
            <a:spLocks noChangeArrowheads="1"/>
          </p:cNvSpPr>
          <p:nvPr/>
        </p:nvSpPr>
        <p:spPr bwMode="gray">
          <a:xfrm>
            <a:off x="3024336" y="2021939"/>
            <a:ext cx="34015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dirty="0" smtClean="0">
                <a:solidFill>
                  <a:srgbClr val="000000"/>
                </a:solidFill>
              </a:rPr>
              <a:t>2</a:t>
            </a:r>
            <a:endParaRPr lang="en-US" altLang="zh-CN" sz="2400" dirty="0">
              <a:solidFill>
                <a:srgbClr val="000000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312368" y="1857018"/>
            <a:ext cx="60121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华文新魏" pitchFamily="2" charset="-122"/>
                <a:ea typeface="华文新魏" pitchFamily="2" charset="-122"/>
              </a:rPr>
              <a:t> 《</a:t>
            </a:r>
            <a:r>
              <a:rPr lang="zh-CN" altLang="en-US" sz="4000" b="1" dirty="0" smtClean="0">
                <a:latin typeface="华文新魏" pitchFamily="2" charset="-122"/>
                <a:ea typeface="华文新魏" pitchFamily="2" charset="-122"/>
              </a:rPr>
              <a:t>渔夫和金鱼的故事</a:t>
            </a:r>
            <a:r>
              <a:rPr lang="en-US" altLang="zh-CN" sz="4000" b="1" dirty="0" smtClean="0">
                <a:latin typeface="华文新魏" pitchFamily="2" charset="-122"/>
                <a:ea typeface="华文新魏" pitchFamily="2" charset="-122"/>
              </a:rPr>
              <a:t>》</a:t>
            </a:r>
            <a:endParaRPr lang="zh-CN" altLang="en-US" sz="4000" dirty="0"/>
          </a:p>
        </p:txBody>
      </p:sp>
      <p:grpSp>
        <p:nvGrpSpPr>
          <p:cNvPr id="29" name="Group 10"/>
          <p:cNvGrpSpPr>
            <a:grpSpLocks/>
          </p:cNvGrpSpPr>
          <p:nvPr/>
        </p:nvGrpSpPr>
        <p:grpSpPr bwMode="auto">
          <a:xfrm>
            <a:off x="3024336" y="2930078"/>
            <a:ext cx="642937" cy="642938"/>
            <a:chOff x="1289" y="582"/>
            <a:chExt cx="668" cy="668"/>
          </a:xfrm>
        </p:grpSpPr>
        <p:sp>
          <p:nvSpPr>
            <p:cNvPr id="30" name="Oval 11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31" name="Oval 12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32" name="Oval 13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33" name="Oval 14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34" name="Oval 15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</p:grpSp>
      <p:sp>
        <p:nvSpPr>
          <p:cNvPr id="35" name="Text Box 16"/>
          <p:cNvSpPr txBox="1">
            <a:spLocks noChangeArrowheads="1"/>
          </p:cNvSpPr>
          <p:nvPr/>
        </p:nvSpPr>
        <p:spPr bwMode="gray">
          <a:xfrm>
            <a:off x="3168352" y="2996952"/>
            <a:ext cx="34015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dirty="0" smtClean="0">
                <a:solidFill>
                  <a:srgbClr val="000000"/>
                </a:solidFill>
              </a:rPr>
              <a:t>3</a:t>
            </a:r>
            <a:endParaRPr lang="en-US" altLang="zh-CN" sz="2400" dirty="0">
              <a:solidFill>
                <a:srgbClr val="000000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3528392" y="2865130"/>
            <a:ext cx="60121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华文新魏" pitchFamily="2" charset="-122"/>
                <a:ea typeface="华文新魏" pitchFamily="2" charset="-122"/>
              </a:rPr>
              <a:t>《</a:t>
            </a:r>
            <a:r>
              <a:rPr lang="zh-CN" altLang="en-US" sz="4000" b="1" dirty="0" smtClean="0">
                <a:latin typeface="华文新魏" pitchFamily="2" charset="-122"/>
                <a:ea typeface="华文新魏" pitchFamily="2" charset="-122"/>
              </a:rPr>
              <a:t>犟龟</a:t>
            </a:r>
            <a:r>
              <a:rPr lang="en-US" altLang="zh-CN" sz="4000" b="1" dirty="0" smtClean="0">
                <a:latin typeface="华文新魏" pitchFamily="2" charset="-122"/>
                <a:ea typeface="华文新魏" pitchFamily="2" charset="-122"/>
              </a:rPr>
              <a:t>》</a:t>
            </a:r>
            <a:endParaRPr lang="zh-CN" altLang="en-US" sz="4000" dirty="0"/>
          </a:p>
        </p:txBody>
      </p:sp>
      <p:sp>
        <p:nvSpPr>
          <p:cNvPr id="38" name="AutoShape 5"/>
          <p:cNvSpPr>
            <a:spLocks noChangeArrowheads="1"/>
          </p:cNvSpPr>
          <p:nvPr/>
        </p:nvSpPr>
        <p:spPr bwMode="gray">
          <a:xfrm>
            <a:off x="2555776" y="3793033"/>
            <a:ext cx="4320480" cy="86010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CCFFFF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altLang="zh-CN" b="1" dirty="0" smtClean="0">
                <a:solidFill>
                  <a:srgbClr val="000000"/>
                </a:solidFill>
              </a:rPr>
              <a:t>         </a:t>
            </a:r>
            <a:endParaRPr lang="en-US" altLang="zh-CN" b="1" dirty="0">
              <a:solidFill>
                <a:srgbClr val="000000"/>
              </a:solidFill>
            </a:endParaRPr>
          </a:p>
        </p:txBody>
      </p:sp>
      <p:grpSp>
        <p:nvGrpSpPr>
          <p:cNvPr id="39" name="Group 10"/>
          <p:cNvGrpSpPr>
            <a:grpSpLocks/>
          </p:cNvGrpSpPr>
          <p:nvPr/>
        </p:nvGrpSpPr>
        <p:grpSpPr bwMode="auto">
          <a:xfrm>
            <a:off x="2483768" y="3938190"/>
            <a:ext cx="642937" cy="642938"/>
            <a:chOff x="1289" y="582"/>
            <a:chExt cx="668" cy="668"/>
          </a:xfrm>
        </p:grpSpPr>
        <p:sp>
          <p:nvSpPr>
            <p:cNvPr id="40" name="Oval 11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41" name="Oval 12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42" name="Oval 13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43" name="Oval 14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44" name="Oval 15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</p:grpSp>
      <p:sp>
        <p:nvSpPr>
          <p:cNvPr id="45" name="Text Box 16"/>
          <p:cNvSpPr txBox="1">
            <a:spLocks noChangeArrowheads="1"/>
          </p:cNvSpPr>
          <p:nvPr/>
        </p:nvSpPr>
        <p:spPr bwMode="gray">
          <a:xfrm>
            <a:off x="2627784" y="4005064"/>
            <a:ext cx="34015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dirty="0" smtClean="0">
                <a:solidFill>
                  <a:srgbClr val="000000"/>
                </a:solidFill>
              </a:rPr>
              <a:t>4</a:t>
            </a:r>
            <a:endParaRPr lang="en-US" altLang="zh-CN" sz="2400" dirty="0">
              <a:solidFill>
                <a:srgbClr val="000000"/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2987824" y="3873242"/>
            <a:ext cx="60121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华文新魏" pitchFamily="2" charset="-122"/>
                <a:ea typeface="华文新魏" pitchFamily="2" charset="-122"/>
              </a:rPr>
              <a:t>《</a:t>
            </a:r>
            <a:r>
              <a:rPr lang="zh-CN" altLang="en-US" sz="4000" b="1" dirty="0" smtClean="0">
                <a:latin typeface="华文新魏" pitchFamily="2" charset="-122"/>
                <a:ea typeface="华文新魏" pitchFamily="2" charset="-122"/>
              </a:rPr>
              <a:t>七颗钻石</a:t>
            </a:r>
            <a:r>
              <a:rPr lang="en-US" altLang="zh-CN" sz="4000" b="1" dirty="0" smtClean="0">
                <a:latin typeface="华文新魏" pitchFamily="2" charset="-122"/>
                <a:ea typeface="华文新魏" pitchFamily="2" charset="-122"/>
              </a:rPr>
              <a:t>》</a:t>
            </a:r>
            <a:endParaRPr lang="zh-CN" altLang="en-US" sz="4000" dirty="0"/>
          </a:p>
        </p:txBody>
      </p:sp>
      <p:pic>
        <p:nvPicPr>
          <p:cNvPr id="47" name="Picture 11" descr="15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84776" y="5436029"/>
            <a:ext cx="2195736" cy="13053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28" grpId="0" animBg="1"/>
      <p:bldP spid="52229" grpId="0" animBg="1"/>
      <p:bldP spid="18" grpId="0"/>
      <p:bldP spid="19" grpId="0"/>
      <p:bldP spid="26" grpId="0"/>
      <p:bldP spid="27" grpId="0"/>
      <p:bldP spid="35" grpId="0"/>
      <p:bldP spid="36" grpId="0"/>
      <p:bldP spid="38" grpId="0" animBg="1"/>
      <p:bldP spid="45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7"/>
          <p:cNvSpPr>
            <a:spLocks noChangeArrowheads="1"/>
          </p:cNvSpPr>
          <p:nvPr/>
        </p:nvSpPr>
        <p:spPr bwMode="auto">
          <a:xfrm>
            <a:off x="2843808" y="404664"/>
            <a:ext cx="2016224" cy="7200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2915816" y="54868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二借：老牛</a:t>
            </a:r>
            <a:endParaRPr lang="zh-CN" altLang="en-US" sz="2400" b="1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323528" y="404664"/>
            <a:ext cx="2016224" cy="7200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2123729" y="620688"/>
            <a:ext cx="648071" cy="216024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395536" y="54868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一</a:t>
            </a:r>
            <a:r>
              <a:rPr lang="zh-CN" altLang="en-US" sz="2400" b="1" dirty="0" smtClean="0"/>
              <a:t>借：小鱼</a:t>
            </a:r>
            <a:endParaRPr lang="zh-CN" altLang="en-US" sz="2400" b="1" dirty="0"/>
          </a:p>
        </p:txBody>
      </p:sp>
      <p:sp>
        <p:nvSpPr>
          <p:cNvPr id="21" name="AutoShape 8"/>
          <p:cNvSpPr>
            <a:spLocks noChangeArrowheads="1"/>
          </p:cNvSpPr>
          <p:nvPr/>
        </p:nvSpPr>
        <p:spPr bwMode="auto">
          <a:xfrm>
            <a:off x="4644008" y="620688"/>
            <a:ext cx="648071" cy="216024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2" name="AutoShape 7"/>
          <p:cNvSpPr>
            <a:spLocks noChangeArrowheads="1"/>
          </p:cNvSpPr>
          <p:nvPr/>
        </p:nvSpPr>
        <p:spPr bwMode="auto">
          <a:xfrm>
            <a:off x="5364088" y="404664"/>
            <a:ext cx="2016224" cy="7200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5436096" y="54868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三</a:t>
            </a:r>
            <a:r>
              <a:rPr lang="zh-CN" altLang="en-US" sz="2400" b="1" dirty="0" smtClean="0"/>
              <a:t>借：燕子</a:t>
            </a:r>
            <a:endParaRPr lang="zh-CN" altLang="en-US" sz="2400" b="1" dirty="0"/>
          </a:p>
        </p:txBody>
      </p:sp>
      <p:sp>
        <p:nvSpPr>
          <p:cNvPr id="33" name="Oval 2"/>
          <p:cNvSpPr>
            <a:spLocks noChangeArrowheads="1"/>
          </p:cNvSpPr>
          <p:nvPr/>
        </p:nvSpPr>
        <p:spPr bwMode="auto">
          <a:xfrm>
            <a:off x="4427984" y="1484784"/>
            <a:ext cx="1944216" cy="1296144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4" name="Oval 3"/>
          <p:cNvSpPr>
            <a:spLocks noChangeArrowheads="1"/>
          </p:cNvSpPr>
          <p:nvPr/>
        </p:nvSpPr>
        <p:spPr bwMode="auto">
          <a:xfrm>
            <a:off x="2771800" y="1628800"/>
            <a:ext cx="1656184" cy="1096385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5" name="Oval 4"/>
          <p:cNvSpPr>
            <a:spLocks noChangeArrowheads="1"/>
          </p:cNvSpPr>
          <p:nvPr/>
        </p:nvSpPr>
        <p:spPr bwMode="auto">
          <a:xfrm>
            <a:off x="1403648" y="1772816"/>
            <a:ext cx="1368152" cy="936104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6" name="Oval 5"/>
          <p:cNvSpPr>
            <a:spLocks noChangeArrowheads="1"/>
          </p:cNvSpPr>
          <p:nvPr/>
        </p:nvSpPr>
        <p:spPr bwMode="auto">
          <a:xfrm>
            <a:off x="179512" y="1844824"/>
            <a:ext cx="1224136" cy="79208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7" name="Oval 2"/>
          <p:cNvSpPr>
            <a:spLocks noChangeArrowheads="1"/>
          </p:cNvSpPr>
          <p:nvPr/>
        </p:nvSpPr>
        <p:spPr bwMode="auto">
          <a:xfrm>
            <a:off x="6372200" y="1268760"/>
            <a:ext cx="2304256" cy="1512168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8" name="TextBox 37"/>
          <p:cNvSpPr txBox="1"/>
          <p:nvPr/>
        </p:nvSpPr>
        <p:spPr>
          <a:xfrm>
            <a:off x="467544" y="1916832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/>
              <a:t>一要：木盆</a:t>
            </a:r>
            <a:endParaRPr lang="zh-CN" altLang="en-US" sz="16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1619672" y="1805915"/>
            <a:ext cx="999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二要：木屋</a:t>
            </a:r>
            <a:endParaRPr lang="zh-CN" altLang="en-US" sz="2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131840" y="1700808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三</a:t>
            </a:r>
            <a:r>
              <a:rPr lang="zh-CN" altLang="en-US" sz="2400" b="1" dirty="0" smtClean="0"/>
              <a:t>要：贵妇人</a:t>
            </a:r>
            <a:endParaRPr lang="zh-CN" altLang="en-US" sz="2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860032" y="1556792"/>
            <a:ext cx="12241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四要：女皇</a:t>
            </a:r>
            <a:endParaRPr lang="zh-CN" altLang="en-US" sz="32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948264" y="1484784"/>
            <a:ext cx="15121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/>
              <a:t>五要：女霸王</a:t>
            </a:r>
            <a:endParaRPr lang="zh-CN" altLang="en-US" sz="3200" b="1" dirty="0"/>
          </a:p>
        </p:txBody>
      </p:sp>
      <p:cxnSp>
        <p:nvCxnSpPr>
          <p:cNvPr id="43" name="AutoShape 18"/>
          <p:cNvCxnSpPr>
            <a:cxnSpLocks noChangeShapeType="1"/>
          </p:cNvCxnSpPr>
          <p:nvPr/>
        </p:nvCxnSpPr>
        <p:spPr bwMode="auto">
          <a:xfrm>
            <a:off x="179512" y="4869160"/>
            <a:ext cx="1584176" cy="0"/>
          </a:xfrm>
          <a:prstGeom prst="straightConnector1">
            <a:avLst/>
          </a:prstGeom>
          <a:noFill/>
          <a:ln w="5397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4" name="AutoShape 14"/>
          <p:cNvCxnSpPr>
            <a:cxnSpLocks noChangeShapeType="1"/>
          </p:cNvCxnSpPr>
          <p:nvPr/>
        </p:nvCxnSpPr>
        <p:spPr bwMode="auto">
          <a:xfrm flipV="1">
            <a:off x="1763688" y="4581128"/>
            <a:ext cx="0" cy="285750"/>
          </a:xfrm>
          <a:prstGeom prst="straightConnector1">
            <a:avLst/>
          </a:prstGeom>
          <a:noFill/>
          <a:ln w="5397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5" name="AutoShape 18"/>
          <p:cNvCxnSpPr>
            <a:cxnSpLocks noChangeShapeType="1"/>
          </p:cNvCxnSpPr>
          <p:nvPr/>
        </p:nvCxnSpPr>
        <p:spPr bwMode="auto">
          <a:xfrm>
            <a:off x="1691680" y="4581128"/>
            <a:ext cx="1872208" cy="0"/>
          </a:xfrm>
          <a:prstGeom prst="straightConnector1">
            <a:avLst/>
          </a:prstGeom>
          <a:noFill/>
          <a:ln w="5397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6" name="AutoShape 14"/>
          <p:cNvCxnSpPr>
            <a:cxnSpLocks noChangeShapeType="1"/>
          </p:cNvCxnSpPr>
          <p:nvPr/>
        </p:nvCxnSpPr>
        <p:spPr bwMode="auto">
          <a:xfrm flipV="1">
            <a:off x="3563888" y="4293096"/>
            <a:ext cx="0" cy="285750"/>
          </a:xfrm>
          <a:prstGeom prst="straightConnector1">
            <a:avLst/>
          </a:prstGeom>
          <a:noFill/>
          <a:ln w="5397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7" name="AutoShape 18"/>
          <p:cNvCxnSpPr>
            <a:cxnSpLocks noChangeShapeType="1"/>
          </p:cNvCxnSpPr>
          <p:nvPr/>
        </p:nvCxnSpPr>
        <p:spPr bwMode="auto">
          <a:xfrm>
            <a:off x="3563888" y="4293096"/>
            <a:ext cx="1872208" cy="0"/>
          </a:xfrm>
          <a:prstGeom prst="straightConnector1">
            <a:avLst/>
          </a:prstGeom>
          <a:noFill/>
          <a:ln w="5397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8" name="AutoShape 14"/>
          <p:cNvCxnSpPr>
            <a:cxnSpLocks noChangeShapeType="1"/>
          </p:cNvCxnSpPr>
          <p:nvPr/>
        </p:nvCxnSpPr>
        <p:spPr bwMode="auto">
          <a:xfrm flipV="1">
            <a:off x="5436096" y="4005064"/>
            <a:ext cx="0" cy="285750"/>
          </a:xfrm>
          <a:prstGeom prst="straightConnector1">
            <a:avLst/>
          </a:prstGeom>
          <a:noFill/>
          <a:ln w="5397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49" name="AutoShape 18"/>
          <p:cNvCxnSpPr>
            <a:cxnSpLocks noChangeShapeType="1"/>
          </p:cNvCxnSpPr>
          <p:nvPr/>
        </p:nvCxnSpPr>
        <p:spPr bwMode="auto">
          <a:xfrm>
            <a:off x="5436096" y="4005064"/>
            <a:ext cx="1800200" cy="0"/>
          </a:xfrm>
          <a:prstGeom prst="straightConnector1">
            <a:avLst/>
          </a:prstGeom>
          <a:noFill/>
          <a:ln w="5397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67" name="AutoShape 14"/>
          <p:cNvCxnSpPr>
            <a:cxnSpLocks noChangeShapeType="1"/>
          </p:cNvCxnSpPr>
          <p:nvPr/>
        </p:nvCxnSpPr>
        <p:spPr bwMode="auto">
          <a:xfrm flipV="1">
            <a:off x="7164288" y="3717032"/>
            <a:ext cx="0" cy="285750"/>
          </a:xfrm>
          <a:prstGeom prst="straightConnector1">
            <a:avLst/>
          </a:prstGeom>
          <a:noFill/>
          <a:ln w="5397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68" name="AutoShape 18"/>
          <p:cNvCxnSpPr>
            <a:cxnSpLocks noChangeShapeType="1"/>
          </p:cNvCxnSpPr>
          <p:nvPr/>
        </p:nvCxnSpPr>
        <p:spPr bwMode="auto">
          <a:xfrm>
            <a:off x="7164288" y="3717032"/>
            <a:ext cx="1872208" cy="0"/>
          </a:xfrm>
          <a:prstGeom prst="straightConnector1">
            <a:avLst/>
          </a:prstGeom>
          <a:noFill/>
          <a:ln w="53975">
            <a:solidFill>
              <a:srgbClr val="000000"/>
            </a:solidFill>
            <a:round/>
            <a:headEnd/>
            <a:tailEnd/>
          </a:ln>
        </p:spPr>
      </p:cxnSp>
      <p:sp>
        <p:nvSpPr>
          <p:cNvPr id="69" name="TextBox 68"/>
          <p:cNvSpPr txBox="1"/>
          <p:nvPr/>
        </p:nvSpPr>
        <p:spPr>
          <a:xfrm>
            <a:off x="179512" y="4161274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一遇：蜘蛛嘲笑速度慢</a:t>
            </a:r>
            <a:endParaRPr lang="zh-CN" altLang="en-US" sz="2000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1691680" y="3873242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二遇：蜗牛指出方向错误</a:t>
            </a:r>
            <a:endParaRPr lang="zh-CN" altLang="en-US" sz="2000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3635896" y="3573016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三</a:t>
            </a:r>
            <a:r>
              <a:rPr lang="zh-CN" altLang="en-US" sz="2000" b="1" dirty="0" smtClean="0"/>
              <a:t>遇：壁虎通知婚礼暂停</a:t>
            </a:r>
            <a:endParaRPr lang="zh-CN" altLang="en-US" sz="20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5436096" y="3297178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四遇：乌鸦告知狮王去世</a:t>
            </a:r>
            <a:endParaRPr lang="zh-CN" altLang="en-US" sz="2000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7092280" y="2996952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五</a:t>
            </a:r>
            <a:r>
              <a:rPr lang="zh-CN" altLang="en-US" sz="2000" b="1" dirty="0" smtClean="0"/>
              <a:t>遇：小猴喜报新狮王婚礼</a:t>
            </a:r>
            <a:endParaRPr lang="zh-CN" altLang="en-US" sz="2000" b="1" dirty="0"/>
          </a:p>
        </p:txBody>
      </p:sp>
      <p:cxnSp>
        <p:nvCxnSpPr>
          <p:cNvPr id="74" name="AutoShape 18"/>
          <p:cNvCxnSpPr>
            <a:cxnSpLocks noChangeShapeType="1"/>
          </p:cNvCxnSpPr>
          <p:nvPr/>
        </p:nvCxnSpPr>
        <p:spPr bwMode="auto">
          <a:xfrm>
            <a:off x="179512" y="6205374"/>
            <a:ext cx="1584176" cy="0"/>
          </a:xfrm>
          <a:prstGeom prst="straightConnector1">
            <a:avLst/>
          </a:prstGeom>
          <a:noFill/>
          <a:ln w="5397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5" name="AutoShape 14"/>
          <p:cNvCxnSpPr>
            <a:cxnSpLocks noChangeShapeType="1"/>
          </p:cNvCxnSpPr>
          <p:nvPr/>
        </p:nvCxnSpPr>
        <p:spPr bwMode="auto">
          <a:xfrm flipV="1">
            <a:off x="1763688" y="5917342"/>
            <a:ext cx="0" cy="285750"/>
          </a:xfrm>
          <a:prstGeom prst="straightConnector1">
            <a:avLst/>
          </a:prstGeom>
          <a:noFill/>
          <a:ln w="5397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6" name="AutoShape 18"/>
          <p:cNvCxnSpPr>
            <a:cxnSpLocks noChangeShapeType="1"/>
          </p:cNvCxnSpPr>
          <p:nvPr/>
        </p:nvCxnSpPr>
        <p:spPr bwMode="auto">
          <a:xfrm>
            <a:off x="1691680" y="5917342"/>
            <a:ext cx="1872208" cy="0"/>
          </a:xfrm>
          <a:prstGeom prst="straightConnector1">
            <a:avLst/>
          </a:prstGeom>
          <a:noFill/>
          <a:ln w="5397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7" name="AutoShape 14"/>
          <p:cNvCxnSpPr>
            <a:cxnSpLocks noChangeShapeType="1"/>
          </p:cNvCxnSpPr>
          <p:nvPr/>
        </p:nvCxnSpPr>
        <p:spPr bwMode="auto">
          <a:xfrm flipV="1">
            <a:off x="3563888" y="5629310"/>
            <a:ext cx="0" cy="285750"/>
          </a:xfrm>
          <a:prstGeom prst="straightConnector1">
            <a:avLst/>
          </a:prstGeom>
          <a:noFill/>
          <a:ln w="5397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8" name="AutoShape 18"/>
          <p:cNvCxnSpPr>
            <a:cxnSpLocks noChangeShapeType="1"/>
          </p:cNvCxnSpPr>
          <p:nvPr/>
        </p:nvCxnSpPr>
        <p:spPr bwMode="auto">
          <a:xfrm>
            <a:off x="3563888" y="5629310"/>
            <a:ext cx="1872208" cy="0"/>
          </a:xfrm>
          <a:prstGeom prst="straightConnector1">
            <a:avLst/>
          </a:prstGeom>
          <a:noFill/>
          <a:ln w="5397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79" name="AutoShape 14"/>
          <p:cNvCxnSpPr>
            <a:cxnSpLocks noChangeShapeType="1"/>
          </p:cNvCxnSpPr>
          <p:nvPr/>
        </p:nvCxnSpPr>
        <p:spPr bwMode="auto">
          <a:xfrm flipV="1">
            <a:off x="5436096" y="5341278"/>
            <a:ext cx="0" cy="285750"/>
          </a:xfrm>
          <a:prstGeom prst="straightConnector1">
            <a:avLst/>
          </a:prstGeom>
          <a:noFill/>
          <a:ln w="5397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80" name="AutoShape 18"/>
          <p:cNvCxnSpPr>
            <a:cxnSpLocks noChangeShapeType="1"/>
          </p:cNvCxnSpPr>
          <p:nvPr/>
        </p:nvCxnSpPr>
        <p:spPr bwMode="auto">
          <a:xfrm>
            <a:off x="5436096" y="5341278"/>
            <a:ext cx="1800200" cy="0"/>
          </a:xfrm>
          <a:prstGeom prst="straightConnector1">
            <a:avLst/>
          </a:prstGeom>
          <a:noFill/>
          <a:ln w="53975">
            <a:solidFill>
              <a:srgbClr val="000000"/>
            </a:solidFill>
            <a:round/>
            <a:headEnd/>
            <a:tailEnd/>
          </a:ln>
        </p:spPr>
      </p:cxnSp>
      <p:sp>
        <p:nvSpPr>
          <p:cNvPr id="83" name="TextBox 82"/>
          <p:cNvSpPr txBox="1"/>
          <p:nvPr/>
        </p:nvSpPr>
        <p:spPr>
          <a:xfrm>
            <a:off x="35496" y="5589240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一变：装满水</a:t>
            </a:r>
            <a:endParaRPr lang="zh-CN" altLang="en-US" sz="20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1979712" y="5405154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二变：银的</a:t>
            </a:r>
            <a:endParaRPr lang="zh-CN" altLang="en-US" sz="2000" b="1" dirty="0"/>
          </a:p>
        </p:txBody>
      </p:sp>
      <p:sp>
        <p:nvSpPr>
          <p:cNvPr id="85" name="TextBox 84"/>
          <p:cNvSpPr txBox="1"/>
          <p:nvPr/>
        </p:nvSpPr>
        <p:spPr>
          <a:xfrm>
            <a:off x="3779912" y="5189130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三变：金的</a:t>
            </a:r>
            <a:endParaRPr lang="zh-CN" altLang="en-US" sz="2000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5580112" y="4829090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四变：钻石</a:t>
            </a:r>
            <a:endParaRPr lang="zh-CN" altLang="en-US" sz="2000" b="1" dirty="0"/>
          </a:p>
        </p:txBody>
      </p:sp>
      <p:pic>
        <p:nvPicPr>
          <p:cNvPr id="88" name="Picture 6" descr="1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651793">
            <a:off x="7283174" y="5389019"/>
            <a:ext cx="1892563" cy="962679"/>
          </a:xfrm>
          <a:prstGeom prst="rect">
            <a:avLst/>
          </a:prstGeom>
          <a:noFill/>
        </p:spPr>
      </p:pic>
      <p:pic>
        <p:nvPicPr>
          <p:cNvPr id="89" name="Picture 11" descr="19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2701" y="5589241"/>
            <a:ext cx="1571299" cy="126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4" grpId="0" animBg="1"/>
      <p:bldP spid="5" grpId="0" animBg="1"/>
      <p:bldP spid="18" grpId="0"/>
      <p:bldP spid="21" grpId="0" animBg="1"/>
      <p:bldP spid="22" grpId="0" animBg="1"/>
      <p:bldP spid="23" grpId="0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0" grpId="0"/>
      <p:bldP spid="41" grpId="0"/>
      <p:bldP spid="42" grpId="0"/>
      <p:bldP spid="69" grpId="0"/>
      <p:bldP spid="70" grpId="0"/>
      <p:bldP spid="71" grpId="0"/>
      <p:bldP spid="72" grpId="0"/>
      <p:bldP spid="73" grpId="0"/>
      <p:bldP spid="83" grpId="0"/>
      <p:bldP spid="84" grpId="0"/>
      <p:bldP spid="85" grpId="0"/>
      <p:bldP spid="8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AutoShape 5"/>
          <p:cNvSpPr>
            <a:spLocks noChangeArrowheads="1"/>
          </p:cNvSpPr>
          <p:nvPr/>
        </p:nvSpPr>
        <p:spPr bwMode="gray">
          <a:xfrm>
            <a:off x="2915816" y="2928937"/>
            <a:ext cx="2880320" cy="86010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CCFFFF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altLang="zh-CN" b="1" dirty="0" smtClean="0">
                <a:solidFill>
                  <a:srgbClr val="000000"/>
                </a:solidFill>
              </a:rPr>
              <a:t>         </a:t>
            </a:r>
            <a:endParaRPr lang="en-US" altLang="zh-CN" b="1" dirty="0">
              <a:solidFill>
                <a:srgbClr val="000000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3131840" y="2996952"/>
            <a:ext cx="3995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华文新魏" pitchFamily="2" charset="-122"/>
                <a:ea typeface="华文新魏" pitchFamily="2" charset="-122"/>
              </a:rPr>
              <a:t>  </a:t>
            </a:r>
            <a:r>
              <a:rPr lang="zh-CN" altLang="en-US" sz="4000" b="1" dirty="0" smtClean="0">
                <a:latin typeface="华文新魏" pitchFamily="2" charset="-122"/>
                <a:ea typeface="华文新魏" pitchFamily="2" charset="-122"/>
              </a:rPr>
              <a:t>用结构图</a:t>
            </a:r>
            <a:endParaRPr lang="zh-CN" altLang="en-US" sz="4000" dirty="0"/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gray">
          <a:xfrm>
            <a:off x="2411760" y="476672"/>
            <a:ext cx="2880320" cy="86010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CCFFFF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altLang="zh-CN" b="1" dirty="0" smtClean="0">
                <a:solidFill>
                  <a:srgbClr val="000000"/>
                </a:solidFill>
              </a:rPr>
              <a:t>         </a:t>
            </a:r>
            <a:endParaRPr lang="en-US" altLang="zh-CN" b="1" dirty="0">
              <a:solidFill>
                <a:srgbClr val="000000"/>
              </a:solidFill>
            </a:endParaRPr>
          </a:p>
        </p:txBody>
      </p:sp>
      <p:sp>
        <p:nvSpPr>
          <p:cNvPr id="3" name="AutoShape 2"/>
          <p:cNvSpPr>
            <a:spLocks noChangeArrowheads="1"/>
          </p:cNvSpPr>
          <p:nvPr/>
        </p:nvSpPr>
        <p:spPr bwMode="gray">
          <a:xfrm>
            <a:off x="179512" y="908720"/>
            <a:ext cx="3384376" cy="3168352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rgbClr val="33CCCC">
                  <a:gamma/>
                  <a:shade val="66667"/>
                  <a:invGamma/>
                  <a:alpha val="12000"/>
                </a:srgbClr>
              </a:gs>
              <a:gs pos="50000">
                <a:srgbClr val="33CCCC"/>
              </a:gs>
              <a:gs pos="100000">
                <a:srgbClr val="33CCCC">
                  <a:gamma/>
                  <a:shade val="66667"/>
                  <a:invGamma/>
                  <a:alpha val="12000"/>
                </a:srgb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gray">
          <a:xfrm>
            <a:off x="467544" y="1124744"/>
            <a:ext cx="2808312" cy="2736304"/>
          </a:xfrm>
          <a:prstGeom prst="ellipse">
            <a:avLst/>
          </a:prstGeom>
          <a:gradFill rotWithShape="1">
            <a:gsLst>
              <a:gs pos="0">
                <a:srgbClr val="41D592"/>
              </a:gs>
              <a:gs pos="100000">
                <a:srgbClr val="41D592">
                  <a:gamma/>
                  <a:shade val="63529"/>
                  <a:invGamma/>
                </a:srgbClr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gray">
          <a:xfrm>
            <a:off x="755576" y="1772816"/>
            <a:ext cx="3168352" cy="11079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6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itchFamily="2" charset="-122"/>
                <a:ea typeface="华文新魏" pitchFamily="2" charset="-122"/>
              </a:rPr>
              <a:t>合作</a:t>
            </a:r>
            <a:endParaRPr lang="en-US" altLang="zh-CN" sz="66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华文新魏" pitchFamily="2" charset="-122"/>
              <a:ea typeface="华文新魏" pitchFamily="2" charset="-122"/>
            </a:endParaRPr>
          </a:p>
        </p:txBody>
      </p:sp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2195736" y="592723"/>
            <a:ext cx="642937" cy="642938"/>
            <a:chOff x="1289" y="582"/>
            <a:chExt cx="668" cy="668"/>
          </a:xfrm>
        </p:grpSpPr>
        <p:sp>
          <p:nvSpPr>
            <p:cNvPr id="9" name="Oval 11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0" name="Oval 12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11" name="Oval 13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12" name="Oval 14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13" name="Oval 15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</p:grpSp>
      <p:sp>
        <p:nvSpPr>
          <p:cNvPr id="14" name="矩形 13"/>
          <p:cNvSpPr/>
          <p:nvPr/>
        </p:nvSpPr>
        <p:spPr>
          <a:xfrm>
            <a:off x="2520280" y="548680"/>
            <a:ext cx="3995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华文新魏" pitchFamily="2" charset="-122"/>
                <a:ea typeface="华文新魏" pitchFamily="2" charset="-122"/>
              </a:rPr>
              <a:t>  </a:t>
            </a:r>
            <a:r>
              <a:rPr lang="zh-CN" altLang="en-US" sz="4000" b="1" dirty="0" smtClean="0">
                <a:latin typeface="华文新魏" pitchFamily="2" charset="-122"/>
                <a:ea typeface="华文新魏" pitchFamily="2" charset="-122"/>
              </a:rPr>
              <a:t>分工明确</a:t>
            </a:r>
            <a:endParaRPr lang="zh-CN" altLang="en-US" sz="4000" dirty="0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2339752" y="659597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156176" y="203156"/>
            <a:ext cx="266429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1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号：开头、结尾      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2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号：第一次反复        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3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号：第二次反复     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4</a:t>
            </a:r>
            <a:r>
              <a:rPr kumimoji="0" lang="zh-CN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号：第三次反复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gray">
          <a:xfrm>
            <a:off x="3198713" y="1700808"/>
            <a:ext cx="2880320" cy="86010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CCFFFF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altLang="zh-CN" b="1" dirty="0" smtClean="0">
                <a:solidFill>
                  <a:srgbClr val="000000"/>
                </a:solidFill>
              </a:rPr>
              <a:t>         </a:t>
            </a:r>
            <a:endParaRPr lang="en-US" altLang="zh-CN" b="1" dirty="0">
              <a:solidFill>
                <a:srgbClr val="00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307233" y="1772816"/>
            <a:ext cx="3995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华文新魏" pitchFamily="2" charset="-122"/>
                <a:ea typeface="华文新魏" pitchFamily="2" charset="-122"/>
              </a:rPr>
              <a:t>  </a:t>
            </a:r>
            <a:r>
              <a:rPr lang="zh-CN" altLang="en-US" sz="4000" b="1" dirty="0" smtClean="0">
                <a:latin typeface="华文新魏" pitchFamily="2" charset="-122"/>
                <a:ea typeface="华文新魏" pitchFamily="2" charset="-122"/>
              </a:rPr>
              <a:t>口头创编</a:t>
            </a:r>
            <a:endParaRPr lang="zh-CN" altLang="en-US" sz="4000" dirty="0"/>
          </a:p>
        </p:txBody>
      </p:sp>
      <p:grpSp>
        <p:nvGrpSpPr>
          <p:cNvPr id="27" name="Group 10"/>
          <p:cNvGrpSpPr>
            <a:grpSpLocks/>
          </p:cNvGrpSpPr>
          <p:nvPr/>
        </p:nvGrpSpPr>
        <p:grpSpPr bwMode="auto">
          <a:xfrm>
            <a:off x="2915816" y="1845965"/>
            <a:ext cx="642937" cy="642938"/>
            <a:chOff x="1289" y="582"/>
            <a:chExt cx="668" cy="668"/>
          </a:xfrm>
        </p:grpSpPr>
        <p:sp>
          <p:nvSpPr>
            <p:cNvPr id="28" name="Oval 11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" name="Oval 12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30" name="Oval 13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31" name="Oval 14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32" name="Oval 15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</p:grpSp>
      <p:sp>
        <p:nvSpPr>
          <p:cNvPr id="33" name="Text Box 16"/>
          <p:cNvSpPr txBox="1">
            <a:spLocks noChangeArrowheads="1"/>
          </p:cNvSpPr>
          <p:nvPr/>
        </p:nvSpPr>
        <p:spPr bwMode="gray">
          <a:xfrm>
            <a:off x="3059832" y="1912839"/>
            <a:ext cx="34015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dirty="0">
                <a:solidFill>
                  <a:srgbClr val="000000"/>
                </a:solidFill>
              </a:rPr>
              <a:t>2</a:t>
            </a:r>
            <a:endParaRPr lang="en-US" altLang="zh-CN" sz="2400" dirty="0">
              <a:solidFill>
                <a:srgbClr val="000000"/>
              </a:solidFill>
            </a:endParaRPr>
          </a:p>
        </p:txBody>
      </p:sp>
      <p:grpSp>
        <p:nvGrpSpPr>
          <p:cNvPr id="34" name="Group 10"/>
          <p:cNvGrpSpPr>
            <a:grpSpLocks/>
          </p:cNvGrpSpPr>
          <p:nvPr/>
        </p:nvGrpSpPr>
        <p:grpSpPr bwMode="auto">
          <a:xfrm>
            <a:off x="2776935" y="3074094"/>
            <a:ext cx="642937" cy="642938"/>
            <a:chOff x="1289" y="582"/>
            <a:chExt cx="668" cy="668"/>
          </a:xfrm>
        </p:grpSpPr>
        <p:sp>
          <p:nvSpPr>
            <p:cNvPr id="35" name="Oval 11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36" name="Oval 12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37" name="Oval 13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38" name="Oval 14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39" name="Oval 15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</p:grpSp>
      <p:sp>
        <p:nvSpPr>
          <p:cNvPr id="40" name="Text Box 16"/>
          <p:cNvSpPr txBox="1">
            <a:spLocks noChangeArrowheads="1"/>
          </p:cNvSpPr>
          <p:nvPr/>
        </p:nvSpPr>
        <p:spPr bwMode="gray">
          <a:xfrm>
            <a:off x="2920951" y="3140968"/>
            <a:ext cx="34015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dirty="0">
                <a:solidFill>
                  <a:srgbClr val="000000"/>
                </a:solidFill>
              </a:rPr>
              <a:t>3</a:t>
            </a:r>
            <a:endParaRPr lang="en-US" altLang="zh-CN" sz="2400" dirty="0">
              <a:solidFill>
                <a:srgbClr val="000000"/>
              </a:solidFill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323528" y="4709462"/>
            <a:ext cx="849694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4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    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这一天，小猪觉得很无聊。“真烦。”他嘟囔着，“烦、烦、烦、烦、烦！总该有点儿什么好玩儿的事吧，我去找找看！”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Times New Roman" pitchFamily="18" charset="0"/>
            </a:endParaRPr>
          </a:p>
          <a:p>
            <a:pPr marL="0" marR="0" lvl="0" indent="444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800" b="1" dirty="0" smtClean="0">
                <a:latin typeface="Calibri" pitchFamily="34" charset="0"/>
                <a:ea typeface="宋体" pitchFamily="2" charset="-122"/>
                <a:cs typeface="Times New Roman" pitchFamily="18" charset="0"/>
              </a:rPr>
              <a:t>   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于是，他小跑着出去了</a:t>
            </a:r>
            <a:r>
              <a:rPr kumimoji="0" lang="zh-CN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……</a:t>
            </a:r>
            <a:endParaRPr kumimoji="0" lang="zh-CN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pic>
        <p:nvPicPr>
          <p:cNvPr id="44" name="图片 4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271792" y="2376264"/>
            <a:ext cx="1836712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矩形 44"/>
          <p:cNvSpPr/>
          <p:nvPr/>
        </p:nvSpPr>
        <p:spPr>
          <a:xfrm>
            <a:off x="2483768" y="4027711"/>
            <a:ext cx="420820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华文新魏" pitchFamily="2" charset="-122"/>
                <a:ea typeface="华文新魏" pitchFamily="2" charset="-122"/>
              </a:rPr>
              <a:t>《                     》</a:t>
            </a:r>
            <a:endParaRPr lang="zh-CN" alt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/>
      <p:bldP spid="15" grpId="0" animBg="1"/>
      <p:bldP spid="3" grpId="0" animBg="1"/>
      <p:bldP spid="4" grpId="0" animBg="1"/>
      <p:bldP spid="5" grpId="0"/>
      <p:bldP spid="14" grpId="0"/>
      <p:bldP spid="16" grpId="0"/>
      <p:bldP spid="1026" grpId="0"/>
      <p:bldP spid="18" grpId="0" animBg="1"/>
      <p:bldP spid="19" grpId="0"/>
      <p:bldP spid="33" grpId="0"/>
      <p:bldP spid="40" grpId="0"/>
      <p:bldP spid="43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07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825" y="188640"/>
            <a:ext cx="1697871" cy="1844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矩形 2"/>
          <p:cNvSpPr/>
          <p:nvPr/>
        </p:nvSpPr>
        <p:spPr>
          <a:xfrm>
            <a:off x="1403648" y="500479"/>
            <a:ext cx="633670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华文新魏" pitchFamily="2" charset="-122"/>
                <a:ea typeface="华文新魏" pitchFamily="2" charset="-122"/>
              </a:rPr>
              <a:t>课后小练笔</a:t>
            </a:r>
            <a:endParaRPr lang="zh-CN" altLang="en-US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gray">
          <a:xfrm>
            <a:off x="899592" y="1988840"/>
            <a:ext cx="3456384" cy="3222104"/>
          </a:xfrm>
          <a:prstGeom prst="roundRect">
            <a:avLst>
              <a:gd name="adj" fmla="val 10347"/>
            </a:avLst>
          </a:prstGeom>
          <a:gradFill rotWithShape="1">
            <a:gsLst>
              <a:gs pos="0">
                <a:srgbClr val="CCECFF"/>
              </a:gs>
              <a:gs pos="100000">
                <a:srgbClr val="CCECFF">
                  <a:gamma/>
                  <a:tint val="0"/>
                  <a:invGamma/>
                </a:srgbClr>
              </a:gs>
            </a:gsLst>
            <a:lin ang="18900000" scaled="1"/>
          </a:gradFill>
          <a:ln w="50800">
            <a:solidFill>
              <a:srgbClr val="7099E2"/>
            </a:solidFill>
            <a:round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gray">
          <a:xfrm>
            <a:off x="4932040" y="2007096"/>
            <a:ext cx="3528392" cy="3222104"/>
          </a:xfrm>
          <a:prstGeom prst="roundRect">
            <a:avLst>
              <a:gd name="adj" fmla="val 10347"/>
            </a:avLst>
          </a:prstGeom>
          <a:gradFill rotWithShape="1">
            <a:gsLst>
              <a:gs pos="0">
                <a:srgbClr val="D8F4BE">
                  <a:gamma/>
                  <a:tint val="0"/>
                  <a:invGamma/>
                </a:srgbClr>
              </a:gs>
              <a:gs pos="100000">
                <a:srgbClr val="D8F4BE"/>
              </a:gs>
            </a:gsLst>
            <a:lin ang="2700000" scaled="1"/>
          </a:gradFill>
          <a:ln w="50800">
            <a:solidFill>
              <a:srgbClr val="44988C"/>
            </a:solidFill>
            <a:round/>
            <a:headEnd/>
            <a:tailEnd/>
          </a:ln>
          <a:effectLst>
            <a:outerShdw dist="107763" dir="2700000" algn="ctr" rotWithShape="0">
              <a:srgbClr val="C0C0C0">
                <a:alpha val="50000"/>
              </a:srgb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pic>
        <p:nvPicPr>
          <p:cNvPr id="13" name="Picture 6" descr="1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651793">
            <a:off x="6462170" y="4779074"/>
            <a:ext cx="2197061" cy="1671455"/>
          </a:xfrm>
          <a:prstGeom prst="rect">
            <a:avLst/>
          </a:prstGeom>
          <a:noFill/>
        </p:spPr>
      </p:pic>
      <p:pic>
        <p:nvPicPr>
          <p:cNvPr id="14" name="Picture 11" descr="19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37631" y="5157192"/>
            <a:ext cx="2106369" cy="1700808"/>
          </a:xfrm>
          <a:prstGeom prst="rect">
            <a:avLst/>
          </a:prstGeom>
          <a:noFill/>
        </p:spPr>
      </p:pic>
      <p:grpSp>
        <p:nvGrpSpPr>
          <p:cNvPr id="15" name="Group 10"/>
          <p:cNvGrpSpPr>
            <a:grpSpLocks/>
          </p:cNvGrpSpPr>
          <p:nvPr/>
        </p:nvGrpSpPr>
        <p:grpSpPr bwMode="auto">
          <a:xfrm>
            <a:off x="611560" y="2060848"/>
            <a:ext cx="642937" cy="642938"/>
            <a:chOff x="1289" y="582"/>
            <a:chExt cx="668" cy="668"/>
          </a:xfrm>
        </p:grpSpPr>
        <p:sp>
          <p:nvSpPr>
            <p:cNvPr id="16" name="Oval 11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17" name="Oval 12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18" name="Oval 13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19" name="Oval 14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20" name="Oval 15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</p:grpSp>
      <p:sp>
        <p:nvSpPr>
          <p:cNvPr id="21" name="Text Box 16"/>
          <p:cNvSpPr txBox="1">
            <a:spLocks noChangeArrowheads="1"/>
          </p:cNvSpPr>
          <p:nvPr/>
        </p:nvSpPr>
        <p:spPr bwMode="gray">
          <a:xfrm>
            <a:off x="755576" y="2127722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dirty="0">
                <a:solidFill>
                  <a:srgbClr val="000000"/>
                </a:solidFill>
              </a:rPr>
              <a:t>1</a:t>
            </a:r>
          </a:p>
        </p:txBody>
      </p:sp>
      <p:grpSp>
        <p:nvGrpSpPr>
          <p:cNvPr id="22" name="Group 10"/>
          <p:cNvGrpSpPr>
            <a:grpSpLocks/>
          </p:cNvGrpSpPr>
          <p:nvPr/>
        </p:nvGrpSpPr>
        <p:grpSpPr bwMode="auto">
          <a:xfrm>
            <a:off x="4793159" y="2060848"/>
            <a:ext cx="642937" cy="642938"/>
            <a:chOff x="1289" y="582"/>
            <a:chExt cx="668" cy="668"/>
          </a:xfrm>
        </p:grpSpPr>
        <p:sp>
          <p:nvSpPr>
            <p:cNvPr id="23" name="Oval 11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4" name="Oval 12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25" name="Oval 13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26" name="Oval 14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27" name="Oval 15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/>
            </a:p>
          </p:txBody>
        </p:sp>
      </p:grpSp>
      <p:sp>
        <p:nvSpPr>
          <p:cNvPr id="28" name="Text Box 16"/>
          <p:cNvSpPr txBox="1">
            <a:spLocks noChangeArrowheads="1"/>
          </p:cNvSpPr>
          <p:nvPr/>
        </p:nvSpPr>
        <p:spPr bwMode="gray">
          <a:xfrm>
            <a:off x="4937175" y="2127722"/>
            <a:ext cx="34015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zh-CN" sz="2400" dirty="0" smtClean="0">
                <a:solidFill>
                  <a:srgbClr val="000000"/>
                </a:solidFill>
              </a:rPr>
              <a:t>2</a:t>
            </a:r>
            <a:endParaRPr lang="en-US" altLang="zh-CN" sz="2400" dirty="0">
              <a:solidFill>
                <a:srgbClr val="000000"/>
              </a:solidFill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224136" y="2276872"/>
            <a:ext cx="320384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黑体" pitchFamily="49" charset="-122"/>
                <a:ea typeface="黑体" pitchFamily="49" charset="-122"/>
                <a:cs typeface="Times New Roman" pitchFamily="18" charset="0"/>
              </a:rPr>
              <a:t>画一画：</a:t>
            </a:r>
            <a:r>
              <a:rPr kumimoji="0" lang="zh-CN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华文新魏" pitchFamily="2" charset="-122"/>
                <a:ea typeface="华文新魏" pitchFamily="2" charset="-122"/>
                <a:cs typeface="Times New Roman" pitchFamily="18" charset="0"/>
              </a:rPr>
              <a:t>选择几个反复结构的故事，梳理结构图。</a:t>
            </a:r>
            <a:endParaRPr kumimoji="0" lang="zh-CN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华文新魏" pitchFamily="2" charset="-122"/>
              <a:ea typeface="华文新魏" pitchFamily="2" charset="-122"/>
              <a:cs typeface="宋体" pitchFamily="2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5364088" y="2276872"/>
            <a:ext cx="31683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600" b="1" dirty="0" smtClean="0">
                <a:latin typeface="黑体" pitchFamily="49" charset="-122"/>
                <a:ea typeface="黑体" pitchFamily="49" charset="-122"/>
              </a:rPr>
              <a:t>写一写：</a:t>
            </a:r>
            <a:r>
              <a:rPr lang="zh-CN" altLang="zh-CN" sz="3600" b="1" dirty="0" smtClean="0">
                <a:latin typeface="华文新魏" pitchFamily="2" charset="-122"/>
                <a:ea typeface="华文新魏" pitchFamily="2" charset="-122"/>
              </a:rPr>
              <a:t>将小组内合作创编的童话故事写下来。</a:t>
            </a:r>
            <a:endParaRPr lang="zh-CN" altLang="en-US" sz="3600" b="1" dirty="0">
              <a:latin typeface="华文新魏" pitchFamily="2" charset="-122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  <p:bldP spid="30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238</Words>
  <Application>Microsoft Office PowerPoint</Application>
  <PresentationFormat>全屏显示(4:3)</PresentationFormat>
  <Paragraphs>51</Paragraphs>
  <Slides>5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幻灯片 1</vt:lpstr>
      <vt:lpstr>幻灯片 2</vt:lpstr>
      <vt:lpstr>幻灯片 3</vt:lpstr>
      <vt:lpstr>幻灯片 4</vt:lpstr>
      <vt:lpstr>幻灯片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win7</dc:creator>
  <cp:lastModifiedBy>win7</cp:lastModifiedBy>
  <cp:revision>157</cp:revision>
  <dcterms:created xsi:type="dcterms:W3CDTF">2012-04-15T13:44:40Z</dcterms:created>
  <dcterms:modified xsi:type="dcterms:W3CDTF">2012-05-16T14:55:01Z</dcterms:modified>
</cp:coreProperties>
</file>