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7" r:id="rId19"/>
    <p:sldId id="278" r:id="rId20"/>
    <p:sldId id="279" r:id="rId21"/>
    <p:sldId id="276" r:id="rId22"/>
  </p:sldIdLst>
  <p:sldSz cx="9144000" cy="5143500" type="screen16x9"/>
  <p:notesSz cx="6858000" cy="9144000"/>
  <p:embeddedFontLst>
    <p:embeddedFont>
      <p:font typeface="方正静蕾简体" pitchFamily="2" charset="-122"/>
      <p:regular r:id="rId24"/>
    </p:embeddedFont>
    <p:embeddedFont>
      <p:font typeface="Impact" pitchFamily="34" charset="0"/>
      <p:regular r:id="rId25"/>
    </p:embeddedFon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微软雅黑" pitchFamily="34" charset="-122"/>
      <p:regular r:id="rId30"/>
      <p:bold r:id="rId31"/>
    </p:embeddedFont>
    <p:embeddedFont>
      <p:font typeface="方正粗倩简体" pitchFamily="65" charset="-122"/>
      <p:regular r:id="rId32"/>
    </p:embeddedFont>
  </p:embeddedFontLst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29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1FD78A-3AEC-4988-A971-F20B0FA30771}" type="datetimeFigureOut">
              <a:rPr lang="zh-CN" altLang="en-US" smtClean="0"/>
              <a:t>2012/11/3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3A0A2-EA5D-42CC-A9E7-9DD56DA1C4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1362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3A0A2-EA5D-42CC-A9E7-9DD56DA1C4A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1890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对一些重要的基本概念，要说清楚是什么，还要说清楚不是什么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让学生明确基本概念和原理；对于关键技能的教学，要清楚地说明应该如何做，不应该如何做。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3A0A2-EA5D-42CC-A9E7-9DD56DA1C4AF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745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用字幕方式补充微课程不容易说清楚的部分。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3A0A2-EA5D-42CC-A9E7-9DD56DA1C4AF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7456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 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教师要培养学生养成良好的在学习单指导下看视频的学习习惯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要根据学习单来看视频，看完视频以后要回到学习单来讨论、练习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，要告诉学生使用微课程的技巧，（例如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遇到没有听懂的地方可以暂停重听）。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3A0A2-EA5D-42CC-A9E7-9DD56DA1C4AF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7456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 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在学习单上将微课程和相关的资源与活动超链接起来，方便学生在学习单的统一调度下跳转学习。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3A0A2-EA5D-42CC-A9E7-9DD56DA1C4AF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7456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一门课程开始的时候，要清楚地介绍这个课程的评价方法和考试方式，引导学生根据教学目标学习。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3A0A2-EA5D-42CC-A9E7-9DD56DA1C4AF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7456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开始时，要介绍主讲老师本人的情况，让学生了解教师。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3A0A2-EA5D-42CC-A9E7-9DD56DA1C4AF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7456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 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注意研究借鉴可汗在讲与你的类似课程时所采用的教学方法。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3A0A2-EA5D-42CC-A9E7-9DD56DA1C4AF}" type="slidenum">
              <a:rPr lang="zh-CN" altLang="en-US" smtClean="0">
                <a:solidFill>
                  <a:prstClr val="black"/>
                </a:solidFill>
              </a:rPr>
              <a:pPr/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7456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留心学习其他领域的设计经验，注意借鉴、模仿与创造，例如，从电影、电视、广告等大众媒体中找到可以借鉴的创意。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3A0A2-EA5D-42CC-A9E7-9DD56DA1C4AF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745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时刻谨记您的教学对象是学生。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3A0A2-EA5D-42CC-A9E7-9DD56DA1C4A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522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一个微课程只说一个知识点。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3A0A2-EA5D-42CC-A9E7-9DD56DA1C4A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7745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尽量控制在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分钟以内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3A0A2-EA5D-42CC-A9E7-9DD56DA1C4A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7745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不要轻易跳过教学步骤，即使很简单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很容易的内容。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3A0A2-EA5D-42CC-A9E7-9DD56DA1C4A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7745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要给学生提供提示性信息（例如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用颜色线标识，屏幕侧边列出关键词，用符号图形标注等）。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3A0A2-EA5D-42CC-A9E7-9DD56DA1C4A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7745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微课程是整个教学组织中的一个环节，要与其它教学活动环境配合，记住：在微课程中适当位置设置暂停，或者后续活动的提示，便于学生浏览微课程时转入相关的学习活动，让学生在学习单统一调度下学习微课程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3A0A2-EA5D-42CC-A9E7-9DD56DA1C4A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7745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微课程应有恰当的提问，问题的设计要恰当安排基本问题、单元问题和核心问题，灵活使用多样化的提问策略促进学生思考。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3A0A2-EA5D-42CC-A9E7-9DD56DA1C4A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7745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 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每一个微课程结束时要有一个简短的总结，概括要点，帮助学习者梳理思路，强调重点和难点。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3A0A2-EA5D-42CC-A9E7-9DD56DA1C4AF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745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2012/11/3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2012/11/3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2012/11/3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2012/11/3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2012/11/3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2012/11/3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2012/11/3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99792" y="1333252"/>
            <a:ext cx="6444208" cy="152653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00206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08312" y="1742574"/>
            <a:ext cx="6300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关于微课程给教师的建议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5058" y="1213081"/>
            <a:ext cx="2754850" cy="1718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592288" y="2931790"/>
            <a:ext cx="6660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上海师范大学黎加厚教授微课程培训项目团队</a:t>
            </a:r>
            <a:endParaRPr lang="zh-CN" altLang="en-US" sz="20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8230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-11452" y="911270"/>
            <a:ext cx="9133729" cy="1107996"/>
            <a:chOff x="-11452" y="911270"/>
            <a:chExt cx="9133729" cy="1107996"/>
          </a:xfrm>
        </p:grpSpPr>
        <p:grpSp>
          <p:nvGrpSpPr>
            <p:cNvPr id="7" name="组合 6"/>
            <p:cNvGrpSpPr/>
            <p:nvPr/>
          </p:nvGrpSpPr>
          <p:grpSpPr>
            <a:xfrm>
              <a:off x="-11452" y="911270"/>
              <a:ext cx="1631124" cy="1107996"/>
              <a:chOff x="-11452" y="-4640"/>
              <a:chExt cx="1487108" cy="1197223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-11452" y="1"/>
                <a:ext cx="1487108" cy="114881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 rot="20683814">
                <a:off x="232131" y="-4640"/>
                <a:ext cx="999938" cy="11972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6600" dirty="0" smtClean="0">
                    <a:solidFill>
                      <a:prstClr val="white"/>
                    </a:solidFill>
                    <a:latin typeface="Impact" pitchFamily="34" charset="0"/>
                  </a:rPr>
                  <a:t>09</a:t>
                </a:r>
                <a:endParaRPr lang="zh-CN" altLang="en-US" sz="6600" dirty="0">
                  <a:solidFill>
                    <a:prstClr val="white"/>
                  </a:solidFill>
                  <a:latin typeface="Impact" pitchFamily="34" charset="0"/>
                </a:endParaRPr>
              </a:p>
            </p:txBody>
          </p:sp>
        </p:grpSp>
        <p:pic>
          <p:nvPicPr>
            <p:cNvPr id="14" name="图片 13" descr="屏幕剪辑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63688" y="915565"/>
              <a:ext cx="7358589" cy="106319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9" name="组合 8"/>
          <p:cNvGrpSpPr/>
          <p:nvPr/>
        </p:nvGrpSpPr>
        <p:grpSpPr>
          <a:xfrm>
            <a:off x="1" y="2117846"/>
            <a:ext cx="9122276" cy="2614144"/>
            <a:chOff x="1" y="2117846"/>
            <a:chExt cx="9122276" cy="2614144"/>
          </a:xfrm>
        </p:grpSpPr>
        <p:grpSp>
          <p:nvGrpSpPr>
            <p:cNvPr id="8" name="组合 7"/>
            <p:cNvGrpSpPr/>
            <p:nvPr/>
          </p:nvGrpSpPr>
          <p:grpSpPr>
            <a:xfrm>
              <a:off x="1" y="2117846"/>
              <a:ext cx="9122276" cy="2614144"/>
              <a:chOff x="-1" y="1249098"/>
              <a:chExt cx="4427985" cy="4200897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-1" y="1249098"/>
                <a:ext cx="4427985" cy="4200897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" name="矩形 1"/>
              <p:cNvSpPr/>
              <p:nvPr/>
            </p:nvSpPr>
            <p:spPr>
              <a:xfrm>
                <a:off x="34838" y="1385690"/>
                <a:ext cx="3684474" cy="36105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800" b="1" spc="3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对一些</a:t>
                </a:r>
                <a:r>
                  <a:rPr lang="zh-CN" altLang="en-US" sz="2800" b="1" spc="3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重要的基本</a:t>
                </a:r>
                <a:r>
                  <a:rPr lang="zh-CN" altLang="en-US" sz="2800" b="1" spc="30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概念</a:t>
                </a:r>
                <a:endParaRPr lang="en-US" altLang="zh-CN" sz="2800" b="1" spc="3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zh-CN" altLang="en-US" sz="2800" b="1" spc="300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要</a:t>
                </a:r>
                <a:r>
                  <a:rPr lang="zh-CN" altLang="en-US" sz="2800" b="1" spc="3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说清楚</a:t>
                </a:r>
                <a:r>
                  <a:rPr lang="zh-CN" altLang="en-US" sz="2800" b="1" spc="300" dirty="0">
                    <a:ln>
                      <a:solidFill>
                        <a:srgbClr val="FF0000"/>
                      </a:solidFill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是</a:t>
                </a:r>
                <a:r>
                  <a:rPr lang="zh-CN" altLang="en-US" sz="2800" b="1" spc="300" dirty="0" smtClean="0">
                    <a:ln>
                      <a:solidFill>
                        <a:srgbClr val="FF0000"/>
                      </a:solidFill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什么   </a:t>
                </a:r>
                <a:r>
                  <a:rPr lang="zh-CN" altLang="en-US" sz="2800" b="1" spc="300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还要</a:t>
                </a:r>
                <a:r>
                  <a:rPr lang="zh-CN" altLang="en-US" sz="2800" b="1" spc="3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说清楚</a:t>
                </a:r>
                <a:r>
                  <a:rPr lang="zh-CN" altLang="en-US" sz="2800" b="1" spc="300" dirty="0">
                    <a:ln>
                      <a:solidFill>
                        <a:schemeClr val="tx1"/>
                      </a:solidFill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不是</a:t>
                </a:r>
                <a:r>
                  <a:rPr lang="zh-CN" altLang="en-US" sz="2800" b="1" spc="300" dirty="0" smtClean="0">
                    <a:ln>
                      <a:solidFill>
                        <a:schemeClr val="tx1"/>
                      </a:solidFill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什么</a:t>
                </a:r>
                <a:r>
                  <a:rPr lang="en-US" altLang="zh-CN" sz="2800" b="1" spc="300" dirty="0" smtClean="0">
                    <a:ln>
                      <a:solidFill>
                        <a:schemeClr val="tx1"/>
                      </a:solidFill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 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zh-CN" altLang="en-US" sz="2800" b="1" spc="300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让</a:t>
                </a:r>
                <a:r>
                  <a:rPr lang="zh-CN" altLang="en-US" sz="2800" b="1" spc="3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学生明确基本概念和</a:t>
                </a:r>
                <a:r>
                  <a:rPr lang="zh-CN" altLang="en-US" sz="2800" b="1" spc="300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原理</a:t>
                </a:r>
                <a:endParaRPr lang="en-US" altLang="zh-CN" sz="28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  <a:p>
                <a:r>
                  <a:rPr lang="zh-CN" altLang="en-US" sz="2800" b="1" spc="300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对于</a:t>
                </a:r>
                <a:r>
                  <a:rPr lang="zh-CN" altLang="en-US" sz="2800" b="1" spc="3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关键技能的</a:t>
                </a:r>
                <a:r>
                  <a:rPr lang="zh-CN" altLang="en-US" sz="2800" b="1" spc="30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教学</a:t>
                </a:r>
                <a:endParaRPr lang="en-US" altLang="zh-CN" sz="2800" b="1" spc="3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zh-CN" altLang="en-US" sz="2800" b="1" spc="300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要</a:t>
                </a:r>
                <a:r>
                  <a:rPr lang="zh-CN" altLang="en-US" sz="2800" b="1" spc="3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清楚地说明应该</a:t>
                </a:r>
                <a:r>
                  <a:rPr lang="zh-CN" altLang="en-US" sz="2800" b="1" spc="300" dirty="0">
                    <a:ln>
                      <a:solidFill>
                        <a:srgbClr val="FF0000"/>
                      </a:solidFill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如何</a:t>
                </a:r>
                <a:r>
                  <a:rPr lang="zh-CN" altLang="en-US" sz="2800" b="1" spc="300" dirty="0" smtClean="0">
                    <a:ln>
                      <a:solidFill>
                        <a:srgbClr val="FF0000"/>
                      </a:solidFill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做</a:t>
                </a:r>
                <a:r>
                  <a:rPr lang="zh-CN" altLang="en-US" sz="2800" b="1" spc="300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 </a:t>
                </a:r>
                <a:r>
                  <a:rPr lang="zh-CN" altLang="en-US" sz="2800" b="1" spc="300" dirty="0" smtClean="0">
                    <a:ln>
                      <a:solidFill>
                        <a:schemeClr val="tx1"/>
                      </a:solidFill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不</a:t>
                </a:r>
                <a:r>
                  <a:rPr lang="zh-CN" altLang="en-US" sz="2800" b="1" spc="300" dirty="0">
                    <a:ln>
                      <a:solidFill>
                        <a:schemeClr val="tx1"/>
                      </a:solidFill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应该如何</a:t>
                </a:r>
                <a:r>
                  <a:rPr lang="zh-CN" altLang="en-US" sz="2800" b="1" spc="300" dirty="0" smtClean="0">
                    <a:ln>
                      <a:solidFill>
                        <a:schemeClr val="tx1"/>
                      </a:solidFill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做</a:t>
                </a:r>
                <a:endParaRPr lang="zh-CN" altLang="en-US" sz="2800" b="1" spc="300" dirty="0">
                  <a:ln>
                    <a:solidFill>
                      <a:schemeClr val="tx1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3" name="矩形 2"/>
            <p:cNvSpPr/>
            <p:nvPr/>
          </p:nvSpPr>
          <p:spPr>
            <a:xfrm>
              <a:off x="5796136" y="3075806"/>
              <a:ext cx="1584176" cy="720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5220072" y="4413610"/>
              <a:ext cx="2160240" cy="4909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0834968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787594" y="171905"/>
            <a:ext cx="7356406" cy="1094482"/>
            <a:chOff x="1787594" y="-1"/>
            <a:chExt cx="7356406" cy="1148811"/>
          </a:xfrm>
        </p:grpSpPr>
        <p:sp>
          <p:nvSpPr>
            <p:cNvPr id="5" name="矩形 4"/>
            <p:cNvSpPr/>
            <p:nvPr/>
          </p:nvSpPr>
          <p:spPr>
            <a:xfrm>
              <a:off x="1787594" y="-1"/>
              <a:ext cx="7356406" cy="114881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1962274" y="283386"/>
              <a:ext cx="7007046" cy="5491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用</a:t>
              </a:r>
              <a:r>
                <a:rPr lang="zh-CN" altLang="en-US" sz="28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字幕方式补充微课程不容易说清楚的部分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-11452" y="167610"/>
            <a:ext cx="1631124" cy="1107996"/>
            <a:chOff x="-11452" y="-4640"/>
            <a:chExt cx="1487108" cy="1197223"/>
          </a:xfrm>
        </p:grpSpPr>
        <p:sp>
          <p:nvSpPr>
            <p:cNvPr id="4" name="矩形 3"/>
            <p:cNvSpPr/>
            <p:nvPr/>
          </p:nvSpPr>
          <p:spPr>
            <a:xfrm>
              <a:off x="-11452" y="1"/>
              <a:ext cx="1487108" cy="114881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20683814">
              <a:off x="294244" y="-4640"/>
              <a:ext cx="875712" cy="11972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600" dirty="0" smtClean="0">
                  <a:solidFill>
                    <a:prstClr val="white"/>
                  </a:solidFill>
                  <a:latin typeface="Impact" pitchFamily="34" charset="0"/>
                </a:rPr>
                <a:t>10</a:t>
              </a:r>
              <a:endParaRPr lang="zh-CN" altLang="en-US" sz="6600" dirty="0">
                <a:solidFill>
                  <a:prstClr val="white"/>
                </a:solidFill>
                <a:latin typeface="Impact" pitchFamily="34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365967"/>
            <a:ext cx="9155452" cy="3461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36138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-36512" y="599658"/>
            <a:ext cx="1631124" cy="1107996"/>
            <a:chOff x="-11452" y="-4640"/>
            <a:chExt cx="1487108" cy="1197223"/>
          </a:xfrm>
        </p:grpSpPr>
        <p:sp>
          <p:nvSpPr>
            <p:cNvPr id="4" name="矩形 3"/>
            <p:cNvSpPr/>
            <p:nvPr/>
          </p:nvSpPr>
          <p:spPr>
            <a:xfrm>
              <a:off x="-11452" y="1"/>
              <a:ext cx="1487108" cy="114881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20683814">
              <a:off x="354165" y="-4640"/>
              <a:ext cx="755872" cy="11972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600" dirty="0" smtClean="0">
                  <a:solidFill>
                    <a:prstClr val="white"/>
                  </a:solidFill>
                  <a:latin typeface="Impact" pitchFamily="34" charset="0"/>
                </a:rPr>
                <a:t>11</a:t>
              </a:r>
              <a:endParaRPr lang="zh-CN" altLang="en-US" sz="6600" dirty="0">
                <a:solidFill>
                  <a:prstClr val="white"/>
                </a:solidFill>
                <a:latin typeface="Impact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9386" y="1821652"/>
            <a:ext cx="9809403" cy="2092881"/>
            <a:chOff x="9386" y="1821652"/>
            <a:chExt cx="9809403" cy="2092881"/>
          </a:xfrm>
        </p:grpSpPr>
        <p:grpSp>
          <p:nvGrpSpPr>
            <p:cNvPr id="8" name="组合 7"/>
            <p:cNvGrpSpPr/>
            <p:nvPr/>
          </p:nvGrpSpPr>
          <p:grpSpPr>
            <a:xfrm>
              <a:off x="9386" y="1821652"/>
              <a:ext cx="9809403" cy="2092881"/>
              <a:chOff x="1787594" y="-1"/>
              <a:chExt cx="9809403" cy="2196770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1787594" y="-1"/>
                <a:ext cx="6074782" cy="1769904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" name="矩形 1"/>
              <p:cNvSpPr/>
              <p:nvPr/>
            </p:nvSpPr>
            <p:spPr>
              <a:xfrm>
                <a:off x="1787594" y="-1"/>
                <a:ext cx="9809403" cy="2196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zh-CN" altLang="en-US" sz="28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教师</a:t>
                </a:r>
                <a:r>
                  <a:rPr lang="zh-CN" altLang="en-US" sz="28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要培养学生养成良好</a:t>
                </a:r>
                <a:r>
                  <a:rPr lang="zh-CN" altLang="en-US" sz="28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的</a:t>
                </a:r>
                <a:endParaRPr lang="en-US" altLang="zh-CN" sz="28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  <a:p>
                <a:r>
                  <a:rPr lang="zh-CN" altLang="en-US" sz="28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    在</a:t>
                </a:r>
                <a:r>
                  <a:rPr lang="zh-CN" altLang="en-US" sz="2800" b="1" dirty="0">
                    <a:ln>
                      <a:solidFill>
                        <a:srgbClr val="FF0000"/>
                      </a:solidFill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学习单指导</a:t>
                </a:r>
                <a:r>
                  <a:rPr lang="zh-CN" altLang="en-US" sz="2800" b="1" dirty="0" smtClean="0">
                    <a:ln>
                      <a:solidFill>
                        <a:srgbClr val="FF0000"/>
                      </a:solidFill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下看</a:t>
                </a:r>
                <a:r>
                  <a:rPr lang="zh-CN" altLang="en-US" sz="2800" b="1" dirty="0">
                    <a:ln>
                      <a:solidFill>
                        <a:srgbClr val="FF0000"/>
                      </a:solidFill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视频</a:t>
                </a:r>
                <a:r>
                  <a:rPr lang="zh-CN" altLang="en-US" sz="28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的学习</a:t>
                </a:r>
                <a:r>
                  <a:rPr lang="zh-CN" altLang="en-US" sz="28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习惯</a:t>
                </a:r>
                <a:endParaRPr lang="en-US" altLang="zh-CN" sz="28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  <a:p>
                <a:endParaRPr lang="en-US" altLang="zh-CN" sz="14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zh-CN" altLang="en-US" sz="28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要告诉学生使用微课程的技巧</a:t>
                </a:r>
                <a:endParaRPr lang="en-US" altLang="zh-CN" sz="28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  <a:p>
                <a:endParaRPr lang="zh-CN" altLang="en-US" sz="28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6156176" y="1821652"/>
              <a:ext cx="2952000" cy="1686202"/>
            </a:xfrm>
            <a:prstGeom prst="rect">
              <a:avLst/>
            </a:prstGeom>
            <a:solidFill>
              <a:srgbClr val="CD4C2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晴圆等宽" pitchFamily="49" charset="-122"/>
                <a:ea typeface="晴圆等宽" pitchFamily="49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6156176" y="1923678"/>
              <a:ext cx="295200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晴圆等宽" pitchFamily="49" charset="-122"/>
                  <a:ea typeface="晴圆等宽" pitchFamily="49" charset="-122"/>
                </a:rPr>
                <a:t>[</a:t>
              </a:r>
              <a:r>
                <a:rPr lang="zh-CN" altLang="en-US" sz="16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晴圆等宽" pitchFamily="49" charset="-122"/>
                  <a:ea typeface="晴圆等宽" pitchFamily="49" charset="-122"/>
                </a:rPr>
                <a:t>要</a:t>
              </a:r>
              <a:r>
                <a:rPr lang="zh-CN" altLang="en-US" sz="1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晴圆等宽" pitchFamily="49" charset="-122"/>
                  <a:ea typeface="晴圆等宽" pitchFamily="49" charset="-122"/>
                </a:rPr>
                <a:t>根据学习单来看视频，看</a:t>
              </a:r>
              <a:r>
                <a:rPr lang="zh-CN" altLang="en-US" sz="16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晴圆等宽" pitchFamily="49" charset="-122"/>
                  <a:ea typeface="晴圆等宽" pitchFamily="49" charset="-122"/>
                </a:rPr>
                <a:t>完    视频</a:t>
              </a:r>
              <a:r>
                <a:rPr lang="zh-CN" altLang="en-US" sz="1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晴圆等宽" pitchFamily="49" charset="-122"/>
                  <a:ea typeface="晴圆等宽" pitchFamily="49" charset="-122"/>
                </a:rPr>
                <a:t>以后要回到学习单来讨论、</a:t>
              </a:r>
              <a:r>
                <a:rPr lang="zh-CN" altLang="en-US" sz="16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晴圆等宽" pitchFamily="49" charset="-122"/>
                  <a:ea typeface="晴圆等宽" pitchFamily="49" charset="-122"/>
                </a:rPr>
                <a:t>练习</a:t>
              </a:r>
              <a:r>
                <a:rPr lang="en-US" altLang="zh-CN" sz="16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晴圆等宽" pitchFamily="49" charset="-122"/>
                  <a:ea typeface="晴圆等宽" pitchFamily="49" charset="-122"/>
                </a:rPr>
                <a:t>]</a:t>
              </a:r>
            </a:p>
            <a:p>
              <a:endParaRPr lang="en-US" altLang="zh-CN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晴圆等宽" pitchFamily="49" charset="-122"/>
                <a:ea typeface="晴圆等宽" pitchFamily="49" charset="-122"/>
              </a:endParaRPr>
            </a:p>
            <a:p>
              <a:endParaRPr lang="en-US" altLang="zh-CN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晴圆等宽" pitchFamily="49" charset="-122"/>
                <a:ea typeface="晴圆等宽" pitchFamily="49" charset="-122"/>
              </a:endParaRPr>
            </a:p>
            <a:p>
              <a:endParaRPr lang="zh-CN" alt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晴圆等宽" pitchFamily="49" charset="-122"/>
                <a:ea typeface="晴圆等宽" pitchFamily="49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6217112" y="2858225"/>
              <a:ext cx="29520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晴圆等宽" pitchFamily="49" charset="-122"/>
                  <a:ea typeface="晴圆等宽" pitchFamily="49" charset="-122"/>
                </a:rPr>
                <a:t>[</a:t>
              </a:r>
              <a:r>
                <a:rPr lang="zh-CN" altLang="en-US" sz="1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晴圆等宽" pitchFamily="49" charset="-122"/>
                  <a:ea typeface="晴圆等宽" pitchFamily="49" charset="-122"/>
                </a:rPr>
                <a:t>例如</a:t>
              </a:r>
              <a:r>
                <a:rPr lang="en-US" altLang="zh-CN" sz="1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晴圆等宽" pitchFamily="49" charset="-122"/>
                  <a:ea typeface="晴圆等宽" pitchFamily="49" charset="-122"/>
                </a:rPr>
                <a:t>,</a:t>
              </a:r>
              <a:r>
                <a:rPr lang="zh-CN" altLang="en-US" sz="1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晴圆等宽" pitchFamily="49" charset="-122"/>
                  <a:ea typeface="晴圆等宽" pitchFamily="49" charset="-122"/>
                </a:rPr>
                <a:t>遇到没有听懂的地方可以暂停重听</a:t>
              </a:r>
              <a:r>
                <a:rPr lang="en-US" altLang="zh-CN" sz="16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晴圆等宽" pitchFamily="49" charset="-122"/>
                  <a:ea typeface="晴圆等宽" pitchFamily="49" charset="-122"/>
                </a:rPr>
                <a:t>]</a:t>
              </a:r>
              <a:endParaRPr lang="zh-CN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晴圆等宽" pitchFamily="49" charset="-122"/>
                <a:ea typeface="晴圆等宽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432768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4297" y="2196170"/>
            <a:ext cx="9148297" cy="1307072"/>
            <a:chOff x="-1" y="1249098"/>
            <a:chExt cx="4440616" cy="2100449"/>
          </a:xfrm>
        </p:grpSpPr>
        <p:sp>
          <p:nvSpPr>
            <p:cNvPr id="5" name="矩形 4"/>
            <p:cNvSpPr/>
            <p:nvPr/>
          </p:nvSpPr>
          <p:spPr>
            <a:xfrm>
              <a:off x="-1" y="1249098"/>
              <a:ext cx="4427985" cy="210044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34838" y="1385690"/>
              <a:ext cx="4405777" cy="16321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spc="300" dirty="0" smtClean="0">
                  <a:ln>
                    <a:solidFill>
                      <a:srgbClr val="C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在</a:t>
              </a:r>
              <a:r>
                <a:rPr lang="zh-CN" altLang="en-US" sz="2800" b="1" spc="300" dirty="0">
                  <a:ln>
                    <a:solidFill>
                      <a:srgbClr val="C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学习单</a:t>
              </a:r>
              <a:r>
                <a:rPr lang="zh-CN" altLang="en-US" sz="2800" b="1" spc="300" dirty="0" smtClean="0">
                  <a:ln>
                    <a:solidFill>
                      <a:srgbClr val="C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上 </a:t>
              </a:r>
              <a:r>
                <a:rPr lang="zh-CN" altLang="en-US" sz="28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将</a:t>
              </a:r>
              <a:r>
                <a:rPr lang="zh-CN" altLang="en-US" sz="2800" b="1" spc="3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微课程</a:t>
              </a:r>
              <a:r>
                <a:rPr lang="zh-CN" altLang="en-US" sz="2800" b="1" spc="3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和</a:t>
              </a:r>
              <a:r>
                <a:rPr lang="zh-CN" altLang="en-US" sz="2800" b="1" spc="3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相关资源</a:t>
              </a:r>
              <a:r>
                <a:rPr lang="zh-CN" altLang="en-US" sz="2800" b="1" spc="3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与活动</a:t>
              </a:r>
              <a:r>
                <a:rPr lang="zh-CN" altLang="en-US" sz="2800" b="1" spc="300" dirty="0">
                  <a:ln>
                    <a:solidFill>
                      <a:schemeClr val="tx1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超链接</a:t>
              </a:r>
              <a:r>
                <a:rPr lang="zh-CN" altLang="en-US" sz="28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起来</a:t>
              </a:r>
              <a:endParaRPr lang="en-US" altLang="zh-CN" sz="2800" b="1" spc="3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28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方便</a:t>
              </a:r>
              <a:r>
                <a:rPr lang="zh-CN" altLang="en-US" sz="2800" b="1" spc="3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学生在学习单的统一调度下</a:t>
              </a:r>
              <a:r>
                <a:rPr lang="zh-CN" altLang="en-US" sz="3200" b="1" i="1" spc="300" dirty="0">
                  <a:ln>
                    <a:solidFill>
                      <a:srgbClr val="FF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跳转学习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-11452" y="911270"/>
            <a:ext cx="1631124" cy="1107996"/>
            <a:chOff x="-11452" y="-4640"/>
            <a:chExt cx="1487108" cy="1197223"/>
          </a:xfrm>
        </p:grpSpPr>
        <p:sp>
          <p:nvSpPr>
            <p:cNvPr id="4" name="矩形 3"/>
            <p:cNvSpPr/>
            <p:nvPr/>
          </p:nvSpPr>
          <p:spPr>
            <a:xfrm>
              <a:off x="-11452" y="1"/>
              <a:ext cx="1487108" cy="114881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20683814">
              <a:off x="307397" y="-4640"/>
              <a:ext cx="849406" cy="11972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600" dirty="0" smtClean="0">
                  <a:solidFill>
                    <a:prstClr val="white"/>
                  </a:solidFill>
                  <a:latin typeface="Impact" pitchFamily="34" charset="0"/>
                </a:rPr>
                <a:t>12</a:t>
              </a:r>
              <a:endParaRPr lang="zh-CN" altLang="en-US" sz="6600" dirty="0">
                <a:solidFill>
                  <a:prstClr val="white"/>
                </a:solidFill>
                <a:latin typeface="Impact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75814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-36512" y="599658"/>
            <a:ext cx="1631124" cy="1107996"/>
            <a:chOff x="-11452" y="-4640"/>
            <a:chExt cx="1487108" cy="1197223"/>
          </a:xfrm>
        </p:grpSpPr>
        <p:sp>
          <p:nvSpPr>
            <p:cNvPr id="4" name="矩形 3"/>
            <p:cNvSpPr/>
            <p:nvPr/>
          </p:nvSpPr>
          <p:spPr>
            <a:xfrm>
              <a:off x="-11452" y="1"/>
              <a:ext cx="1487108" cy="114881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20683814">
              <a:off x="296436" y="-4640"/>
              <a:ext cx="871329" cy="11972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600" dirty="0" smtClean="0">
                  <a:solidFill>
                    <a:prstClr val="white"/>
                  </a:solidFill>
                  <a:latin typeface="Impact" pitchFamily="34" charset="0"/>
                </a:rPr>
                <a:t>13</a:t>
              </a:r>
              <a:endParaRPr lang="zh-CN" altLang="en-US" sz="6600" dirty="0">
                <a:solidFill>
                  <a:prstClr val="white"/>
                </a:solidFill>
                <a:latin typeface="Impact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9386" y="1821652"/>
            <a:ext cx="9809403" cy="2041548"/>
            <a:chOff x="9386" y="1821652"/>
            <a:chExt cx="9809403" cy="2041548"/>
          </a:xfrm>
        </p:grpSpPr>
        <p:grpSp>
          <p:nvGrpSpPr>
            <p:cNvPr id="8" name="组合 7"/>
            <p:cNvGrpSpPr/>
            <p:nvPr/>
          </p:nvGrpSpPr>
          <p:grpSpPr>
            <a:xfrm>
              <a:off x="9386" y="1821652"/>
              <a:ext cx="9809403" cy="2033842"/>
              <a:chOff x="1787594" y="-1"/>
              <a:chExt cx="9809403" cy="1769904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1787594" y="-1"/>
                <a:ext cx="5066670" cy="1769904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" name="矩形 1"/>
              <p:cNvSpPr/>
              <p:nvPr/>
            </p:nvSpPr>
            <p:spPr>
              <a:xfrm>
                <a:off x="1787594" y="72618"/>
                <a:ext cx="9809403" cy="14998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6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一</a:t>
                </a:r>
                <a:r>
                  <a:rPr lang="zh-CN" altLang="en-US" sz="2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门课程开始的</a:t>
                </a:r>
                <a:r>
                  <a:rPr lang="zh-CN" altLang="en-US" sz="26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时候</a:t>
                </a:r>
                <a:endParaRPr lang="en-US" altLang="zh-CN" sz="26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  <a:p>
                <a:r>
                  <a:rPr lang="zh-CN" altLang="en-US" sz="26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要</a:t>
                </a:r>
                <a:r>
                  <a:rPr lang="zh-CN" altLang="en-US" sz="2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清楚地</a:t>
                </a:r>
                <a:r>
                  <a:rPr lang="zh-CN" altLang="en-US" sz="26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介绍</a:t>
                </a:r>
                <a:endParaRPr lang="en-US" altLang="zh-CN" sz="26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  <a:p>
                <a:r>
                  <a:rPr lang="zh-CN" altLang="en-US" sz="26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这个</a:t>
                </a:r>
                <a:r>
                  <a:rPr lang="zh-CN" altLang="en-US" sz="2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课程的</a:t>
                </a:r>
                <a:r>
                  <a:rPr lang="zh-CN" altLang="en-US" sz="2800" b="1" i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评价方法</a:t>
                </a:r>
                <a:r>
                  <a:rPr lang="zh-CN" altLang="en-US" sz="2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和</a:t>
                </a:r>
                <a:r>
                  <a:rPr lang="zh-CN" altLang="en-US" sz="2800" b="1" i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考试</a:t>
                </a:r>
                <a:r>
                  <a:rPr lang="zh-CN" altLang="en-US" sz="2800" b="1" i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方式</a:t>
                </a:r>
                <a:endParaRPr lang="en-US" altLang="zh-CN" sz="2800" b="1" i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  <a:p>
                <a:r>
                  <a:rPr lang="zh-CN" altLang="en-US" sz="26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引导</a:t>
                </a:r>
                <a:r>
                  <a:rPr lang="zh-CN" altLang="en-US" sz="2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学生根据教学目标</a:t>
                </a:r>
                <a:r>
                  <a:rPr lang="zh-CN" altLang="en-US" sz="26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学习</a:t>
                </a:r>
                <a:endParaRPr lang="zh-CN" altLang="en-US" sz="2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292080" y="1821652"/>
              <a:ext cx="3235570" cy="204154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1548331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48878" y="2163055"/>
            <a:ext cx="9809403" cy="984759"/>
            <a:chOff x="1787594" y="-1"/>
            <a:chExt cx="9809402" cy="1404715"/>
          </a:xfrm>
        </p:grpSpPr>
        <p:sp>
          <p:nvSpPr>
            <p:cNvPr id="10" name="矩形 9"/>
            <p:cNvSpPr/>
            <p:nvPr/>
          </p:nvSpPr>
          <p:spPr>
            <a:xfrm>
              <a:off x="1787595" y="-1"/>
              <a:ext cx="9192876" cy="140471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787594" y="327061"/>
              <a:ext cx="9809402" cy="508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1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开始时 要</a:t>
              </a:r>
              <a:r>
                <a:rPr lang="zh-CN" altLang="en-US" sz="31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介绍主讲老师本人的</a:t>
              </a:r>
              <a:r>
                <a:rPr lang="zh-CN" altLang="en-US" sz="31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情况 让</a:t>
              </a:r>
              <a:r>
                <a:rPr lang="zh-CN" altLang="en-US" sz="31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学生了解教师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-50612" y="900547"/>
            <a:ext cx="8439036" cy="1107996"/>
            <a:chOff x="-50612" y="396491"/>
            <a:chExt cx="8439036" cy="1107996"/>
          </a:xfrm>
        </p:grpSpPr>
        <p:grpSp>
          <p:nvGrpSpPr>
            <p:cNvPr id="7" name="组合 6"/>
            <p:cNvGrpSpPr/>
            <p:nvPr/>
          </p:nvGrpSpPr>
          <p:grpSpPr>
            <a:xfrm>
              <a:off x="-50612" y="396491"/>
              <a:ext cx="1631124" cy="1107996"/>
              <a:chOff x="-11452" y="-4640"/>
              <a:chExt cx="1487108" cy="1197223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-11452" y="1"/>
                <a:ext cx="1487108" cy="114881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 rot="20683814">
                <a:off x="308128" y="-4640"/>
                <a:ext cx="847945" cy="11972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6600" dirty="0" smtClean="0">
                    <a:solidFill>
                      <a:prstClr val="white"/>
                    </a:solidFill>
                    <a:latin typeface="Impact" pitchFamily="34" charset="0"/>
                  </a:rPr>
                  <a:t>14</a:t>
                </a:r>
                <a:endParaRPr lang="zh-CN" altLang="en-US" sz="6600" dirty="0">
                  <a:solidFill>
                    <a:prstClr val="white"/>
                  </a:solidFill>
                  <a:latin typeface="Impact" pitchFamily="34" charset="0"/>
                </a:endParaRPr>
              </a:p>
            </p:txBody>
          </p:sp>
        </p:grpSp>
        <p:pic>
          <p:nvPicPr>
            <p:cNvPr id="12" name="图片 11" descr="屏幕剪辑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35696" y="436766"/>
              <a:ext cx="6552728" cy="1063192"/>
            </a:xfrm>
            <a:prstGeom prst="rect">
              <a:avLst/>
            </a:prstGeom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88651447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31868" y="2151310"/>
            <a:ext cx="9155452" cy="1572568"/>
            <a:chOff x="-11452" y="1662812"/>
            <a:chExt cx="7356406" cy="1333583"/>
          </a:xfrm>
        </p:grpSpPr>
        <p:sp>
          <p:nvSpPr>
            <p:cNvPr id="5" name="矩形 4"/>
            <p:cNvSpPr/>
            <p:nvPr/>
          </p:nvSpPr>
          <p:spPr>
            <a:xfrm>
              <a:off x="-11452" y="1662812"/>
              <a:ext cx="7356406" cy="114881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18771" y="1736483"/>
              <a:ext cx="6825439" cy="12599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6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注意</a:t>
              </a:r>
              <a:r>
                <a:rPr lang="zh-CN" alt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研究借鉴可汗在讲与你的类似课程</a:t>
              </a:r>
              <a:r>
                <a:rPr lang="zh-CN" altLang="en-US" sz="36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时</a:t>
              </a:r>
              <a:endParaRPr lang="en-US" altLang="zh-CN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36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所</a:t>
              </a:r>
              <a:r>
                <a:rPr lang="zh-CN" alt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采用的教学方法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-2" y="952048"/>
            <a:ext cx="1631124" cy="1107996"/>
            <a:chOff x="-11452" y="-4640"/>
            <a:chExt cx="1487108" cy="1197223"/>
          </a:xfrm>
        </p:grpSpPr>
        <p:sp>
          <p:nvSpPr>
            <p:cNvPr id="4" name="矩形 3"/>
            <p:cNvSpPr/>
            <p:nvPr/>
          </p:nvSpPr>
          <p:spPr>
            <a:xfrm>
              <a:off x="-11452" y="1"/>
              <a:ext cx="1487108" cy="114881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20683814">
              <a:off x="294244" y="-4640"/>
              <a:ext cx="875712" cy="11972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600" dirty="0" smtClean="0">
                  <a:solidFill>
                    <a:prstClr val="white"/>
                  </a:solidFill>
                  <a:latin typeface="Impact" pitchFamily="34" charset="0"/>
                </a:rPr>
                <a:t>15</a:t>
              </a:r>
              <a:endParaRPr lang="zh-CN" altLang="en-US" sz="6600" dirty="0">
                <a:solidFill>
                  <a:prstClr val="white"/>
                </a:solidFill>
                <a:latin typeface="Impact" pitchFamily="34" charset="0"/>
              </a:endParaRPr>
            </a:p>
          </p:txBody>
        </p:sp>
      </p:grpSp>
      <p:pic>
        <p:nvPicPr>
          <p:cNvPr id="3" name="图片 2" descr="屏幕剪辑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5696" y="956342"/>
            <a:ext cx="7287888" cy="10631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3939902"/>
            <a:ext cx="62579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771800" y="473199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0070C0"/>
                </a:solidFill>
              </a:rPr>
              <a:t>找到</a:t>
            </a:r>
            <a:r>
              <a:rPr lang="zh-CN" altLang="en-US" b="1" dirty="0">
                <a:solidFill>
                  <a:srgbClr val="0070C0"/>
                </a:solidFill>
              </a:rPr>
              <a:t>相关视频约</a:t>
            </a:r>
            <a:r>
              <a:rPr lang="en-US" altLang="zh-CN" b="1" dirty="0">
                <a:solidFill>
                  <a:srgbClr val="0070C0"/>
                </a:solidFill>
              </a:rPr>
              <a:t>3690</a:t>
            </a:r>
            <a:r>
              <a:rPr lang="zh-CN" altLang="en-US" b="1" dirty="0" smtClean="0">
                <a:solidFill>
                  <a:srgbClr val="0070C0"/>
                </a:solidFill>
              </a:rPr>
              <a:t>个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11922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15953" y="2231766"/>
            <a:ext cx="5652119" cy="1354684"/>
            <a:chOff x="-1641293" y="1731958"/>
            <a:chExt cx="7356406" cy="1148811"/>
          </a:xfrm>
        </p:grpSpPr>
        <p:sp>
          <p:nvSpPr>
            <p:cNvPr id="5" name="矩形 4"/>
            <p:cNvSpPr/>
            <p:nvPr/>
          </p:nvSpPr>
          <p:spPr>
            <a:xfrm>
              <a:off x="-1641293" y="1731958"/>
              <a:ext cx="7356406" cy="114881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-1641293" y="1849608"/>
              <a:ext cx="4434887" cy="9135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留心</a:t>
              </a:r>
              <a:r>
                <a:rPr lang="zh-CN" altLang="en-US" sz="3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学习其他领域的设计</a:t>
              </a:r>
              <a:r>
                <a:rPr lang="zh-CN" altLang="en-US" sz="32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经验</a:t>
              </a:r>
              <a:endParaRPr lang="en-US" altLang="zh-CN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32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注意</a:t>
              </a:r>
              <a:r>
                <a:rPr lang="zh-CN" altLang="en-US" sz="3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借鉴、模仿与</a:t>
              </a:r>
              <a:r>
                <a:rPr lang="zh-CN" altLang="en-US" sz="32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创造</a:t>
              </a:r>
              <a:endParaRPr lang="en-US" altLang="zh-CN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636166" y="2231766"/>
            <a:ext cx="4572000" cy="1354684"/>
            <a:chOff x="5652120" y="1554424"/>
            <a:chExt cx="4572000" cy="1354684"/>
          </a:xfrm>
        </p:grpSpPr>
        <p:sp>
          <p:nvSpPr>
            <p:cNvPr id="9" name="矩形 8"/>
            <p:cNvSpPr/>
            <p:nvPr/>
          </p:nvSpPr>
          <p:spPr>
            <a:xfrm>
              <a:off x="5724128" y="1554424"/>
              <a:ext cx="3419872" cy="1354684"/>
            </a:xfrm>
            <a:prstGeom prst="rect">
              <a:avLst/>
            </a:prstGeom>
            <a:solidFill>
              <a:srgbClr val="CD4C2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晴圆等宽" pitchFamily="49" charset="-122"/>
                <a:ea typeface="晴圆等宽" pitchFamily="49" charset="-122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5652120" y="1707654"/>
              <a:ext cx="4572000" cy="110799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zh-CN" altLang="en-US" sz="22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例如从</a:t>
              </a:r>
              <a:r>
                <a:rPr lang="zh-CN" altLang="en-US" sz="2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电影、电视、广告</a:t>
              </a:r>
              <a:r>
                <a:rPr lang="zh-CN" altLang="en-US" sz="22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等</a:t>
              </a:r>
              <a:endParaRPr lang="en-US" altLang="zh-CN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22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大众</a:t>
              </a:r>
              <a:r>
                <a:rPr lang="zh-CN" altLang="en-US" sz="2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媒体</a:t>
              </a:r>
              <a:r>
                <a:rPr lang="zh-CN" altLang="en-US" sz="22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中</a:t>
              </a:r>
              <a:endParaRPr lang="en-US" altLang="zh-CN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22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找到</a:t>
              </a:r>
              <a:r>
                <a:rPr lang="zh-CN" altLang="en-US" sz="2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可以借鉴的</a:t>
              </a:r>
              <a:r>
                <a:rPr lang="zh-CN" altLang="en-US" sz="22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创意</a:t>
              </a:r>
              <a:endParaRPr lang="zh-CN" altLang="en-US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-15954" y="1016844"/>
            <a:ext cx="8911277" cy="1107996"/>
            <a:chOff x="0" y="339502"/>
            <a:chExt cx="8911277" cy="1107996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339502"/>
              <a:ext cx="1631124" cy="1107996"/>
              <a:chOff x="-11452" y="-4640"/>
              <a:chExt cx="1487108" cy="1197223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-11452" y="1"/>
                <a:ext cx="1487108" cy="114881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 rot="20683814">
                <a:off x="292052" y="-4640"/>
                <a:ext cx="880098" cy="11972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6600" dirty="0" smtClean="0">
                    <a:solidFill>
                      <a:prstClr val="white"/>
                    </a:solidFill>
                    <a:latin typeface="Impact" pitchFamily="34" charset="0"/>
                  </a:rPr>
                  <a:t>16</a:t>
                </a:r>
                <a:endParaRPr lang="zh-CN" altLang="en-US" sz="6600" dirty="0">
                  <a:solidFill>
                    <a:prstClr val="white"/>
                  </a:solidFill>
                  <a:latin typeface="Impact" pitchFamily="34" charset="0"/>
                </a:endParaRPr>
              </a:p>
            </p:txBody>
          </p:sp>
        </p:grpSp>
        <p:pic>
          <p:nvPicPr>
            <p:cNvPr id="11" name="图片 10" descr="屏幕剪辑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15731" y="343797"/>
              <a:ext cx="1216109" cy="106319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图片 11" descr="屏幕剪辑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56642" y="359505"/>
              <a:ext cx="1420367" cy="106798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 descr="屏幕剪辑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50837" y="356353"/>
              <a:ext cx="3960440" cy="105063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00544015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PostitNote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11666">
            <a:off x="6494227" y="202673"/>
            <a:ext cx="2191882" cy="2115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95486"/>
            <a:ext cx="86764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b="1" dirty="0">
                <a:latin typeface="微软雅黑" pitchFamily="34" charset="-122"/>
                <a:ea typeface="微软雅黑" pitchFamily="34" charset="-122"/>
              </a:rPr>
              <a:t>微课程制作的操作技术小贴士</a:t>
            </a:r>
            <a:r>
              <a:rPr lang="zh-CN" altLang="zh-CN" sz="2800" b="1" dirty="0" smtClean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2800" b="1" dirty="0" smtClean="0"/>
              <a:t/>
            </a:r>
            <a:br>
              <a:rPr lang="en-US" altLang="zh-CN" sz="2800" b="1" dirty="0" smtClean="0"/>
            </a:br>
            <a:endParaRPr lang="zh-CN" altLang="zh-CN" sz="2800" b="1" dirty="0"/>
          </a:p>
          <a:p>
            <a:pPr marL="457200" lvl="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zh-CN" sz="2800" b="1" dirty="0">
                <a:latin typeface="微软雅黑" pitchFamily="34" charset="-122"/>
                <a:ea typeface="微软雅黑" pitchFamily="34" charset="-122"/>
              </a:rPr>
              <a:t>鼠标不要乱晃。</a:t>
            </a:r>
          </a:p>
          <a:p>
            <a:pPr marL="457200" lvl="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zh-CN" sz="2800" b="1" dirty="0">
                <a:latin typeface="微软雅黑" pitchFamily="34" charset="-122"/>
                <a:ea typeface="微软雅黑" pitchFamily="34" charset="-122"/>
              </a:rPr>
              <a:t>字体和背景的颜色要搭配好。</a:t>
            </a:r>
          </a:p>
          <a:p>
            <a:pPr marL="457200" lvl="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zh-CN" sz="2800" b="1" dirty="0">
                <a:latin typeface="微软雅黑" pitchFamily="34" charset="-122"/>
                <a:ea typeface="微软雅黑" pitchFamily="34" charset="-122"/>
              </a:rPr>
              <a:t>讲解课程时，鼠标在屏幕上的速度不要太快。</a:t>
            </a:r>
          </a:p>
          <a:p>
            <a:pPr marL="457200" lvl="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zh-CN" sz="2800" b="1" dirty="0">
                <a:latin typeface="微软雅黑" pitchFamily="34" charset="-122"/>
                <a:ea typeface="微软雅黑" pitchFamily="34" charset="-122"/>
              </a:rPr>
              <a:t>画面要简洁，与教学内容无关的</a:t>
            </a:r>
            <a:r>
              <a:rPr lang="zh-CN" altLang="zh-CN" sz="2800" b="1" dirty="0" smtClean="0">
                <a:latin typeface="微软雅黑" pitchFamily="34" charset="-122"/>
                <a:ea typeface="微软雅黑" pitchFamily="34" charset="-122"/>
              </a:rPr>
              <a:t>图标</a:t>
            </a: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zh-CN" altLang="zh-CN" sz="2800" b="1" dirty="0" smtClean="0">
                <a:latin typeface="微软雅黑" pitchFamily="34" charset="-122"/>
                <a:ea typeface="微软雅黑" pitchFamily="34" charset="-122"/>
              </a:rPr>
              <a:t>背景</a:t>
            </a:r>
            <a:r>
              <a:rPr lang="zh-CN" altLang="zh-CN" sz="2800" b="1" dirty="0">
                <a:latin typeface="微软雅黑" pitchFamily="34" charset="-122"/>
                <a:ea typeface="微软雅黑" pitchFamily="34" charset="-122"/>
              </a:rPr>
              <a:t>都要删除。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zh-CN" sz="2800" b="1" dirty="0">
                <a:latin typeface="微软雅黑" pitchFamily="34" charset="-122"/>
                <a:ea typeface="微软雅黑" pitchFamily="34" charset="-122"/>
              </a:rPr>
              <a:t>录制视频的环境要安静、不要有噪音。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13931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PostitNote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11666">
            <a:off x="7395252" y="149715"/>
            <a:ext cx="1606531" cy="1550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402213"/>
            <a:ext cx="867645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课堂教学活动组织</a:t>
            </a:r>
            <a:r>
              <a:rPr lang="zh-CN" altLang="zh-CN" sz="2800" b="1" dirty="0" smtClean="0">
                <a:latin typeface="微软雅黑" pitchFamily="34" charset="-122"/>
                <a:ea typeface="微软雅黑" pitchFamily="34" charset="-122"/>
              </a:rPr>
              <a:t>小</a:t>
            </a:r>
            <a:r>
              <a:rPr lang="zh-CN" altLang="zh-CN" sz="2800" b="1" dirty="0">
                <a:latin typeface="微软雅黑" pitchFamily="34" charset="-122"/>
                <a:ea typeface="微软雅黑" pitchFamily="34" charset="-122"/>
              </a:rPr>
              <a:t>贴士</a:t>
            </a:r>
            <a:r>
              <a:rPr lang="zh-CN" altLang="zh-CN" sz="2800" b="1" dirty="0" smtClean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2800" b="1" dirty="0" smtClean="0"/>
              <a:t/>
            </a:r>
            <a:br>
              <a:rPr lang="en-US" altLang="zh-CN" sz="2800" b="1" dirty="0" smtClean="0"/>
            </a:br>
            <a:endParaRPr lang="en-US" altLang="zh-CN" sz="2800" b="1" dirty="0" smtClean="0"/>
          </a:p>
          <a:p>
            <a:r>
              <a:rPr lang="zh-CN" altLang="en-US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要做到：</a:t>
            </a:r>
            <a:endParaRPr lang="zh-CN" altLang="zh-CN" sz="28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lvl="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学生自主学习与小组协作相结合；</a:t>
            </a:r>
            <a:endParaRPr lang="zh-CN" altLang="zh-CN" sz="2800" b="1" dirty="0">
              <a:latin typeface="微软雅黑" pitchFamily="34" charset="-122"/>
              <a:ea typeface="微软雅黑" pitchFamily="34" charset="-122"/>
            </a:endParaRPr>
          </a:p>
          <a:p>
            <a:pPr marL="457200" lvl="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主要时间留给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学生；</a:t>
            </a:r>
            <a:endParaRPr lang="zh-CN" altLang="zh-CN" sz="2800" b="1" dirty="0">
              <a:latin typeface="微软雅黑" pitchFamily="34" charset="-122"/>
              <a:ea typeface="微软雅黑" pitchFamily="34" charset="-122"/>
            </a:endParaRPr>
          </a:p>
          <a:p>
            <a:pPr marL="457200" lvl="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学生讨论、展示、游戏、活动、解疑为主；</a:t>
            </a:r>
            <a:endParaRPr lang="zh-CN" altLang="zh-CN" sz="2800" b="1" dirty="0">
              <a:latin typeface="微软雅黑" pitchFamily="34" charset="-122"/>
              <a:ea typeface="微软雅黑" pitchFamily="34" charset="-122"/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教师帮助学生解决问题；</a:t>
            </a:r>
            <a:endParaRPr lang="en-US" altLang="zh-CN" sz="2800" b="1" dirty="0" smtClean="0">
              <a:latin typeface="微软雅黑" pitchFamily="34" charset="-122"/>
              <a:ea typeface="微软雅黑" pitchFamily="34" charset="-122"/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“学生是课堂的活动中心”。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84368" y="540356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ln w="285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√</a:t>
            </a:r>
            <a:endParaRPr lang="zh-CN" altLang="en-US" dirty="0">
              <a:ln w="28575"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920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cs.dogpile.com/ClickHandler.ashx?ru=http%3a%2f%2fstudentsforeducation.net%2fwp-content%2fuploads%2f2011%2f08%2fstudents_hands_raised.jpg&amp;du=studentsforeducation.net&amp;ld=20120326&amp;ap=5&amp;app=1&amp;c=info.dogpl&amp;s=dogpile&amp;coi=372380&amp;cop=main-title&amp;euip=58.41.34.255&amp;npp=5&amp;p=0&amp;pp=0&amp;pvaid=44974e5a44ff4ebc98d47cd0544707b9&amp;sid=1830193568.1571312289674.1332753575&amp;vid=1830193568.1571312289674.1332753575.1&amp;fcoi=417&amp;fcop=topnav&amp;fpid=2&amp;ep=5&amp;mid=9&amp;hash=27A90429DEBF296B8E5967D6A7C9E26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4324" y="943141"/>
            <a:ext cx="5616624" cy="41773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组合 7"/>
          <p:cNvGrpSpPr/>
          <p:nvPr/>
        </p:nvGrpSpPr>
        <p:grpSpPr>
          <a:xfrm>
            <a:off x="1787594" y="51470"/>
            <a:ext cx="7392918" cy="1109250"/>
            <a:chOff x="1787594" y="-1"/>
            <a:chExt cx="7392918" cy="1164312"/>
          </a:xfrm>
        </p:grpSpPr>
        <p:sp>
          <p:nvSpPr>
            <p:cNvPr id="5" name="矩形 4"/>
            <p:cNvSpPr/>
            <p:nvPr/>
          </p:nvSpPr>
          <p:spPr>
            <a:xfrm>
              <a:off x="1787594" y="-1"/>
              <a:ext cx="7356406" cy="114881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1827217" y="220463"/>
              <a:ext cx="7353295" cy="9438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4000" b="1" spc="3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时刻谨记您的教学对象</a:t>
              </a:r>
              <a:r>
                <a:rPr lang="zh-CN" altLang="zh-CN" sz="4000" b="1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是</a:t>
              </a:r>
              <a:r>
                <a:rPr lang="zh-CN" altLang="zh-CN" sz="4000" b="1" spc="3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学生</a:t>
              </a:r>
              <a:endParaRPr lang="zh-CN" altLang="en-US" sz="4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-11452" y="51470"/>
            <a:ext cx="1631124" cy="1368152"/>
            <a:chOff x="-11452" y="1"/>
            <a:chExt cx="1487108" cy="1478330"/>
          </a:xfrm>
        </p:grpSpPr>
        <p:sp>
          <p:nvSpPr>
            <p:cNvPr id="4" name="矩形 3"/>
            <p:cNvSpPr/>
            <p:nvPr/>
          </p:nvSpPr>
          <p:spPr>
            <a:xfrm>
              <a:off x="-11452" y="1"/>
              <a:ext cx="1487108" cy="114881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20683814">
              <a:off x="251843" y="1003"/>
              <a:ext cx="960519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600" dirty="0" smtClean="0">
                  <a:solidFill>
                    <a:schemeClr val="bg1"/>
                  </a:solidFill>
                  <a:latin typeface="Impact" pitchFamily="34" charset="0"/>
                </a:rPr>
                <a:t>01</a:t>
              </a:r>
              <a:endParaRPr lang="zh-CN" altLang="en-US" sz="6600" dirty="0">
                <a:solidFill>
                  <a:schemeClr val="bg1"/>
                </a:solidFill>
                <a:latin typeface="Impact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897860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PostitNote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11666">
            <a:off x="7395252" y="149715"/>
            <a:ext cx="1606531" cy="1550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402213"/>
            <a:ext cx="867645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课堂教学活动组织</a:t>
            </a:r>
            <a:r>
              <a:rPr lang="zh-CN" altLang="zh-CN" sz="2800" b="1" dirty="0" smtClean="0">
                <a:latin typeface="微软雅黑" pitchFamily="34" charset="-122"/>
                <a:ea typeface="微软雅黑" pitchFamily="34" charset="-122"/>
              </a:rPr>
              <a:t>小</a:t>
            </a:r>
            <a:r>
              <a:rPr lang="zh-CN" altLang="zh-CN" sz="2800" b="1" dirty="0">
                <a:latin typeface="微软雅黑" pitchFamily="34" charset="-122"/>
                <a:ea typeface="微软雅黑" pitchFamily="34" charset="-122"/>
              </a:rPr>
              <a:t>贴士</a:t>
            </a:r>
            <a:r>
              <a:rPr lang="zh-CN" altLang="zh-CN" sz="2800" b="1" dirty="0" smtClean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2800" b="1" dirty="0" smtClean="0"/>
              <a:t/>
            </a:r>
            <a:br>
              <a:rPr lang="en-US" altLang="zh-CN" sz="2800" b="1" dirty="0" smtClean="0"/>
            </a:br>
            <a:endParaRPr lang="en-US" altLang="zh-CN" sz="2800" b="1" dirty="0" smtClean="0"/>
          </a:p>
          <a:p>
            <a:r>
              <a:rPr lang="zh-CN" altLang="en-US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不要这样做：</a:t>
            </a:r>
            <a:endParaRPr lang="zh-CN" altLang="zh-CN" sz="28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lvl="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教师一直在讲授知识内容；</a:t>
            </a:r>
            <a:endParaRPr lang="zh-CN" altLang="zh-CN" sz="2800" b="1" dirty="0">
              <a:latin typeface="微软雅黑" pitchFamily="34" charset="-122"/>
              <a:ea typeface="微软雅黑" pitchFamily="34" charset="-122"/>
            </a:endParaRPr>
          </a:p>
          <a:p>
            <a:pPr marL="457200" lvl="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学生一直被动听讲；</a:t>
            </a:r>
            <a:endParaRPr lang="zh-CN" altLang="zh-CN" sz="2800" b="1" dirty="0">
              <a:latin typeface="微软雅黑" pitchFamily="34" charset="-122"/>
              <a:ea typeface="微软雅黑" pitchFamily="34" charset="-122"/>
            </a:endParaRPr>
          </a:p>
          <a:p>
            <a:pPr marL="457200" lvl="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全体学生一直观看屏幕；</a:t>
            </a:r>
            <a:endParaRPr lang="zh-CN" altLang="zh-CN" sz="2800" b="1" dirty="0">
              <a:latin typeface="微软雅黑" pitchFamily="34" charset="-122"/>
              <a:ea typeface="微软雅黑" pitchFamily="34" charset="-122"/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一个学生回答教师提问，其他学生旁观；</a:t>
            </a:r>
            <a:endParaRPr lang="en-US" altLang="zh-CN" sz="2800" b="1" dirty="0" smtClean="0">
              <a:latin typeface="微软雅黑" pitchFamily="34" charset="-122"/>
              <a:ea typeface="微软雅黑" pitchFamily="34" charset="-122"/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“教师是课堂活动中心”。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 descr="http://ts2.mm.bing.net/th?id=I.4749152263602281&amp;pid=15.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085" y="663645"/>
            <a:ext cx="522864" cy="52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09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5953" y="1275606"/>
            <a:ext cx="6100121" cy="27363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79561" y="1533101"/>
            <a:ext cx="5109091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上海师范大学教育技术学系</a:t>
            </a:r>
            <a:endParaRPr lang="en-US" altLang="zh-CN" sz="32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制作：娄智华    胡洁婷</a:t>
            </a:r>
            <a:endParaRPr lang="en-US" altLang="zh-CN" sz="32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指导</a:t>
            </a:r>
            <a:r>
              <a:rPr lang="zh-CN" alt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教师</a:t>
            </a:r>
            <a:r>
              <a:rPr lang="zh-CN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黎加厚</a:t>
            </a:r>
            <a:endParaRPr lang="en-US" altLang="zh-CN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32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5616" y="4155926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0070C0"/>
                </a:solidFill>
              </a:rPr>
              <a:t>2012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年</a:t>
            </a:r>
            <a:r>
              <a:rPr lang="en-US" altLang="zh-CN" sz="2400" b="1" dirty="0" smtClean="0">
                <a:solidFill>
                  <a:srgbClr val="0070C0"/>
                </a:solidFill>
              </a:rPr>
              <a:t>10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月</a:t>
            </a:r>
            <a:r>
              <a:rPr lang="en-US" altLang="zh-CN" sz="2400" b="1" dirty="0" smtClean="0">
                <a:solidFill>
                  <a:srgbClr val="0070C0"/>
                </a:solidFill>
              </a:rPr>
              <a:t>23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日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87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787594" y="51470"/>
            <a:ext cx="7356406" cy="1094482"/>
            <a:chOff x="1787594" y="-1"/>
            <a:chExt cx="7356406" cy="1148811"/>
          </a:xfrm>
        </p:grpSpPr>
        <p:sp>
          <p:nvSpPr>
            <p:cNvPr id="5" name="矩形 4"/>
            <p:cNvSpPr/>
            <p:nvPr/>
          </p:nvSpPr>
          <p:spPr>
            <a:xfrm>
              <a:off x="1787594" y="-1"/>
              <a:ext cx="7356406" cy="114881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2064866" y="220463"/>
              <a:ext cx="6801862" cy="7430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4000" b="1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一个微课程只说一个知识点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-11452" y="47175"/>
            <a:ext cx="1631124" cy="1107996"/>
            <a:chOff x="-11452" y="-4640"/>
            <a:chExt cx="1487108" cy="1197223"/>
          </a:xfrm>
        </p:grpSpPr>
        <p:sp>
          <p:nvSpPr>
            <p:cNvPr id="4" name="矩形 3"/>
            <p:cNvSpPr/>
            <p:nvPr/>
          </p:nvSpPr>
          <p:spPr>
            <a:xfrm>
              <a:off x="-11452" y="1"/>
              <a:ext cx="1487108" cy="114881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20683814">
              <a:off x="247478" y="-4640"/>
              <a:ext cx="969247" cy="11972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600" dirty="0" smtClean="0">
                  <a:solidFill>
                    <a:schemeClr val="bg1"/>
                  </a:solidFill>
                  <a:latin typeface="Impact" pitchFamily="34" charset="0"/>
                </a:rPr>
                <a:t>02</a:t>
              </a:r>
              <a:endParaRPr lang="zh-CN" altLang="en-US" sz="6600" dirty="0">
                <a:solidFill>
                  <a:schemeClr val="bg1"/>
                </a:solidFill>
                <a:latin typeface="Impact" pitchFamily="34" charset="0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0072" y="1851670"/>
            <a:ext cx="2127966" cy="368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68489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787594" y="51470"/>
            <a:ext cx="7356406" cy="1094482"/>
            <a:chOff x="1787594" y="-1"/>
            <a:chExt cx="7356406" cy="1148811"/>
          </a:xfrm>
        </p:grpSpPr>
        <p:sp>
          <p:nvSpPr>
            <p:cNvPr id="5" name="矩形 4"/>
            <p:cNvSpPr/>
            <p:nvPr/>
          </p:nvSpPr>
          <p:spPr>
            <a:xfrm>
              <a:off x="1787594" y="-1"/>
              <a:ext cx="7356406" cy="114881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2537752" y="220463"/>
              <a:ext cx="5856090" cy="7430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4000" b="1" spc="3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尽量</a:t>
              </a:r>
              <a:r>
                <a:rPr lang="zh-CN" altLang="en-US" sz="4000" b="1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控制在</a:t>
              </a:r>
              <a:r>
                <a:rPr lang="en-US" altLang="zh-CN" sz="4000" b="1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10</a:t>
              </a:r>
              <a:r>
                <a:rPr lang="zh-CN" altLang="en-US" sz="4000" b="1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分钟以内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-11452" y="47175"/>
            <a:ext cx="1631124" cy="1107996"/>
            <a:chOff x="-11452" y="-4640"/>
            <a:chExt cx="1487108" cy="1197223"/>
          </a:xfrm>
        </p:grpSpPr>
        <p:sp>
          <p:nvSpPr>
            <p:cNvPr id="4" name="矩形 3"/>
            <p:cNvSpPr/>
            <p:nvPr/>
          </p:nvSpPr>
          <p:spPr>
            <a:xfrm>
              <a:off x="-11452" y="1"/>
              <a:ext cx="1487108" cy="114881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20683814">
              <a:off x="236517" y="-4640"/>
              <a:ext cx="991169" cy="11972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600" dirty="0" smtClean="0">
                  <a:solidFill>
                    <a:schemeClr val="bg1"/>
                  </a:solidFill>
                  <a:latin typeface="Impact" pitchFamily="34" charset="0"/>
                </a:rPr>
                <a:t>03</a:t>
              </a:r>
              <a:endParaRPr lang="zh-CN" altLang="en-US" sz="6600" dirty="0">
                <a:solidFill>
                  <a:schemeClr val="bg1"/>
                </a:solidFill>
                <a:latin typeface="Impact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099735" y="1606298"/>
            <a:ext cx="3274675" cy="3537201"/>
            <a:chOff x="5099735" y="1606298"/>
            <a:chExt cx="3274675" cy="3537201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backgroundMark x1="34599" y1="45898" x2="34599" y2="45898"/>
                          <a14:backgroundMark x1="42089" y1="48926" x2="42089" y2="48926"/>
                          <a14:backgroundMark x1="43038" y1="51563" x2="43038" y2="51563"/>
                          <a14:backgroundMark x1="46203" y1="53711" x2="46203" y2="53711"/>
                          <a14:backgroundMark x1="56435" y1="54102" x2="56435" y2="54102"/>
                          <a14:backgroundMark x1="65823" y1="52832" x2="65823" y2="52832"/>
                          <a14:backgroundMark x1="71414" y1="50684" x2="71414" y2="50684"/>
                          <a14:backgroundMark x1="62025" y1="51953" x2="62025" y2="519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99735" y="1606298"/>
              <a:ext cx="3274675" cy="3537201"/>
            </a:xfrm>
            <a:prstGeom prst="rect">
              <a:avLst/>
            </a:prstGeom>
          </p:spPr>
        </p:pic>
        <p:sp>
          <p:nvSpPr>
            <p:cNvPr id="10" name="流程图: 决策 9"/>
            <p:cNvSpPr/>
            <p:nvPr/>
          </p:nvSpPr>
          <p:spPr>
            <a:xfrm>
              <a:off x="6686523" y="2859782"/>
              <a:ext cx="112843" cy="875156"/>
            </a:xfrm>
            <a:prstGeom prst="flowChartDecisi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流程图: 决策 10"/>
            <p:cNvSpPr/>
            <p:nvPr/>
          </p:nvSpPr>
          <p:spPr>
            <a:xfrm rot="3625251">
              <a:off x="7035170" y="2838947"/>
              <a:ext cx="134904" cy="1106394"/>
            </a:xfrm>
            <a:prstGeom prst="flowChartDecisi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8564288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-11452" y="47175"/>
            <a:ext cx="1631124" cy="1107996"/>
            <a:chOff x="-11452" y="-4640"/>
            <a:chExt cx="1487108" cy="1197223"/>
          </a:xfrm>
        </p:grpSpPr>
        <p:sp>
          <p:nvSpPr>
            <p:cNvPr id="4" name="矩形 3"/>
            <p:cNvSpPr/>
            <p:nvPr/>
          </p:nvSpPr>
          <p:spPr>
            <a:xfrm>
              <a:off x="-11452" y="1"/>
              <a:ext cx="1487108" cy="114881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20683814">
              <a:off x="248209" y="-4640"/>
              <a:ext cx="967786" cy="11972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600" dirty="0" smtClean="0">
                  <a:solidFill>
                    <a:schemeClr val="bg1"/>
                  </a:solidFill>
                  <a:latin typeface="Impact" pitchFamily="34" charset="0"/>
                </a:rPr>
                <a:t>04</a:t>
              </a:r>
              <a:endParaRPr lang="zh-CN" altLang="en-US" sz="6600" dirty="0">
                <a:solidFill>
                  <a:schemeClr val="bg1"/>
                </a:solidFill>
                <a:latin typeface="Impact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046831" y="195487"/>
            <a:ext cx="4355976" cy="1411339"/>
            <a:chOff x="2046831" y="195487"/>
            <a:chExt cx="4355976" cy="1411339"/>
          </a:xfrm>
        </p:grpSpPr>
        <p:sp>
          <p:nvSpPr>
            <p:cNvPr id="5" name="矩形 4"/>
            <p:cNvSpPr/>
            <p:nvPr/>
          </p:nvSpPr>
          <p:spPr>
            <a:xfrm>
              <a:off x="2046831" y="195487"/>
              <a:ext cx="4355976" cy="141133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2707762" y="204766"/>
              <a:ext cx="3034113" cy="13234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b="1" spc="3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不要</a:t>
              </a:r>
              <a:r>
                <a:rPr lang="zh-CN" altLang="en-US" sz="4000" b="1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轻易跳过教学</a:t>
              </a:r>
              <a:r>
                <a:rPr lang="zh-CN" altLang="en-US" sz="4000" b="1" spc="3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步骤</a:t>
              </a:r>
              <a:endParaRPr lang="zh-CN" altLang="en-US" sz="4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857470" y="3170751"/>
            <a:ext cx="6286530" cy="1417223"/>
            <a:chOff x="2857470" y="3170751"/>
            <a:chExt cx="6286530" cy="1417223"/>
          </a:xfrm>
        </p:grpSpPr>
        <p:sp>
          <p:nvSpPr>
            <p:cNvPr id="10" name="矩形 9"/>
            <p:cNvSpPr/>
            <p:nvPr/>
          </p:nvSpPr>
          <p:spPr>
            <a:xfrm>
              <a:off x="4572000" y="3170751"/>
              <a:ext cx="4572000" cy="141134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857470" y="3264536"/>
              <a:ext cx="5937886" cy="1323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4000" b="1" spc="3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即使</a:t>
              </a:r>
              <a:r>
                <a:rPr lang="zh-CN" altLang="en-US" sz="4000" b="1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很</a:t>
              </a:r>
              <a:r>
                <a:rPr lang="zh-CN" altLang="en-US" sz="4000" b="1" spc="3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简单、</a:t>
              </a:r>
              <a:endParaRPr lang="en-US" altLang="zh-CN" sz="4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  <a:p>
              <a:pPr algn="r"/>
              <a:r>
                <a:rPr lang="zh-CN" altLang="en-US" sz="4000" b="1" spc="3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很</a:t>
              </a:r>
              <a:r>
                <a:rPr lang="zh-CN" altLang="en-US" sz="4000" b="1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容易的</a:t>
              </a:r>
              <a:r>
                <a:rPr lang="zh-CN" altLang="en-US" sz="4000" b="1" spc="3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内容</a:t>
              </a:r>
              <a:endParaRPr lang="zh-CN" altLang="en-US" sz="4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2" name="任意多边形 11"/>
          <p:cNvSpPr/>
          <p:nvPr/>
        </p:nvSpPr>
        <p:spPr>
          <a:xfrm rot="21125499">
            <a:off x="4492487" y="1574696"/>
            <a:ext cx="1361138" cy="1701990"/>
          </a:xfrm>
          <a:custGeom>
            <a:avLst/>
            <a:gdLst>
              <a:gd name="connsiteX0" fmla="*/ 0 w 703829"/>
              <a:gd name="connsiteY0" fmla="*/ 0 h 1055874"/>
              <a:gd name="connsiteX1" fmla="*/ 180622 w 703829"/>
              <a:gd name="connsiteY1" fmla="*/ 417689 h 1055874"/>
              <a:gd name="connsiteX2" fmla="*/ 530578 w 703829"/>
              <a:gd name="connsiteY2" fmla="*/ 451556 h 1055874"/>
              <a:gd name="connsiteX3" fmla="*/ 688622 w 703829"/>
              <a:gd name="connsiteY3" fmla="*/ 982134 h 1055874"/>
              <a:gd name="connsiteX4" fmla="*/ 688622 w 703829"/>
              <a:gd name="connsiteY4" fmla="*/ 1038578 h 105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829" h="1055874">
                <a:moveTo>
                  <a:pt x="0" y="0"/>
                </a:moveTo>
                <a:cubicBezTo>
                  <a:pt x="46096" y="171215"/>
                  <a:pt x="92192" y="342430"/>
                  <a:pt x="180622" y="417689"/>
                </a:cubicBezTo>
                <a:cubicBezTo>
                  <a:pt x="269052" y="492948"/>
                  <a:pt x="445911" y="357482"/>
                  <a:pt x="530578" y="451556"/>
                </a:cubicBezTo>
                <a:cubicBezTo>
                  <a:pt x="615245" y="545630"/>
                  <a:pt x="662281" y="884297"/>
                  <a:pt x="688622" y="982134"/>
                </a:cubicBezTo>
                <a:cubicBezTo>
                  <a:pt x="714963" y="1079971"/>
                  <a:pt x="701792" y="1059274"/>
                  <a:pt x="688622" y="1038578"/>
                </a:cubicBezTo>
              </a:path>
            </a:pathLst>
          </a:custGeom>
          <a:noFill/>
          <a:ln w="76200">
            <a:solidFill>
              <a:srgbClr val="C00000"/>
            </a:solidFill>
            <a:headEnd type="none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  <a:effectLst>
                <a:reflection blurRad="6350" stA="55000" endA="50" endPos="85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626392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787594" y="51470"/>
            <a:ext cx="7356406" cy="1094482"/>
            <a:chOff x="1787594" y="-1"/>
            <a:chExt cx="7356406" cy="1148811"/>
          </a:xfrm>
        </p:grpSpPr>
        <p:sp>
          <p:nvSpPr>
            <p:cNvPr id="5" name="矩形 4"/>
            <p:cNvSpPr/>
            <p:nvPr/>
          </p:nvSpPr>
          <p:spPr>
            <a:xfrm>
              <a:off x="1787594" y="-1"/>
              <a:ext cx="7356406" cy="114881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2892014" y="220463"/>
              <a:ext cx="5147563" cy="7430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4000" b="1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要给</a:t>
              </a:r>
              <a:r>
                <a:rPr lang="zh-CN" altLang="en-US" sz="4000" b="1" spc="3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学生提示</a:t>
              </a:r>
              <a:r>
                <a:rPr lang="zh-CN" altLang="en-US" sz="4000" b="1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性信息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-11452" y="47175"/>
            <a:ext cx="1631124" cy="1107996"/>
            <a:chOff x="-11452" y="-4640"/>
            <a:chExt cx="1487108" cy="1197223"/>
          </a:xfrm>
        </p:grpSpPr>
        <p:sp>
          <p:nvSpPr>
            <p:cNvPr id="4" name="矩形 3"/>
            <p:cNvSpPr/>
            <p:nvPr/>
          </p:nvSpPr>
          <p:spPr>
            <a:xfrm>
              <a:off x="-11452" y="1"/>
              <a:ext cx="1487108" cy="114881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20683814">
              <a:off x="234325" y="-4640"/>
              <a:ext cx="995554" cy="11972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600" dirty="0" smtClean="0">
                  <a:solidFill>
                    <a:schemeClr val="bg1"/>
                  </a:solidFill>
                  <a:latin typeface="Impact" pitchFamily="34" charset="0"/>
                </a:rPr>
                <a:t>05</a:t>
              </a:r>
              <a:endParaRPr lang="zh-CN" altLang="en-US" sz="6600" dirty="0">
                <a:solidFill>
                  <a:schemeClr val="bg1"/>
                </a:solidFill>
                <a:latin typeface="Impact" pitchFamily="34" charset="0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252606" y="4061410"/>
            <a:ext cx="2262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spc="3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用颜色线标识</a:t>
            </a:r>
          </a:p>
        </p:txBody>
      </p:sp>
      <p:sp>
        <p:nvSpPr>
          <p:cNvPr id="10" name="矩形 9"/>
          <p:cNvSpPr/>
          <p:nvPr/>
        </p:nvSpPr>
        <p:spPr>
          <a:xfrm>
            <a:off x="5652120" y="4061410"/>
            <a:ext cx="3300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spc="3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屏幕侧边列出关键词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323528" y="2400322"/>
            <a:ext cx="1749112" cy="1080120"/>
            <a:chOff x="323528" y="2427734"/>
            <a:chExt cx="1749112" cy="1080120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324614" y="2427734"/>
              <a:ext cx="1727106" cy="0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9" name="任意多边形 18"/>
            <p:cNvSpPr/>
            <p:nvPr/>
          </p:nvSpPr>
          <p:spPr>
            <a:xfrm>
              <a:off x="396240" y="2849898"/>
              <a:ext cx="1676400" cy="320058"/>
            </a:xfrm>
            <a:custGeom>
              <a:avLst/>
              <a:gdLst>
                <a:gd name="connsiteX0" fmla="*/ 0 w 1676400"/>
                <a:gd name="connsiteY0" fmla="*/ 0 h 320058"/>
                <a:gd name="connsiteX1" fmla="*/ 45720 w 1676400"/>
                <a:gd name="connsiteY1" fmla="*/ 274320 h 320058"/>
                <a:gd name="connsiteX2" fmla="*/ 198120 w 1676400"/>
                <a:gd name="connsiteY2" fmla="*/ 45720 h 320058"/>
                <a:gd name="connsiteX3" fmla="*/ 198120 w 1676400"/>
                <a:gd name="connsiteY3" fmla="*/ 228600 h 320058"/>
                <a:gd name="connsiteX4" fmla="*/ 365760 w 1676400"/>
                <a:gd name="connsiteY4" fmla="*/ 243840 h 320058"/>
                <a:gd name="connsiteX5" fmla="*/ 365760 w 1676400"/>
                <a:gd name="connsiteY5" fmla="*/ 45720 h 320058"/>
                <a:gd name="connsiteX6" fmla="*/ 487680 w 1676400"/>
                <a:gd name="connsiteY6" fmla="*/ 274320 h 320058"/>
                <a:gd name="connsiteX7" fmla="*/ 640080 w 1676400"/>
                <a:gd name="connsiteY7" fmla="*/ 106680 h 320058"/>
                <a:gd name="connsiteX8" fmla="*/ 640080 w 1676400"/>
                <a:gd name="connsiteY8" fmla="*/ 76200 h 320058"/>
                <a:gd name="connsiteX9" fmla="*/ 746760 w 1676400"/>
                <a:gd name="connsiteY9" fmla="*/ 289560 h 320058"/>
                <a:gd name="connsiteX10" fmla="*/ 868680 w 1676400"/>
                <a:gd name="connsiteY10" fmla="*/ 76200 h 320058"/>
                <a:gd name="connsiteX11" fmla="*/ 1005840 w 1676400"/>
                <a:gd name="connsiteY11" fmla="*/ 259080 h 320058"/>
                <a:gd name="connsiteX12" fmla="*/ 1112520 w 1676400"/>
                <a:gd name="connsiteY12" fmla="*/ 45720 h 320058"/>
                <a:gd name="connsiteX13" fmla="*/ 1295400 w 1676400"/>
                <a:gd name="connsiteY13" fmla="*/ 320040 h 320058"/>
                <a:gd name="connsiteX14" fmla="*/ 1402080 w 1676400"/>
                <a:gd name="connsiteY14" fmla="*/ 30480 h 320058"/>
                <a:gd name="connsiteX15" fmla="*/ 1569720 w 1676400"/>
                <a:gd name="connsiteY15" fmla="*/ 213360 h 320058"/>
                <a:gd name="connsiteX16" fmla="*/ 1676400 w 1676400"/>
                <a:gd name="connsiteY16" fmla="*/ 121920 h 320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76400" h="320058">
                  <a:moveTo>
                    <a:pt x="0" y="0"/>
                  </a:moveTo>
                  <a:cubicBezTo>
                    <a:pt x="6350" y="133350"/>
                    <a:pt x="12700" y="266700"/>
                    <a:pt x="45720" y="274320"/>
                  </a:cubicBezTo>
                  <a:cubicBezTo>
                    <a:pt x="78740" y="281940"/>
                    <a:pt x="172720" y="53340"/>
                    <a:pt x="198120" y="45720"/>
                  </a:cubicBezTo>
                  <a:cubicBezTo>
                    <a:pt x="223520" y="38100"/>
                    <a:pt x="170180" y="195580"/>
                    <a:pt x="198120" y="228600"/>
                  </a:cubicBezTo>
                  <a:cubicBezTo>
                    <a:pt x="226060" y="261620"/>
                    <a:pt x="337820" y="274320"/>
                    <a:pt x="365760" y="243840"/>
                  </a:cubicBezTo>
                  <a:cubicBezTo>
                    <a:pt x="393700" y="213360"/>
                    <a:pt x="345440" y="40640"/>
                    <a:pt x="365760" y="45720"/>
                  </a:cubicBezTo>
                  <a:cubicBezTo>
                    <a:pt x="386080" y="50800"/>
                    <a:pt x="441960" y="264160"/>
                    <a:pt x="487680" y="274320"/>
                  </a:cubicBezTo>
                  <a:cubicBezTo>
                    <a:pt x="533400" y="284480"/>
                    <a:pt x="614680" y="139700"/>
                    <a:pt x="640080" y="106680"/>
                  </a:cubicBezTo>
                  <a:cubicBezTo>
                    <a:pt x="665480" y="73660"/>
                    <a:pt x="622300" y="45720"/>
                    <a:pt x="640080" y="76200"/>
                  </a:cubicBezTo>
                  <a:cubicBezTo>
                    <a:pt x="657860" y="106680"/>
                    <a:pt x="708660" y="289560"/>
                    <a:pt x="746760" y="289560"/>
                  </a:cubicBezTo>
                  <a:cubicBezTo>
                    <a:pt x="784860" y="289560"/>
                    <a:pt x="825500" y="81280"/>
                    <a:pt x="868680" y="76200"/>
                  </a:cubicBezTo>
                  <a:cubicBezTo>
                    <a:pt x="911860" y="71120"/>
                    <a:pt x="965200" y="264160"/>
                    <a:pt x="1005840" y="259080"/>
                  </a:cubicBezTo>
                  <a:cubicBezTo>
                    <a:pt x="1046480" y="254000"/>
                    <a:pt x="1064260" y="35560"/>
                    <a:pt x="1112520" y="45720"/>
                  </a:cubicBezTo>
                  <a:cubicBezTo>
                    <a:pt x="1160780" y="55880"/>
                    <a:pt x="1247140" y="322580"/>
                    <a:pt x="1295400" y="320040"/>
                  </a:cubicBezTo>
                  <a:cubicBezTo>
                    <a:pt x="1343660" y="317500"/>
                    <a:pt x="1356360" y="48260"/>
                    <a:pt x="1402080" y="30480"/>
                  </a:cubicBezTo>
                  <a:cubicBezTo>
                    <a:pt x="1447800" y="12700"/>
                    <a:pt x="1524000" y="198120"/>
                    <a:pt x="1569720" y="213360"/>
                  </a:cubicBezTo>
                  <a:cubicBezTo>
                    <a:pt x="1615440" y="228600"/>
                    <a:pt x="1645920" y="175260"/>
                    <a:pt x="1676400" y="121920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323528" y="3507854"/>
              <a:ext cx="1728192" cy="0"/>
            </a:xfrm>
            <a:prstGeom prst="line">
              <a:avLst/>
            </a:prstGeom>
            <a:ln w="38100">
              <a:solidFill>
                <a:srgbClr val="FFC0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7162109" y="2063219"/>
            <a:ext cx="179087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spc="3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关键词***</a:t>
            </a:r>
            <a:endParaRPr lang="en-US" altLang="zh-CN" sz="2400" b="1" spc="3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spc="3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关键词***</a:t>
            </a:r>
            <a:endParaRPr lang="en-US" altLang="zh-CN" sz="2400" b="1" spc="3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spc="3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关键词***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2779239" y="2603776"/>
            <a:ext cx="2608406" cy="1919299"/>
            <a:chOff x="2779239" y="2603776"/>
            <a:chExt cx="2608406" cy="1919299"/>
          </a:xfrm>
        </p:grpSpPr>
        <p:sp>
          <p:nvSpPr>
            <p:cNvPr id="11" name="矩形 10"/>
            <p:cNvSpPr/>
            <p:nvPr/>
          </p:nvSpPr>
          <p:spPr>
            <a:xfrm>
              <a:off x="2779239" y="4061410"/>
              <a:ext cx="260840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spc="30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用符号图形标注</a:t>
              </a: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3419872" y="2603776"/>
              <a:ext cx="1250408" cy="587636"/>
              <a:chOff x="3347864" y="2603776"/>
              <a:chExt cx="1250408" cy="587636"/>
            </a:xfrm>
          </p:grpSpPr>
          <p:sp>
            <p:nvSpPr>
              <p:cNvPr id="25" name="五角星 24"/>
              <p:cNvSpPr/>
              <p:nvPr/>
            </p:nvSpPr>
            <p:spPr>
              <a:xfrm>
                <a:off x="3347864" y="2603776"/>
                <a:ext cx="576064" cy="566180"/>
              </a:xfrm>
              <a:prstGeom prst="star5">
                <a:avLst/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等腰三角形 25"/>
              <p:cNvSpPr/>
              <p:nvPr/>
            </p:nvSpPr>
            <p:spPr>
              <a:xfrm>
                <a:off x="4083442" y="2689352"/>
                <a:ext cx="514830" cy="502060"/>
              </a:xfrm>
              <a:prstGeom prst="triangle">
                <a:avLst/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535404" y="1558553"/>
            <a:ext cx="935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  <a:latin typeface="方正粗倩简体" pitchFamily="65" charset="-122"/>
                <a:ea typeface="方正粗倩简体" pitchFamily="65" charset="-122"/>
              </a:rPr>
              <a:t>例如：</a:t>
            </a:r>
            <a:endParaRPr lang="zh-CN" altLang="en-US" sz="2800" b="1" dirty="0">
              <a:solidFill>
                <a:srgbClr val="0070C0"/>
              </a:solidFill>
              <a:latin typeface="方正粗倩简体" pitchFamily="65" charset="-122"/>
              <a:ea typeface="方正粗倩简体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583947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4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514" y="1316390"/>
            <a:ext cx="4207446" cy="382710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9179" y="1707654"/>
            <a:ext cx="357872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微课程是</a:t>
            </a:r>
            <a:r>
              <a:rPr lang="zh-CN" altLang="en-US" sz="4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整个</a:t>
            </a:r>
            <a:endParaRPr lang="en-US" altLang="zh-CN" sz="4000" b="1" spc="3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4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教学</a:t>
            </a:r>
            <a:r>
              <a:rPr lang="zh-CN" altLang="en-US" sz="4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组织中</a:t>
            </a:r>
            <a:r>
              <a:rPr lang="zh-CN" altLang="en-US" sz="4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的</a:t>
            </a:r>
            <a:endParaRPr lang="en-US" altLang="zh-CN" sz="4000" b="1" spc="3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4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一</a:t>
            </a:r>
            <a:r>
              <a:rPr lang="zh-CN" altLang="en-US" sz="4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个环节</a:t>
            </a:r>
            <a:r>
              <a:rPr lang="zh-CN" altLang="en-US" sz="4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，</a:t>
            </a:r>
            <a:endParaRPr lang="en-US" altLang="zh-CN" sz="4000" b="1" spc="3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4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要</a:t>
            </a:r>
            <a:r>
              <a:rPr lang="zh-CN" altLang="en-US" sz="4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与其它</a:t>
            </a:r>
            <a:r>
              <a:rPr lang="zh-CN" altLang="en-US" sz="4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教学</a:t>
            </a:r>
            <a:endParaRPr lang="en-US" altLang="zh-CN" sz="4000" b="1" spc="3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4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活动配合</a:t>
            </a:r>
            <a:endParaRPr lang="zh-CN" altLang="en-US" sz="40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-11452" y="47175"/>
            <a:ext cx="1631124" cy="1107996"/>
            <a:chOff x="-11452" y="-4640"/>
            <a:chExt cx="1487108" cy="1197223"/>
          </a:xfrm>
        </p:grpSpPr>
        <p:sp>
          <p:nvSpPr>
            <p:cNvPr id="4" name="矩形 3"/>
            <p:cNvSpPr/>
            <p:nvPr/>
          </p:nvSpPr>
          <p:spPr>
            <a:xfrm>
              <a:off x="-11452" y="1"/>
              <a:ext cx="1487108" cy="114881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20683814">
              <a:off x="232133" y="-4640"/>
              <a:ext cx="999938" cy="11972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600" dirty="0" smtClean="0">
                  <a:solidFill>
                    <a:schemeClr val="bg1"/>
                  </a:solidFill>
                  <a:latin typeface="Impact" pitchFamily="34" charset="0"/>
                </a:rPr>
                <a:t>06</a:t>
              </a:r>
              <a:endParaRPr lang="zh-CN" altLang="en-US" sz="6600" dirty="0">
                <a:solidFill>
                  <a:schemeClr val="bg1"/>
                </a:solidFill>
                <a:latin typeface="Impact" pitchFamily="34" charset="0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75319">
            <a:off x="4451542" y="-29952"/>
            <a:ext cx="4376158" cy="5441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矩形 9"/>
          <p:cNvSpPr/>
          <p:nvPr/>
        </p:nvSpPr>
        <p:spPr>
          <a:xfrm rot="20959734">
            <a:off x="5207177" y="649036"/>
            <a:ext cx="30963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方正静蕾简体" pitchFamily="2" charset="-122"/>
                <a:ea typeface="方正静蕾简体" pitchFamily="2" charset="-122"/>
              </a:rPr>
              <a:t>记住：在微课程</a:t>
            </a:r>
            <a:r>
              <a:rPr lang="zh-CN" altLang="en-US" sz="2800" b="1" dirty="0" smtClean="0">
                <a:latin typeface="方正静蕾简体" pitchFamily="2" charset="-122"/>
                <a:ea typeface="方正静蕾简体" pitchFamily="2" charset="-122"/>
              </a:rPr>
              <a:t>中</a:t>
            </a:r>
            <a:endParaRPr lang="en-US" altLang="zh-CN" sz="2800" b="1" dirty="0" smtClean="0">
              <a:latin typeface="方正静蕾简体" pitchFamily="2" charset="-122"/>
              <a:ea typeface="方正静蕾简体" pitchFamily="2" charset="-122"/>
            </a:endParaRPr>
          </a:p>
          <a:p>
            <a:r>
              <a:rPr lang="zh-CN" altLang="en-US" sz="2800" b="1" dirty="0" smtClean="0">
                <a:latin typeface="方正静蕾简体" pitchFamily="2" charset="-122"/>
                <a:ea typeface="方正静蕾简体" pitchFamily="2" charset="-122"/>
              </a:rPr>
              <a:t>适当</a:t>
            </a:r>
            <a:r>
              <a:rPr lang="zh-CN" altLang="en-US" sz="2800" b="1" dirty="0">
                <a:latin typeface="方正静蕾简体" pitchFamily="2" charset="-122"/>
                <a:ea typeface="方正静蕾简体" pitchFamily="2" charset="-122"/>
              </a:rPr>
              <a:t>位置设置</a:t>
            </a:r>
            <a:r>
              <a:rPr lang="zh-CN" altLang="en-US" sz="28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暂停</a:t>
            </a:r>
            <a:r>
              <a:rPr lang="zh-CN" altLang="en-US" sz="2800" b="1" dirty="0" smtClean="0">
                <a:latin typeface="方正静蕾简体" pitchFamily="2" charset="-122"/>
                <a:ea typeface="方正静蕾简体" pitchFamily="2" charset="-122"/>
              </a:rPr>
              <a:t>，</a:t>
            </a:r>
            <a:endParaRPr lang="en-US" altLang="zh-CN" sz="2800" b="1" dirty="0" smtClean="0">
              <a:latin typeface="方正静蕾简体" pitchFamily="2" charset="-122"/>
              <a:ea typeface="方正静蕾简体" pitchFamily="2" charset="-122"/>
            </a:endParaRPr>
          </a:p>
          <a:p>
            <a:r>
              <a:rPr lang="zh-CN" altLang="en-US" sz="2800" b="1" dirty="0" smtClean="0">
                <a:latin typeface="方正静蕾简体" pitchFamily="2" charset="-122"/>
                <a:ea typeface="方正静蕾简体" pitchFamily="2" charset="-122"/>
              </a:rPr>
              <a:t>或者</a:t>
            </a:r>
            <a:r>
              <a:rPr lang="zh-CN" altLang="en-US" sz="2800" b="1" dirty="0">
                <a:latin typeface="方正静蕾简体" pitchFamily="2" charset="-122"/>
                <a:ea typeface="方正静蕾简体" pitchFamily="2" charset="-122"/>
              </a:rPr>
              <a:t>后续活动的</a:t>
            </a:r>
            <a:r>
              <a:rPr lang="zh-CN" altLang="en-US" sz="2800" b="1" dirty="0" smtClean="0">
                <a:latin typeface="方正静蕾简体" pitchFamily="2" charset="-122"/>
                <a:ea typeface="方正静蕾简体" pitchFamily="2" charset="-122"/>
              </a:rPr>
              <a:t>提</a:t>
            </a:r>
            <a:endParaRPr lang="en-US" altLang="zh-CN" sz="2800" b="1" dirty="0" smtClean="0">
              <a:latin typeface="方正静蕾简体" pitchFamily="2" charset="-122"/>
              <a:ea typeface="方正静蕾简体" pitchFamily="2" charset="-122"/>
            </a:endParaRPr>
          </a:p>
          <a:p>
            <a:r>
              <a:rPr lang="zh-CN" altLang="en-US" sz="2800" b="1" dirty="0" smtClean="0">
                <a:latin typeface="方正静蕾简体" pitchFamily="2" charset="-122"/>
                <a:ea typeface="方正静蕾简体" pitchFamily="2" charset="-122"/>
              </a:rPr>
              <a:t>示</a:t>
            </a:r>
            <a:r>
              <a:rPr lang="zh-CN" altLang="en-US" sz="2800" b="1" dirty="0">
                <a:latin typeface="方正静蕾简体" pitchFamily="2" charset="-122"/>
                <a:ea typeface="方正静蕾简体" pitchFamily="2" charset="-122"/>
              </a:rPr>
              <a:t>，便于学生</a:t>
            </a:r>
            <a:r>
              <a:rPr lang="zh-CN" altLang="en-US" sz="2800" b="1" dirty="0" smtClean="0">
                <a:latin typeface="方正静蕾简体" pitchFamily="2" charset="-122"/>
                <a:ea typeface="方正静蕾简体" pitchFamily="2" charset="-122"/>
              </a:rPr>
              <a:t>浏览</a:t>
            </a:r>
            <a:endParaRPr lang="en-US" altLang="zh-CN" sz="2800" b="1" dirty="0" smtClean="0">
              <a:latin typeface="方正静蕾简体" pitchFamily="2" charset="-122"/>
              <a:ea typeface="方正静蕾简体" pitchFamily="2" charset="-122"/>
            </a:endParaRPr>
          </a:p>
          <a:p>
            <a:r>
              <a:rPr lang="zh-CN" altLang="en-US" sz="2800" b="1" dirty="0" smtClean="0">
                <a:latin typeface="方正静蕾简体" pitchFamily="2" charset="-122"/>
                <a:ea typeface="方正静蕾简体" pitchFamily="2" charset="-122"/>
              </a:rPr>
              <a:t>微</a:t>
            </a:r>
            <a:r>
              <a:rPr lang="zh-CN" altLang="en-US" sz="2800" b="1" dirty="0">
                <a:latin typeface="方正静蕾简体" pitchFamily="2" charset="-122"/>
                <a:ea typeface="方正静蕾简体" pitchFamily="2" charset="-122"/>
              </a:rPr>
              <a:t>课程时转入</a:t>
            </a:r>
            <a:r>
              <a:rPr lang="zh-CN" altLang="en-US" sz="2800" b="1" dirty="0" smtClean="0">
                <a:latin typeface="方正静蕾简体" pitchFamily="2" charset="-122"/>
                <a:ea typeface="方正静蕾简体" pitchFamily="2" charset="-122"/>
              </a:rPr>
              <a:t>相关</a:t>
            </a:r>
            <a:endParaRPr lang="en-US" altLang="zh-CN" sz="2800" b="1" dirty="0" smtClean="0">
              <a:latin typeface="方正静蕾简体" pitchFamily="2" charset="-122"/>
              <a:ea typeface="方正静蕾简体" pitchFamily="2" charset="-122"/>
            </a:endParaRPr>
          </a:p>
          <a:p>
            <a:r>
              <a:rPr lang="zh-CN" altLang="en-US" sz="2800" b="1" dirty="0" smtClean="0">
                <a:latin typeface="方正静蕾简体" pitchFamily="2" charset="-122"/>
                <a:ea typeface="方正静蕾简体" pitchFamily="2" charset="-122"/>
              </a:rPr>
              <a:t>的</a:t>
            </a:r>
            <a:r>
              <a:rPr lang="zh-CN" altLang="en-US" sz="2800" b="1" dirty="0">
                <a:latin typeface="方正静蕾简体" pitchFamily="2" charset="-122"/>
                <a:ea typeface="方正静蕾简体" pitchFamily="2" charset="-122"/>
              </a:rPr>
              <a:t>学习活动，让</a:t>
            </a:r>
            <a:r>
              <a:rPr lang="zh-CN" altLang="en-US" sz="2800" b="1" dirty="0" smtClean="0">
                <a:latin typeface="方正静蕾简体" pitchFamily="2" charset="-122"/>
                <a:ea typeface="方正静蕾简体" pitchFamily="2" charset="-122"/>
              </a:rPr>
              <a:t>学</a:t>
            </a:r>
            <a:endParaRPr lang="en-US" altLang="zh-CN" sz="2800" b="1" dirty="0" smtClean="0">
              <a:latin typeface="方正静蕾简体" pitchFamily="2" charset="-122"/>
              <a:ea typeface="方正静蕾简体" pitchFamily="2" charset="-122"/>
            </a:endParaRPr>
          </a:p>
          <a:p>
            <a:r>
              <a:rPr lang="zh-CN" altLang="en-US" sz="2800" b="1" dirty="0" smtClean="0">
                <a:latin typeface="方正静蕾简体" pitchFamily="2" charset="-122"/>
                <a:ea typeface="方正静蕾简体" pitchFamily="2" charset="-122"/>
              </a:rPr>
              <a:t>生在</a:t>
            </a:r>
            <a:r>
              <a:rPr lang="en-US" altLang="zh-CN" sz="2800" b="1" dirty="0" smtClean="0">
                <a:latin typeface="方正静蕾简体" pitchFamily="2" charset="-122"/>
                <a:ea typeface="方正静蕾简体" pitchFamily="2" charset="-122"/>
              </a:rPr>
              <a:t>《</a:t>
            </a:r>
            <a:r>
              <a:rPr lang="zh-CN" altLang="en-US" sz="2800" b="1" dirty="0" smtClean="0">
                <a:latin typeface="方正静蕾简体" pitchFamily="2" charset="-122"/>
                <a:ea typeface="方正静蕾简体" pitchFamily="2" charset="-122"/>
              </a:rPr>
              <a:t>学习单</a:t>
            </a:r>
            <a:r>
              <a:rPr lang="en-US" altLang="zh-CN" sz="2800" b="1" dirty="0" smtClean="0">
                <a:latin typeface="方正静蕾简体" pitchFamily="2" charset="-122"/>
                <a:ea typeface="方正静蕾简体" pitchFamily="2" charset="-122"/>
              </a:rPr>
              <a:t>》</a:t>
            </a:r>
            <a:r>
              <a:rPr lang="zh-CN" altLang="en-US" sz="2800" b="1" dirty="0" smtClean="0">
                <a:latin typeface="方正静蕾简体" pitchFamily="2" charset="-122"/>
                <a:ea typeface="方正静蕾简体" pitchFamily="2" charset="-122"/>
              </a:rPr>
              <a:t>的统一调度</a:t>
            </a:r>
            <a:r>
              <a:rPr lang="zh-CN" altLang="en-US" sz="2800" b="1" dirty="0">
                <a:latin typeface="方正静蕾简体" pitchFamily="2" charset="-122"/>
                <a:ea typeface="方正静蕾简体" pitchFamily="2" charset="-122"/>
              </a:rPr>
              <a:t>下学习微课程。</a:t>
            </a:r>
          </a:p>
        </p:txBody>
      </p:sp>
    </p:spTree>
    <p:extLst>
      <p:ext uri="{BB962C8B-B14F-4D97-AF65-F5344CB8AC3E}">
        <p14:creationId xmlns:p14="http://schemas.microsoft.com/office/powerpoint/2010/main" val="30011755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2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7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2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75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75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build="p"/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787594" y="51470"/>
            <a:ext cx="7356406" cy="1094482"/>
            <a:chOff x="1787594" y="-1"/>
            <a:chExt cx="7356406" cy="1148811"/>
          </a:xfrm>
        </p:grpSpPr>
        <p:sp>
          <p:nvSpPr>
            <p:cNvPr id="5" name="矩形 4"/>
            <p:cNvSpPr/>
            <p:nvPr/>
          </p:nvSpPr>
          <p:spPr>
            <a:xfrm>
              <a:off x="1787594" y="-1"/>
              <a:ext cx="7356406" cy="114881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2616299" y="220463"/>
              <a:ext cx="5698996" cy="7430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4000" b="1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微课程应有恰当的提问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-11452" y="47175"/>
            <a:ext cx="1631124" cy="1107996"/>
            <a:chOff x="-11452" y="-4640"/>
            <a:chExt cx="1487108" cy="1197223"/>
          </a:xfrm>
        </p:grpSpPr>
        <p:sp>
          <p:nvSpPr>
            <p:cNvPr id="4" name="矩形 3"/>
            <p:cNvSpPr/>
            <p:nvPr/>
          </p:nvSpPr>
          <p:spPr>
            <a:xfrm>
              <a:off x="-11452" y="1"/>
              <a:ext cx="1487108" cy="114881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20683814">
              <a:off x="289861" y="-4640"/>
              <a:ext cx="884481" cy="11972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600" dirty="0" smtClean="0">
                  <a:solidFill>
                    <a:schemeClr val="bg1"/>
                  </a:solidFill>
                  <a:latin typeface="Impact" pitchFamily="34" charset="0"/>
                </a:rPr>
                <a:t>07</a:t>
              </a:r>
              <a:endParaRPr lang="zh-CN" altLang="en-US" sz="6600" dirty="0">
                <a:solidFill>
                  <a:schemeClr val="bg1"/>
                </a:solidFill>
                <a:latin typeface="Impact" pitchFamily="34" charset="0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190262" y="141962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spc="3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问题的设计要恰当安排</a:t>
            </a:r>
            <a:endParaRPr lang="en-US" altLang="zh-CN" sz="2400" b="1" spc="3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ü"/>
            </a:pPr>
            <a:r>
              <a:rPr lang="zh-CN" altLang="en-US" sz="2400" b="1" spc="3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基本问题</a:t>
            </a:r>
            <a:endParaRPr lang="en-US" altLang="zh-CN" sz="2400" b="1" spc="3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ü"/>
            </a:pPr>
            <a:r>
              <a:rPr lang="zh-CN" altLang="en-US" sz="2400" b="1" spc="3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单元问题</a:t>
            </a:r>
            <a:endParaRPr lang="en-US" altLang="zh-CN" sz="2400" b="1" spc="3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ü"/>
            </a:pPr>
            <a:r>
              <a:rPr lang="zh-CN" altLang="en-US" sz="2400" b="1" spc="3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内容</a:t>
            </a:r>
            <a:r>
              <a:rPr lang="zh-CN" altLang="en-US" sz="2400" b="1" spc="3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问题</a:t>
            </a:r>
            <a:endParaRPr lang="en-US" altLang="zh-CN" sz="2400" b="1" spc="3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257226" y="3893502"/>
            <a:ext cx="64171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spc="3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灵活使用多样化的提问策略促进学生思考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7227" y="2162447"/>
            <a:ext cx="2213174" cy="1731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7610" y="2162447"/>
            <a:ext cx="1959430" cy="1731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4248" y="2215600"/>
            <a:ext cx="1799112" cy="1624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760300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7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2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-11452" y="911270"/>
            <a:ext cx="1631124" cy="1107996"/>
            <a:chOff x="-11452" y="-4640"/>
            <a:chExt cx="1487108" cy="1197223"/>
          </a:xfrm>
        </p:grpSpPr>
        <p:sp>
          <p:nvSpPr>
            <p:cNvPr id="4" name="矩形 3"/>
            <p:cNvSpPr/>
            <p:nvPr/>
          </p:nvSpPr>
          <p:spPr>
            <a:xfrm>
              <a:off x="-11452" y="1"/>
              <a:ext cx="1487108" cy="114881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20683814">
              <a:off x="235055" y="-4640"/>
              <a:ext cx="994092" cy="11972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600" dirty="0" smtClean="0">
                  <a:solidFill>
                    <a:prstClr val="white"/>
                  </a:solidFill>
                  <a:latin typeface="Impact" pitchFamily="34" charset="0"/>
                </a:rPr>
                <a:t>08</a:t>
              </a:r>
              <a:endParaRPr lang="zh-CN" altLang="en-US" sz="6600" dirty="0">
                <a:solidFill>
                  <a:prstClr val="white"/>
                </a:solidFill>
                <a:latin typeface="Impact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746966" y="915564"/>
            <a:ext cx="7397034" cy="1063191"/>
            <a:chOff x="-1" y="1249098"/>
            <a:chExt cx="7397034" cy="2947714"/>
          </a:xfrm>
        </p:grpSpPr>
        <p:sp>
          <p:nvSpPr>
            <p:cNvPr id="12" name="矩形 11"/>
            <p:cNvSpPr/>
            <p:nvPr/>
          </p:nvSpPr>
          <p:spPr>
            <a:xfrm>
              <a:off x="-1" y="1249098"/>
              <a:ext cx="7340471" cy="294771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56562" y="1848031"/>
              <a:ext cx="7340471" cy="7028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每</a:t>
              </a:r>
              <a:r>
                <a:rPr lang="zh-CN" altLang="en-US" sz="2800" b="1" spc="3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一个微课程结束</a:t>
              </a:r>
              <a:r>
                <a:rPr lang="zh-CN" altLang="en-US" sz="28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时要</a:t>
              </a:r>
              <a:r>
                <a:rPr lang="zh-CN" altLang="en-US" sz="2800" b="1" spc="3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有一个简短的</a:t>
              </a:r>
              <a:r>
                <a:rPr lang="zh-CN" altLang="en-US" sz="28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总结</a:t>
              </a:r>
              <a:endParaRPr lang="en-US" altLang="zh-CN" sz="2800" b="1" spc="3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0" y="2105592"/>
            <a:ext cx="9087437" cy="1834310"/>
            <a:chOff x="0" y="2105592"/>
            <a:chExt cx="9087437" cy="1834310"/>
          </a:xfrm>
        </p:grpSpPr>
        <p:grpSp>
          <p:nvGrpSpPr>
            <p:cNvPr id="8" name="组合 7"/>
            <p:cNvGrpSpPr/>
            <p:nvPr/>
          </p:nvGrpSpPr>
          <p:grpSpPr>
            <a:xfrm>
              <a:off x="4659452" y="2105592"/>
              <a:ext cx="4427985" cy="1834310"/>
              <a:chOff x="-1" y="1249098"/>
              <a:chExt cx="4427985" cy="2947714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-1" y="1249098"/>
                <a:ext cx="4427985" cy="2947714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" name="矩形 1"/>
              <p:cNvSpPr/>
              <p:nvPr/>
            </p:nvSpPr>
            <p:spPr>
              <a:xfrm>
                <a:off x="34838" y="1385691"/>
                <a:ext cx="4224233" cy="18604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zh-CN" altLang="en-US" sz="2800" b="1" spc="300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概括要点 </a:t>
                </a:r>
                <a:endParaRPr lang="en-US" altLang="zh-CN" sz="28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zh-CN" altLang="en-US" sz="2800" b="1" spc="300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帮助</a:t>
                </a:r>
                <a:r>
                  <a:rPr lang="zh-CN" altLang="en-US" sz="2800" b="1" spc="3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学习者梳理</a:t>
                </a:r>
                <a:r>
                  <a:rPr lang="zh-CN" altLang="en-US" sz="2800" b="1" spc="300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思路</a:t>
                </a:r>
                <a:endParaRPr lang="en-US" altLang="zh-CN" sz="2800" b="1" spc="3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zh-CN" altLang="en-US" sz="2800" b="1" spc="300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强调</a:t>
                </a:r>
                <a:r>
                  <a:rPr lang="zh-CN" altLang="en-US" sz="2800" b="1" spc="3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重点和</a:t>
                </a:r>
                <a:r>
                  <a:rPr lang="zh-CN" altLang="en-US" sz="2800" b="1" spc="300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难点</a:t>
                </a:r>
                <a:endParaRPr lang="zh-CN" altLang="en-US" sz="2800" b="1" spc="3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2105592"/>
              <a:ext cx="4544008" cy="183431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50006284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958</Words>
  <Application>Microsoft Office PowerPoint</Application>
  <PresentationFormat>全屏显示(16:9)</PresentationFormat>
  <Paragraphs>140</Paragraphs>
  <Slides>21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Arial</vt:lpstr>
      <vt:lpstr>宋体</vt:lpstr>
      <vt:lpstr>方正静蕾简体</vt:lpstr>
      <vt:lpstr>Impact</vt:lpstr>
      <vt:lpstr>Calibri</vt:lpstr>
      <vt:lpstr>Wingdings</vt:lpstr>
      <vt:lpstr>微软雅黑</vt:lpstr>
      <vt:lpstr>方正粗倩简体</vt:lpstr>
      <vt:lpstr>晴圆等宽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微课程建议</dc:title>
  <dc:creator>JH</dc:creator>
  <cp:lastModifiedBy>MS</cp:lastModifiedBy>
  <cp:revision>72</cp:revision>
  <dcterms:modified xsi:type="dcterms:W3CDTF">2012-11-03T15:03:28Z</dcterms:modified>
</cp:coreProperties>
</file>