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0.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1.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2.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3.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6.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1.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2.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23.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91" r:id="rId2"/>
    <p:sldMasterId id="2147484141" r:id="rId3"/>
    <p:sldMasterId id="2147484320" r:id="rId4"/>
    <p:sldMasterId id="2147484373" r:id="rId5"/>
    <p:sldMasterId id="2147484418" r:id="rId6"/>
    <p:sldMasterId id="2147484506" r:id="rId7"/>
    <p:sldMasterId id="2147484525" r:id="rId8"/>
    <p:sldMasterId id="2147484543" r:id="rId9"/>
    <p:sldMasterId id="2147484610" r:id="rId10"/>
    <p:sldMasterId id="2147484677" r:id="rId11"/>
    <p:sldMasterId id="2147484696" r:id="rId12"/>
    <p:sldMasterId id="2147484793" r:id="rId13"/>
    <p:sldMasterId id="2147484836" r:id="rId14"/>
    <p:sldMasterId id="2147484867" r:id="rId15"/>
    <p:sldMasterId id="2147484885" r:id="rId16"/>
    <p:sldMasterId id="2147484929" r:id="rId17"/>
    <p:sldMasterId id="2147484948" r:id="rId18"/>
    <p:sldMasterId id="2147484966" r:id="rId19"/>
    <p:sldMasterId id="2147484978" r:id="rId20"/>
    <p:sldMasterId id="2147484990" r:id="rId21"/>
    <p:sldMasterId id="2147485009" r:id="rId22"/>
    <p:sldMasterId id="2147485033" r:id="rId23"/>
    <p:sldMasterId id="2147485190" r:id="rId24"/>
  </p:sldMasterIdLst>
  <p:notesMasterIdLst>
    <p:notesMasterId r:id="rId48"/>
  </p:notesMasterIdLst>
  <p:sldIdLst>
    <p:sldId id="1294" r:id="rId25"/>
    <p:sldId id="970" r:id="rId26"/>
    <p:sldId id="1137" r:id="rId27"/>
    <p:sldId id="972" r:id="rId28"/>
    <p:sldId id="973" r:id="rId29"/>
    <p:sldId id="974" r:id="rId30"/>
    <p:sldId id="1114" r:id="rId31"/>
    <p:sldId id="1130" r:id="rId32"/>
    <p:sldId id="1287" r:id="rId33"/>
    <p:sldId id="1291" r:id="rId34"/>
    <p:sldId id="1138" r:id="rId35"/>
    <p:sldId id="1139" r:id="rId36"/>
    <p:sldId id="1140" r:id="rId37"/>
    <p:sldId id="1141" r:id="rId38"/>
    <p:sldId id="1142" r:id="rId39"/>
    <p:sldId id="1144" r:id="rId40"/>
    <p:sldId id="1145" r:id="rId41"/>
    <p:sldId id="1147" r:id="rId42"/>
    <p:sldId id="1148" r:id="rId43"/>
    <p:sldId id="1149" r:id="rId44"/>
    <p:sldId id="1150" r:id="rId45"/>
    <p:sldId id="1152" r:id="rId46"/>
    <p:sldId id="1153" r:id="rId47"/>
  </p:sldIdLst>
  <p:sldSz cx="9144000" cy="5143500" type="screen16x9"/>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050623"/>
    <a:srgbClr val="200CB4"/>
    <a:srgbClr val="FF3300"/>
    <a:srgbClr val="FFFFCC"/>
    <a:srgbClr val="FF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15" autoAdjust="0"/>
    <p:restoredTop sz="81262" autoAdjust="0"/>
  </p:normalViewPr>
  <p:slideViewPr>
    <p:cSldViewPr>
      <p:cViewPr>
        <p:scale>
          <a:sx n="50" d="100"/>
          <a:sy n="50" d="100"/>
        </p:scale>
        <p:origin x="-2064" y="-504"/>
      </p:cViewPr>
      <p:guideLst>
        <p:guide orient="horz" pos="1620"/>
        <p:guide pos="2880"/>
      </p:guideLst>
    </p:cSldViewPr>
  </p:slid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4374A-1EBB-43CB-9370-10AB9DFE380E}"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zh-CN" altLang="en-US"/>
        </a:p>
      </dgm:t>
    </dgm:pt>
    <dgm:pt modelId="{E541DD72-B1EB-4F3C-A4CC-C7957F0E6242}">
      <dgm:prSet phldrT="[文本]"/>
      <dgm:spPr>
        <a:solidFill>
          <a:schemeClr val="accent3"/>
        </a:solidFill>
      </dgm:spPr>
      <dgm:t>
        <a:bodyPr/>
        <a:lstStyle/>
        <a:p>
          <a:r>
            <a:rPr lang="zh-CN" altLang="en-US" b="1" dirty="0" smtClean="0"/>
            <a:t>编辑微课程</a:t>
          </a:r>
          <a:endParaRPr lang="zh-CN" altLang="en-US" b="1" dirty="0"/>
        </a:p>
      </dgm:t>
    </dgm:pt>
    <dgm:pt modelId="{B47E87C5-165A-425F-9067-FC36EDEC3CD9}" type="parTrans" cxnId="{EC462FE8-DD3C-4816-B7A8-E96C5E4AF670}">
      <dgm:prSet/>
      <dgm:spPr/>
      <dgm:t>
        <a:bodyPr/>
        <a:lstStyle/>
        <a:p>
          <a:endParaRPr lang="zh-CN" altLang="en-US"/>
        </a:p>
      </dgm:t>
    </dgm:pt>
    <dgm:pt modelId="{252A55A9-740C-409E-A4F1-BE24A1CD312E}" type="sibTrans" cxnId="{EC462FE8-DD3C-4816-B7A8-E96C5E4AF670}">
      <dgm:prSet/>
      <dgm:spPr/>
      <dgm:t>
        <a:bodyPr/>
        <a:lstStyle/>
        <a:p>
          <a:endParaRPr lang="zh-CN" altLang="en-US"/>
        </a:p>
      </dgm:t>
    </dgm:pt>
    <dgm:pt modelId="{995038BF-170B-4AAE-A1C4-8D2FDADCAFF8}">
      <dgm:prSet phldrT="[文本]"/>
      <dgm:spPr/>
      <dgm:t>
        <a:bodyPr/>
        <a:lstStyle/>
        <a:p>
          <a:r>
            <a:rPr lang="zh-CN" altLang="en-US" dirty="0" smtClean="0"/>
            <a:t>录音</a:t>
          </a:r>
          <a:r>
            <a:rPr lang="en-US" altLang="zh-CN" dirty="0" smtClean="0"/>
            <a:t>-</a:t>
          </a:r>
          <a:r>
            <a:rPr lang="zh-CN" altLang="en-US" dirty="0" smtClean="0"/>
            <a:t>手写</a:t>
          </a:r>
          <a:r>
            <a:rPr lang="en-US" altLang="zh-CN" dirty="0" smtClean="0"/>
            <a:t>-</a:t>
          </a:r>
          <a:r>
            <a:rPr lang="zh-CN" altLang="en-US" dirty="0" smtClean="0"/>
            <a:t>编辑</a:t>
          </a:r>
          <a:endParaRPr lang="zh-CN" altLang="en-US" dirty="0"/>
        </a:p>
      </dgm:t>
    </dgm:pt>
    <dgm:pt modelId="{7D4652E4-19C6-4998-B5A9-C22557FBEE2E}" type="parTrans" cxnId="{DCDCD3C2-E1E6-4150-AF53-C373F2C1545A}">
      <dgm:prSet/>
      <dgm:spPr/>
      <dgm:t>
        <a:bodyPr/>
        <a:lstStyle/>
        <a:p>
          <a:endParaRPr lang="zh-CN" altLang="en-US"/>
        </a:p>
      </dgm:t>
    </dgm:pt>
    <dgm:pt modelId="{D16537EA-E6CE-4805-96C5-0B404278334C}" type="sibTrans" cxnId="{DCDCD3C2-E1E6-4150-AF53-C373F2C1545A}">
      <dgm:prSet/>
      <dgm:spPr/>
      <dgm:t>
        <a:bodyPr/>
        <a:lstStyle/>
        <a:p>
          <a:endParaRPr lang="zh-CN" altLang="en-US"/>
        </a:p>
      </dgm:t>
    </dgm:pt>
    <dgm:pt modelId="{774C8D27-A879-489F-BD87-63A19E93277A}">
      <dgm:prSet phldrT="[文本]"/>
      <dgm:spPr/>
      <dgm:t>
        <a:bodyPr/>
        <a:lstStyle/>
        <a:p>
          <a:r>
            <a:rPr lang="zh-CN" altLang="en-US" b="1" dirty="0" smtClean="0"/>
            <a:t>上传微课程</a:t>
          </a:r>
          <a:endParaRPr lang="zh-CN" altLang="en-US" b="1" dirty="0"/>
        </a:p>
      </dgm:t>
    </dgm:pt>
    <dgm:pt modelId="{FFE79E6F-30E9-4A81-A4F0-4C41904C70BF}" type="parTrans" cxnId="{47DA1D49-B105-4212-9A7E-85C9C10F8B0A}">
      <dgm:prSet/>
      <dgm:spPr/>
      <dgm:t>
        <a:bodyPr/>
        <a:lstStyle/>
        <a:p>
          <a:endParaRPr lang="zh-CN" altLang="en-US"/>
        </a:p>
      </dgm:t>
    </dgm:pt>
    <dgm:pt modelId="{3EA645CF-A276-47C1-BB5B-6F0D18C79FB0}" type="sibTrans" cxnId="{47DA1D49-B105-4212-9A7E-85C9C10F8B0A}">
      <dgm:prSet/>
      <dgm:spPr/>
      <dgm:t>
        <a:bodyPr/>
        <a:lstStyle/>
        <a:p>
          <a:endParaRPr lang="zh-CN" altLang="en-US"/>
        </a:p>
      </dgm:t>
    </dgm:pt>
    <dgm:pt modelId="{505BAD05-919C-4D7C-BA84-FAF4F3BD114C}">
      <dgm:prSet phldrT="[文本]"/>
      <dgm:spPr/>
      <dgm:t>
        <a:bodyPr/>
        <a:lstStyle/>
        <a:p>
          <a:r>
            <a:rPr lang="zh-CN" altLang="en-US" dirty="0" smtClean="0"/>
            <a:t>学生在线浏览</a:t>
          </a:r>
          <a:endParaRPr lang="zh-CN" altLang="en-US" dirty="0"/>
        </a:p>
      </dgm:t>
    </dgm:pt>
    <dgm:pt modelId="{EEA812C7-0B8A-40AD-B776-D951D667E695}" type="parTrans" cxnId="{E50FDE1D-4761-4A49-B8B5-FA4388A3E12B}">
      <dgm:prSet/>
      <dgm:spPr/>
      <dgm:t>
        <a:bodyPr/>
        <a:lstStyle/>
        <a:p>
          <a:endParaRPr lang="zh-CN" altLang="en-US"/>
        </a:p>
      </dgm:t>
    </dgm:pt>
    <dgm:pt modelId="{EF278353-A290-4EA9-838E-3D5BB185B667}" type="sibTrans" cxnId="{E50FDE1D-4761-4A49-B8B5-FA4388A3E12B}">
      <dgm:prSet/>
      <dgm:spPr/>
      <dgm:t>
        <a:bodyPr/>
        <a:lstStyle/>
        <a:p>
          <a:endParaRPr lang="zh-CN" altLang="en-US"/>
        </a:p>
      </dgm:t>
    </dgm:pt>
    <dgm:pt modelId="{3738D6A9-B4A3-4D01-ACD6-805BCD9AF193}">
      <dgm:prSet phldrT="[文本]"/>
      <dgm:spPr/>
      <dgm:t>
        <a:bodyPr/>
        <a:lstStyle/>
        <a:p>
          <a:r>
            <a:rPr lang="zh-CN" altLang="en-US" b="1" dirty="0" smtClean="0"/>
            <a:t>面对面辅导</a:t>
          </a:r>
          <a:endParaRPr lang="zh-CN" altLang="en-US" b="1" dirty="0"/>
        </a:p>
      </dgm:t>
    </dgm:pt>
    <dgm:pt modelId="{4F3E6B8E-B880-4BA1-9438-16C5FFCFCC6D}" type="parTrans" cxnId="{20B01047-A621-4112-8DAD-82D361513BE5}">
      <dgm:prSet/>
      <dgm:spPr/>
      <dgm:t>
        <a:bodyPr/>
        <a:lstStyle/>
        <a:p>
          <a:endParaRPr lang="zh-CN" altLang="en-US"/>
        </a:p>
      </dgm:t>
    </dgm:pt>
    <dgm:pt modelId="{C803301D-A3CB-4F46-90D1-830B1A8DDDE6}" type="sibTrans" cxnId="{20B01047-A621-4112-8DAD-82D361513BE5}">
      <dgm:prSet/>
      <dgm:spPr/>
      <dgm:t>
        <a:bodyPr/>
        <a:lstStyle/>
        <a:p>
          <a:endParaRPr lang="zh-CN" altLang="en-US"/>
        </a:p>
      </dgm:t>
    </dgm:pt>
    <dgm:pt modelId="{CDC98461-086C-4753-934E-D51FFEBCFBB0}">
      <dgm:prSet phldrT="[文本]"/>
      <dgm:spPr/>
      <dgm:t>
        <a:bodyPr/>
        <a:lstStyle/>
        <a:p>
          <a:r>
            <a:rPr lang="zh-CN" altLang="en-US" dirty="0" smtClean="0"/>
            <a:t>学生讨论与练习</a:t>
          </a:r>
          <a:endParaRPr lang="zh-CN" altLang="en-US" dirty="0"/>
        </a:p>
      </dgm:t>
    </dgm:pt>
    <dgm:pt modelId="{AA093876-BF96-459C-90C5-CA2763B44B09}" type="parTrans" cxnId="{9B1B8902-B190-4EE2-9046-CB60E3AED044}">
      <dgm:prSet/>
      <dgm:spPr/>
      <dgm:t>
        <a:bodyPr/>
        <a:lstStyle/>
        <a:p>
          <a:endParaRPr lang="zh-CN" altLang="en-US"/>
        </a:p>
      </dgm:t>
    </dgm:pt>
    <dgm:pt modelId="{0302F685-8E7E-4BA5-9040-3B43F671A9FB}" type="sibTrans" cxnId="{9B1B8902-B190-4EE2-9046-CB60E3AED044}">
      <dgm:prSet/>
      <dgm:spPr/>
      <dgm:t>
        <a:bodyPr/>
        <a:lstStyle/>
        <a:p>
          <a:endParaRPr lang="zh-CN" altLang="en-US"/>
        </a:p>
      </dgm:t>
    </dgm:pt>
    <dgm:pt modelId="{FCE63325-C5AF-4888-B82B-A3511CDC7E1A}" type="pres">
      <dgm:prSet presAssocID="{6D34374A-1EBB-43CB-9370-10AB9DFE380E}" presName="linearFlow" presStyleCnt="0">
        <dgm:presLayoutVars>
          <dgm:dir/>
          <dgm:animLvl val="lvl"/>
          <dgm:resizeHandles val="exact"/>
        </dgm:presLayoutVars>
      </dgm:prSet>
      <dgm:spPr/>
      <dgm:t>
        <a:bodyPr/>
        <a:lstStyle/>
        <a:p>
          <a:endParaRPr lang="zh-CN" altLang="en-US"/>
        </a:p>
      </dgm:t>
    </dgm:pt>
    <dgm:pt modelId="{7D7151FB-F0FA-414A-8FDB-EC23D82A7A9E}" type="pres">
      <dgm:prSet presAssocID="{E541DD72-B1EB-4F3C-A4CC-C7957F0E6242}" presName="composite" presStyleCnt="0"/>
      <dgm:spPr/>
    </dgm:pt>
    <dgm:pt modelId="{BA5F68C1-4FED-4C07-BA1A-1A6BC9D4EE46}" type="pres">
      <dgm:prSet presAssocID="{E541DD72-B1EB-4F3C-A4CC-C7957F0E6242}" presName="parTx" presStyleLbl="node1" presStyleIdx="0" presStyleCnt="3">
        <dgm:presLayoutVars>
          <dgm:chMax val="0"/>
          <dgm:chPref val="0"/>
          <dgm:bulletEnabled val="1"/>
        </dgm:presLayoutVars>
      </dgm:prSet>
      <dgm:spPr/>
      <dgm:t>
        <a:bodyPr/>
        <a:lstStyle/>
        <a:p>
          <a:endParaRPr lang="zh-CN" altLang="en-US"/>
        </a:p>
      </dgm:t>
    </dgm:pt>
    <dgm:pt modelId="{BD885558-B328-4DAF-B0B1-1DBBE053ADA3}" type="pres">
      <dgm:prSet presAssocID="{E541DD72-B1EB-4F3C-A4CC-C7957F0E6242}" presName="parSh" presStyleLbl="node1" presStyleIdx="0" presStyleCnt="3"/>
      <dgm:spPr/>
      <dgm:t>
        <a:bodyPr/>
        <a:lstStyle/>
        <a:p>
          <a:endParaRPr lang="zh-CN" altLang="en-US"/>
        </a:p>
      </dgm:t>
    </dgm:pt>
    <dgm:pt modelId="{CBB4A518-5FB3-4BB5-AAF7-4FCAD9040FFD}" type="pres">
      <dgm:prSet presAssocID="{E541DD72-B1EB-4F3C-A4CC-C7957F0E6242}" presName="desTx" presStyleLbl="fgAcc1" presStyleIdx="0" presStyleCnt="3">
        <dgm:presLayoutVars>
          <dgm:bulletEnabled val="1"/>
        </dgm:presLayoutVars>
      </dgm:prSet>
      <dgm:spPr/>
      <dgm:t>
        <a:bodyPr/>
        <a:lstStyle/>
        <a:p>
          <a:endParaRPr lang="zh-CN" altLang="en-US"/>
        </a:p>
      </dgm:t>
    </dgm:pt>
    <dgm:pt modelId="{C8643A70-30F1-4E2E-8134-BE6C77FF9371}" type="pres">
      <dgm:prSet presAssocID="{252A55A9-740C-409E-A4F1-BE24A1CD312E}" presName="sibTrans" presStyleLbl="sibTrans2D1" presStyleIdx="0" presStyleCnt="2"/>
      <dgm:spPr/>
      <dgm:t>
        <a:bodyPr/>
        <a:lstStyle/>
        <a:p>
          <a:endParaRPr lang="zh-CN" altLang="en-US"/>
        </a:p>
      </dgm:t>
    </dgm:pt>
    <dgm:pt modelId="{A71BA736-DF09-4A22-AD9C-54CF9F3D327C}" type="pres">
      <dgm:prSet presAssocID="{252A55A9-740C-409E-A4F1-BE24A1CD312E}" presName="connTx" presStyleLbl="sibTrans2D1" presStyleIdx="0" presStyleCnt="2"/>
      <dgm:spPr/>
      <dgm:t>
        <a:bodyPr/>
        <a:lstStyle/>
        <a:p>
          <a:endParaRPr lang="zh-CN" altLang="en-US"/>
        </a:p>
      </dgm:t>
    </dgm:pt>
    <dgm:pt modelId="{CC7CCE7A-56B1-424B-A8A1-4609F5C0F5E6}" type="pres">
      <dgm:prSet presAssocID="{774C8D27-A879-489F-BD87-63A19E93277A}" presName="composite" presStyleCnt="0"/>
      <dgm:spPr/>
    </dgm:pt>
    <dgm:pt modelId="{248C236B-32DA-4B1E-B5B0-CA656DDF3C77}" type="pres">
      <dgm:prSet presAssocID="{774C8D27-A879-489F-BD87-63A19E93277A}" presName="parTx" presStyleLbl="node1" presStyleIdx="0" presStyleCnt="3">
        <dgm:presLayoutVars>
          <dgm:chMax val="0"/>
          <dgm:chPref val="0"/>
          <dgm:bulletEnabled val="1"/>
        </dgm:presLayoutVars>
      </dgm:prSet>
      <dgm:spPr/>
      <dgm:t>
        <a:bodyPr/>
        <a:lstStyle/>
        <a:p>
          <a:endParaRPr lang="zh-CN" altLang="en-US"/>
        </a:p>
      </dgm:t>
    </dgm:pt>
    <dgm:pt modelId="{6542168A-3898-4ACD-A5ED-B5A688E6AA80}" type="pres">
      <dgm:prSet presAssocID="{774C8D27-A879-489F-BD87-63A19E93277A}" presName="parSh" presStyleLbl="node1" presStyleIdx="1" presStyleCnt="3"/>
      <dgm:spPr/>
      <dgm:t>
        <a:bodyPr/>
        <a:lstStyle/>
        <a:p>
          <a:endParaRPr lang="zh-CN" altLang="en-US"/>
        </a:p>
      </dgm:t>
    </dgm:pt>
    <dgm:pt modelId="{27B337E8-6533-47B2-AB6A-4C22D0D39F36}" type="pres">
      <dgm:prSet presAssocID="{774C8D27-A879-489F-BD87-63A19E93277A}" presName="desTx" presStyleLbl="fgAcc1" presStyleIdx="1" presStyleCnt="3">
        <dgm:presLayoutVars>
          <dgm:bulletEnabled val="1"/>
        </dgm:presLayoutVars>
      </dgm:prSet>
      <dgm:spPr/>
      <dgm:t>
        <a:bodyPr/>
        <a:lstStyle/>
        <a:p>
          <a:endParaRPr lang="zh-CN" altLang="en-US"/>
        </a:p>
      </dgm:t>
    </dgm:pt>
    <dgm:pt modelId="{4087AD66-EE8D-482C-9A68-97D81298A756}" type="pres">
      <dgm:prSet presAssocID="{3EA645CF-A276-47C1-BB5B-6F0D18C79FB0}" presName="sibTrans" presStyleLbl="sibTrans2D1" presStyleIdx="1" presStyleCnt="2"/>
      <dgm:spPr/>
      <dgm:t>
        <a:bodyPr/>
        <a:lstStyle/>
        <a:p>
          <a:endParaRPr lang="zh-CN" altLang="en-US"/>
        </a:p>
      </dgm:t>
    </dgm:pt>
    <dgm:pt modelId="{49736AE3-002C-4F3D-A0DA-A5361E01D2ED}" type="pres">
      <dgm:prSet presAssocID="{3EA645CF-A276-47C1-BB5B-6F0D18C79FB0}" presName="connTx" presStyleLbl="sibTrans2D1" presStyleIdx="1" presStyleCnt="2"/>
      <dgm:spPr/>
      <dgm:t>
        <a:bodyPr/>
        <a:lstStyle/>
        <a:p>
          <a:endParaRPr lang="zh-CN" altLang="en-US"/>
        </a:p>
      </dgm:t>
    </dgm:pt>
    <dgm:pt modelId="{81F9748B-899D-48B5-AD71-BB9D575D9A10}" type="pres">
      <dgm:prSet presAssocID="{3738D6A9-B4A3-4D01-ACD6-805BCD9AF193}" presName="composite" presStyleCnt="0"/>
      <dgm:spPr/>
    </dgm:pt>
    <dgm:pt modelId="{AC222DEE-4588-40F3-B321-8F774227BE53}" type="pres">
      <dgm:prSet presAssocID="{3738D6A9-B4A3-4D01-ACD6-805BCD9AF193}" presName="parTx" presStyleLbl="node1" presStyleIdx="1" presStyleCnt="3">
        <dgm:presLayoutVars>
          <dgm:chMax val="0"/>
          <dgm:chPref val="0"/>
          <dgm:bulletEnabled val="1"/>
        </dgm:presLayoutVars>
      </dgm:prSet>
      <dgm:spPr/>
      <dgm:t>
        <a:bodyPr/>
        <a:lstStyle/>
        <a:p>
          <a:endParaRPr lang="zh-CN" altLang="en-US"/>
        </a:p>
      </dgm:t>
    </dgm:pt>
    <dgm:pt modelId="{D8C3BCAE-946E-4D32-B034-570ACDEAD335}" type="pres">
      <dgm:prSet presAssocID="{3738D6A9-B4A3-4D01-ACD6-805BCD9AF193}" presName="parSh" presStyleLbl="node1" presStyleIdx="2" presStyleCnt="3"/>
      <dgm:spPr/>
      <dgm:t>
        <a:bodyPr/>
        <a:lstStyle/>
        <a:p>
          <a:endParaRPr lang="zh-CN" altLang="en-US"/>
        </a:p>
      </dgm:t>
    </dgm:pt>
    <dgm:pt modelId="{83BA39C9-8BA4-4E02-A0B3-76341F1D058E}" type="pres">
      <dgm:prSet presAssocID="{3738D6A9-B4A3-4D01-ACD6-805BCD9AF193}" presName="desTx" presStyleLbl="fgAcc1" presStyleIdx="2" presStyleCnt="3">
        <dgm:presLayoutVars>
          <dgm:bulletEnabled val="1"/>
        </dgm:presLayoutVars>
      </dgm:prSet>
      <dgm:spPr/>
      <dgm:t>
        <a:bodyPr/>
        <a:lstStyle/>
        <a:p>
          <a:endParaRPr lang="zh-CN" altLang="en-US"/>
        </a:p>
      </dgm:t>
    </dgm:pt>
  </dgm:ptLst>
  <dgm:cxnLst>
    <dgm:cxn modelId="{CE713437-4813-4F98-9460-85132E008A16}" type="presOf" srcId="{505BAD05-919C-4D7C-BA84-FAF4F3BD114C}" destId="{27B337E8-6533-47B2-AB6A-4C22D0D39F36}" srcOrd="0" destOrd="0" presId="urn:microsoft.com/office/officeart/2005/8/layout/process3"/>
    <dgm:cxn modelId="{9FF72D24-6B9D-42C6-9B85-298595EAF5F4}" type="presOf" srcId="{3738D6A9-B4A3-4D01-ACD6-805BCD9AF193}" destId="{AC222DEE-4588-40F3-B321-8F774227BE53}" srcOrd="0" destOrd="0" presId="urn:microsoft.com/office/officeart/2005/8/layout/process3"/>
    <dgm:cxn modelId="{E50FDE1D-4761-4A49-B8B5-FA4388A3E12B}" srcId="{774C8D27-A879-489F-BD87-63A19E93277A}" destId="{505BAD05-919C-4D7C-BA84-FAF4F3BD114C}" srcOrd="0" destOrd="0" parTransId="{EEA812C7-0B8A-40AD-B776-D951D667E695}" sibTransId="{EF278353-A290-4EA9-838E-3D5BB185B667}"/>
    <dgm:cxn modelId="{23EE7D90-9F16-4AD0-83C6-53D2E693FA5D}" type="presOf" srcId="{E541DD72-B1EB-4F3C-A4CC-C7957F0E6242}" destId="{BD885558-B328-4DAF-B0B1-1DBBE053ADA3}" srcOrd="1" destOrd="0" presId="urn:microsoft.com/office/officeart/2005/8/layout/process3"/>
    <dgm:cxn modelId="{7B8A6122-5BCB-467D-8BAE-41BF851B0521}" type="presOf" srcId="{E541DD72-B1EB-4F3C-A4CC-C7957F0E6242}" destId="{BA5F68C1-4FED-4C07-BA1A-1A6BC9D4EE46}" srcOrd="0" destOrd="0" presId="urn:microsoft.com/office/officeart/2005/8/layout/process3"/>
    <dgm:cxn modelId="{DCDCD3C2-E1E6-4150-AF53-C373F2C1545A}" srcId="{E541DD72-B1EB-4F3C-A4CC-C7957F0E6242}" destId="{995038BF-170B-4AAE-A1C4-8D2FDADCAFF8}" srcOrd="0" destOrd="0" parTransId="{7D4652E4-19C6-4998-B5A9-C22557FBEE2E}" sibTransId="{D16537EA-E6CE-4805-96C5-0B404278334C}"/>
    <dgm:cxn modelId="{D2AACB81-D24C-4CF3-B0C2-485EC3611409}" type="presOf" srcId="{774C8D27-A879-489F-BD87-63A19E93277A}" destId="{248C236B-32DA-4B1E-B5B0-CA656DDF3C77}" srcOrd="0" destOrd="0" presId="urn:microsoft.com/office/officeart/2005/8/layout/process3"/>
    <dgm:cxn modelId="{F779DF92-DAE3-413F-90E3-62D795E7DC5E}" type="presOf" srcId="{774C8D27-A879-489F-BD87-63A19E93277A}" destId="{6542168A-3898-4ACD-A5ED-B5A688E6AA80}" srcOrd="1" destOrd="0" presId="urn:microsoft.com/office/officeart/2005/8/layout/process3"/>
    <dgm:cxn modelId="{20B01047-A621-4112-8DAD-82D361513BE5}" srcId="{6D34374A-1EBB-43CB-9370-10AB9DFE380E}" destId="{3738D6A9-B4A3-4D01-ACD6-805BCD9AF193}" srcOrd="2" destOrd="0" parTransId="{4F3E6B8E-B880-4BA1-9438-16C5FFCFCC6D}" sibTransId="{C803301D-A3CB-4F46-90D1-830B1A8DDDE6}"/>
    <dgm:cxn modelId="{A11648C6-EA80-4DB2-B83B-AABE88541837}" type="presOf" srcId="{3738D6A9-B4A3-4D01-ACD6-805BCD9AF193}" destId="{D8C3BCAE-946E-4D32-B034-570ACDEAD335}" srcOrd="1" destOrd="0" presId="urn:microsoft.com/office/officeart/2005/8/layout/process3"/>
    <dgm:cxn modelId="{9B1B8902-B190-4EE2-9046-CB60E3AED044}" srcId="{3738D6A9-B4A3-4D01-ACD6-805BCD9AF193}" destId="{CDC98461-086C-4753-934E-D51FFEBCFBB0}" srcOrd="0" destOrd="0" parTransId="{AA093876-BF96-459C-90C5-CA2763B44B09}" sibTransId="{0302F685-8E7E-4BA5-9040-3B43F671A9FB}"/>
    <dgm:cxn modelId="{F962E68D-A635-4BD5-AA18-9269CEFA91EA}" type="presOf" srcId="{995038BF-170B-4AAE-A1C4-8D2FDADCAFF8}" destId="{CBB4A518-5FB3-4BB5-AAF7-4FCAD9040FFD}" srcOrd="0" destOrd="0" presId="urn:microsoft.com/office/officeart/2005/8/layout/process3"/>
    <dgm:cxn modelId="{47DA1D49-B105-4212-9A7E-85C9C10F8B0A}" srcId="{6D34374A-1EBB-43CB-9370-10AB9DFE380E}" destId="{774C8D27-A879-489F-BD87-63A19E93277A}" srcOrd="1" destOrd="0" parTransId="{FFE79E6F-30E9-4A81-A4F0-4C41904C70BF}" sibTransId="{3EA645CF-A276-47C1-BB5B-6F0D18C79FB0}"/>
    <dgm:cxn modelId="{C02C7748-B566-417D-A825-80DA5819C872}" type="presOf" srcId="{3EA645CF-A276-47C1-BB5B-6F0D18C79FB0}" destId="{49736AE3-002C-4F3D-A0DA-A5361E01D2ED}" srcOrd="1" destOrd="0" presId="urn:microsoft.com/office/officeart/2005/8/layout/process3"/>
    <dgm:cxn modelId="{1228DB3D-14B7-4E7B-AC49-370EE0008371}" type="presOf" srcId="{252A55A9-740C-409E-A4F1-BE24A1CD312E}" destId="{C8643A70-30F1-4E2E-8134-BE6C77FF9371}" srcOrd="0" destOrd="0" presId="urn:microsoft.com/office/officeart/2005/8/layout/process3"/>
    <dgm:cxn modelId="{46C773EC-7803-4829-A020-1C76EA79CBFA}" type="presOf" srcId="{252A55A9-740C-409E-A4F1-BE24A1CD312E}" destId="{A71BA736-DF09-4A22-AD9C-54CF9F3D327C}" srcOrd="1" destOrd="0" presId="urn:microsoft.com/office/officeart/2005/8/layout/process3"/>
    <dgm:cxn modelId="{EC462FE8-DD3C-4816-B7A8-E96C5E4AF670}" srcId="{6D34374A-1EBB-43CB-9370-10AB9DFE380E}" destId="{E541DD72-B1EB-4F3C-A4CC-C7957F0E6242}" srcOrd="0" destOrd="0" parTransId="{B47E87C5-165A-425F-9067-FC36EDEC3CD9}" sibTransId="{252A55A9-740C-409E-A4F1-BE24A1CD312E}"/>
    <dgm:cxn modelId="{65AAAACB-94B7-4109-8071-C174ABE159A2}" type="presOf" srcId="{CDC98461-086C-4753-934E-D51FFEBCFBB0}" destId="{83BA39C9-8BA4-4E02-A0B3-76341F1D058E}" srcOrd="0" destOrd="0" presId="urn:microsoft.com/office/officeart/2005/8/layout/process3"/>
    <dgm:cxn modelId="{4F2A11EB-0759-41A4-9E24-EBBF1EC39524}" type="presOf" srcId="{3EA645CF-A276-47C1-BB5B-6F0D18C79FB0}" destId="{4087AD66-EE8D-482C-9A68-97D81298A756}" srcOrd="0" destOrd="0" presId="urn:microsoft.com/office/officeart/2005/8/layout/process3"/>
    <dgm:cxn modelId="{1A6B9624-8D8C-47E3-9BCF-C16116C983D9}" type="presOf" srcId="{6D34374A-1EBB-43CB-9370-10AB9DFE380E}" destId="{FCE63325-C5AF-4888-B82B-A3511CDC7E1A}" srcOrd="0" destOrd="0" presId="urn:microsoft.com/office/officeart/2005/8/layout/process3"/>
    <dgm:cxn modelId="{F2BF37B9-A7C4-4970-9394-E5CF8E51AC1A}" type="presParOf" srcId="{FCE63325-C5AF-4888-B82B-A3511CDC7E1A}" destId="{7D7151FB-F0FA-414A-8FDB-EC23D82A7A9E}" srcOrd="0" destOrd="0" presId="urn:microsoft.com/office/officeart/2005/8/layout/process3"/>
    <dgm:cxn modelId="{5841CCCD-2690-441D-BDDE-6626361E1188}" type="presParOf" srcId="{7D7151FB-F0FA-414A-8FDB-EC23D82A7A9E}" destId="{BA5F68C1-4FED-4C07-BA1A-1A6BC9D4EE46}" srcOrd="0" destOrd="0" presId="urn:microsoft.com/office/officeart/2005/8/layout/process3"/>
    <dgm:cxn modelId="{61B427A0-8BBE-4336-BB7E-4A6C720AC7D2}" type="presParOf" srcId="{7D7151FB-F0FA-414A-8FDB-EC23D82A7A9E}" destId="{BD885558-B328-4DAF-B0B1-1DBBE053ADA3}" srcOrd="1" destOrd="0" presId="urn:microsoft.com/office/officeart/2005/8/layout/process3"/>
    <dgm:cxn modelId="{6A501B93-21EC-4B41-B68A-79E84351246F}" type="presParOf" srcId="{7D7151FB-F0FA-414A-8FDB-EC23D82A7A9E}" destId="{CBB4A518-5FB3-4BB5-AAF7-4FCAD9040FFD}" srcOrd="2" destOrd="0" presId="urn:microsoft.com/office/officeart/2005/8/layout/process3"/>
    <dgm:cxn modelId="{A6DE0F52-1843-4C86-9E30-EEA2615344AF}" type="presParOf" srcId="{FCE63325-C5AF-4888-B82B-A3511CDC7E1A}" destId="{C8643A70-30F1-4E2E-8134-BE6C77FF9371}" srcOrd="1" destOrd="0" presId="urn:microsoft.com/office/officeart/2005/8/layout/process3"/>
    <dgm:cxn modelId="{4935A7A1-22A5-42B8-A34A-1E2BA1FB03D4}" type="presParOf" srcId="{C8643A70-30F1-4E2E-8134-BE6C77FF9371}" destId="{A71BA736-DF09-4A22-AD9C-54CF9F3D327C}" srcOrd="0" destOrd="0" presId="urn:microsoft.com/office/officeart/2005/8/layout/process3"/>
    <dgm:cxn modelId="{E5A1E6C0-BBFE-45E0-A8E3-5D45825EC0C0}" type="presParOf" srcId="{FCE63325-C5AF-4888-B82B-A3511CDC7E1A}" destId="{CC7CCE7A-56B1-424B-A8A1-4609F5C0F5E6}" srcOrd="2" destOrd="0" presId="urn:microsoft.com/office/officeart/2005/8/layout/process3"/>
    <dgm:cxn modelId="{BDDF8D2E-C6C2-4334-AD1E-F067235EF3B2}" type="presParOf" srcId="{CC7CCE7A-56B1-424B-A8A1-4609F5C0F5E6}" destId="{248C236B-32DA-4B1E-B5B0-CA656DDF3C77}" srcOrd="0" destOrd="0" presId="urn:microsoft.com/office/officeart/2005/8/layout/process3"/>
    <dgm:cxn modelId="{69992F02-9DE2-47FF-B480-458A0A81F615}" type="presParOf" srcId="{CC7CCE7A-56B1-424B-A8A1-4609F5C0F5E6}" destId="{6542168A-3898-4ACD-A5ED-B5A688E6AA80}" srcOrd="1" destOrd="0" presId="urn:microsoft.com/office/officeart/2005/8/layout/process3"/>
    <dgm:cxn modelId="{0778590D-AB2A-40D5-BBE9-41F7666A009A}" type="presParOf" srcId="{CC7CCE7A-56B1-424B-A8A1-4609F5C0F5E6}" destId="{27B337E8-6533-47B2-AB6A-4C22D0D39F36}" srcOrd="2" destOrd="0" presId="urn:microsoft.com/office/officeart/2005/8/layout/process3"/>
    <dgm:cxn modelId="{C1E35D6D-0B2F-49CF-AE62-C82C7F66C6E6}" type="presParOf" srcId="{FCE63325-C5AF-4888-B82B-A3511CDC7E1A}" destId="{4087AD66-EE8D-482C-9A68-97D81298A756}" srcOrd="3" destOrd="0" presId="urn:microsoft.com/office/officeart/2005/8/layout/process3"/>
    <dgm:cxn modelId="{1649EACC-FFD3-4DD3-A428-8BD6623D58A0}" type="presParOf" srcId="{4087AD66-EE8D-482C-9A68-97D81298A756}" destId="{49736AE3-002C-4F3D-A0DA-A5361E01D2ED}" srcOrd="0" destOrd="0" presId="urn:microsoft.com/office/officeart/2005/8/layout/process3"/>
    <dgm:cxn modelId="{A49ABB36-0A86-495E-A182-5C51F66FCF36}" type="presParOf" srcId="{FCE63325-C5AF-4888-B82B-A3511CDC7E1A}" destId="{81F9748B-899D-48B5-AD71-BB9D575D9A10}" srcOrd="4" destOrd="0" presId="urn:microsoft.com/office/officeart/2005/8/layout/process3"/>
    <dgm:cxn modelId="{E749EF78-73D8-4881-864D-01E797BACAD0}" type="presParOf" srcId="{81F9748B-899D-48B5-AD71-BB9D575D9A10}" destId="{AC222DEE-4588-40F3-B321-8F774227BE53}" srcOrd="0" destOrd="0" presId="urn:microsoft.com/office/officeart/2005/8/layout/process3"/>
    <dgm:cxn modelId="{05ED313B-0DB7-402A-918A-E776F2BEC511}" type="presParOf" srcId="{81F9748B-899D-48B5-AD71-BB9D575D9A10}" destId="{D8C3BCAE-946E-4D32-B034-570ACDEAD335}" srcOrd="1" destOrd="0" presId="urn:microsoft.com/office/officeart/2005/8/layout/process3"/>
    <dgm:cxn modelId="{F2F5FA9C-2953-477A-91FA-3232BB3F776A}" type="presParOf" srcId="{81F9748B-899D-48B5-AD71-BB9D575D9A10}" destId="{83BA39C9-8BA4-4E02-A0B3-76341F1D058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85558-B328-4DAF-B0B1-1DBBE053ADA3}">
      <dsp:nvSpPr>
        <dsp:cNvPr id="0" name=""/>
        <dsp:cNvSpPr/>
      </dsp:nvSpPr>
      <dsp:spPr>
        <a:xfrm>
          <a:off x="4092" y="707406"/>
          <a:ext cx="1860703" cy="99360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CN" altLang="en-US" sz="2300" b="1" kern="1200" dirty="0" smtClean="0"/>
            <a:t>编辑微课程</a:t>
          </a:r>
          <a:endParaRPr lang="zh-CN" altLang="en-US" sz="2300" b="1" kern="1200" dirty="0"/>
        </a:p>
      </dsp:txBody>
      <dsp:txXfrm>
        <a:off x="4092" y="707406"/>
        <a:ext cx="1860703" cy="662400"/>
      </dsp:txXfrm>
    </dsp:sp>
    <dsp:sp modelId="{CBB4A518-5FB3-4BB5-AAF7-4FCAD9040FFD}">
      <dsp:nvSpPr>
        <dsp:cNvPr id="0" name=""/>
        <dsp:cNvSpPr/>
      </dsp:nvSpPr>
      <dsp:spPr>
        <a:xfrm>
          <a:off x="385200" y="1369806"/>
          <a:ext cx="1860703" cy="13248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smtClean="0"/>
            <a:t>录音</a:t>
          </a:r>
          <a:r>
            <a:rPr lang="en-US" altLang="zh-CN" sz="2300" kern="1200" dirty="0" smtClean="0"/>
            <a:t>-</a:t>
          </a:r>
          <a:r>
            <a:rPr lang="zh-CN" altLang="en-US" sz="2300" kern="1200" dirty="0" smtClean="0"/>
            <a:t>手写</a:t>
          </a:r>
          <a:r>
            <a:rPr lang="en-US" altLang="zh-CN" sz="2300" kern="1200" dirty="0" smtClean="0"/>
            <a:t>-</a:t>
          </a:r>
          <a:r>
            <a:rPr lang="zh-CN" altLang="en-US" sz="2300" kern="1200" dirty="0" smtClean="0"/>
            <a:t>编辑</a:t>
          </a:r>
          <a:endParaRPr lang="zh-CN" altLang="en-US" sz="2300" kern="1200" dirty="0"/>
        </a:p>
      </dsp:txBody>
      <dsp:txXfrm>
        <a:off x="424002" y="1408608"/>
        <a:ext cx="1783099" cy="1247196"/>
      </dsp:txXfrm>
    </dsp:sp>
    <dsp:sp modelId="{C8643A70-30F1-4E2E-8134-BE6C77FF9371}">
      <dsp:nvSpPr>
        <dsp:cNvPr id="0" name=""/>
        <dsp:cNvSpPr/>
      </dsp:nvSpPr>
      <dsp:spPr>
        <a:xfrm>
          <a:off x="2146872" y="806975"/>
          <a:ext cx="598001" cy="4632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2146872" y="899627"/>
        <a:ext cx="459023" cy="277957"/>
      </dsp:txXfrm>
    </dsp:sp>
    <dsp:sp modelId="{6542168A-3898-4ACD-A5ED-B5A688E6AA80}">
      <dsp:nvSpPr>
        <dsp:cNvPr id="0" name=""/>
        <dsp:cNvSpPr/>
      </dsp:nvSpPr>
      <dsp:spPr>
        <a:xfrm>
          <a:off x="2993100" y="707406"/>
          <a:ext cx="1860703" cy="993600"/>
        </a:xfrm>
        <a:prstGeom prst="roundRect">
          <a:avLst>
            <a:gd name="adj" fmla="val 10000"/>
          </a:avLst>
        </a:prstGeom>
        <a:solidFill>
          <a:schemeClr val="accent2">
            <a:hueOff val="382337"/>
            <a:satOff val="0"/>
            <a:lumOff val="-10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CN" altLang="en-US" sz="2300" b="1" kern="1200" dirty="0" smtClean="0"/>
            <a:t>上传微课程</a:t>
          </a:r>
          <a:endParaRPr lang="zh-CN" altLang="en-US" sz="2300" b="1" kern="1200" dirty="0"/>
        </a:p>
      </dsp:txBody>
      <dsp:txXfrm>
        <a:off x="2993100" y="707406"/>
        <a:ext cx="1860703" cy="662400"/>
      </dsp:txXfrm>
    </dsp:sp>
    <dsp:sp modelId="{27B337E8-6533-47B2-AB6A-4C22D0D39F36}">
      <dsp:nvSpPr>
        <dsp:cNvPr id="0" name=""/>
        <dsp:cNvSpPr/>
      </dsp:nvSpPr>
      <dsp:spPr>
        <a:xfrm>
          <a:off x="3374208" y="1369806"/>
          <a:ext cx="1860703" cy="13248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82337"/>
              <a:satOff val="0"/>
              <a:lumOff val="-10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smtClean="0"/>
            <a:t>学生在线浏览</a:t>
          </a:r>
          <a:endParaRPr lang="zh-CN" altLang="en-US" sz="2300" kern="1200" dirty="0"/>
        </a:p>
      </dsp:txBody>
      <dsp:txXfrm>
        <a:off x="3413010" y="1408608"/>
        <a:ext cx="1783099" cy="1247196"/>
      </dsp:txXfrm>
    </dsp:sp>
    <dsp:sp modelId="{4087AD66-EE8D-482C-9A68-97D81298A756}">
      <dsp:nvSpPr>
        <dsp:cNvPr id="0" name=""/>
        <dsp:cNvSpPr/>
      </dsp:nvSpPr>
      <dsp:spPr>
        <a:xfrm>
          <a:off x="5135879" y="806975"/>
          <a:ext cx="598001" cy="463261"/>
        </a:xfrm>
        <a:prstGeom prst="rightArrow">
          <a:avLst>
            <a:gd name="adj1" fmla="val 60000"/>
            <a:gd name="adj2" fmla="val 50000"/>
          </a:avLst>
        </a:prstGeom>
        <a:solidFill>
          <a:schemeClr val="accent2">
            <a:hueOff val="764675"/>
            <a:satOff val="0"/>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5135879" y="899627"/>
        <a:ext cx="459023" cy="277957"/>
      </dsp:txXfrm>
    </dsp:sp>
    <dsp:sp modelId="{D8C3BCAE-946E-4D32-B034-570ACDEAD335}">
      <dsp:nvSpPr>
        <dsp:cNvPr id="0" name=""/>
        <dsp:cNvSpPr/>
      </dsp:nvSpPr>
      <dsp:spPr>
        <a:xfrm>
          <a:off x="5982107" y="707406"/>
          <a:ext cx="1860703" cy="993600"/>
        </a:xfrm>
        <a:prstGeom prst="roundRect">
          <a:avLst>
            <a:gd name="adj" fmla="val 10000"/>
          </a:avLst>
        </a:prstGeom>
        <a:solidFill>
          <a:schemeClr val="accent2">
            <a:hueOff val="764675"/>
            <a:satOff val="0"/>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zh-CN" altLang="en-US" sz="2300" b="1" kern="1200" dirty="0" smtClean="0"/>
            <a:t>面对面辅导</a:t>
          </a:r>
          <a:endParaRPr lang="zh-CN" altLang="en-US" sz="2300" b="1" kern="1200" dirty="0"/>
        </a:p>
      </dsp:txBody>
      <dsp:txXfrm>
        <a:off x="5982107" y="707406"/>
        <a:ext cx="1860703" cy="662400"/>
      </dsp:txXfrm>
    </dsp:sp>
    <dsp:sp modelId="{83BA39C9-8BA4-4E02-A0B3-76341F1D058E}">
      <dsp:nvSpPr>
        <dsp:cNvPr id="0" name=""/>
        <dsp:cNvSpPr/>
      </dsp:nvSpPr>
      <dsp:spPr>
        <a:xfrm>
          <a:off x="6363215" y="1369806"/>
          <a:ext cx="1860703" cy="13248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764675"/>
              <a:satOff val="0"/>
              <a:lumOff val="-2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smtClean="0"/>
            <a:t>学生讨论与练习</a:t>
          </a:r>
          <a:endParaRPr lang="zh-CN" altLang="en-US" sz="2300" kern="1200" dirty="0"/>
        </a:p>
      </dsp:txBody>
      <dsp:txXfrm>
        <a:off x="6402017" y="1408608"/>
        <a:ext cx="1783099" cy="12471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3939C-D914-4DE7-83A8-D3A8F90696C9}" type="datetimeFigureOut">
              <a:rPr lang="zh-CN" altLang="en-US" smtClean="0"/>
              <a:t>2012/11/1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FECB7-4387-4A6E-A126-2BE91FDF5550}" type="slidenum">
              <a:rPr lang="zh-CN" altLang="en-US" smtClean="0"/>
              <a:t>‹#›</a:t>
            </a:fld>
            <a:endParaRPr lang="zh-CN" altLang="en-US"/>
          </a:p>
        </p:txBody>
      </p:sp>
    </p:spTree>
    <p:extLst>
      <p:ext uri="{BB962C8B-B14F-4D97-AF65-F5344CB8AC3E}">
        <p14:creationId xmlns:p14="http://schemas.microsoft.com/office/powerpoint/2010/main" val="150040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aike.baidu.com/view/3487.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ike.baidu.com/view/3487.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aike.baidu.com/view/296035.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aike.baidu.com/view/25302.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rgbClr val="FF0000"/>
              </a:solidFill>
              <a:effectLst>
                <a:outerShdw blurRad="38100" dist="38100" dir="2700000" algn="tl">
                  <a:srgbClr val="000000">
                    <a:alpha val="43137"/>
                  </a:srgbClr>
                </a:outerShdw>
              </a:effectLst>
              <a:latin typeface="方正大黑简体" pitchFamily="65" charset="-122"/>
              <a:ea typeface="方正大黑简体" pitchFamily="65" charset="-122"/>
            </a:endParaRPr>
          </a:p>
        </p:txBody>
      </p:sp>
      <p:sp>
        <p:nvSpPr>
          <p:cNvPr id="4" name="灯片编号占位符 3"/>
          <p:cNvSpPr>
            <a:spLocks noGrp="1"/>
          </p:cNvSpPr>
          <p:nvPr>
            <p:ph type="sldNum" sz="quarter" idx="10"/>
          </p:nvPr>
        </p:nvSpPr>
        <p:spPr/>
        <p:txBody>
          <a:bodyPr/>
          <a:lstStyle/>
          <a:p>
            <a:fld id="{0C7FECB7-4387-4A6E-A126-2BE91FDF5550}" type="slidenum">
              <a:rPr lang="zh-CN" altLang="en-US" smtClean="0"/>
              <a:t>1</a:t>
            </a:fld>
            <a:endParaRPr lang="zh-CN" altLang="en-US"/>
          </a:p>
        </p:txBody>
      </p:sp>
    </p:spTree>
    <p:extLst>
      <p:ext uri="{BB962C8B-B14F-4D97-AF65-F5344CB8AC3E}">
        <p14:creationId xmlns:p14="http://schemas.microsoft.com/office/powerpoint/2010/main" val="142478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8803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8803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8803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061922"/>
                </a:solidFill>
                <a:ea typeface="华文楷体" pitchFamily="2" charset="-122"/>
              </a:rPr>
              <a:t>2004</a:t>
            </a:r>
            <a:r>
              <a:rPr lang="zh-CN" altLang="en-US" sz="1200" dirty="0" smtClean="0">
                <a:solidFill>
                  <a:srgbClr val="061922"/>
                </a:solidFill>
                <a:ea typeface="华文楷体" pitchFamily="2" charset="-122"/>
              </a:rPr>
              <a:t>年夏天，还住在波士顿的汗得知新奥尔良的表妹纳迪娅（</a:t>
            </a:r>
            <a:r>
              <a:rPr lang="en-US" altLang="zh-CN" sz="1200" dirty="0" smtClean="0">
                <a:solidFill>
                  <a:srgbClr val="061922"/>
                </a:solidFill>
                <a:ea typeface="华文楷体" pitchFamily="2" charset="-122"/>
              </a:rPr>
              <a:t>Nadia</a:t>
            </a:r>
            <a:r>
              <a:rPr lang="zh-CN" altLang="en-US" sz="1200" dirty="0" smtClean="0">
                <a:solidFill>
                  <a:srgbClr val="061922"/>
                </a:solidFill>
                <a:ea typeface="华文楷体" pitchFamily="2" charset="-122"/>
              </a:rPr>
              <a:t>）在七年级的数学课上遇到了公斤转换的难题。</a:t>
            </a:r>
            <a:r>
              <a:rPr lang="zh-CN" altLang="en-US" sz="1200" dirty="0" smtClean="0">
                <a:solidFill>
                  <a:srgbClr val="FF0000"/>
                </a:solidFill>
                <a:ea typeface="华文楷体" pitchFamily="2" charset="-122"/>
              </a:rPr>
              <a:t>萨尔</a:t>
            </a:r>
            <a:r>
              <a:rPr lang="en-US" altLang="zh-CN" sz="1200" dirty="0" smtClean="0">
                <a:solidFill>
                  <a:srgbClr val="FF0000"/>
                </a:solidFill>
                <a:ea typeface="华文楷体" pitchFamily="2" charset="-122"/>
              </a:rPr>
              <a:t>·</a:t>
            </a:r>
            <a:r>
              <a:rPr lang="zh-CN" altLang="en-US" sz="1200" dirty="0" smtClean="0">
                <a:solidFill>
                  <a:srgbClr val="FF0000"/>
                </a:solidFill>
                <a:ea typeface="华文楷体" pitchFamily="2" charset="-122"/>
              </a:rPr>
              <a:t>汗</a:t>
            </a:r>
            <a:r>
              <a:rPr lang="zh-CN" altLang="en-US" sz="1200" dirty="0" smtClean="0">
                <a:solidFill>
                  <a:srgbClr val="061922"/>
                </a:solidFill>
                <a:ea typeface="华文楷体" pitchFamily="2" charset="-122"/>
              </a:rPr>
              <a:t>（</a:t>
            </a:r>
            <a:r>
              <a:rPr lang="en-US" altLang="zh-CN" sz="1200" dirty="0" smtClean="0">
                <a:solidFill>
                  <a:srgbClr val="061922"/>
                </a:solidFill>
                <a:ea typeface="华文楷体" pitchFamily="2" charset="-122"/>
              </a:rPr>
              <a:t>Sal Khan</a:t>
            </a:r>
            <a:r>
              <a:rPr lang="zh-CN" altLang="en-US" sz="1200" dirty="0" smtClean="0">
                <a:solidFill>
                  <a:srgbClr val="061922"/>
                </a:solidFill>
                <a:ea typeface="华文楷体" pitchFamily="2" charset="-122"/>
              </a:rPr>
              <a:t>）同意对表妹进行远程辅导。他用雅虎的图画软件（</a:t>
            </a:r>
            <a:r>
              <a:rPr lang="en-US" altLang="zh-CN" sz="1200" dirty="0" smtClean="0">
                <a:solidFill>
                  <a:srgbClr val="061922"/>
                </a:solidFill>
                <a:ea typeface="华文楷体" pitchFamily="2" charset="-122"/>
              </a:rPr>
              <a:t>Doodle</a:t>
            </a:r>
            <a:r>
              <a:rPr lang="zh-CN" altLang="en-US" sz="1200" dirty="0" smtClean="0">
                <a:solidFill>
                  <a:srgbClr val="061922"/>
                </a:solidFill>
                <a:ea typeface="华文楷体" pitchFamily="2" charset="-122"/>
              </a:rPr>
              <a:t>）作为共享记事本，再加上一部电话，让纳迪娅开了窍</a:t>
            </a:r>
            <a:r>
              <a:rPr lang="en-US" altLang="zh-CN" sz="1200" dirty="0" smtClean="0">
                <a:solidFill>
                  <a:srgbClr val="061922"/>
                </a:solidFill>
                <a:ea typeface="华文楷体" pitchFamily="2" charset="-122"/>
              </a:rPr>
              <a:t>——</a:t>
            </a:r>
            <a:r>
              <a:rPr lang="zh-CN" altLang="en-US" sz="1200" dirty="0" smtClean="0">
                <a:solidFill>
                  <a:srgbClr val="061922"/>
                </a:solidFill>
                <a:ea typeface="华文楷体" pitchFamily="2" charset="-122"/>
              </a:rPr>
              <a:t>因为辅导的效果是如此显著，所以汗又开始用同样的方法辅导起纳迪娅的两个弟弟</a:t>
            </a:r>
            <a:r>
              <a:rPr lang="en-US" altLang="zh-CN" sz="1200" dirty="0" smtClean="0">
                <a:solidFill>
                  <a:srgbClr val="061922"/>
                </a:solidFill>
                <a:ea typeface="华文楷体" pitchFamily="2" charset="-122"/>
              </a:rPr>
              <a:t>——</a:t>
            </a:r>
            <a:r>
              <a:rPr lang="zh-CN" altLang="en-US" sz="1200" dirty="0" smtClean="0">
                <a:solidFill>
                  <a:srgbClr val="061922"/>
                </a:solidFill>
                <a:ea typeface="华文楷体" pitchFamily="2" charset="-122"/>
              </a:rPr>
              <a:t>阿里和阿曼。很快，消息就在亲朋好友中不胫而走。于是，汗利用</a:t>
            </a:r>
            <a:r>
              <a:rPr lang="en-US" altLang="zh-CN" sz="1200" dirty="0" smtClean="0">
                <a:solidFill>
                  <a:srgbClr val="061922"/>
                </a:solidFill>
                <a:ea typeface="华文楷体" pitchFamily="2" charset="-122"/>
              </a:rPr>
              <a:t>JavaScript</a:t>
            </a:r>
            <a:r>
              <a:rPr lang="zh-CN" altLang="en-US" sz="1200" dirty="0" smtClean="0">
                <a:solidFill>
                  <a:srgbClr val="061922"/>
                </a:solidFill>
                <a:ea typeface="华文楷体" pitchFamily="2" charset="-122"/>
              </a:rPr>
              <a:t>编写了问题生成器，以保证习题的供应量。然而，由于孩子们需要练足球，汗自己也有工作，大家所在的时区又不一样，安排授课的时间就成了问题。“我开始在</a:t>
            </a:r>
            <a:r>
              <a:rPr lang="en-US" altLang="zh-CN" sz="1200" dirty="0" smtClean="0">
                <a:solidFill>
                  <a:srgbClr val="061922"/>
                </a:solidFill>
                <a:ea typeface="华文楷体" pitchFamily="2" charset="-122"/>
              </a:rPr>
              <a:t>YouTube</a:t>
            </a:r>
            <a:r>
              <a:rPr lang="zh-CN" altLang="en-US" sz="1200" dirty="0" smtClean="0">
                <a:solidFill>
                  <a:srgbClr val="061922"/>
                </a:solidFill>
                <a:ea typeface="华文楷体" pitchFamily="2" charset="-122"/>
              </a:rPr>
              <a:t>上录像，让他们按自己的进度收看。”汗回忆说。后来，其他用户也加入进来，汗学院的雏形就此初具规模。 </a:t>
            </a:r>
          </a:p>
          <a:p>
            <a:endParaRPr lang="en-US" altLang="zh-CN" dirty="0" smtClean="0"/>
          </a:p>
          <a:p>
            <a:r>
              <a:rPr lang="en-US" altLang="zh-CN" dirty="0" smtClean="0"/>
              <a:t>http://www.khanacademy.org/</a:t>
            </a:r>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8685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参加实验的山景中学</a:t>
            </a:r>
            <a:r>
              <a:rPr lang="en-US" altLang="zh-CN" dirty="0" smtClean="0"/>
              <a:t>7</a:t>
            </a:r>
            <a:r>
              <a:rPr lang="zh-CN" altLang="en-US" dirty="0" smtClean="0"/>
              <a:t>年级学生，实用可汗学院一个学年的服务后，在全州考试中，进步明显，取得先进和精通成绩的学生比例，从</a:t>
            </a:r>
            <a:r>
              <a:rPr lang="en-US" altLang="zh-CN" dirty="0" smtClean="0"/>
              <a:t>23%</a:t>
            </a:r>
            <a:r>
              <a:rPr lang="zh-CN" altLang="en-US" dirty="0" smtClean="0"/>
              <a:t>跃升到</a:t>
            </a:r>
            <a:r>
              <a:rPr lang="en-US" altLang="zh-CN" dirty="0" smtClean="0"/>
              <a:t>41%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t>6</a:t>
            </a:fld>
            <a:endParaRPr lang="zh-CN" altLang="en-US"/>
          </a:p>
        </p:txBody>
      </p:sp>
    </p:spTree>
    <p:extLst>
      <p:ext uri="{BB962C8B-B14F-4D97-AF65-F5344CB8AC3E}">
        <p14:creationId xmlns:p14="http://schemas.microsoft.com/office/powerpoint/2010/main" val="337436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可汗学院利用了</a:t>
            </a:r>
            <a:r>
              <a:rPr lang="en-US" altLang="zh-CN" sz="1200" u="sng" strike="noStrike" kern="1200" dirty="0" err="1" smtClean="0">
                <a:solidFill>
                  <a:schemeClr val="tx1"/>
                </a:solidFill>
                <a:effectLst/>
                <a:latin typeface="+mn-lt"/>
                <a:ea typeface="+mn-ea"/>
                <a:cs typeface="+mn-cs"/>
                <a:hlinkClick r:id="rId3"/>
              </a:rPr>
              <a:t>网络</a:t>
            </a:r>
            <a:r>
              <a:rPr lang="zh-CN" altLang="zh-CN" sz="1200" kern="1200" dirty="0" smtClean="0">
                <a:solidFill>
                  <a:schemeClr val="tx1"/>
                </a:solidFill>
                <a:effectLst/>
                <a:latin typeface="+mn-lt"/>
                <a:ea typeface="+mn-ea"/>
                <a:cs typeface="+mn-cs"/>
              </a:rPr>
              <a:t>传送的便捷与录影重复利用成本低的特性，每段课程影片长度约十分钟</a:t>
            </a:r>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1647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可汗学院利用了</a:t>
            </a:r>
            <a:r>
              <a:rPr lang="en-US" altLang="zh-CN" sz="1200" u="sng" strike="noStrike" kern="1200" dirty="0" err="1" smtClean="0">
                <a:solidFill>
                  <a:schemeClr val="tx1"/>
                </a:solidFill>
                <a:effectLst/>
                <a:latin typeface="+mn-lt"/>
                <a:ea typeface="+mn-ea"/>
                <a:cs typeface="+mn-cs"/>
                <a:hlinkClick r:id="rId3"/>
              </a:rPr>
              <a:t>网络</a:t>
            </a:r>
            <a:r>
              <a:rPr lang="zh-CN" altLang="zh-CN" sz="1200" kern="1200" dirty="0" smtClean="0">
                <a:solidFill>
                  <a:schemeClr val="tx1"/>
                </a:solidFill>
                <a:effectLst/>
                <a:latin typeface="+mn-lt"/>
                <a:ea typeface="+mn-ea"/>
                <a:cs typeface="+mn-cs"/>
              </a:rPr>
              <a:t>传送的便捷与录影重复利用成本低的特性，每段课程影片长度约十分钟</a:t>
            </a:r>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1647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教学者本人不出现在影片中，用的是一种电子黑板系统。其网站目前也开发了一种练习系统，记录了学习者对每一个问题的完整练习记录，</a:t>
            </a:r>
            <a:r>
              <a:rPr lang="en-US" altLang="zh-CN" sz="1200" u="sng" strike="noStrike" kern="1200" dirty="0" err="1" smtClean="0">
                <a:solidFill>
                  <a:schemeClr val="tx1"/>
                </a:solidFill>
                <a:effectLst/>
                <a:latin typeface="+mn-lt"/>
                <a:ea typeface="+mn-ea"/>
                <a:cs typeface="+mn-cs"/>
                <a:hlinkClick r:id="rId3"/>
              </a:rPr>
              <a:t>教学</a:t>
            </a:r>
            <a:r>
              <a:rPr lang="zh-CN" altLang="zh-CN" sz="1200" kern="1200" dirty="0" smtClean="0">
                <a:solidFill>
                  <a:schemeClr val="tx1"/>
                </a:solidFill>
                <a:effectLst/>
                <a:latin typeface="+mn-lt"/>
                <a:ea typeface="+mn-ea"/>
                <a:cs typeface="+mn-cs"/>
              </a:rPr>
              <a:t>者参考该记录，可以很容易得知学习者哪些观念不懂。</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47873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从最基础的内容开始，以由易到难的进阶方式互相衔接。</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8803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传统的学校课程中，为了配合全班的进度，教师只要求学生跨过一定的门槛（例如及格）就继续往下教；但若利用类似于可汗学院的</a:t>
            </a:r>
            <a:r>
              <a:rPr lang="en-US" altLang="zh-CN" sz="1200" u="sng" strike="noStrike" kern="1200" dirty="0" err="1" smtClean="0">
                <a:solidFill>
                  <a:schemeClr val="tx1"/>
                </a:solidFill>
                <a:effectLst/>
                <a:latin typeface="+mn-lt"/>
                <a:ea typeface="+mn-ea"/>
                <a:cs typeface="+mn-cs"/>
                <a:hlinkClick r:id="rId3"/>
              </a:rPr>
              <a:t>系统</a:t>
            </a:r>
            <a:r>
              <a:rPr lang="zh-CN" altLang="zh-CN" sz="1200" kern="1200" dirty="0" smtClean="0">
                <a:solidFill>
                  <a:schemeClr val="tx1"/>
                </a:solidFill>
                <a:effectLst/>
                <a:latin typeface="+mn-lt"/>
                <a:ea typeface="+mn-ea"/>
                <a:cs typeface="+mn-cs"/>
              </a:rPr>
              <a:t>，则可以试图让学生搞懂每一个未来还要用到的基础观念之后，再继续往下教学，进度类似的学生可以重编在一班。</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Khan</a:t>
            </a:r>
            <a:r>
              <a:rPr lang="zh-CN" altLang="zh-CN" sz="1200" kern="1200" dirty="0" smtClean="0">
                <a:solidFill>
                  <a:schemeClr val="tx1"/>
                </a:solidFill>
                <a:effectLst/>
                <a:latin typeface="+mn-lt"/>
                <a:ea typeface="+mn-ea"/>
                <a:cs typeface="+mn-cs"/>
              </a:rPr>
              <a:t>学院的教育体系中，一个很重要的模式是</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满十分前进</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模式。学生们通过完成视频中所设计的练习来了解并巩固自己对知识的掌握情况，在特定的章节与单元的练习中，只要最后达到了十分，便可以进入到下一个单元的学习。而这种练习系统的设计，极好地弥补了传统教学中通过考试来对学生进行学习检测的缺陷。因为在传统的考试中，即使是拿到了</a:t>
            </a:r>
            <a:r>
              <a:rPr lang="en-US" altLang="zh-CN" sz="1200" kern="1200" dirty="0" smtClean="0">
                <a:solidFill>
                  <a:schemeClr val="tx1"/>
                </a:solidFill>
                <a:effectLst/>
                <a:latin typeface="+mn-lt"/>
                <a:ea typeface="+mn-ea"/>
                <a:cs typeface="+mn-cs"/>
              </a:rPr>
              <a:t>95</a:t>
            </a:r>
            <a:r>
              <a:rPr lang="zh-CN" altLang="zh-CN" sz="1200" kern="1200" dirty="0" smtClean="0">
                <a:solidFill>
                  <a:schemeClr val="tx1"/>
                </a:solidFill>
                <a:effectLst/>
                <a:latin typeface="+mn-lt"/>
                <a:ea typeface="+mn-ea"/>
                <a:cs typeface="+mn-cs"/>
              </a:rPr>
              <a:t>分的学生，也很可能不知道自己</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分的缺漏到底在哪儿就被迫进入下一章节。而</a:t>
            </a:r>
            <a:r>
              <a:rPr lang="en-US" altLang="zh-CN" sz="1200" kern="1200" dirty="0" smtClean="0">
                <a:solidFill>
                  <a:schemeClr val="tx1"/>
                </a:solidFill>
                <a:effectLst/>
                <a:latin typeface="+mn-lt"/>
                <a:ea typeface="+mn-ea"/>
                <a:cs typeface="+mn-cs"/>
              </a:rPr>
              <a:t>Khan</a:t>
            </a:r>
            <a:r>
              <a:rPr lang="zh-CN" altLang="zh-CN" sz="1200" kern="1200" dirty="0" smtClean="0">
                <a:solidFill>
                  <a:schemeClr val="tx1"/>
                </a:solidFill>
                <a:effectLst/>
                <a:latin typeface="+mn-lt"/>
                <a:ea typeface="+mn-ea"/>
                <a:cs typeface="+mn-cs"/>
              </a:rPr>
              <a:t>学院的教学理念是，拿满了十分，才继续前进。关于这点，我印象最深的是</a:t>
            </a:r>
            <a:r>
              <a:rPr lang="en-US" altLang="zh-CN" sz="1200" kern="1200" dirty="0" smtClean="0">
                <a:solidFill>
                  <a:schemeClr val="tx1"/>
                </a:solidFill>
                <a:effectLst/>
                <a:latin typeface="+mn-lt"/>
                <a:ea typeface="+mn-ea"/>
                <a:cs typeface="+mn-cs"/>
              </a:rPr>
              <a:t>Khan</a:t>
            </a:r>
            <a:r>
              <a:rPr lang="zh-CN" altLang="zh-CN" sz="1200" kern="1200" dirty="0" smtClean="0">
                <a:solidFill>
                  <a:schemeClr val="tx1"/>
                </a:solidFill>
                <a:effectLst/>
                <a:latin typeface="+mn-lt"/>
                <a:ea typeface="+mn-ea"/>
                <a:cs typeface="+mn-cs"/>
              </a:rPr>
              <a:t>在演讲中所说的一段话：</a:t>
            </a:r>
          </a:p>
          <a:p>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（满十分前进的模式）这也和学习骑自行车是一样的道理。 确保在自行车上，从自行车上摔落，一直练习直到你精通它为止。传统的方式总是惩罚你的尝试和失误，但不会期望你精通它。而我们鼓励去试验尝试，鼓励去失败，但我们要求你达到精通。</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0369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从最基础的内容开始，以由易到难的进阶方式互相衔接。</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2117763-799B-4702-81AD-F0F0E977DB5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88034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8211008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721550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3"/>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3"/>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01235E3-2B3B-4A99-832D-19085089C6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719713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5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6119947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0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23953002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905"/>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3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49488123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6"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90616308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05179936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17920926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92422114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92930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07333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6916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76743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57871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85283651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27695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4885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6858791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68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238"/>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35876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41919428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524"/>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28576688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68277042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62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13902826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8032"/>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6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50527889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0"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4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87519516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8739737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57016264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7072039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67129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32102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21864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4442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4976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7793390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44901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32769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084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306"/>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078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23975651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59"/>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220662165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5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85141416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768"/>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98450274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1"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8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8768225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37472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98138535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03267452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50757920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40045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200597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82131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77347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81127754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17455"/>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607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5181245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6071245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1368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04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015632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8573369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D770559A-E931-46C9-9439-3F6A5DB899ED}"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121"/>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48692301"/>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0749D55-703D-4AC9-820A-D3A44B7F8031}"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22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4274659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629"/>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9F286C34-ADF4-48A3-A62B-2AE5CCC93B12}"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66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25767938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5"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EFD38B08-E000-4511-AF06-D684DB34F04C}"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44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37546357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A735EAB8-74C3-429F-ACBE-063F30365F56}"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406405798"/>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5ACCD11-A371-40D4-97F3-CE7B0479B490}"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3453574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2082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7C99793-39E0-4952-AE7B-B8A729175944}"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599299727"/>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67926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00409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098621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534342"/>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C94D333A-56AF-424A-8A3F-18741B54AA62}"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42475129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815532"/>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5788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1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66829299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6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4464837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6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366543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63"/>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9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013827297"/>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8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16664022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01400320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7932063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4009215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041281"/>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0029114"/>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2456037"/>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848377"/>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5058034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24476990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06377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15840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17917225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8915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9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469153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7472214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83"/>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18141614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8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93606139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992"/>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2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223822220"/>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78"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0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5704053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529961459"/>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03291911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163098304"/>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671686862"/>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053812"/>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3304341"/>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716950"/>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03181"/>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875444561"/>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552830"/>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102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84"/>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6441815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84"/>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54517129"/>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961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26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346617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31828242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72"/>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382222477"/>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2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236389857"/>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22"/>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5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17775665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4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840725192"/>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74936215"/>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233429528"/>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5994457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94"/>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2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196227514"/>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9392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1100040"/>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349473"/>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76656"/>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584001100"/>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518968"/>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565037"/>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33181784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2489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5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95883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3"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07"/>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614297252"/>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2247069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7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465639212"/>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6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250563527"/>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778"/>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1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243365136"/>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39269492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30124089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304577054"/>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842020715"/>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939445"/>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4663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33964746"/>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5293009"/>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70018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285479739"/>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334650"/>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880349"/>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337082315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817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05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516426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33813500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83"/>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38475959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294230619"/>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8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246900569"/>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992"/>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2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296582840"/>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78"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0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557603857"/>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947441378"/>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023276310"/>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73988798"/>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145490"/>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5071234"/>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6673579"/>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06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088307963"/>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736567501"/>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009138"/>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980660"/>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769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26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4422911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8157757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59"/>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49672297"/>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5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008011478"/>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768"/>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368265269"/>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1"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8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5585838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8150251"/>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888207415"/>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598037172"/>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688347312"/>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3234530"/>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042573"/>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7670566"/>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658220"/>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4993287"/>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01352"/>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94158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3317468"/>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11188668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986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04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9748992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5660518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2542374228"/>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3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770516409"/>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28"/>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6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756181248"/>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4"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50"/>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949890388"/>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544885873"/>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1574455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0389721"/>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546170519"/>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4872057"/>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7094687"/>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933776"/>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53249"/>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654459961"/>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512729"/>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738247"/>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0836690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754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248208"/>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62"/>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948841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21404784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0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248254857"/>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0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4265976280"/>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913"/>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4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947202277"/>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0"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697642911"/>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913739790"/>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781626530"/>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77545716"/>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83654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94"/>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2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9425649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511881013"/>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1922068"/>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1948213"/>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298193"/>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488630978"/>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254119"/>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32271"/>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3905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86"/>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090601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25059886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6"/>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4536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137125"/>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20980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020726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625096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35548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474509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44597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90"/>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005262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8981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3300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0179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581635"/>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77154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98492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4641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9795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40006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47304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5716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6607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4145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59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58426093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148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68"/>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442992085"/>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6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415409171"/>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777"/>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1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461002623"/>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9"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0"/>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110562794"/>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323200071"/>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55235326"/>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789066901"/>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51652"/>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7332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26611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194134"/>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263926"/>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409325806"/>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819674"/>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52642"/>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90408109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32111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050"/>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8007467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9453792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email">
            <a:duotone>
              <a:prstClr val="black"/>
              <a:schemeClr val="tx2">
                <a:tint val="45000"/>
                <a:satMod val="400000"/>
              </a:schemeClr>
            </a:duotone>
            <a:lum bright="2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grpSp>
        <p:nvGrpSpPr>
          <p:cNvPr id="16" name="Group 15"/>
          <p:cNvGrpSpPr/>
          <p:nvPr/>
        </p:nvGrpSpPr>
        <p:grpSpPr>
          <a:xfrm rot="20533676">
            <a:off x="618027" y="2942261"/>
            <a:ext cx="2508736" cy="1895616"/>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43346">
            <a:off x="2856203" y="1940905"/>
            <a:ext cx="5773084" cy="2888113"/>
          </a:xfrm>
          <a:prstGeom prst="rect">
            <a:avLst/>
          </a:prstGeom>
        </p:spPr>
      </p:pic>
      <p:sp>
        <p:nvSpPr>
          <p:cNvPr id="2" name="Title 1"/>
          <p:cNvSpPr>
            <a:spLocks noGrp="1"/>
          </p:cNvSpPr>
          <p:nvPr>
            <p:ph type="ctrTitle"/>
          </p:nvPr>
        </p:nvSpPr>
        <p:spPr>
          <a:xfrm rot="360000">
            <a:off x="3339809" y="2261845"/>
            <a:ext cx="4847038" cy="119979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rot="360000">
            <a:off x="3200499" y="3575187"/>
            <a:ext cx="4836456" cy="780634"/>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20520000">
            <a:off x="963300" y="3796178"/>
            <a:ext cx="1968535" cy="401243"/>
          </a:xfrm>
        </p:spPr>
        <p:txBody>
          <a:bodyPr anchor="t"/>
          <a:lstStyle>
            <a:lvl1pPr algn="ctr">
              <a:defRPr sz="2200">
                <a:solidFill>
                  <a:schemeClr val="accent1"/>
                </a:solidFill>
              </a:defRPr>
            </a:lvl1pPr>
          </a:lstStyle>
          <a:p>
            <a:fld id="{530820CF-B880-4189-942D-D702A7CBA730}" type="datetimeFigureOut">
              <a:rPr lang="zh-CN" altLang="en-US" smtClean="0">
                <a:solidFill>
                  <a:srgbClr val="A63212"/>
                </a:solidFill>
              </a:rPr>
              <a:pPr/>
              <a:t>2012/11/1</a:t>
            </a:fld>
            <a:endParaRPr lang="zh-CN" altLang="en-US">
              <a:solidFill>
                <a:srgbClr val="A63212"/>
              </a:solidFill>
            </a:endParaRPr>
          </a:p>
        </p:txBody>
      </p:sp>
      <p:sp>
        <p:nvSpPr>
          <p:cNvPr id="5" name="Footer Placeholder 4"/>
          <p:cNvSpPr>
            <a:spLocks noGrp="1"/>
          </p:cNvSpPr>
          <p:nvPr>
            <p:ph type="ftr" sz="quarter" idx="11"/>
          </p:nvPr>
        </p:nvSpPr>
        <p:spPr>
          <a:xfrm rot="20520000">
            <a:off x="647595" y="3101509"/>
            <a:ext cx="2085881" cy="626258"/>
          </a:xfrm>
        </p:spPr>
        <p:txBody>
          <a:bodyPr anchor="ctr"/>
          <a:lstStyle>
            <a:lvl1pPr algn="l">
              <a:defRPr sz="1600">
                <a:solidFill>
                  <a:schemeClr val="accent5">
                    <a:lumMod val="50000"/>
                  </a:schemeClr>
                </a:solidFill>
              </a:defRPr>
            </a:lvl1pPr>
          </a:lstStyle>
          <a:p>
            <a:endParaRPr lang="zh-CN" alt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4132380"/>
            <a:ext cx="738180" cy="319955"/>
          </a:xfrm>
        </p:spPr>
        <p:txBody>
          <a:bodyPr/>
          <a:lstStyle>
            <a:lvl1pPr algn="r">
              <a:defRPr>
                <a:solidFill>
                  <a:schemeClr val="accent1">
                    <a:lumMod val="75000"/>
                  </a:schemeClr>
                </a:solidFill>
              </a:defRPr>
            </a:lvl1pPr>
          </a:lstStyle>
          <a:p>
            <a:fld id="{0C913308-F349-4B6D-A68A-DD1791B4A57B}" type="slidenum">
              <a:rPr lang="zh-CN" altLang="en-US" smtClean="0">
                <a:solidFill>
                  <a:srgbClr val="A63212">
                    <a:lumMod val="75000"/>
                  </a:srgbClr>
                </a:solidFill>
              </a:rPr>
              <a:pPr/>
              <a:t>‹#›</a:t>
            </a:fld>
            <a:endParaRPr lang="zh-CN" altLang="en-US">
              <a:solidFill>
                <a:srgbClr val="A63212">
                  <a:lumMod val="75000"/>
                </a:srgbClr>
              </a:solidFill>
            </a:endParaRPr>
          </a:p>
        </p:txBody>
      </p:sp>
      <p:pic>
        <p:nvPicPr>
          <p:cNvPr id="9" name="Picture 8" descr="coverBan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410075"/>
            <a:ext cx="9144000" cy="24765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367709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6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1255699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23521682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51293" y="1123495"/>
            <a:ext cx="8041439" cy="1572944"/>
          </a:xfrm>
        </p:spPr>
        <p:txBody>
          <a:bodyPr anchor="b"/>
          <a:lstStyle>
            <a:lvl1pPr algn="ctr">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12" y="2815804"/>
            <a:ext cx="7467601" cy="1125140"/>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63222845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
        <p:nvSpPr>
          <p:cNvPr id="9" name="Content Placeholder 8"/>
          <p:cNvSpPr>
            <a:spLocks noGrp="1"/>
          </p:cNvSpPr>
          <p:nvPr>
            <p:ph sz="quarter" idx="13"/>
          </p:nvPr>
        </p:nvSpPr>
        <p:spPr>
          <a:xfrm>
            <a:off x="841248" y="1529334"/>
            <a:ext cx="3657600" cy="29626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Content Placeholder 10"/>
          <p:cNvSpPr>
            <a:spLocks noGrp="1"/>
          </p:cNvSpPr>
          <p:nvPr>
            <p:ph sz="quarter" idx="14"/>
          </p:nvPr>
        </p:nvSpPr>
        <p:spPr>
          <a:xfrm>
            <a:off x="4645152" y="1529334"/>
            <a:ext cx="3657600" cy="29626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47781061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41248" y="1528792"/>
            <a:ext cx="3017520"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5291091" y="1528792"/>
            <a:ext cx="3014708" cy="4067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
        <p:nvSpPr>
          <p:cNvPr id="16" name="Freeform 22"/>
          <p:cNvSpPr>
            <a:spLocks/>
          </p:cNvSpPr>
          <p:nvPr/>
        </p:nvSpPr>
        <p:spPr bwMode="auto">
          <a:xfrm rot="20274567">
            <a:off x="3933662" y="3210775"/>
            <a:ext cx="1288495" cy="541897"/>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908" y="2487653"/>
            <a:ext cx="1288495" cy="541897"/>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057399"/>
            <a:ext cx="3017520" cy="2434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Content Placeholder 14"/>
          <p:cNvSpPr>
            <a:spLocks noGrp="1"/>
          </p:cNvSpPr>
          <p:nvPr>
            <p:ph sz="quarter" idx="14"/>
          </p:nvPr>
        </p:nvSpPr>
        <p:spPr>
          <a:xfrm>
            <a:off x="5294376" y="2057400"/>
            <a:ext cx="3017520" cy="2434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16964911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214026459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421855208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51297" y="1115311"/>
            <a:ext cx="3008313" cy="1441004"/>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3893350" y="626594"/>
            <a:ext cx="4699370" cy="386364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51297" y="2556316"/>
            <a:ext cx="3008313" cy="14393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87023704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200" y="143427"/>
            <a:ext cx="2781300" cy="614363"/>
          </a:xfrm>
          <a:prstGeom prst="rect">
            <a:avLst/>
          </a:prstGeom>
        </p:spPr>
      </p:pic>
      <p:sp>
        <p:nvSpPr>
          <p:cNvPr id="2" name="Title 1"/>
          <p:cNvSpPr>
            <a:spLocks noGrp="1"/>
          </p:cNvSpPr>
          <p:nvPr>
            <p:ph type="title"/>
          </p:nvPr>
        </p:nvSpPr>
        <p:spPr>
          <a:xfrm>
            <a:off x="551280" y="3502264"/>
            <a:ext cx="8041440" cy="539899"/>
          </a:xfrm>
        </p:spPr>
        <p:txBody>
          <a:bodyPr anchor="b"/>
          <a:lstStyle>
            <a:lvl1pPr algn="ctr">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rot="-60000">
            <a:off x="2130552" y="445770"/>
            <a:ext cx="4873752" cy="27432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1219200" y="4062138"/>
            <a:ext cx="6705600" cy="45234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136339710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108870734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2711"/>
            <a:ext cx="1963320" cy="410214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551280" y="628651"/>
            <a:ext cx="5907840" cy="388620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CN"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3580554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27073757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0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89244799"/>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9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738859329"/>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908"/>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4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89022575"/>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2"/>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019448670"/>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592917778"/>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171842620"/>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85696818"/>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710390"/>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835886"/>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3845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91"/>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2736242316"/>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15641"/>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350448389"/>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329046"/>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23019"/>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52789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82"/>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266152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402096252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52539"/>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67"/>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749061855"/>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19203"/>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6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426578483"/>
      </p:ext>
    </p:extLst>
  </p:cSld>
  <p:clrMapOvr>
    <a:masterClrMapping/>
  </p:clrMapOvr>
  <p:transition>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1327976"/>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0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45758094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9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468768501"/>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6"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89"/>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632035239"/>
      </p:ext>
    </p:extLst>
  </p:cSld>
  <p:clrMapOvr>
    <a:masterClrMapping/>
  </p:clrMapOvr>
  <p:transition>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9153441"/>
      </p:ext>
    </p:extLst>
  </p:cSld>
  <p:clrMapOvr>
    <a:masterClrMapping/>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87143183"/>
      </p:ext>
    </p:extLst>
  </p:cSld>
  <p:clrMapOvr>
    <a:masterClrMapping/>
  </p:clrMapOvr>
  <p:transition>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474752310"/>
      </p:ext>
    </p:extLst>
  </p:cSld>
  <p:clrMapOvr>
    <a:masterClrMapping/>
  </p:clrMapOvr>
  <p:transition>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79669"/>
      </p:ext>
    </p:extLst>
  </p:cSld>
  <p:clrMapOvr>
    <a:masterClrMapping/>
  </p:clrMapOvr>
  <p:transition>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3183722"/>
      </p:ext>
    </p:extLst>
  </p:cSld>
  <p:clrMapOvr>
    <a:masterClrMapping/>
  </p:clrMapOvr>
  <p:transition>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6956121"/>
      </p:ext>
    </p:extLst>
  </p:cSld>
  <p:clrMapOvr>
    <a:masterClrMapping/>
  </p:clrMapOvr>
  <p:transition>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659494"/>
      </p:ext>
    </p:extLst>
  </p:cSld>
  <p:clrMapOvr>
    <a:masterClrMapping/>
  </p:clrMapOvr>
  <p:transition>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88344208"/>
      </p:ext>
    </p:extLst>
  </p:cSld>
  <p:clrMapOvr>
    <a:masterClrMapping/>
  </p:clrMapOvr>
  <p:transition>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47243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99"/>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3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1068180267"/>
      </p:ext>
    </p:extLst>
  </p:cSld>
  <p:clrMapOvr>
    <a:masterClrMapping/>
  </p:clrMapOvr>
  <p:transition>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737508"/>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1436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249"/>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8560645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46058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3"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07"/>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43652312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4" y="902494"/>
            <a:ext cx="8494713" cy="279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1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9912618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825042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986986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9130838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605904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013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06877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49485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708469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682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1632728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73849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09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73"/>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46671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981588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66"/>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99797339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1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0291096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816"/>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4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96712188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3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2823788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6622957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7846436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031624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07349860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62734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62202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28628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36094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79430045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3540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11014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86686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22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88628102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49"/>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82515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5045577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22"/>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val="111311450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7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7289528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327771"/>
            <a:ext cx="8342313"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0097043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0" y="902501"/>
            <a:ext cx="8494713" cy="279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val="391263781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2872597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0958823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16345814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63706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13965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782718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627693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3483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25664473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11522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73379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val="280057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794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159810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11/1/2012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45277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2012/11/1</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val="109700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14966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FBE43DC-11A4-4450-8B27-DF6DD719D2D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88562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8F32450-2122-4D9E-B4F8-C9717C860B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734325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DB4A0C1-8BAA-47C2-A86D-F91246A069B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4102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B9FE81C-EF0A-484B-A1E5-9CA470111D1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168652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C9F37708-3CBD-4AEE-8EC7-A7EEB02281D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60773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310FA31-3FFF-4D6B-92DA-F3AD037FCD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256057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0D0A605-4293-4B81-9B63-268FC5700E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98801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9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C5D8E76-3C45-4AC0-B864-DBF5BBEABF7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24613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7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94966FE-B0E8-449F-826E-8BC32A901B1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975862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E3F2441-52D5-4436-9142-744D99136A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415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6" Type="http://schemas.openxmlformats.org/officeDocument/2006/relationships/image" Target="../media/image1.png"/><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theme" Target="../theme/theme10.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image" Target="../media/image1.pn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19" Type="http://schemas.openxmlformats.org/officeDocument/2006/relationships/theme" Target="../theme/theme11.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theme" Target="../theme/theme12.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19" Type="http://schemas.openxmlformats.org/officeDocument/2006/relationships/image" Target="../media/image1.pn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image" Target="../media/image1.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theme" Target="../theme/theme1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image" Target="../media/image1.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theme" Target="../theme/theme14.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theme" Target="../theme/theme15.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19" Type="http://schemas.openxmlformats.org/officeDocument/2006/relationships/image" Target="../media/image1.png"/><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image" Target="../media/image1.png"/><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19" Type="http://schemas.openxmlformats.org/officeDocument/2006/relationships/theme" Target="../theme/theme16.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0" Type="http://schemas.openxmlformats.org/officeDocument/2006/relationships/image" Target="../media/image1.png"/><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10" Type="http://schemas.openxmlformats.org/officeDocument/2006/relationships/slideLayout" Target="../slideLayouts/slideLayout283.xml"/><Relationship Id="rId19" Type="http://schemas.openxmlformats.org/officeDocument/2006/relationships/theme" Target="../theme/theme17.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slideLayout" Target="../slideLayouts/slideLayout304.xml"/><Relationship Id="rId18" Type="http://schemas.openxmlformats.org/officeDocument/2006/relationships/theme" Target="../theme/theme18.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5" Type="http://schemas.openxmlformats.org/officeDocument/2006/relationships/slideLayout" Target="../slideLayouts/slideLayout306.xml"/><Relationship Id="rId10" Type="http://schemas.openxmlformats.org/officeDocument/2006/relationships/slideLayout" Target="../slideLayouts/slideLayout301.xml"/><Relationship Id="rId19" Type="http://schemas.openxmlformats.org/officeDocument/2006/relationships/image" Target="../media/image1.png"/><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1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2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0" Type="http://schemas.openxmlformats.org/officeDocument/2006/relationships/image" Target="../media/image1.png"/><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19" Type="http://schemas.openxmlformats.org/officeDocument/2006/relationships/theme" Target="../theme/theme21.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13.pn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22.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18" Type="http://schemas.openxmlformats.org/officeDocument/2006/relationships/theme" Target="../theme/theme23.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slideLayout" Target="../slideLayouts/slideLayout376.xml"/><Relationship Id="rId2" Type="http://schemas.openxmlformats.org/officeDocument/2006/relationships/slideLayout" Target="../slideLayouts/slideLayout361.xml"/><Relationship Id="rId16" Type="http://schemas.openxmlformats.org/officeDocument/2006/relationships/slideLayout" Target="../slideLayouts/slideLayout375.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5" Type="http://schemas.openxmlformats.org/officeDocument/2006/relationships/slideLayout" Target="../slideLayouts/slideLayout374.xml"/><Relationship Id="rId10" Type="http://schemas.openxmlformats.org/officeDocument/2006/relationships/slideLayout" Target="../slideLayouts/slideLayout369.xml"/><Relationship Id="rId19" Type="http://schemas.openxmlformats.org/officeDocument/2006/relationships/image" Target="../media/image1.png"/><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slideLayout" Target="../slideLayouts/slideLayout3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18" Type="http://schemas.openxmlformats.org/officeDocument/2006/relationships/theme" Target="../theme/theme2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10" Type="http://schemas.openxmlformats.org/officeDocument/2006/relationships/slideLayout" Target="../slideLayouts/slideLayout386.xml"/><Relationship Id="rId19" Type="http://schemas.openxmlformats.org/officeDocument/2006/relationships/image" Target="../media/image1.png"/><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image" Target="../media/image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theme" Target="../theme/theme7.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theme" Target="../theme/theme8.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image" Target="../media/image1.png"/><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theme" Target="../theme/theme9.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59685857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2052" name="Picture 4" descr="Intel_footer_121410.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D7698A57-A1AC-4C54-8346-BDC433171C59}"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257516643"/>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4158216927"/>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 id="2147484695"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014861217"/>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 id="2147484709" r:id="rId13"/>
    <p:sldLayoutId id="2147484710" r:id="rId14"/>
    <p:sldLayoutId id="2147484711" r:id="rId15"/>
    <p:sldLayoutId id="2147484712" r:id="rId16"/>
    <p:sldLayoutId id="2147484713"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741156052"/>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 id="2147484810" r:id="rId17"/>
    <p:sldLayoutId id="214748481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006096203"/>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 id="2147484848" r:id="rId12"/>
    <p:sldLayoutId id="2147484849" r:id="rId13"/>
    <p:sldLayoutId id="2147484850" r:id="rId14"/>
    <p:sldLayoutId id="2147484851" r:id="rId15"/>
    <p:sldLayoutId id="2147484852" r:id="rId16"/>
    <p:sldLayoutId id="2147484853" r:id="rId17"/>
    <p:sldLayoutId id="2147484854"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51819251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 id="2147484882" r:id="rId15"/>
    <p:sldLayoutId id="2147484883" r:id="rId16"/>
    <p:sldLayoutId id="2147484884"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980996629"/>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 id="2147484902" r:id="rId17"/>
    <p:sldLayoutId id="2147484903"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030830907"/>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 id="2147484942" r:id="rId13"/>
    <p:sldLayoutId id="2147484943" r:id="rId14"/>
    <p:sldLayoutId id="2147484944" r:id="rId15"/>
    <p:sldLayoutId id="2147484945" r:id="rId16"/>
    <p:sldLayoutId id="2147484946" r:id="rId17"/>
    <p:sldLayoutId id="2147484947"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13859660"/>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 id="2147484961" r:id="rId13"/>
    <p:sldLayoutId id="2147484962" r:id="rId14"/>
    <p:sldLayoutId id="2147484963" r:id="rId15"/>
    <p:sldLayoutId id="2147484964" r:id="rId16"/>
    <p:sldLayoutId id="2147484965"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4CA29-AF21-4687-A6A8-8E7ED0A02444}" type="datetimeFigureOut">
              <a:rPr lang="zh-CN" altLang="en-US" smtClean="0">
                <a:solidFill>
                  <a:prstClr val="black">
                    <a:tint val="75000"/>
                  </a:prstClr>
                </a:solidFill>
              </a:rPr>
              <a:pPr/>
              <a:t>2012/11/1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BA0EC7-943A-4131-B402-12C6391C92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97306"/>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50413833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508711"/>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3727976262"/>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 id="2147485004" r:id="rId14"/>
    <p:sldLayoutId id="2147485005" r:id="rId15"/>
    <p:sldLayoutId id="2147485006" r:id="rId16"/>
    <p:sldLayoutId id="2147485007" r:id="rId17"/>
    <p:sldLayoutId id="2147485008"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email">
            <a:lum bright="-1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51280" y="327423"/>
            <a:ext cx="8041440" cy="1082006"/>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528805"/>
            <a:ext cx="7467600" cy="296350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51280" y="4611657"/>
            <a:ext cx="2133600" cy="273844"/>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30820CF-B880-4189-942D-D702A7CBA730}" type="datetimeFigureOut">
              <a:rPr lang="zh-CN" altLang="en-US" smtClean="0">
                <a:solidFill>
                  <a:prstClr val="black">
                    <a:lumMod val="50000"/>
                    <a:lumOff val="50000"/>
                  </a:prstClr>
                </a:solidFill>
              </a:rPr>
              <a:pPr/>
              <a:t>2012/11/1</a:t>
            </a:fld>
            <a:endParaRPr lang="zh-CN" altLang="en-US">
              <a:solidFill>
                <a:prstClr val="black">
                  <a:lumMod val="50000"/>
                  <a:lumOff val="50000"/>
                </a:prstClr>
              </a:solidFill>
            </a:endParaRPr>
          </a:p>
        </p:txBody>
      </p:sp>
      <p:sp>
        <p:nvSpPr>
          <p:cNvPr id="5" name="Footer Placeholder 4"/>
          <p:cNvSpPr>
            <a:spLocks noGrp="1"/>
          </p:cNvSpPr>
          <p:nvPr>
            <p:ph type="ftr" sz="quarter" idx="3"/>
          </p:nvPr>
        </p:nvSpPr>
        <p:spPr>
          <a:xfrm>
            <a:off x="3124200" y="4611657"/>
            <a:ext cx="2895600" cy="273844"/>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zh-CN" alt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4611657"/>
            <a:ext cx="2133600" cy="273844"/>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C913308-F349-4B6D-A68A-DD1791B4A57B}"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3694217383"/>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3413186564"/>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 id="2147485045" r:id="rId12"/>
    <p:sldLayoutId id="2147485046" r:id="rId13"/>
    <p:sldLayoutId id="2147485047" r:id="rId14"/>
    <p:sldLayoutId id="2147485048" r:id="rId15"/>
    <p:sldLayoutId id="2147485049" r:id="rId16"/>
    <p:sldLayoutId id="2147485050"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bwMode="auto">
          <a:xfrm>
            <a:off x="0" y="4772028"/>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025037896"/>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59604057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7" r:id="rId15"/>
    <p:sldLayoutId id="2147484158" r:id="rId16"/>
    <p:sldLayoutId id="2147484159"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74963408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15032086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D62E4341-D28A-491C-841D-3303A6B4E715}"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1018200278"/>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1"/>
          </a:solidFill>
          <a:latin typeface="Arial" charset="0"/>
          <a:ea typeface="黑体" pitchFamily="2" charset="-122"/>
        </a:defRPr>
      </a:lvl2pPr>
      <a:lvl3pPr algn="ctr" rtl="0" fontAlgn="base">
        <a:spcBef>
          <a:spcPct val="0"/>
        </a:spcBef>
        <a:spcAft>
          <a:spcPct val="0"/>
        </a:spcAft>
        <a:defRPr sz="4400" b="1">
          <a:solidFill>
            <a:schemeClr val="tx1"/>
          </a:solidFill>
          <a:latin typeface="Arial" charset="0"/>
          <a:ea typeface="黑体" pitchFamily="2" charset="-122"/>
        </a:defRPr>
      </a:lvl3pPr>
      <a:lvl4pPr algn="ctr" rtl="0" fontAlgn="base">
        <a:spcBef>
          <a:spcPct val="0"/>
        </a:spcBef>
        <a:spcAft>
          <a:spcPct val="0"/>
        </a:spcAft>
        <a:defRPr sz="4400" b="1">
          <a:solidFill>
            <a:schemeClr val="tx1"/>
          </a:solidFill>
          <a:latin typeface="Arial" charset="0"/>
          <a:ea typeface="黑体" pitchFamily="2" charset="-122"/>
        </a:defRPr>
      </a:lvl4pPr>
      <a:lvl5pPr algn="ctr" rtl="0" fontAlgn="base">
        <a:spcBef>
          <a:spcPct val="0"/>
        </a:spcBef>
        <a:spcAft>
          <a:spcPct val="0"/>
        </a:spcAft>
        <a:defRPr sz="4400" b="1">
          <a:solidFill>
            <a:schemeClr val="tx1"/>
          </a:solidFill>
          <a:latin typeface="Arial" charset="0"/>
          <a:ea typeface="黑体" pitchFamily="2" charset="-122"/>
        </a:defRPr>
      </a:lvl5pPr>
      <a:lvl6pPr marL="457200" algn="ctr" rtl="0" fontAlgn="base">
        <a:spcBef>
          <a:spcPct val="0"/>
        </a:spcBef>
        <a:spcAft>
          <a:spcPct val="0"/>
        </a:spcAft>
        <a:defRPr sz="4400" b="1">
          <a:solidFill>
            <a:schemeClr val="tx1"/>
          </a:solidFill>
          <a:latin typeface="Arial" charset="0"/>
          <a:ea typeface="黑体" pitchFamily="2" charset="-122"/>
        </a:defRPr>
      </a:lvl6pPr>
      <a:lvl7pPr marL="914400" algn="ctr" rtl="0" fontAlgn="base">
        <a:spcBef>
          <a:spcPct val="0"/>
        </a:spcBef>
        <a:spcAft>
          <a:spcPct val="0"/>
        </a:spcAft>
        <a:defRPr sz="4400" b="1">
          <a:solidFill>
            <a:schemeClr val="tx1"/>
          </a:solidFill>
          <a:latin typeface="Arial" charset="0"/>
          <a:ea typeface="黑体" pitchFamily="2" charset="-122"/>
        </a:defRPr>
      </a:lvl7pPr>
      <a:lvl8pPr marL="1371600" algn="ctr" rtl="0" fontAlgn="base">
        <a:spcBef>
          <a:spcPct val="0"/>
        </a:spcBef>
        <a:spcAft>
          <a:spcPct val="0"/>
        </a:spcAft>
        <a:defRPr sz="4400" b="1">
          <a:solidFill>
            <a:schemeClr val="tx1"/>
          </a:solidFill>
          <a:latin typeface="Arial" charset="0"/>
          <a:ea typeface="黑体" pitchFamily="2" charset="-122"/>
        </a:defRPr>
      </a:lvl8pPr>
      <a:lvl9pPr marL="1828800" algn="ctr" rtl="0" fontAlgn="base">
        <a:spcBef>
          <a:spcPct val="0"/>
        </a:spcBef>
        <a:spcAft>
          <a:spcPct val="0"/>
        </a:spcAft>
        <a:defRPr sz="4400" b="1">
          <a:solidFill>
            <a:schemeClr val="tx1"/>
          </a:solidFill>
          <a:latin typeface="Arial" charset="0"/>
          <a:ea typeface="黑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3098154166"/>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 id="2147484522" r:id="rId16"/>
    <p:sldLayoutId id="2147484523" r:id="rId17"/>
    <p:sldLayoutId id="2147484524"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938489968"/>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 id="2147484542"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val="2812372174"/>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 id="2147484556" r:id="rId13"/>
    <p:sldLayoutId id="2147484557" r:id="rId14"/>
    <p:sldLayoutId id="2147484558" r:id="rId15"/>
    <p:sldLayoutId id="2147484559" r:id="rId16"/>
    <p:sldLayoutId id="2147484560" r:id="rId17"/>
    <p:sldLayoutId id="214748456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Flipped%20Classroom/&#21487;&#27735;&#23398;&#38498;-&#26222;&#36890;&#35805;&#29256;-&#21152;&#27861;.AVI" TargetMode="External"/><Relationship Id="rId1" Type="http://schemas.openxmlformats.org/officeDocument/2006/relationships/slideLayout" Target="../slideLayouts/slideLayout326.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0.xml"/></Relationships>
</file>

<file path=ppt/slides/_rels/slide23.xml.rels><?xml version="1.0" encoding="UTF-8" standalone="yes"?>
<Relationships xmlns="http://schemas.openxmlformats.org/package/2006/relationships"><Relationship Id="rId2" Type="http://schemas.openxmlformats.org/officeDocument/2006/relationships/hyperlink" Target="&#20351;&#29992;&#21487;&#27735;&#23398;&#38498;&#30340;&#20013;&#23567;&#23398;&#26696;&#20363;.docx" TargetMode="External"/><Relationship Id="rId1" Type="http://schemas.openxmlformats.org/officeDocument/2006/relationships/slideLayout" Target="../slideLayouts/slideLayout3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hyperlink" Target="../Flipped%20Classroom/&#21487;&#27735;&#23398;&#38498;5M.flv" TargetMode="External"/><Relationship Id="rId2" Type="http://schemas.openxmlformats.org/officeDocument/2006/relationships/image" Target="../media/image24.jpeg"/><Relationship Id="rId1" Type="http://schemas.openxmlformats.org/officeDocument/2006/relationships/slideLayout" Target="../slideLayouts/slideLayout26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ku.com/playlist_show/id_12607914.html" TargetMode="External"/><Relationship Id="rId2" Type="http://schemas.openxmlformats.org/officeDocument/2006/relationships/hyperlink" Target="http://so.v.163.com/movie/search/searchprogram/ot0/%E5%8F%AF%E6%B1%97%E5%AD%A6%E9%99%A2/1.html?sub=&amp;pltype=2&amp;vs=%BF%C9%BA%B9%D1%A7%D4%BA" TargetMode="External"/><Relationship Id="rId1" Type="http://schemas.openxmlformats.org/officeDocument/2006/relationships/slideLayout" Target="../slideLayouts/slideLayout31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矩形 1"/>
          <p:cNvSpPr/>
          <p:nvPr/>
        </p:nvSpPr>
        <p:spPr bwMode="auto">
          <a:xfrm>
            <a:off x="0" y="2490157"/>
            <a:ext cx="9144000" cy="265334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smtClean="0">
              <a:ln>
                <a:noFill/>
              </a:ln>
              <a:solidFill>
                <a:schemeClr val="tx1"/>
              </a:solidFill>
              <a:effectLst/>
              <a:latin typeface="Arial" charset="0"/>
              <a:ea typeface="宋体" pitchFamily="2" charset="-122"/>
            </a:endParaRPr>
          </a:p>
        </p:txBody>
      </p:sp>
      <p:sp>
        <p:nvSpPr>
          <p:cNvPr id="5" name="TextBox 4"/>
          <p:cNvSpPr txBox="1"/>
          <p:nvPr/>
        </p:nvSpPr>
        <p:spPr>
          <a:xfrm>
            <a:off x="2483768" y="320332"/>
            <a:ext cx="4104456" cy="4339650"/>
          </a:xfrm>
          <a:prstGeom prst="rect">
            <a:avLst/>
          </a:prstGeom>
          <a:noFill/>
        </p:spPr>
        <p:txBody>
          <a:bodyPr wrap="square" rtlCol="0">
            <a:spAutoFit/>
          </a:bodyPr>
          <a:lstStyle/>
          <a:p>
            <a:r>
              <a:rPr lang="zh-CN" altLang="en-US" sz="13800" b="1" dirty="0" smtClean="0">
                <a:ln>
                  <a:solidFill>
                    <a:schemeClr val="tx1"/>
                  </a:solidFill>
                </a:ln>
                <a:solidFill>
                  <a:schemeClr val="bg1"/>
                </a:solidFill>
                <a:latin typeface="方正大黑简体" pitchFamily="2" charset="-122"/>
                <a:ea typeface="方正大黑简体" pitchFamily="2" charset="-122"/>
              </a:rPr>
              <a:t>可汗学院</a:t>
            </a:r>
            <a:endParaRPr lang="zh-CN" altLang="en-US" b="1" dirty="0">
              <a:ln>
                <a:solidFill>
                  <a:schemeClr val="tx1"/>
                </a:solidFill>
              </a:ln>
              <a:solidFill>
                <a:schemeClr val="bg1"/>
              </a:solidFill>
              <a:latin typeface="方正大黑简体" pitchFamily="2" charset="-122"/>
              <a:ea typeface="方正大黑简体" pitchFamily="2" charset="-122"/>
            </a:endParaRPr>
          </a:p>
        </p:txBody>
      </p:sp>
      <p:sp>
        <p:nvSpPr>
          <p:cNvPr id="7" name="矩形 6"/>
          <p:cNvSpPr/>
          <p:nvPr/>
        </p:nvSpPr>
        <p:spPr>
          <a:xfrm>
            <a:off x="6630321" y="4578682"/>
            <a:ext cx="2262158" cy="369332"/>
          </a:xfrm>
          <a:prstGeom prst="rect">
            <a:avLst/>
          </a:prstGeom>
        </p:spPr>
        <p:txBody>
          <a:bodyPr wrap="none">
            <a:spAutoFit/>
          </a:bodyPr>
          <a:lstStyle/>
          <a:p>
            <a:pPr algn="ctr"/>
            <a:r>
              <a:rPr lang="zh-CN" altLang="en-US" dirty="0" smtClean="0">
                <a:solidFill>
                  <a:schemeClr val="bg1">
                    <a:lumMod val="50000"/>
                  </a:schemeClr>
                </a:solidFill>
                <a:latin typeface="方正粗倩简体" pitchFamily="65" charset="-122"/>
                <a:ea typeface="方正粗倩简体" pitchFamily="65" charset="-122"/>
              </a:rPr>
              <a:t>颠倒课堂的典型</a:t>
            </a:r>
            <a:r>
              <a:rPr lang="zh-CN" altLang="en-US" dirty="0">
                <a:solidFill>
                  <a:schemeClr val="bg1">
                    <a:lumMod val="50000"/>
                  </a:schemeClr>
                </a:solidFill>
                <a:latin typeface="方正粗倩简体" pitchFamily="65" charset="-122"/>
                <a:ea typeface="方正粗倩简体" pitchFamily="65" charset="-122"/>
              </a:rPr>
              <a:t>案例</a:t>
            </a:r>
          </a:p>
        </p:txBody>
      </p:sp>
    </p:spTree>
    <p:extLst>
      <p:ext uri="{BB962C8B-B14F-4D97-AF65-F5344CB8AC3E}">
        <p14:creationId xmlns:p14="http://schemas.microsoft.com/office/powerpoint/2010/main" val="218244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矩形 5"/>
          <p:cNvSpPr/>
          <p:nvPr/>
        </p:nvSpPr>
        <p:spPr>
          <a:xfrm>
            <a:off x="3026921" y="186775"/>
            <a:ext cx="3057247" cy="584775"/>
          </a:xfrm>
          <a:prstGeom prst="rect">
            <a:avLst/>
          </a:prstGeom>
        </p:spPr>
        <p:txBody>
          <a:bodyPr wrap="none">
            <a:spAutoFit/>
          </a:bodyPr>
          <a:lstStyle/>
          <a:p>
            <a:r>
              <a:rPr lang="zh-CN" altLang="en-US" sz="3200" dirty="0" smtClean="0">
                <a:solidFill>
                  <a:prstClr val="white"/>
                </a:solidFill>
                <a:latin typeface="微软雅黑" pitchFamily="34" charset="-122"/>
                <a:ea typeface="微软雅黑" pitchFamily="34" charset="-122"/>
              </a:rPr>
              <a:t>可汗微课程观摩</a:t>
            </a:r>
            <a:endParaRPr lang="zh-CN" altLang="en-US" sz="3200" dirty="0">
              <a:solidFill>
                <a:prstClr val="white"/>
              </a:solidFill>
              <a:latin typeface="微软雅黑" pitchFamily="34" charset="-122"/>
              <a:ea typeface="微软雅黑" pitchFamily="34" charset="-122"/>
            </a:endParaRPr>
          </a:p>
        </p:txBody>
      </p:sp>
      <p:sp>
        <p:nvSpPr>
          <p:cNvPr id="5" name="右箭头 4">
            <a:hlinkClick r:id="rId2" action="ppaction://hlinkfile"/>
          </p:cNvPr>
          <p:cNvSpPr/>
          <p:nvPr/>
        </p:nvSpPr>
        <p:spPr>
          <a:xfrm>
            <a:off x="8532440" y="468866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3159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矩形 3"/>
          <p:cNvSpPr/>
          <p:nvPr/>
        </p:nvSpPr>
        <p:spPr>
          <a:xfrm>
            <a:off x="6228184" y="1563638"/>
            <a:ext cx="504056"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6012160" y="3795886"/>
            <a:ext cx="720080"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16660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998" y="771553"/>
            <a:ext cx="8932004" cy="3457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3692018" y="4458547"/>
            <a:ext cx="2464163"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zh-CN" altLang="en-US" sz="2800" b="1" dirty="0">
                <a:solidFill>
                  <a:prstClr val="white"/>
                </a:solidFill>
              </a:rPr>
              <a:t>萨尔曼</a:t>
            </a:r>
            <a:r>
              <a:rPr lang="en-US" altLang="zh-CN" sz="2800" b="1" dirty="0" smtClean="0">
                <a:solidFill>
                  <a:prstClr val="white"/>
                </a:solidFill>
              </a:rPr>
              <a:t>·</a:t>
            </a:r>
            <a:r>
              <a:rPr lang="zh-CN" altLang="en-US" sz="2800" b="1" dirty="0" smtClean="0">
                <a:solidFill>
                  <a:prstClr val="white"/>
                </a:solidFill>
              </a:rPr>
              <a:t>可汗</a:t>
            </a:r>
            <a:endParaRPr lang="zh-CN" altLang="en-US" sz="2800" b="1" dirty="0">
              <a:solidFill>
                <a:prstClr val="white"/>
              </a:solidFill>
            </a:endParaRPr>
          </a:p>
        </p:txBody>
      </p:sp>
      <p:sp>
        <p:nvSpPr>
          <p:cNvPr id="6" name="矩形 5"/>
          <p:cNvSpPr/>
          <p:nvPr/>
        </p:nvSpPr>
        <p:spPr>
          <a:xfrm>
            <a:off x="2699803" y="123478"/>
            <a:ext cx="3775393" cy="523220"/>
          </a:xfrm>
          <a:prstGeom prst="rect">
            <a:avLst/>
          </a:prstGeom>
        </p:spPr>
        <p:txBody>
          <a:bodyPr wrap="none">
            <a:spAutoFit/>
          </a:bodyPr>
          <a:lstStyle/>
          <a:p>
            <a:r>
              <a:rPr lang="zh-CN" altLang="en-US" sz="2800" dirty="0">
                <a:solidFill>
                  <a:prstClr val="white"/>
                </a:solidFill>
                <a:latin typeface="微软雅黑" pitchFamily="34" charset="-122"/>
                <a:ea typeface="微软雅黑" pitchFamily="34" charset="-122"/>
              </a:rPr>
              <a:t>开创</a:t>
            </a:r>
            <a:r>
              <a:rPr lang="zh-CN" altLang="en-US" sz="2800" dirty="0" smtClean="0">
                <a:solidFill>
                  <a:prstClr val="white"/>
                </a:solidFill>
                <a:latin typeface="微软雅黑" pitchFamily="34" charset="-122"/>
                <a:ea typeface="微软雅黑" pitchFamily="34" charset="-122"/>
              </a:rPr>
              <a:t>简单的手写微课程</a:t>
            </a:r>
            <a:endParaRPr lang="zh-CN" altLang="en-US" sz="280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48382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9600" y="1491630"/>
            <a:ext cx="7924800" cy="1107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zh-CN" altLang="en-US" sz="6600" b="1" dirty="0" smtClean="0">
                <a:ln>
                  <a:solidFill>
                    <a:prstClr val="white"/>
                  </a:solidFill>
                </a:ln>
                <a:solidFill>
                  <a:prstClr val="black"/>
                </a:solidFill>
                <a:latin typeface="微软雅黑" pitchFamily="34" charset="-122"/>
                <a:ea typeface="微软雅黑" pitchFamily="34" charset="-122"/>
              </a:rPr>
              <a:t>颠倒了美国教育</a:t>
            </a:r>
            <a:endParaRPr lang="zh-CN" altLang="en-US" sz="6600" b="1" dirty="0">
              <a:ln>
                <a:solidFill>
                  <a:prstClr val="white"/>
                </a:solidFill>
              </a:ln>
              <a:solidFill>
                <a:prstClr val="black"/>
              </a:solidFill>
              <a:latin typeface="微软雅黑" pitchFamily="34" charset="-122"/>
              <a:ea typeface="微软雅黑" pitchFamily="34" charset="-122"/>
            </a:endParaRPr>
          </a:p>
        </p:txBody>
      </p:sp>
      <p:sp>
        <p:nvSpPr>
          <p:cNvPr id="2" name="TextBox 1"/>
          <p:cNvSpPr txBox="1"/>
          <p:nvPr/>
        </p:nvSpPr>
        <p:spPr>
          <a:xfrm>
            <a:off x="2411760" y="3579869"/>
            <a:ext cx="4392488" cy="830997"/>
          </a:xfrm>
          <a:prstGeom prst="rect">
            <a:avLst/>
          </a:prstGeom>
          <a:noFill/>
        </p:spPr>
        <p:txBody>
          <a:bodyPr wrap="square" rtlCol="0">
            <a:spAutoFit/>
          </a:bodyPr>
          <a:lstStyle/>
          <a:p>
            <a:pPr algn="ctr"/>
            <a:r>
              <a:rPr lang="zh-CN" altLang="en-US" sz="2400" b="1" dirty="0" smtClean="0">
                <a:solidFill>
                  <a:srgbClr val="0070C0"/>
                </a:solidFill>
                <a:latin typeface="方正粗圆简体" pitchFamily="2" charset="-122"/>
                <a:ea typeface="方正粗圆简体" pitchFamily="2" charset="-122"/>
              </a:rPr>
              <a:t>教育的未来</a:t>
            </a:r>
            <a:endParaRPr lang="en-US" altLang="zh-CN" sz="2400" b="1" dirty="0" smtClean="0">
              <a:solidFill>
                <a:srgbClr val="0070C0"/>
              </a:solidFill>
              <a:latin typeface="方正粗圆简体" pitchFamily="2" charset="-122"/>
              <a:ea typeface="方正粗圆简体" pitchFamily="2" charset="-122"/>
            </a:endParaRPr>
          </a:p>
          <a:p>
            <a:pPr algn="ctr"/>
            <a:r>
              <a:rPr lang="en-US" altLang="zh-CN" sz="2400" b="1" dirty="0" smtClean="0">
                <a:solidFill>
                  <a:srgbClr val="0070C0"/>
                </a:solidFill>
                <a:latin typeface="方正粗圆简体" pitchFamily="2" charset="-122"/>
                <a:ea typeface="方正粗圆简体" pitchFamily="2" charset="-122"/>
              </a:rPr>
              <a:t>The </a:t>
            </a:r>
            <a:r>
              <a:rPr lang="en-US" altLang="zh-CN" sz="2400" b="1" dirty="0">
                <a:solidFill>
                  <a:srgbClr val="0070C0"/>
                </a:solidFill>
                <a:latin typeface="方正粗圆简体" pitchFamily="2" charset="-122"/>
                <a:ea typeface="方正粗圆简体" pitchFamily="2" charset="-122"/>
              </a:rPr>
              <a:t>future of education</a:t>
            </a:r>
            <a:endParaRPr lang="zh-CN" altLang="en-US" sz="2400" dirty="0">
              <a:solidFill>
                <a:srgbClr val="0070C0"/>
              </a:solidFill>
              <a:latin typeface="方正粗圆简体" pitchFamily="2" charset="-122"/>
              <a:ea typeface="方正粗圆简体" pitchFamily="2" charset="-122"/>
            </a:endParaRPr>
          </a:p>
        </p:txBody>
      </p:sp>
    </p:spTree>
    <p:extLst>
      <p:ext uri="{BB962C8B-B14F-4D97-AF65-F5344CB8AC3E}">
        <p14:creationId xmlns:p14="http://schemas.microsoft.com/office/powerpoint/2010/main" val="107443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4025" y="451197"/>
            <a:ext cx="8229600" cy="464369"/>
          </a:xfrm>
        </p:spPr>
        <p:txBody>
          <a:bodyPr/>
          <a:lstStyle/>
          <a:p>
            <a:pPr algn="ctr"/>
            <a:r>
              <a:rPr lang="zh-CN" altLang="en-US" sz="3200" dirty="0" smtClean="0">
                <a:solidFill>
                  <a:schemeClr val="tx1"/>
                </a:solidFill>
                <a:latin typeface="方正粗倩简体" pitchFamily="65" charset="-122"/>
                <a:ea typeface="方正粗倩简体" pitchFamily="65" charset="-122"/>
              </a:rPr>
              <a:t>可汗老师的教学方法</a:t>
            </a:r>
            <a:endParaRPr lang="zh-CN" altLang="en-US" sz="3200" dirty="0">
              <a:solidFill>
                <a:schemeClr val="tx1"/>
              </a:solidFill>
              <a:latin typeface="方正粗倩简体" pitchFamily="65" charset="-122"/>
              <a:ea typeface="方正粗倩简体" pitchFamily="65"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9528403"/>
              </p:ext>
            </p:extLst>
          </p:nvPr>
        </p:nvGraphicFramePr>
        <p:xfrm>
          <a:off x="455613" y="1035104"/>
          <a:ext cx="8228012" cy="340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上箭头标注 4"/>
          <p:cNvSpPr/>
          <p:nvPr/>
        </p:nvSpPr>
        <p:spPr bwMode="auto">
          <a:xfrm>
            <a:off x="971600" y="4011910"/>
            <a:ext cx="7632848" cy="936104"/>
          </a:xfrm>
          <a:prstGeom prst="upArrowCallout">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zh-CN" altLang="en-US" sz="2800" b="1" dirty="0" smtClean="0">
                <a:solidFill>
                  <a:srgbClr val="FFFFFF"/>
                </a:solidFill>
                <a:latin typeface="楷体" pitchFamily="49" charset="-122"/>
                <a:ea typeface="楷体" pitchFamily="49" charset="-122"/>
              </a:rPr>
              <a:t>学习分析系统</a:t>
            </a:r>
            <a:endParaRPr lang="zh-CN" altLang="en-US" sz="2000" b="1" dirty="0" smtClean="0">
              <a:solidFill>
                <a:srgbClr val="FFFFFF"/>
              </a:solidFill>
              <a:latin typeface="楷体" pitchFamily="49" charset="-122"/>
              <a:ea typeface="楷体" pitchFamily="49" charset="-122"/>
            </a:endParaRPr>
          </a:p>
        </p:txBody>
      </p:sp>
    </p:spTree>
    <p:extLst>
      <p:ext uri="{BB962C8B-B14F-4D97-AF65-F5344CB8AC3E}">
        <p14:creationId xmlns:p14="http://schemas.microsoft.com/office/powerpoint/2010/main" val="23376057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829895"/>
            <a:ext cx="5220072" cy="1849883"/>
          </a:xfrm>
        </p:spPr>
        <p:txBody>
          <a:bodyPr>
            <a:noAutofit/>
          </a:bodyPr>
          <a:lstStyle/>
          <a:p>
            <a:pPr marL="0" indent="0" algn="ctr">
              <a:buNone/>
            </a:pPr>
            <a:r>
              <a:rPr lang="zh-CN" altLang="en-US" sz="4800" b="1" dirty="0" smtClean="0">
                <a:solidFill>
                  <a:srgbClr val="0070C0"/>
                </a:solidFill>
                <a:latin typeface="微软雅黑" pitchFamily="34" charset="-122"/>
                <a:ea typeface="微软雅黑" pitchFamily="34" charset="-122"/>
              </a:rPr>
              <a:t>教师设计</a:t>
            </a:r>
            <a:endParaRPr lang="en-US" altLang="zh-CN" sz="4800" b="1" dirty="0" smtClean="0">
              <a:solidFill>
                <a:srgbClr val="0070C0"/>
              </a:solidFill>
              <a:latin typeface="微软雅黑" pitchFamily="34" charset="-122"/>
              <a:ea typeface="微软雅黑" pitchFamily="34" charset="-122"/>
            </a:endParaRPr>
          </a:p>
          <a:p>
            <a:pPr marL="0" indent="0" algn="ctr">
              <a:buNone/>
            </a:pPr>
            <a:r>
              <a:rPr lang="zh-CN" altLang="en-US" sz="5400" b="1" dirty="0">
                <a:solidFill>
                  <a:schemeClr val="tx1"/>
                </a:solidFill>
                <a:latin typeface="微软雅黑" pitchFamily="34" charset="-122"/>
                <a:ea typeface="微软雅黑" pitchFamily="34" charset="-122"/>
              </a:rPr>
              <a:t>微课程</a:t>
            </a:r>
            <a:endParaRPr lang="zh-CN" altLang="en-US" sz="4800"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
        <p:nvSpPr>
          <p:cNvPr id="4" name="TextBox 3"/>
          <p:cNvSpPr txBox="1"/>
          <p:nvPr/>
        </p:nvSpPr>
        <p:spPr>
          <a:xfrm>
            <a:off x="4067944" y="3579878"/>
            <a:ext cx="4752528" cy="646331"/>
          </a:xfrm>
          <a:prstGeom prst="rect">
            <a:avLst/>
          </a:prstGeom>
          <a:noFill/>
        </p:spPr>
        <p:txBody>
          <a:bodyPr wrap="square" rtlCol="0">
            <a:spAutoFit/>
          </a:bodyPr>
          <a:lstStyle/>
          <a:p>
            <a:pPr algn="ctr"/>
            <a:r>
              <a:rPr lang="zh-CN" altLang="en-US" dirty="0" smtClean="0">
                <a:solidFill>
                  <a:prstClr val="black"/>
                </a:solidFill>
              </a:rPr>
              <a:t>将课堂讲授的知识内容传播数字化；</a:t>
            </a:r>
            <a:endParaRPr lang="en-US" altLang="zh-CN" dirty="0" smtClean="0">
              <a:solidFill>
                <a:prstClr val="black"/>
              </a:solidFill>
            </a:endParaRPr>
          </a:p>
          <a:p>
            <a:pPr algn="ctr"/>
            <a:r>
              <a:rPr lang="zh-CN" altLang="en-US" dirty="0" smtClean="0">
                <a:solidFill>
                  <a:prstClr val="black"/>
                </a:solidFill>
              </a:rPr>
              <a:t>方便学生自学和预习。</a:t>
            </a:r>
            <a:endParaRPr lang="zh-CN" altLang="en-US" dirty="0">
              <a:solidFill>
                <a:prstClr val="black"/>
              </a:solidFill>
            </a:endParaRPr>
          </a:p>
        </p:txBody>
      </p:sp>
    </p:spTree>
    <p:extLst>
      <p:ext uri="{BB962C8B-B14F-4D97-AF65-F5344CB8AC3E}">
        <p14:creationId xmlns:p14="http://schemas.microsoft.com/office/powerpoint/2010/main" val="3461372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05345" y="1275628"/>
            <a:ext cx="5220072" cy="1849883"/>
          </a:xfrm>
        </p:spPr>
        <p:txBody>
          <a:bodyPr>
            <a:noAutofit/>
          </a:bodyPr>
          <a:lstStyle/>
          <a:p>
            <a:pPr marL="0" indent="0" algn="ctr">
              <a:buNone/>
            </a:pPr>
            <a:r>
              <a:rPr lang="zh-CN" altLang="en-US" sz="7200" b="1" dirty="0" smtClean="0">
                <a:solidFill>
                  <a:schemeClr val="tx1"/>
                </a:solidFill>
                <a:latin typeface="微软雅黑" pitchFamily="34" charset="-122"/>
                <a:ea typeface="微软雅黑" pitchFamily="34" charset="-122"/>
              </a:rPr>
              <a:t>视频</a:t>
            </a:r>
            <a:r>
              <a:rPr lang="zh-CN" altLang="zh-CN" sz="7200" b="1" dirty="0" smtClean="0">
                <a:solidFill>
                  <a:schemeClr val="tx1"/>
                </a:solidFill>
                <a:latin typeface="微软雅黑" pitchFamily="34" charset="-122"/>
                <a:ea typeface="微软雅黑" pitchFamily="34" charset="-122"/>
              </a:rPr>
              <a:t>长度约</a:t>
            </a:r>
            <a:endParaRPr lang="en-US" altLang="zh-CN" sz="7200" b="1" dirty="0" smtClean="0">
              <a:solidFill>
                <a:schemeClr val="tx1"/>
              </a:solidFill>
              <a:latin typeface="微软雅黑" pitchFamily="34" charset="-122"/>
              <a:ea typeface="微软雅黑" pitchFamily="34" charset="-122"/>
            </a:endParaRPr>
          </a:p>
          <a:p>
            <a:pPr marL="0" indent="0" algn="ctr">
              <a:buNone/>
            </a:pPr>
            <a:r>
              <a:rPr lang="en-US" altLang="zh-CN" sz="7200" b="1" dirty="0" smtClean="0">
                <a:solidFill>
                  <a:srgbClr val="FF0000"/>
                </a:solidFill>
                <a:latin typeface="微软雅黑" pitchFamily="34" charset="-122"/>
                <a:ea typeface="微软雅黑" pitchFamily="34" charset="-122"/>
              </a:rPr>
              <a:t>10</a:t>
            </a:r>
            <a:r>
              <a:rPr lang="zh-CN" altLang="zh-CN" sz="7200" b="1" dirty="0" smtClean="0">
                <a:solidFill>
                  <a:srgbClr val="FF0000"/>
                </a:solidFill>
                <a:latin typeface="微软雅黑" pitchFamily="34" charset="-122"/>
                <a:ea typeface="微软雅黑" pitchFamily="34" charset="-122"/>
              </a:rPr>
              <a:t>分钟</a:t>
            </a:r>
            <a:r>
              <a:rPr lang="en-US" altLang="zh-CN" sz="7200" b="1" dirty="0" smtClean="0">
                <a:solidFill>
                  <a:srgbClr val="FF0000"/>
                </a:solidFill>
                <a:latin typeface="微软雅黑" pitchFamily="34" charset="-122"/>
                <a:ea typeface="微软雅黑" pitchFamily="34" charset="-122"/>
              </a:rPr>
              <a:t/>
            </a:r>
            <a:br>
              <a:rPr lang="en-US" altLang="zh-CN" sz="7200" b="1" dirty="0" smtClean="0">
                <a:solidFill>
                  <a:srgbClr val="FF0000"/>
                </a:solidFill>
                <a:latin typeface="微软雅黑" pitchFamily="34" charset="-122"/>
                <a:ea typeface="微软雅黑" pitchFamily="34" charset="-122"/>
              </a:rPr>
            </a:br>
            <a:r>
              <a:rPr lang="zh-CN" altLang="en-US" sz="4800" b="1" dirty="0" smtClean="0">
                <a:solidFill>
                  <a:srgbClr val="0070C0"/>
                </a:solidFill>
                <a:latin typeface="微软雅黑" pitchFamily="34" charset="-122"/>
                <a:ea typeface="微软雅黑" pitchFamily="34" charset="-122"/>
              </a:rPr>
              <a:t>微课程</a:t>
            </a:r>
            <a:endParaRPr lang="zh-CN" altLang="en-US" sz="7200" b="1" dirty="0">
              <a:solidFill>
                <a:srgbClr val="0070C0"/>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002375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403787"/>
            <a:ext cx="5220072" cy="2551961"/>
          </a:xfrm>
        </p:spPr>
        <p:txBody>
          <a:bodyPr>
            <a:noAutofit/>
          </a:bodyPr>
          <a:lstStyle/>
          <a:p>
            <a:pPr marL="0" indent="0">
              <a:buNone/>
            </a:pPr>
            <a:r>
              <a:rPr lang="zh-CN" altLang="en-US" sz="7200" b="1" dirty="0">
                <a:solidFill>
                  <a:schemeClr val="tx1"/>
                </a:solidFill>
                <a:latin typeface="微软雅黑" pitchFamily="34" charset="-122"/>
                <a:ea typeface="微软雅黑" pitchFamily="34" charset="-122"/>
              </a:rPr>
              <a:t>教学者本人</a:t>
            </a:r>
            <a:r>
              <a:rPr lang="zh-CN" altLang="en-US" sz="7200" b="1" dirty="0">
                <a:solidFill>
                  <a:srgbClr val="FF0000"/>
                </a:solidFill>
                <a:latin typeface="微软雅黑" pitchFamily="34" charset="-122"/>
                <a:ea typeface="微软雅黑" pitchFamily="34" charset="-122"/>
              </a:rPr>
              <a:t>不出现</a:t>
            </a:r>
            <a:r>
              <a:rPr lang="zh-CN" altLang="en-US" sz="7200" b="1" dirty="0" smtClean="0">
                <a:solidFill>
                  <a:schemeClr val="tx1"/>
                </a:solidFill>
                <a:latin typeface="微软雅黑" pitchFamily="34" charset="-122"/>
                <a:ea typeface="微软雅黑" pitchFamily="34" charset="-122"/>
              </a:rPr>
              <a:t>在视频中</a:t>
            </a:r>
            <a:endParaRPr lang="zh-CN" altLang="en-US" sz="7200"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06618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171933"/>
            <a:ext cx="5220072" cy="2551961"/>
          </a:xfrm>
        </p:spPr>
        <p:txBody>
          <a:bodyPr>
            <a:noAutofit/>
          </a:bodyPr>
          <a:lstStyle/>
          <a:p>
            <a:pPr marL="0" indent="0">
              <a:buNone/>
            </a:pPr>
            <a:r>
              <a:rPr lang="zh-CN" altLang="en-US" sz="7200" b="1" dirty="0" smtClean="0">
                <a:solidFill>
                  <a:srgbClr val="FF0000"/>
                </a:solidFill>
                <a:latin typeface="微软雅黑" pitchFamily="34" charset="-122"/>
                <a:ea typeface="微软雅黑" pitchFamily="34" charset="-122"/>
              </a:rPr>
              <a:t>颠倒课堂</a:t>
            </a:r>
            <a:r>
              <a:rPr lang="en-US" altLang="zh-CN" sz="7200" b="1" dirty="0" smtClean="0">
                <a:solidFill>
                  <a:srgbClr val="FF0000"/>
                </a:solidFill>
                <a:latin typeface="微软雅黑" pitchFamily="34" charset="-122"/>
                <a:ea typeface="微软雅黑" pitchFamily="34" charset="-122"/>
              </a:rPr>
              <a:t/>
            </a:r>
            <a:br>
              <a:rPr lang="en-US" altLang="zh-CN" sz="7200" b="1" dirty="0" smtClean="0">
                <a:solidFill>
                  <a:srgbClr val="FF0000"/>
                </a:solidFill>
                <a:latin typeface="微软雅黑" pitchFamily="34" charset="-122"/>
                <a:ea typeface="微软雅黑" pitchFamily="34" charset="-122"/>
              </a:rPr>
            </a:br>
            <a:r>
              <a:rPr lang="zh-CN" altLang="en-US" sz="7200" b="1" dirty="0" smtClean="0">
                <a:solidFill>
                  <a:srgbClr val="FF0000"/>
                </a:solidFill>
                <a:latin typeface="微软雅黑" pitchFamily="34" charset="-122"/>
                <a:ea typeface="微软雅黑" pitchFamily="34" charset="-122"/>
              </a:rPr>
              <a:t>教学结构</a:t>
            </a:r>
            <a:endParaRPr lang="zh-CN" altLang="en-US" sz="7200" b="1" dirty="0">
              <a:solidFill>
                <a:srgbClr val="FF0000"/>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
        <p:nvSpPr>
          <p:cNvPr id="4" name="TextBox 3"/>
          <p:cNvSpPr txBox="1"/>
          <p:nvPr/>
        </p:nvSpPr>
        <p:spPr>
          <a:xfrm>
            <a:off x="3995936" y="3939918"/>
            <a:ext cx="4248472" cy="646331"/>
          </a:xfrm>
          <a:prstGeom prst="rect">
            <a:avLst/>
          </a:prstGeom>
          <a:noFill/>
        </p:spPr>
        <p:txBody>
          <a:bodyPr wrap="square" rtlCol="0">
            <a:spAutoFit/>
          </a:bodyPr>
          <a:lstStyle/>
          <a:p>
            <a:pPr algn="ctr"/>
            <a:r>
              <a:rPr lang="zh-CN" altLang="en-US" dirty="0" smtClean="0">
                <a:solidFill>
                  <a:prstClr val="black"/>
                </a:solidFill>
              </a:rPr>
              <a:t>课前预习，课中辅导</a:t>
            </a:r>
            <a:endParaRPr lang="en-US" altLang="zh-CN" dirty="0" smtClean="0">
              <a:solidFill>
                <a:prstClr val="black"/>
              </a:solidFill>
            </a:endParaRPr>
          </a:p>
          <a:p>
            <a:pPr algn="ctr"/>
            <a:r>
              <a:rPr lang="zh-CN" altLang="en-US" dirty="0">
                <a:solidFill>
                  <a:prstClr val="black"/>
                </a:solidFill>
              </a:rPr>
              <a:t>先</a:t>
            </a:r>
            <a:r>
              <a:rPr lang="zh-CN" altLang="en-US" dirty="0" smtClean="0">
                <a:solidFill>
                  <a:prstClr val="black"/>
                </a:solidFill>
              </a:rPr>
              <a:t>学后教，当堂训练</a:t>
            </a:r>
            <a:endParaRPr lang="en-US" altLang="zh-CN" dirty="0" smtClean="0">
              <a:solidFill>
                <a:prstClr val="black"/>
              </a:solidFill>
            </a:endParaRPr>
          </a:p>
        </p:txBody>
      </p:sp>
    </p:spTree>
    <p:extLst>
      <p:ext uri="{BB962C8B-B14F-4D97-AF65-F5344CB8AC3E}">
        <p14:creationId xmlns:p14="http://schemas.microsoft.com/office/powerpoint/2010/main" val="16917229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707904" y="1563651"/>
            <a:ext cx="5220072" cy="2551961"/>
          </a:xfrm>
        </p:spPr>
        <p:txBody>
          <a:bodyPr>
            <a:noAutofit/>
          </a:bodyPr>
          <a:lstStyle/>
          <a:p>
            <a:pPr marL="0" indent="0">
              <a:buNone/>
            </a:pPr>
            <a:r>
              <a:rPr lang="zh-CN" altLang="en-US" sz="7200" b="1" dirty="0" smtClean="0">
                <a:solidFill>
                  <a:schemeClr val="tx1"/>
                </a:solidFill>
                <a:latin typeface="微软雅黑" pitchFamily="34" charset="-122"/>
                <a:ea typeface="微软雅黑" pitchFamily="34" charset="-122"/>
              </a:rPr>
              <a:t>满</a:t>
            </a:r>
            <a:r>
              <a:rPr lang="en-US" altLang="zh-CN" sz="7200" b="1" dirty="0" smtClean="0">
                <a:solidFill>
                  <a:schemeClr val="tx1"/>
                </a:solidFill>
                <a:latin typeface="微软雅黑" pitchFamily="34" charset="-122"/>
                <a:ea typeface="微软雅黑" pitchFamily="34" charset="-122"/>
              </a:rPr>
              <a:t>10</a:t>
            </a:r>
            <a:r>
              <a:rPr lang="zh-CN" altLang="en-US" sz="7200" b="1" dirty="0" smtClean="0">
                <a:solidFill>
                  <a:schemeClr val="tx1"/>
                </a:solidFill>
                <a:latin typeface="微软雅黑" pitchFamily="34" charset="-122"/>
                <a:ea typeface="微软雅黑" pitchFamily="34" charset="-122"/>
              </a:rPr>
              <a:t>分前进</a:t>
            </a:r>
            <a:endParaRPr lang="en-US" altLang="zh-CN" sz="3200" b="1" dirty="0" smtClean="0">
              <a:solidFill>
                <a:schemeClr val="tx1"/>
              </a:solidFill>
              <a:latin typeface="微软雅黑" pitchFamily="34" charset="-122"/>
              <a:ea typeface="微软雅黑" pitchFamily="34" charset="-122"/>
            </a:endParaRPr>
          </a:p>
          <a:p>
            <a:pPr marL="0" indent="0">
              <a:buNone/>
            </a:pPr>
            <a:r>
              <a:rPr lang="zh-CN" altLang="zh-CN" sz="3200" b="1" dirty="0" smtClean="0">
                <a:latin typeface="微软雅黑" pitchFamily="34" charset="-122"/>
                <a:ea typeface="微软雅黑" pitchFamily="34" charset="-122"/>
              </a:rPr>
              <a:t>让</a:t>
            </a:r>
            <a:r>
              <a:rPr lang="zh-CN" altLang="zh-CN" sz="3200" b="1" dirty="0">
                <a:latin typeface="微软雅黑" pitchFamily="34" charset="-122"/>
                <a:ea typeface="微软雅黑" pitchFamily="34" charset="-122"/>
              </a:rPr>
              <a:t>学生搞懂每一个</a:t>
            </a:r>
            <a:r>
              <a:rPr lang="zh-CN" altLang="zh-CN" sz="3600" b="1" dirty="0">
                <a:solidFill>
                  <a:srgbClr val="FF0000"/>
                </a:solidFill>
                <a:latin typeface="微软雅黑" pitchFamily="34" charset="-122"/>
                <a:ea typeface="微软雅黑" pitchFamily="34" charset="-122"/>
              </a:rPr>
              <a:t>未来</a:t>
            </a:r>
            <a:r>
              <a:rPr lang="zh-CN" altLang="zh-CN" sz="3200" b="1" dirty="0">
                <a:latin typeface="微软雅黑" pitchFamily="34" charset="-122"/>
                <a:ea typeface="微软雅黑" pitchFamily="34" charset="-122"/>
              </a:rPr>
              <a:t>还要用到的</a:t>
            </a:r>
            <a:r>
              <a:rPr lang="zh-CN" altLang="zh-CN" sz="3200" b="1" dirty="0" smtClean="0">
                <a:latin typeface="微软雅黑" pitchFamily="34" charset="-122"/>
                <a:ea typeface="微软雅黑" pitchFamily="34" charset="-122"/>
              </a:rPr>
              <a:t>基础</a:t>
            </a:r>
            <a:r>
              <a:rPr lang="zh-CN" altLang="en-US" sz="3200" b="1" dirty="0" smtClean="0">
                <a:latin typeface="微软雅黑" pitchFamily="34" charset="-122"/>
                <a:ea typeface="微软雅黑" pitchFamily="34" charset="-122"/>
              </a:rPr>
              <a:t>概念之后，再继续往下学。</a:t>
            </a:r>
            <a:endParaRPr lang="zh-CN" altLang="en-US" sz="3200"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009622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403787"/>
            <a:ext cx="5220072" cy="2551961"/>
          </a:xfrm>
        </p:spPr>
        <p:txBody>
          <a:bodyPr>
            <a:noAutofit/>
          </a:bodyPr>
          <a:lstStyle/>
          <a:p>
            <a:pPr marL="0" indent="0">
              <a:buNone/>
            </a:pPr>
            <a:r>
              <a:rPr lang="zh-CN" altLang="en-US" sz="6000" b="1" dirty="0" smtClean="0">
                <a:solidFill>
                  <a:srgbClr val="FF0000"/>
                </a:solidFill>
                <a:latin typeface="微软雅黑" pitchFamily="34" charset="-122"/>
                <a:ea typeface="微软雅黑" pitchFamily="34" charset="-122"/>
              </a:rPr>
              <a:t>以学生为中心</a:t>
            </a:r>
            <a:r>
              <a:rPr lang="en-US" altLang="zh-CN" sz="7200" b="1" dirty="0" smtClean="0">
                <a:solidFill>
                  <a:srgbClr val="FF0000"/>
                </a:solidFill>
                <a:latin typeface="微软雅黑" pitchFamily="34" charset="-122"/>
                <a:ea typeface="微软雅黑" pitchFamily="34" charset="-122"/>
              </a:rPr>
              <a:t/>
            </a:r>
            <a:br>
              <a:rPr lang="en-US" altLang="zh-CN" sz="7200" b="1" dirty="0" smtClean="0">
                <a:solidFill>
                  <a:srgbClr val="FF0000"/>
                </a:solidFill>
                <a:latin typeface="微软雅黑" pitchFamily="34" charset="-122"/>
                <a:ea typeface="微软雅黑" pitchFamily="34" charset="-122"/>
              </a:rPr>
            </a:br>
            <a:r>
              <a:rPr lang="zh-CN" altLang="en-US" b="1" dirty="0" smtClean="0">
                <a:solidFill>
                  <a:schemeClr val="tx1"/>
                </a:solidFill>
                <a:latin typeface="微软雅黑" pitchFamily="34" charset="-122"/>
                <a:ea typeface="微软雅黑" pitchFamily="34" charset="-122"/>
              </a:rPr>
              <a:t>课堂的主要时间留给学生研讨和练习</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教师点拨辅导</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重点解决学生做功课的困难</a:t>
            </a:r>
            <a:endParaRPr lang="zh-CN" altLang="en-US" sz="7200"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3665531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968" y="880120"/>
            <a:ext cx="8218488" cy="971550"/>
          </a:xfrm>
          <a:solidFill>
            <a:schemeClr val="bg1"/>
          </a:solidFill>
        </p:spPr>
        <p:txBody>
          <a:bodyPr/>
          <a:lstStyle/>
          <a:p>
            <a:pPr algn="ctr"/>
            <a:r>
              <a:rPr lang="zh-CN" altLang="en-US" sz="7200" b="1" dirty="0" smtClean="0">
                <a:solidFill>
                  <a:schemeClr val="tx1">
                    <a:lumMod val="90000"/>
                    <a:lumOff val="10000"/>
                  </a:schemeClr>
                </a:solidFill>
                <a:effectLst>
                  <a:outerShdw blurRad="38100" dist="38100" dir="2700000" algn="tl">
                    <a:srgbClr val="000000">
                      <a:alpha val="43137"/>
                    </a:srgbClr>
                  </a:outerShdw>
                </a:effectLst>
                <a:latin typeface="方正大黑简体" pitchFamily="2" charset="-122"/>
                <a:ea typeface="方正大黑简体" pitchFamily="2" charset="-122"/>
              </a:rPr>
              <a:t>可汗学院</a:t>
            </a:r>
            <a:endParaRPr lang="zh-CN" altLang="en-US" sz="7200" b="1" dirty="0">
              <a:solidFill>
                <a:schemeClr val="tx1">
                  <a:lumMod val="90000"/>
                  <a:lumOff val="10000"/>
                </a:schemeClr>
              </a:solidFill>
              <a:effectLst>
                <a:outerShdw blurRad="38100" dist="38100" dir="2700000" algn="tl">
                  <a:srgbClr val="000000">
                    <a:alpha val="43137"/>
                  </a:srgbClr>
                </a:outerShdw>
              </a:effectLst>
              <a:latin typeface="方正大黑简体" pitchFamily="2" charset="-122"/>
              <a:ea typeface="方正大黑简体" pitchFamily="2" charset="-122"/>
            </a:endParaRPr>
          </a:p>
        </p:txBody>
      </p:sp>
      <p:pic>
        <p:nvPicPr>
          <p:cNvPr id="2050" name="Picture 2" descr="D:\CD12\案例汇集\汗 学院\thumbnai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9733" y="1615406"/>
            <a:ext cx="2658591" cy="2658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4372040"/>
            <a:ext cx="7992888" cy="584775"/>
          </a:xfrm>
          <a:prstGeom prst="rect">
            <a:avLst/>
          </a:prstGeom>
          <a:noFill/>
        </p:spPr>
        <p:txBody>
          <a:bodyPr wrap="square" rtlCol="0">
            <a:spAutoFit/>
          </a:bodyPr>
          <a:lstStyle/>
          <a:p>
            <a:pPr algn="ctr"/>
            <a:r>
              <a:rPr lang="en-US" altLang="zh-CN" sz="3200" dirty="0">
                <a:solidFill>
                  <a:srgbClr val="0071C5">
                    <a:lumMod val="75000"/>
                  </a:srgbClr>
                </a:solidFill>
              </a:rPr>
              <a:t>http://www.khanacademy.org/</a:t>
            </a:r>
            <a:endParaRPr lang="zh-CN" altLang="en-US" sz="3200" dirty="0" err="1" smtClean="0">
              <a:solidFill>
                <a:srgbClr val="0071C5">
                  <a:lumMod val="75000"/>
                </a:srgbClr>
              </a:solidFill>
            </a:endParaRPr>
          </a:p>
        </p:txBody>
      </p:sp>
      <p:sp>
        <p:nvSpPr>
          <p:cNvPr id="4" name="TextBox 3"/>
          <p:cNvSpPr txBox="1"/>
          <p:nvPr/>
        </p:nvSpPr>
        <p:spPr>
          <a:xfrm>
            <a:off x="8544417" y="509466"/>
            <a:ext cx="492443" cy="4006500"/>
          </a:xfrm>
          <a:prstGeom prst="rect">
            <a:avLst/>
          </a:prstGeom>
          <a:noFill/>
        </p:spPr>
        <p:txBody>
          <a:bodyPr vert="eaVert" wrap="square" rtlCol="0">
            <a:spAutoFit/>
          </a:bodyPr>
          <a:lstStyle/>
          <a:p>
            <a:pPr algn="ctr"/>
            <a:r>
              <a:rPr lang="zh-CN" altLang="en-US" sz="2000" b="1" dirty="0" smtClean="0">
                <a:solidFill>
                  <a:srgbClr val="0070C0"/>
                </a:solidFill>
                <a:latin typeface="方正粗倩简体" pitchFamily="65" charset="-122"/>
                <a:ea typeface="方正粗倩简体" pitchFamily="65" charset="-122"/>
              </a:rPr>
              <a:t>数 字 化 时 代 的 教 育 变 革</a:t>
            </a:r>
          </a:p>
        </p:txBody>
      </p:sp>
    </p:spTree>
    <p:extLst>
      <p:ext uri="{BB962C8B-B14F-4D97-AF65-F5344CB8AC3E}">
        <p14:creationId xmlns:p14="http://schemas.microsoft.com/office/powerpoint/2010/main" val="29916990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403787"/>
            <a:ext cx="5220072" cy="2551961"/>
          </a:xfrm>
        </p:spPr>
        <p:txBody>
          <a:bodyPr>
            <a:noAutofit/>
          </a:bodyPr>
          <a:lstStyle/>
          <a:p>
            <a:pPr marL="0" indent="0">
              <a:buNone/>
            </a:pPr>
            <a:r>
              <a:rPr lang="zh-CN" altLang="en-US" sz="6000" b="1" dirty="0" smtClean="0">
                <a:solidFill>
                  <a:srgbClr val="FF0000"/>
                </a:solidFill>
                <a:latin typeface="微软雅黑" pitchFamily="34" charset="-122"/>
                <a:ea typeface="微软雅黑" pitchFamily="34" charset="-122"/>
              </a:rPr>
              <a:t>教师角色转变</a:t>
            </a:r>
            <a:r>
              <a:rPr lang="en-US" altLang="zh-CN" sz="7200" b="1" dirty="0" smtClean="0">
                <a:solidFill>
                  <a:srgbClr val="FF0000"/>
                </a:solidFill>
                <a:latin typeface="微软雅黑" pitchFamily="34" charset="-122"/>
                <a:ea typeface="微软雅黑" pitchFamily="34" charset="-122"/>
              </a:rPr>
              <a:t/>
            </a:r>
            <a:br>
              <a:rPr lang="en-US" altLang="zh-CN" sz="7200" b="1" dirty="0" smtClean="0">
                <a:solidFill>
                  <a:srgbClr val="FF0000"/>
                </a:solidFill>
                <a:latin typeface="微软雅黑" pitchFamily="34" charset="-122"/>
                <a:ea typeface="微软雅黑" pitchFamily="34" charset="-122"/>
              </a:rPr>
            </a:br>
            <a:r>
              <a:rPr lang="zh-CN" altLang="en-US" b="1" dirty="0" smtClean="0">
                <a:solidFill>
                  <a:schemeClr val="tx1"/>
                </a:solidFill>
                <a:latin typeface="微软雅黑" pitchFamily="34" charset="-122"/>
                <a:ea typeface="微软雅黑" pitchFamily="34" charset="-122"/>
              </a:rPr>
              <a:t>辅导员、助学者、引导者、帮助者</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掌握新的教学技能：</a:t>
            </a:r>
            <a:r>
              <a:rPr lang="en-US" altLang="zh-CN" b="1" dirty="0" smtClean="0">
                <a:solidFill>
                  <a:schemeClr val="tx1"/>
                </a:solidFill>
                <a:latin typeface="微软雅黑" pitchFamily="34" charset="-122"/>
                <a:ea typeface="微软雅黑" pitchFamily="34" charset="-122"/>
              </a:rPr>
              <a:t/>
            </a:r>
            <a:br>
              <a:rPr lang="en-US" altLang="zh-CN" b="1" dirty="0" smtClean="0">
                <a:solidFill>
                  <a:schemeClr val="tx1"/>
                </a:solidFill>
                <a:latin typeface="微软雅黑" pitchFamily="34" charset="-122"/>
                <a:ea typeface="微软雅黑" pitchFamily="34" charset="-122"/>
              </a:rPr>
            </a:br>
            <a:r>
              <a:rPr lang="zh-CN" altLang="en-US" b="1" dirty="0" smtClean="0">
                <a:solidFill>
                  <a:schemeClr val="tx1"/>
                </a:solidFill>
                <a:latin typeface="微软雅黑" pitchFamily="34" charset="-122"/>
                <a:ea typeface="微软雅黑" pitchFamily="34" charset="-122"/>
              </a:rPr>
              <a:t>（</a:t>
            </a:r>
            <a:r>
              <a:rPr lang="en-US" altLang="zh-CN" b="1" dirty="0" smtClean="0">
                <a:solidFill>
                  <a:schemeClr val="tx1"/>
                </a:solidFill>
                <a:latin typeface="微软雅黑" pitchFamily="34" charset="-122"/>
                <a:ea typeface="微软雅黑" pitchFamily="34" charset="-122"/>
              </a:rPr>
              <a:t>1</a:t>
            </a:r>
            <a:r>
              <a:rPr lang="zh-CN" altLang="en-US" b="1" dirty="0" smtClean="0">
                <a:solidFill>
                  <a:schemeClr val="tx1"/>
                </a:solidFill>
                <a:latin typeface="微软雅黑" pitchFamily="34" charset="-122"/>
                <a:ea typeface="微软雅黑" pitchFamily="34" charset="-122"/>
              </a:rPr>
              <a:t>）微课程设计</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a:t>
            </a:r>
            <a:r>
              <a:rPr lang="en-US" altLang="zh-CN" b="1" dirty="0" smtClean="0">
                <a:solidFill>
                  <a:schemeClr val="tx1"/>
                </a:solidFill>
                <a:latin typeface="微软雅黑" pitchFamily="34" charset="-122"/>
                <a:ea typeface="微软雅黑" pitchFamily="34" charset="-122"/>
              </a:rPr>
              <a:t>2</a:t>
            </a:r>
            <a:r>
              <a:rPr lang="zh-CN" altLang="en-US" b="1" dirty="0" smtClean="0">
                <a:solidFill>
                  <a:schemeClr val="tx1"/>
                </a:solidFill>
                <a:latin typeface="微软雅黑" pitchFamily="34" charset="-122"/>
                <a:ea typeface="微软雅黑" pitchFamily="34" charset="-122"/>
              </a:rPr>
              <a:t>）学习单设计</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a:t>
            </a:r>
            <a:r>
              <a:rPr lang="en-US" altLang="zh-CN" b="1" dirty="0" smtClean="0">
                <a:solidFill>
                  <a:schemeClr val="tx1"/>
                </a:solidFill>
                <a:latin typeface="微软雅黑" pitchFamily="34" charset="-122"/>
                <a:ea typeface="微软雅黑" pitchFamily="34" charset="-122"/>
              </a:rPr>
              <a:t>3</a:t>
            </a:r>
            <a:r>
              <a:rPr lang="zh-CN" altLang="en-US" b="1" dirty="0" smtClean="0">
                <a:solidFill>
                  <a:schemeClr val="tx1"/>
                </a:solidFill>
                <a:latin typeface="微软雅黑" pitchFamily="34" charset="-122"/>
                <a:ea typeface="微软雅黑" pitchFamily="34" charset="-122"/>
              </a:rPr>
              <a:t>）根据学习反馈实时调整教学</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a:t>
            </a:r>
            <a:r>
              <a:rPr lang="en-US" altLang="zh-CN" b="1" dirty="0">
                <a:solidFill>
                  <a:schemeClr val="tx1"/>
                </a:solidFill>
                <a:latin typeface="微软雅黑" pitchFamily="34" charset="-122"/>
                <a:ea typeface="微软雅黑" pitchFamily="34" charset="-122"/>
              </a:rPr>
              <a:t>4</a:t>
            </a:r>
            <a:r>
              <a:rPr lang="zh-CN" altLang="en-US" b="1" dirty="0" smtClean="0">
                <a:solidFill>
                  <a:schemeClr val="tx1"/>
                </a:solidFill>
                <a:latin typeface="微软雅黑" pitchFamily="34" charset="-122"/>
                <a:ea typeface="微软雅黑" pitchFamily="34" charset="-122"/>
              </a:rPr>
              <a:t>）课堂教学组织技巧</a:t>
            </a:r>
            <a:endParaRPr lang="en-US" altLang="zh-CN" b="1" dirty="0" smtClean="0">
              <a:solidFill>
                <a:schemeClr val="tx1"/>
              </a:solidFill>
              <a:latin typeface="微软雅黑" pitchFamily="34" charset="-122"/>
              <a:ea typeface="微软雅黑" pitchFamily="34" charset="-122"/>
            </a:endParaRPr>
          </a:p>
          <a:p>
            <a:pPr marL="0" indent="0">
              <a:buNone/>
            </a:pPr>
            <a:endParaRPr lang="zh-CN" altLang="en-US"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5465434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403787"/>
            <a:ext cx="5220072" cy="2551961"/>
          </a:xfrm>
        </p:spPr>
        <p:txBody>
          <a:bodyPr>
            <a:noAutofit/>
          </a:bodyPr>
          <a:lstStyle/>
          <a:p>
            <a:pPr marL="0" indent="0">
              <a:buNone/>
            </a:pPr>
            <a:r>
              <a:rPr lang="zh-CN" altLang="en-US" sz="6000" b="1" dirty="0" smtClean="0">
                <a:solidFill>
                  <a:srgbClr val="FF0000"/>
                </a:solidFill>
                <a:latin typeface="微软雅黑" pitchFamily="34" charset="-122"/>
                <a:ea typeface="微软雅黑" pitchFamily="34" charset="-122"/>
              </a:rPr>
              <a:t>学生角色</a:t>
            </a:r>
            <a:r>
              <a:rPr lang="zh-CN" altLang="en-US" sz="6000" b="1" dirty="0">
                <a:solidFill>
                  <a:srgbClr val="FF0000"/>
                </a:solidFill>
                <a:latin typeface="微软雅黑" pitchFamily="34" charset="-122"/>
                <a:ea typeface="微软雅黑" pitchFamily="34" charset="-122"/>
              </a:rPr>
              <a:t>转变</a:t>
            </a:r>
            <a:endParaRPr lang="en-US" altLang="zh-CN" sz="6000" b="1" dirty="0">
              <a:solidFill>
                <a:srgbClr val="FF0000"/>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主动学习者、自我导向学习</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a:solidFill>
                  <a:schemeClr val="tx1"/>
                </a:solidFill>
                <a:latin typeface="微软雅黑" pitchFamily="34" charset="-122"/>
                <a:ea typeface="微软雅黑" pitchFamily="34" charset="-122"/>
              </a:rPr>
              <a:t>遇到</a:t>
            </a:r>
            <a:r>
              <a:rPr lang="zh-CN" altLang="en-US" b="1" dirty="0" smtClean="0">
                <a:solidFill>
                  <a:schemeClr val="tx1"/>
                </a:solidFill>
                <a:latin typeface="微软雅黑" pitchFamily="34" charset="-122"/>
                <a:ea typeface="微软雅黑" pitchFamily="34" charset="-122"/>
              </a:rPr>
              <a:t>学习困难可以随时向老师和同学求助，无错误积累</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基于理解的学习</a:t>
            </a:r>
            <a:endParaRPr lang="zh-CN" altLang="en-US"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0174125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29612"/>
            <a:ext cx="2868592" cy="2592288"/>
          </a:xfrm>
        </p:spPr>
        <p:txBody>
          <a:bodyPr/>
          <a:lstStyle/>
          <a:p>
            <a:pPr algn="l"/>
            <a:r>
              <a:rPr lang="zh-CN" altLang="en-US" sz="9600" b="1" dirty="0">
                <a:solidFill>
                  <a:srgbClr val="0070C0"/>
                </a:solidFill>
                <a:effectLst>
                  <a:outerShdw blurRad="38100" dist="38100" dir="2700000" algn="tl">
                    <a:srgbClr val="000000">
                      <a:alpha val="43137"/>
                    </a:srgbClr>
                  </a:outerShdw>
                </a:effectLst>
                <a:latin typeface="微软雅黑" pitchFamily="34" charset="-122"/>
                <a:ea typeface="微软雅黑" pitchFamily="34" charset="-122"/>
              </a:rPr>
              <a:t>教学特点</a:t>
            </a:r>
          </a:p>
        </p:txBody>
      </p:sp>
      <p:sp>
        <p:nvSpPr>
          <p:cNvPr id="3" name="内容占位符 2"/>
          <p:cNvSpPr>
            <a:spLocks noGrp="1"/>
          </p:cNvSpPr>
          <p:nvPr>
            <p:ph idx="1"/>
          </p:nvPr>
        </p:nvSpPr>
        <p:spPr>
          <a:xfrm>
            <a:off x="3923928" y="1403787"/>
            <a:ext cx="5220072" cy="2551961"/>
          </a:xfrm>
        </p:spPr>
        <p:txBody>
          <a:bodyPr>
            <a:noAutofit/>
          </a:bodyPr>
          <a:lstStyle/>
          <a:p>
            <a:pPr marL="0" indent="0">
              <a:buNone/>
            </a:pPr>
            <a:r>
              <a:rPr lang="zh-CN" altLang="en-US" sz="6000" b="1" dirty="0" smtClean="0">
                <a:solidFill>
                  <a:srgbClr val="FF0000"/>
                </a:solidFill>
                <a:latin typeface="微软雅黑" pitchFamily="34" charset="-122"/>
                <a:ea typeface="微软雅黑" pitchFamily="34" charset="-122"/>
              </a:rPr>
              <a:t>学习分析系统</a:t>
            </a:r>
            <a:r>
              <a:rPr lang="en-US" altLang="zh-CN" sz="7200" b="1" dirty="0" smtClean="0">
                <a:solidFill>
                  <a:srgbClr val="FF0000"/>
                </a:solidFill>
                <a:latin typeface="微软雅黑" pitchFamily="34" charset="-122"/>
                <a:ea typeface="微软雅黑" pitchFamily="34" charset="-122"/>
              </a:rPr>
              <a:t/>
            </a:r>
            <a:br>
              <a:rPr lang="en-US" altLang="zh-CN" sz="7200" b="1" dirty="0" smtClean="0">
                <a:solidFill>
                  <a:srgbClr val="FF0000"/>
                </a:solidFill>
                <a:latin typeface="微软雅黑" pitchFamily="34" charset="-122"/>
                <a:ea typeface="微软雅黑" pitchFamily="34" charset="-122"/>
              </a:rPr>
            </a:br>
            <a:r>
              <a:rPr lang="zh-CN" altLang="en-US" b="1" dirty="0" smtClean="0">
                <a:solidFill>
                  <a:schemeClr val="tx1"/>
                </a:solidFill>
                <a:latin typeface="微软雅黑" pitchFamily="34" charset="-122"/>
                <a:ea typeface="微软雅黑" pitchFamily="34" charset="-122"/>
              </a:rPr>
              <a:t>实时反馈学生信息</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清晰呈现全体学生的学习地图</a:t>
            </a:r>
            <a:endParaRPr lang="en-US" altLang="zh-CN" b="1" dirty="0" smtClean="0">
              <a:solidFill>
                <a:schemeClr val="tx1"/>
              </a:solidFill>
              <a:latin typeface="微软雅黑" pitchFamily="34" charset="-122"/>
              <a:ea typeface="微软雅黑" pitchFamily="34" charset="-122"/>
            </a:endParaRPr>
          </a:p>
          <a:p>
            <a:pPr marL="0" indent="0">
              <a:buNone/>
            </a:pPr>
            <a:r>
              <a:rPr lang="zh-CN" altLang="en-US" b="1" dirty="0" smtClean="0">
                <a:solidFill>
                  <a:schemeClr val="tx1"/>
                </a:solidFill>
                <a:latin typeface="微软雅黑" pitchFamily="34" charset="-122"/>
                <a:ea typeface="微软雅黑" pitchFamily="34" charset="-122"/>
              </a:rPr>
              <a:t>帮助教师为学生度身定制教学</a:t>
            </a:r>
            <a:endParaRPr lang="zh-CN" altLang="en-US" sz="7200" b="1" dirty="0">
              <a:solidFill>
                <a:schemeClr val="tx1"/>
              </a:solidFill>
              <a:latin typeface="微软雅黑" pitchFamily="34" charset="-122"/>
              <a:ea typeface="微软雅黑" pitchFamily="34" charset="-122"/>
            </a:endParaRPr>
          </a:p>
        </p:txBody>
      </p:sp>
      <p:cxnSp>
        <p:nvCxnSpPr>
          <p:cNvPr id="5" name="直接连接符 4"/>
          <p:cNvCxnSpPr/>
          <p:nvPr/>
        </p:nvCxnSpPr>
        <p:spPr>
          <a:xfrm>
            <a:off x="3635896" y="1329612"/>
            <a:ext cx="0" cy="2700300"/>
          </a:xfrm>
          <a:prstGeom prst="line">
            <a:avLst/>
          </a:prstGeom>
          <a:ln w="101600">
            <a:solidFill>
              <a:srgbClr val="00206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065018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6552" y="2374392"/>
            <a:ext cx="9721080" cy="2769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内容占位符 2"/>
          <p:cNvSpPr>
            <a:spLocks noGrp="1"/>
          </p:cNvSpPr>
          <p:nvPr>
            <p:ph idx="1"/>
          </p:nvPr>
        </p:nvSpPr>
        <p:spPr>
          <a:xfrm>
            <a:off x="611560" y="321500"/>
            <a:ext cx="8005514" cy="1674186"/>
          </a:xfrm>
        </p:spPr>
        <p:txBody>
          <a:bodyPr>
            <a:noAutofit/>
          </a:bodyPr>
          <a:lstStyle/>
          <a:p>
            <a:pPr marL="0" indent="0">
              <a:buNone/>
            </a:pPr>
            <a:r>
              <a:rPr lang="zh-CN" altLang="en-US" sz="3200" dirty="0" smtClean="0">
                <a:solidFill>
                  <a:schemeClr val="tx1"/>
                </a:solidFill>
                <a:latin typeface="微软雅黑" pitchFamily="34" charset="-122"/>
                <a:ea typeface="微软雅黑" pitchFamily="34" charset="-122"/>
              </a:rPr>
              <a:t>在美国一些实验学校</a:t>
            </a:r>
            <a:r>
              <a:rPr lang="zh-CN" altLang="en-US" sz="3200" dirty="0">
                <a:solidFill>
                  <a:schemeClr val="tx1"/>
                </a:solidFill>
                <a:latin typeface="微软雅黑" pitchFamily="34" charset="-122"/>
                <a:ea typeface="微软雅黑" pitchFamily="34" charset="-122"/>
              </a:rPr>
              <a:t>已经采用回家不做功课，看</a:t>
            </a:r>
            <a:r>
              <a:rPr lang="zh-CN" altLang="en-US" sz="3200" dirty="0">
                <a:solidFill>
                  <a:srgbClr val="FF0000"/>
                </a:solidFill>
                <a:latin typeface="微软雅黑" pitchFamily="34" charset="-122"/>
                <a:ea typeface="微软雅黑" pitchFamily="34" charset="-122"/>
              </a:rPr>
              <a:t>可汗</a:t>
            </a:r>
            <a:r>
              <a:rPr lang="zh-CN" altLang="en-US" sz="3200" dirty="0" smtClean="0">
                <a:solidFill>
                  <a:srgbClr val="FF0000"/>
                </a:solidFill>
                <a:latin typeface="微软雅黑" pitchFamily="34" charset="-122"/>
                <a:ea typeface="微软雅黑" pitchFamily="34" charset="-122"/>
              </a:rPr>
              <a:t>学院</a:t>
            </a:r>
            <a:r>
              <a:rPr lang="zh-CN" altLang="en-US" sz="3200" dirty="0">
                <a:solidFill>
                  <a:schemeClr val="tx1"/>
                </a:solidFill>
                <a:latin typeface="微软雅黑" pitchFamily="34" charset="-122"/>
                <a:ea typeface="微软雅黑" pitchFamily="34" charset="-122"/>
              </a:rPr>
              <a:t>视频</a:t>
            </a:r>
            <a:r>
              <a:rPr lang="zh-CN" altLang="en-US" sz="3200" dirty="0" smtClean="0">
                <a:solidFill>
                  <a:schemeClr val="tx1"/>
                </a:solidFill>
                <a:latin typeface="微软雅黑" pitchFamily="34" charset="-122"/>
                <a:ea typeface="微软雅黑" pitchFamily="34" charset="-122"/>
              </a:rPr>
              <a:t>代替</a:t>
            </a:r>
            <a:r>
              <a:rPr lang="zh-CN" altLang="en-US" sz="3200" dirty="0">
                <a:solidFill>
                  <a:schemeClr val="tx1"/>
                </a:solidFill>
                <a:latin typeface="微软雅黑" pitchFamily="34" charset="-122"/>
                <a:ea typeface="微软雅黑" pitchFamily="34" charset="-122"/>
              </a:rPr>
              <a:t>上课，上学时则是做练习</a:t>
            </a:r>
            <a:r>
              <a:rPr lang="zh-CN" altLang="en-US" sz="3200" dirty="0" smtClean="0">
                <a:solidFill>
                  <a:schemeClr val="tx1"/>
                </a:solidFill>
                <a:latin typeface="微软雅黑" pitchFamily="34" charset="-122"/>
                <a:ea typeface="微软雅黑" pitchFamily="34" charset="-122"/>
              </a:rPr>
              <a:t>，由</a:t>
            </a:r>
            <a:r>
              <a:rPr lang="zh-CN" altLang="en-US" sz="3200" dirty="0">
                <a:solidFill>
                  <a:schemeClr val="tx1"/>
                </a:solidFill>
                <a:latin typeface="微软雅黑" pitchFamily="34" charset="-122"/>
                <a:ea typeface="微软雅黑" pitchFamily="34" charset="-122"/>
              </a:rPr>
              <a:t>老师或已经懂得的同学</a:t>
            </a:r>
            <a:r>
              <a:rPr lang="zh-CN" altLang="en-US" sz="3200" dirty="0" smtClean="0">
                <a:solidFill>
                  <a:schemeClr val="tx1"/>
                </a:solidFill>
                <a:latin typeface="微软雅黑" pitchFamily="34" charset="-122"/>
                <a:ea typeface="微软雅黑" pitchFamily="34" charset="-122"/>
              </a:rPr>
              <a:t>去辅导其他</a:t>
            </a:r>
            <a:r>
              <a:rPr lang="zh-CN" altLang="en-US" sz="3200" dirty="0">
                <a:solidFill>
                  <a:schemeClr val="tx1"/>
                </a:solidFill>
                <a:latin typeface="微软雅黑" pitchFamily="34" charset="-122"/>
                <a:ea typeface="微软雅黑" pitchFamily="34" charset="-122"/>
              </a:rPr>
              <a:t>同学不懂的</a:t>
            </a:r>
            <a:r>
              <a:rPr lang="zh-CN" altLang="en-US" sz="3200" dirty="0" smtClean="0">
                <a:solidFill>
                  <a:schemeClr val="tx1"/>
                </a:solidFill>
                <a:latin typeface="微软雅黑" pitchFamily="34" charset="-122"/>
                <a:ea typeface="微软雅黑" pitchFamily="34" charset="-122"/>
              </a:rPr>
              <a:t>地方。</a:t>
            </a:r>
            <a:endParaRPr lang="zh-CN" altLang="zh-CN" sz="3200" dirty="0">
              <a:latin typeface="微软雅黑" pitchFamily="34" charset="-122"/>
              <a:ea typeface="微软雅黑" pitchFamily="34" charset="-122"/>
            </a:endParaRPr>
          </a:p>
        </p:txBody>
      </p:sp>
      <p:sp>
        <p:nvSpPr>
          <p:cNvPr id="4" name="TextBox 3"/>
          <p:cNvSpPr txBox="1"/>
          <p:nvPr/>
        </p:nvSpPr>
        <p:spPr>
          <a:xfrm rot="10800000">
            <a:off x="1353319" y="2646979"/>
            <a:ext cx="6340197" cy="1569660"/>
          </a:xfrm>
          <a:prstGeom prst="rect">
            <a:avLst/>
          </a:prstGeom>
          <a:noFill/>
        </p:spPr>
        <p:txBody>
          <a:bodyPr wrap="none" rtlCol="0">
            <a:spAutoFit/>
          </a:bodyPr>
          <a:lstStyle/>
          <a:p>
            <a:r>
              <a:rPr lang="zh-CN" altLang="en-US" sz="96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颠倒的课堂</a:t>
            </a:r>
            <a:endParaRPr lang="zh-CN" altLang="en-US" sz="96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右箭头 4">
            <a:hlinkClick r:id="rId2" action="ppaction://hlinkfile"/>
          </p:cNvPr>
          <p:cNvSpPr/>
          <p:nvPr/>
        </p:nvSpPr>
        <p:spPr>
          <a:xfrm>
            <a:off x="8532440" y="1923678"/>
            <a:ext cx="216024" cy="450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77465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3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5777" y="1275631"/>
            <a:ext cx="4134465" cy="769441"/>
          </a:xfrm>
          <a:prstGeom prst="rect">
            <a:avLst/>
          </a:prstGeom>
          <a:noFill/>
        </p:spPr>
        <p:txBody>
          <a:bodyPr wrap="none" rtlCol="0">
            <a:spAutoFit/>
          </a:bodyPr>
          <a:lstStyle/>
          <a:p>
            <a:r>
              <a:rPr lang="zh-CN" altLang="en-US" sz="4400" b="1" dirty="0" smtClean="0">
                <a:solidFill>
                  <a:prstClr val="black"/>
                </a:solidFill>
                <a:latin typeface="微软雅黑" pitchFamily="34" charset="-122"/>
                <a:ea typeface="微软雅黑" pitchFamily="34" charset="-122"/>
              </a:rPr>
              <a:t>可汗学院的由来</a:t>
            </a:r>
            <a:endParaRPr lang="zh-CN" altLang="en-US" sz="4400" b="1" dirty="0">
              <a:solidFill>
                <a:prstClr val="black"/>
              </a:solidFill>
              <a:latin typeface="微软雅黑" pitchFamily="34" charset="-122"/>
              <a:ea typeface="微软雅黑" pitchFamily="34" charset="-122"/>
            </a:endParaRPr>
          </a:p>
        </p:txBody>
      </p:sp>
      <p:sp>
        <p:nvSpPr>
          <p:cNvPr id="4" name="矩形 3"/>
          <p:cNvSpPr/>
          <p:nvPr/>
        </p:nvSpPr>
        <p:spPr>
          <a:xfrm>
            <a:off x="899592" y="2594422"/>
            <a:ext cx="7315200" cy="769441"/>
          </a:xfrm>
          <a:prstGeom prst="rect">
            <a:avLst/>
          </a:prstGeom>
        </p:spPr>
        <p:txBody>
          <a:bodyPr wrap="square">
            <a:spAutoFit/>
          </a:bodyPr>
          <a:lstStyle/>
          <a:p>
            <a:r>
              <a:rPr lang="zh-CN" altLang="en-US" sz="4400" b="1" dirty="0">
                <a:solidFill>
                  <a:prstClr val="black"/>
                </a:solidFill>
                <a:latin typeface="微软雅黑" pitchFamily="34" charset="-122"/>
                <a:ea typeface="微软雅黑" pitchFamily="34" charset="-122"/>
              </a:rPr>
              <a:t>从</a:t>
            </a:r>
            <a:r>
              <a:rPr lang="zh-CN" altLang="en-US" sz="4400" b="1" dirty="0">
                <a:solidFill>
                  <a:srgbClr val="C00000"/>
                </a:solidFill>
                <a:latin typeface="微软雅黑" pitchFamily="34" charset="-122"/>
                <a:ea typeface="微软雅黑" pitchFamily="34" charset="-122"/>
              </a:rPr>
              <a:t>教侄女</a:t>
            </a:r>
            <a:r>
              <a:rPr lang="zh-CN" altLang="en-US" sz="4400" b="1" dirty="0" smtClean="0">
                <a:solidFill>
                  <a:prstClr val="black"/>
                </a:solidFill>
                <a:latin typeface="微软雅黑" pitchFamily="34" charset="-122"/>
                <a:ea typeface="微软雅黑" pitchFamily="34" charset="-122"/>
              </a:rPr>
              <a:t>到颠倒课堂</a:t>
            </a:r>
            <a:r>
              <a:rPr lang="zh-CN" altLang="en-US" sz="4400" b="1" dirty="0" smtClean="0">
                <a:solidFill>
                  <a:srgbClr val="C00000"/>
                </a:solidFill>
                <a:latin typeface="微软雅黑" pitchFamily="34" charset="-122"/>
                <a:ea typeface="微软雅黑" pitchFamily="34" charset="-122"/>
              </a:rPr>
              <a:t>“教父”</a:t>
            </a:r>
          </a:p>
        </p:txBody>
      </p:sp>
    </p:spTree>
    <p:extLst>
      <p:ext uri="{BB962C8B-B14F-4D97-AF65-F5344CB8AC3E}">
        <p14:creationId xmlns:p14="http://schemas.microsoft.com/office/powerpoint/2010/main" val="17666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CD12\案例汇集\汗 学院\thumbnai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7904" y="17232"/>
            <a:ext cx="6159500" cy="4318000"/>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144016" y="699559"/>
            <a:ext cx="3275856" cy="255454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zh-CN" sz="2000" b="1" dirty="0">
                <a:solidFill>
                  <a:srgbClr val="061922"/>
                </a:solidFill>
                <a:latin typeface="华文仿宋" pitchFamily="2" charset="-122"/>
                <a:ea typeface="华文仿宋" pitchFamily="2" charset="-122"/>
              </a:rPr>
              <a:t>  </a:t>
            </a:r>
            <a:r>
              <a:rPr lang="zh-CN" altLang="en-US" sz="2000" b="1" dirty="0" smtClean="0">
                <a:solidFill>
                  <a:srgbClr val="061922"/>
                </a:solidFill>
                <a:latin typeface="华文仿宋" pitchFamily="2" charset="-122"/>
                <a:ea typeface="华文仿宋" pitchFamily="2" charset="-122"/>
              </a:rPr>
              <a:t>可汗学院</a:t>
            </a:r>
            <a:r>
              <a:rPr lang="zh-CN" altLang="en-US" sz="2000" b="1" dirty="0">
                <a:solidFill>
                  <a:srgbClr val="061922"/>
                </a:solidFill>
                <a:latin typeface="华文仿宋" pitchFamily="2" charset="-122"/>
                <a:ea typeface="华文仿宋" pitchFamily="2" charset="-122"/>
              </a:rPr>
              <a:t>已经</a:t>
            </a:r>
            <a:r>
              <a:rPr lang="zh-CN" altLang="en-US" sz="2000" b="1" dirty="0" smtClean="0">
                <a:solidFill>
                  <a:srgbClr val="061922"/>
                </a:solidFill>
                <a:latin typeface="华文仿宋" pitchFamily="2" charset="-122"/>
                <a:ea typeface="华文仿宋" pitchFamily="2" charset="-122"/>
              </a:rPr>
              <a:t>成为世界上最</a:t>
            </a:r>
            <a:r>
              <a:rPr lang="zh-CN" altLang="en-US" sz="2000" b="1" dirty="0">
                <a:solidFill>
                  <a:srgbClr val="061922"/>
                </a:solidFill>
                <a:latin typeface="华文仿宋" pitchFamily="2" charset="-122"/>
                <a:ea typeface="华文仿宋" pitchFamily="2" charset="-122"/>
              </a:rPr>
              <a:t>受欢迎的教育站点。每天</a:t>
            </a:r>
            <a:r>
              <a:rPr lang="zh-CN" altLang="en-US" sz="2000" b="1" dirty="0" smtClean="0">
                <a:solidFill>
                  <a:srgbClr val="061922"/>
                </a:solidFill>
                <a:latin typeface="华文仿宋" pitchFamily="2" charset="-122"/>
                <a:ea typeface="华文仿宋" pitchFamily="2" charset="-122"/>
              </a:rPr>
              <a:t>，可汗学院</a:t>
            </a:r>
            <a:r>
              <a:rPr lang="zh-CN" altLang="en-US" sz="2000" b="1" dirty="0">
                <a:solidFill>
                  <a:srgbClr val="061922"/>
                </a:solidFill>
                <a:latin typeface="华文仿宋" pitchFamily="2" charset="-122"/>
                <a:ea typeface="华文仿宋" pitchFamily="2" charset="-122"/>
              </a:rPr>
              <a:t>播放列表</a:t>
            </a:r>
            <a:r>
              <a:rPr lang="zh-CN" altLang="en-US" sz="2000" b="1" dirty="0" smtClean="0">
                <a:solidFill>
                  <a:srgbClr val="061922"/>
                </a:solidFill>
                <a:latin typeface="华文仿宋" pitchFamily="2" charset="-122"/>
                <a:ea typeface="华文仿宋" pitchFamily="2" charset="-122"/>
              </a:rPr>
              <a:t>中</a:t>
            </a:r>
            <a:r>
              <a:rPr lang="en-US" altLang="zh-CN" sz="4000" b="1" dirty="0" smtClean="0">
                <a:solidFill>
                  <a:srgbClr val="C00000"/>
                </a:solidFill>
                <a:latin typeface="方正大黑简体" pitchFamily="2" charset="-122"/>
                <a:ea typeface="方正大黑简体" pitchFamily="2" charset="-122"/>
              </a:rPr>
              <a:t>3,500</a:t>
            </a:r>
            <a:r>
              <a:rPr lang="zh-CN" altLang="en-US" sz="4000" b="1" dirty="0" smtClean="0">
                <a:solidFill>
                  <a:srgbClr val="C00000"/>
                </a:solidFill>
                <a:latin typeface="方正大黑简体" pitchFamily="2" charset="-122"/>
                <a:ea typeface="方正大黑简体" pitchFamily="2" charset="-122"/>
              </a:rPr>
              <a:t>多课程</a:t>
            </a:r>
            <a:r>
              <a:rPr lang="en-US" altLang="zh-CN" sz="4000" b="1" dirty="0" smtClean="0">
                <a:solidFill>
                  <a:srgbClr val="C00000"/>
                </a:solidFill>
                <a:latin typeface="方正大黑简体" pitchFamily="2" charset="-122"/>
                <a:ea typeface="方正大黑简体" pitchFamily="2" charset="-122"/>
              </a:rPr>
              <a:t/>
            </a:r>
            <a:br>
              <a:rPr lang="en-US" altLang="zh-CN" sz="4000" b="1" dirty="0" smtClean="0">
                <a:solidFill>
                  <a:srgbClr val="C00000"/>
                </a:solidFill>
                <a:latin typeface="方正大黑简体" pitchFamily="2" charset="-122"/>
                <a:ea typeface="方正大黑简体" pitchFamily="2" charset="-122"/>
              </a:rPr>
            </a:br>
            <a:r>
              <a:rPr lang="zh-CN" altLang="en-US" sz="2000" b="1" dirty="0" smtClean="0">
                <a:solidFill>
                  <a:srgbClr val="061922"/>
                </a:solidFill>
                <a:latin typeface="华文仿宋" pitchFamily="2" charset="-122"/>
                <a:ea typeface="华文仿宋" pitchFamily="2" charset="-122"/>
              </a:rPr>
              <a:t>都</a:t>
            </a:r>
            <a:r>
              <a:rPr lang="zh-CN" altLang="en-US" sz="2000" b="1" dirty="0">
                <a:solidFill>
                  <a:srgbClr val="061922"/>
                </a:solidFill>
                <a:latin typeface="华文仿宋" pitchFamily="2" charset="-122"/>
                <a:ea typeface="华文仿宋" pitchFamily="2" charset="-122"/>
              </a:rPr>
              <a:t>能获得平均</a:t>
            </a:r>
            <a:r>
              <a:rPr lang="en-US" altLang="zh-CN" sz="2000" b="1" dirty="0">
                <a:solidFill>
                  <a:srgbClr val="061922"/>
                </a:solidFill>
                <a:latin typeface="华文仿宋" pitchFamily="2" charset="-122"/>
                <a:ea typeface="华文仿宋" pitchFamily="2" charset="-122"/>
              </a:rPr>
              <a:t>70,000</a:t>
            </a:r>
            <a:r>
              <a:rPr lang="zh-CN" altLang="en-US" sz="2000" b="1" dirty="0">
                <a:solidFill>
                  <a:srgbClr val="061922"/>
                </a:solidFill>
                <a:latin typeface="华文仿宋" pitchFamily="2" charset="-122"/>
                <a:ea typeface="华文仿宋" pitchFamily="2" charset="-122"/>
              </a:rPr>
              <a:t>次的浏览量</a:t>
            </a:r>
            <a:r>
              <a:rPr lang="en-US" altLang="zh-CN" sz="2000" b="1" dirty="0">
                <a:solidFill>
                  <a:srgbClr val="061922"/>
                </a:solidFill>
                <a:latin typeface="华文仿宋" pitchFamily="2" charset="-122"/>
                <a:ea typeface="华文仿宋" pitchFamily="2" charset="-122"/>
              </a:rPr>
              <a:t>——</a:t>
            </a:r>
            <a:r>
              <a:rPr lang="zh-CN" altLang="en-US" sz="2000" b="1" dirty="0">
                <a:solidFill>
                  <a:srgbClr val="061922"/>
                </a:solidFill>
                <a:latin typeface="华文仿宋" pitchFamily="2" charset="-122"/>
                <a:ea typeface="华文仿宋" pitchFamily="2" charset="-122"/>
              </a:rPr>
              <a:t>几乎相当于哈佛及斯坦福大学学生总数的两倍</a:t>
            </a:r>
            <a:r>
              <a:rPr lang="zh-CN" altLang="en-US" sz="2000" b="1" dirty="0" smtClean="0">
                <a:solidFill>
                  <a:srgbClr val="061922"/>
                </a:solidFill>
                <a:latin typeface="华文仿宋" pitchFamily="2" charset="-122"/>
                <a:ea typeface="华文仿宋" pitchFamily="2" charset="-122"/>
              </a:rPr>
              <a:t>。</a:t>
            </a:r>
            <a:endParaRPr lang="zh-CN" altLang="en-US" sz="2000" b="1" dirty="0">
              <a:solidFill>
                <a:srgbClr val="061922"/>
              </a:solidFill>
              <a:latin typeface="华文仿宋" pitchFamily="2" charset="-122"/>
              <a:ea typeface="华文仿宋" pitchFamily="2" charset="-122"/>
            </a:endParaRPr>
          </a:p>
        </p:txBody>
      </p:sp>
      <p:sp>
        <p:nvSpPr>
          <p:cNvPr id="2" name="TextBox 1"/>
          <p:cNvSpPr txBox="1"/>
          <p:nvPr/>
        </p:nvSpPr>
        <p:spPr>
          <a:xfrm>
            <a:off x="4283968" y="4515966"/>
            <a:ext cx="3528392" cy="369332"/>
          </a:xfrm>
          <a:prstGeom prst="rect">
            <a:avLst/>
          </a:prstGeom>
          <a:noFill/>
        </p:spPr>
        <p:txBody>
          <a:bodyPr wrap="square" rtlCol="0">
            <a:spAutoFit/>
          </a:bodyPr>
          <a:lstStyle/>
          <a:p>
            <a:pPr algn="ctr"/>
            <a:r>
              <a:rPr lang="zh-CN" altLang="en-US" b="1" dirty="0" smtClean="0">
                <a:solidFill>
                  <a:srgbClr val="061922"/>
                </a:solidFill>
              </a:rPr>
              <a:t>一个教师的大学校</a:t>
            </a:r>
          </a:p>
        </p:txBody>
      </p:sp>
    </p:spTree>
    <p:extLst>
      <p:ext uri="{BB962C8B-B14F-4D97-AF65-F5344CB8AC3E}">
        <p14:creationId xmlns:p14="http://schemas.microsoft.com/office/powerpoint/2010/main" val="4238401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9" name="Text Box 9"/>
          <p:cNvSpPr txBox="1">
            <a:spLocks noChangeArrowheads="1"/>
          </p:cNvSpPr>
          <p:nvPr/>
        </p:nvSpPr>
        <p:spPr bwMode="auto">
          <a:xfrm>
            <a:off x="198534" y="195511"/>
            <a:ext cx="4157442" cy="2246769"/>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zh-CN" altLang="en-US" sz="2400" b="1" dirty="0" smtClean="0">
                <a:solidFill>
                  <a:srgbClr val="061922"/>
                </a:solidFill>
                <a:latin typeface="华文仿宋" pitchFamily="2" charset="-122"/>
                <a:ea typeface="华文仿宋" pitchFamily="2" charset="-122"/>
              </a:rPr>
              <a:t>从</a:t>
            </a:r>
            <a:r>
              <a:rPr lang="en-US" altLang="zh-CN" sz="2400" b="1" dirty="0">
                <a:solidFill>
                  <a:srgbClr val="061922"/>
                </a:solidFill>
                <a:latin typeface="华文仿宋" pitchFamily="2" charset="-122"/>
                <a:ea typeface="华文仿宋" pitchFamily="2" charset="-122"/>
              </a:rPr>
              <a:t>2006</a:t>
            </a:r>
            <a:r>
              <a:rPr lang="zh-CN" altLang="en-US" sz="2400" b="1" dirty="0">
                <a:solidFill>
                  <a:srgbClr val="061922"/>
                </a:solidFill>
                <a:latin typeface="华文仿宋" pitchFamily="2" charset="-122"/>
                <a:ea typeface="华文仿宋" pitchFamily="2" charset="-122"/>
              </a:rPr>
              <a:t>年下半年开办至今</a:t>
            </a:r>
            <a:r>
              <a:rPr lang="zh-CN" altLang="en-US" sz="2400" b="1" dirty="0" smtClean="0">
                <a:solidFill>
                  <a:srgbClr val="061922"/>
                </a:solidFill>
                <a:latin typeface="华文仿宋" pitchFamily="2" charset="-122"/>
                <a:ea typeface="华文仿宋" pitchFamily="2" charset="-122"/>
              </a:rPr>
              <a:t>，每个月，可汗学院都</a:t>
            </a:r>
            <a:r>
              <a:rPr lang="zh-CN" altLang="en-US" sz="2400" b="1" dirty="0">
                <a:solidFill>
                  <a:srgbClr val="061922"/>
                </a:solidFill>
                <a:latin typeface="华文仿宋" pitchFamily="2" charset="-122"/>
                <a:ea typeface="华文仿宋" pitchFamily="2" charset="-122"/>
              </a:rPr>
              <a:t>能招收到</a:t>
            </a:r>
            <a:r>
              <a:rPr lang="en-US" altLang="zh-CN" sz="4400" b="1" dirty="0">
                <a:solidFill>
                  <a:srgbClr val="C00000"/>
                </a:solidFill>
                <a:latin typeface="方正大黑简体" pitchFamily="2" charset="-122"/>
                <a:ea typeface="方正大黑简体" pitchFamily="2" charset="-122"/>
              </a:rPr>
              <a:t>20</a:t>
            </a:r>
            <a:r>
              <a:rPr lang="zh-CN" altLang="en-US" sz="4400" b="1" dirty="0">
                <a:solidFill>
                  <a:srgbClr val="C00000"/>
                </a:solidFill>
                <a:latin typeface="方正大黑简体" pitchFamily="2" charset="-122"/>
                <a:ea typeface="方正大黑简体" pitchFamily="2" charset="-122"/>
              </a:rPr>
              <a:t>万名</a:t>
            </a:r>
            <a:r>
              <a:rPr lang="zh-CN" altLang="en-US" sz="2400" b="1" dirty="0">
                <a:solidFill>
                  <a:srgbClr val="061922"/>
                </a:solidFill>
                <a:latin typeface="华文仿宋" pitchFamily="2" charset="-122"/>
                <a:ea typeface="华文仿宋" pitchFamily="2" charset="-122"/>
              </a:rPr>
              <a:t>学生</a:t>
            </a:r>
            <a:r>
              <a:rPr lang="zh-CN" altLang="en-US" sz="2400" b="1" dirty="0" smtClean="0">
                <a:solidFill>
                  <a:srgbClr val="061922"/>
                </a:solidFill>
                <a:latin typeface="华文仿宋" pitchFamily="2" charset="-122"/>
                <a:ea typeface="华文仿宋" pitchFamily="2" charset="-122"/>
              </a:rPr>
              <a:t>，大部分来自美国</a:t>
            </a:r>
            <a:r>
              <a:rPr lang="zh-CN" altLang="en-US" sz="2400" b="1" dirty="0">
                <a:solidFill>
                  <a:srgbClr val="061922"/>
                </a:solidFill>
                <a:latin typeface="华文仿宋" pitchFamily="2" charset="-122"/>
                <a:ea typeface="华文仿宋" pitchFamily="2" charset="-122"/>
              </a:rPr>
              <a:t>，其次是加拿大、英国、澳大利亚和印度</a:t>
            </a:r>
            <a:r>
              <a:rPr lang="zh-CN" altLang="en-US" sz="2400" b="1" dirty="0" smtClean="0">
                <a:solidFill>
                  <a:srgbClr val="061922"/>
                </a:solidFill>
                <a:latin typeface="华文仿宋" pitchFamily="2" charset="-122"/>
                <a:ea typeface="华文仿宋" pitchFamily="2" charset="-122"/>
              </a:rPr>
              <a:t>。 </a:t>
            </a:r>
            <a:endParaRPr lang="zh-CN" altLang="en-US" sz="2400" b="1" dirty="0">
              <a:solidFill>
                <a:srgbClr val="061922"/>
              </a:solidFill>
              <a:latin typeface="华文仿宋" pitchFamily="2" charset="-122"/>
              <a:ea typeface="华文仿宋" pitchFamily="2" charset="-122"/>
            </a:endParaRPr>
          </a:p>
        </p:txBody>
      </p:sp>
      <p:pic>
        <p:nvPicPr>
          <p:cNvPr id="3074" name="Picture 2" descr="D:\CD12\案例汇集\汗 学院\thumbnai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08387" y="1995687"/>
            <a:ext cx="4839881"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200232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6024" y="411528"/>
            <a:ext cx="8820472" cy="738664"/>
          </a:xfrm>
          <a:prstGeom prst="rect">
            <a:avLst/>
          </a:prstGeom>
          <a:noFill/>
        </p:spPr>
        <p:txBody>
          <a:bodyPr wrap="square" rtlCol="0">
            <a:spAutoFit/>
          </a:bodyPr>
          <a:lstStyle/>
          <a:p>
            <a:r>
              <a:rPr lang="en-US" altLang="zh-CN" b="1" dirty="0">
                <a:solidFill>
                  <a:srgbClr val="002060"/>
                </a:solidFill>
              </a:rPr>
              <a:t>2010</a:t>
            </a:r>
            <a:r>
              <a:rPr lang="zh-CN" altLang="en-US" b="1" dirty="0">
                <a:solidFill>
                  <a:srgbClr val="002060"/>
                </a:solidFill>
              </a:rPr>
              <a:t>年</a:t>
            </a:r>
            <a:r>
              <a:rPr lang="zh-CN" altLang="en-US" b="1" dirty="0" smtClean="0">
                <a:solidFill>
                  <a:srgbClr val="002060"/>
                </a:solidFill>
              </a:rPr>
              <a:t>，</a:t>
            </a:r>
            <a:r>
              <a:rPr lang="en-US" altLang="zh-CN" b="1" dirty="0" smtClean="0">
                <a:solidFill>
                  <a:srgbClr val="002060"/>
                </a:solidFill>
              </a:rPr>
              <a:t/>
            </a:r>
            <a:br>
              <a:rPr lang="en-US" altLang="zh-CN" b="1" dirty="0" smtClean="0">
                <a:solidFill>
                  <a:srgbClr val="002060"/>
                </a:solidFill>
              </a:rPr>
            </a:br>
            <a:r>
              <a:rPr lang="en-US" altLang="zh-CN" sz="2400" b="1" dirty="0" smtClean="0">
                <a:solidFill>
                  <a:srgbClr val="002060"/>
                </a:solidFill>
              </a:rPr>
              <a:t>Los Altos</a:t>
            </a:r>
            <a:r>
              <a:rPr lang="zh-CN" altLang="en-US" sz="2400" b="1" dirty="0" smtClean="0">
                <a:solidFill>
                  <a:srgbClr val="002060"/>
                </a:solidFill>
              </a:rPr>
              <a:t>学区开展实用可汗学院课程的“颠倒的课堂”实验</a:t>
            </a:r>
          </a:p>
        </p:txBody>
      </p:sp>
      <p:pic>
        <p:nvPicPr>
          <p:cNvPr id="5122" name="Picture 2" descr="Image Deta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1185961"/>
            <a:ext cx="5111434" cy="399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293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i.i.com.com/cnwk.1d/i/tim/2012/03/10/KhanAcademy_620_620x3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5958" y="1347615"/>
            <a:ext cx="5905500" cy="3324226"/>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411545"/>
            <a:ext cx="7272808" cy="646331"/>
          </a:xfrm>
          <a:prstGeom prst="rect">
            <a:avLst/>
          </a:prstGeom>
          <a:noFill/>
        </p:spPr>
        <p:txBody>
          <a:bodyPr wrap="square" rtlCol="0">
            <a:spAutoFit/>
          </a:bodyPr>
          <a:lstStyle/>
          <a:p>
            <a:r>
              <a:rPr lang="zh-CN" altLang="en-US" b="1" dirty="0" smtClean="0">
                <a:solidFill>
                  <a:srgbClr val="939598">
                    <a:lumMod val="75000"/>
                  </a:srgbClr>
                </a:solidFill>
              </a:rPr>
              <a:t>可汗学院成为了</a:t>
            </a:r>
            <a:r>
              <a:rPr lang="en-US" altLang="zh-CN" b="1" dirty="0" smtClean="0">
                <a:solidFill>
                  <a:srgbClr val="939598">
                    <a:lumMod val="75000"/>
                  </a:srgbClr>
                </a:solidFill>
              </a:rPr>
              <a:t>1</a:t>
            </a:r>
            <a:r>
              <a:rPr lang="zh-CN" altLang="en-US" b="1" dirty="0" smtClean="0">
                <a:solidFill>
                  <a:srgbClr val="939598">
                    <a:lumMod val="75000"/>
                  </a:srgbClr>
                </a:solidFill>
              </a:rPr>
              <a:t>对</a:t>
            </a:r>
            <a:r>
              <a:rPr lang="en-US" altLang="zh-CN" b="1" dirty="0" smtClean="0">
                <a:solidFill>
                  <a:srgbClr val="939598">
                    <a:lumMod val="75000"/>
                  </a:srgbClr>
                </a:solidFill>
              </a:rPr>
              <a:t>1</a:t>
            </a:r>
            <a:r>
              <a:rPr lang="zh-CN" altLang="en-US" b="1" dirty="0" smtClean="0">
                <a:solidFill>
                  <a:srgbClr val="939598">
                    <a:lumMod val="75000"/>
                  </a:srgbClr>
                </a:solidFill>
              </a:rPr>
              <a:t>环境下，新型教学模式的典范，被媒体称为：</a:t>
            </a:r>
            <a:r>
              <a:rPr lang="en-US" altLang="zh-CN" b="1" dirty="0" smtClean="0">
                <a:solidFill>
                  <a:srgbClr val="061922"/>
                </a:solidFill>
              </a:rPr>
              <a:t/>
            </a:r>
            <a:br>
              <a:rPr lang="en-US" altLang="zh-CN" b="1" dirty="0" smtClean="0">
                <a:solidFill>
                  <a:srgbClr val="061922"/>
                </a:solidFill>
              </a:rPr>
            </a:br>
            <a:r>
              <a:rPr lang="zh-CN" altLang="en-US" b="1" dirty="0" smtClean="0">
                <a:solidFill>
                  <a:srgbClr val="002060"/>
                </a:solidFill>
              </a:rPr>
              <a:t>教育的未来（</a:t>
            </a:r>
            <a:r>
              <a:rPr lang="en-US" altLang="zh-CN" b="1" dirty="0">
                <a:solidFill>
                  <a:srgbClr val="002060"/>
                </a:solidFill>
              </a:rPr>
              <a:t> Khan </a:t>
            </a:r>
            <a:r>
              <a:rPr lang="en-US" altLang="zh-CN" b="1" dirty="0" smtClean="0">
                <a:solidFill>
                  <a:srgbClr val="002060"/>
                </a:solidFill>
              </a:rPr>
              <a:t>Academy</a:t>
            </a:r>
            <a:r>
              <a:rPr lang="zh-CN" altLang="en-US" b="1" dirty="0" smtClean="0">
                <a:solidFill>
                  <a:srgbClr val="002060"/>
                </a:solidFill>
              </a:rPr>
              <a:t>：</a:t>
            </a:r>
            <a:r>
              <a:rPr lang="en-US" altLang="zh-CN" b="1" dirty="0" smtClean="0">
                <a:solidFill>
                  <a:srgbClr val="002060"/>
                </a:solidFill>
              </a:rPr>
              <a:t> </a:t>
            </a:r>
            <a:r>
              <a:rPr lang="en-US" altLang="zh-CN" b="1" dirty="0">
                <a:solidFill>
                  <a:srgbClr val="002060"/>
                </a:solidFill>
              </a:rPr>
              <a:t>The future of education </a:t>
            </a:r>
            <a:r>
              <a:rPr lang="zh-CN" altLang="en-US" b="1" dirty="0" smtClean="0">
                <a:solidFill>
                  <a:srgbClr val="002060"/>
                </a:solidFill>
              </a:rPr>
              <a:t>）</a:t>
            </a:r>
          </a:p>
        </p:txBody>
      </p:sp>
      <p:sp>
        <p:nvSpPr>
          <p:cNvPr id="3" name="右箭头 2">
            <a:hlinkClick r:id="rId3" action="ppaction://hlinkfile"/>
          </p:cNvPr>
          <p:cNvSpPr/>
          <p:nvPr/>
        </p:nvSpPr>
        <p:spPr bwMode="auto">
          <a:xfrm>
            <a:off x="8820472" y="4671869"/>
            <a:ext cx="323528" cy="471659"/>
          </a:xfrm>
          <a:prstGeom prst="rightArrow">
            <a:avLst/>
          </a:prstGeom>
          <a:solidFill>
            <a:schemeClr val="bg1"/>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zh-CN" altLang="en-US" sz="2000" b="1" smtClean="0">
              <a:solidFill>
                <a:srgbClr val="061922"/>
              </a:solidFill>
              <a:latin typeface="Neo Sans Intel" pitchFamily="34" charset="0"/>
            </a:endParaRPr>
          </a:p>
        </p:txBody>
      </p:sp>
    </p:spTree>
    <p:extLst>
      <p:ext uri="{BB962C8B-B14F-4D97-AF65-F5344CB8AC3E}">
        <p14:creationId xmlns:p14="http://schemas.microsoft.com/office/powerpoint/2010/main" val="17018232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5496" y="339504"/>
            <a:ext cx="9144000" cy="842494"/>
          </a:xfrm>
          <a:solidFill>
            <a:schemeClr val="bg1">
              <a:lumMod val="85000"/>
            </a:schemeClr>
          </a:solidFill>
        </p:spPr>
        <p:txBody>
          <a:bodyPr>
            <a:noAutofit/>
          </a:bodyPr>
          <a:lstStyle/>
          <a:p>
            <a:r>
              <a:rPr lang="zh-CN" altLang="en-US" sz="4000" dirty="0" smtClean="0">
                <a:latin typeface="微软雅黑" pitchFamily="34" charset="-122"/>
                <a:ea typeface="微软雅黑" pitchFamily="34" charset="-122"/>
              </a:rPr>
              <a:t>在哪儿看中文版</a:t>
            </a:r>
            <a:r>
              <a:rPr lang="zh-CN" altLang="en-US" sz="7200" b="1" dirty="0" smtClean="0">
                <a:solidFill>
                  <a:srgbClr val="FF3399"/>
                </a:solidFill>
                <a:latin typeface="微软雅黑" pitchFamily="34" charset="-122"/>
                <a:ea typeface="微软雅黑" pitchFamily="34" charset="-122"/>
              </a:rPr>
              <a:t>可汗微课程</a:t>
            </a:r>
            <a:r>
              <a:rPr lang="zh-CN" altLang="en-US" sz="4800" dirty="0" smtClean="0">
                <a:latin typeface="微软雅黑" pitchFamily="34" charset="-122"/>
                <a:ea typeface="微软雅黑" pitchFamily="34" charset="-122"/>
              </a:rPr>
              <a:t>？</a:t>
            </a:r>
            <a:endParaRPr lang="zh-CN" altLang="en-US" sz="4800" dirty="0">
              <a:latin typeface="微软雅黑" pitchFamily="34" charset="-122"/>
              <a:ea typeface="微软雅黑" pitchFamily="34" charset="-122"/>
            </a:endParaRPr>
          </a:p>
        </p:txBody>
      </p:sp>
      <p:sp>
        <p:nvSpPr>
          <p:cNvPr id="2" name="矩形 1"/>
          <p:cNvSpPr/>
          <p:nvPr/>
        </p:nvSpPr>
        <p:spPr>
          <a:xfrm>
            <a:off x="467544" y="2140546"/>
            <a:ext cx="4580100" cy="523220"/>
          </a:xfrm>
          <a:prstGeom prst="rect">
            <a:avLst/>
          </a:prstGeom>
          <a:noFill/>
        </p:spPr>
        <p:txBody>
          <a:bodyPr wrap="none" rtlCol="0">
            <a:spAutoFit/>
          </a:bodyPr>
          <a:lstStyle/>
          <a:p>
            <a:pPr marL="285750" indent="-285750">
              <a:buFont typeface="Arial" pitchFamily="34" charset="0"/>
              <a:buChar char="•"/>
            </a:pPr>
            <a:r>
              <a:rPr lang="zh-CN" altLang="zh-CN" sz="2800" b="1" dirty="0">
                <a:solidFill>
                  <a:prstClr val="black"/>
                </a:solidFill>
                <a:latin typeface="微软雅黑" pitchFamily="34" charset="-122"/>
                <a:ea typeface="微软雅黑" pitchFamily="34" charset="-122"/>
                <a:hlinkClick r:id="rId2"/>
              </a:rPr>
              <a:t>网</a:t>
            </a:r>
            <a:r>
              <a:rPr lang="zh-CN" altLang="zh-CN" sz="2800" b="1" dirty="0" smtClean="0">
                <a:solidFill>
                  <a:prstClr val="black"/>
                </a:solidFill>
                <a:latin typeface="微软雅黑" pitchFamily="34" charset="-122"/>
                <a:ea typeface="微软雅黑" pitchFamily="34" charset="-122"/>
                <a:hlinkClick r:id="rId2"/>
              </a:rPr>
              <a:t>易</a:t>
            </a:r>
            <a:r>
              <a:rPr lang="zh-CN" altLang="en-US" sz="2800" b="1" dirty="0" smtClean="0">
                <a:solidFill>
                  <a:prstClr val="black"/>
                </a:solidFill>
                <a:latin typeface="微软雅黑" pitchFamily="34" charset="-122"/>
                <a:ea typeface="微软雅黑" pitchFamily="34" charset="-122"/>
                <a:hlinkClick r:id="rId2"/>
              </a:rPr>
              <a:t>视频公开课</a:t>
            </a:r>
            <a:r>
              <a:rPr lang="en-US" altLang="zh-CN" sz="2800" b="1" dirty="0" smtClean="0">
                <a:solidFill>
                  <a:prstClr val="black"/>
                </a:solidFill>
                <a:latin typeface="微软雅黑" pitchFamily="34" charset="-122"/>
                <a:ea typeface="微软雅黑" pitchFamily="34" charset="-122"/>
                <a:hlinkClick r:id="rId2"/>
              </a:rPr>
              <a:t>·</a:t>
            </a:r>
            <a:r>
              <a:rPr lang="zh-CN" altLang="zh-CN" sz="2800" b="1" dirty="0">
                <a:solidFill>
                  <a:prstClr val="black"/>
                </a:solidFill>
                <a:latin typeface="微软雅黑" pitchFamily="34" charset="-122"/>
                <a:ea typeface="微软雅黑" pitchFamily="34" charset="-122"/>
                <a:hlinkClick r:id="rId2"/>
              </a:rPr>
              <a:t>可汗学院</a:t>
            </a:r>
            <a:endParaRPr lang="zh-CN" altLang="en-US" sz="2800" b="1" dirty="0">
              <a:solidFill>
                <a:prstClr val="black"/>
              </a:solidFill>
              <a:latin typeface="微软雅黑" pitchFamily="34" charset="-122"/>
              <a:ea typeface="微软雅黑" pitchFamily="34" charset="-122"/>
            </a:endParaRPr>
          </a:p>
        </p:txBody>
      </p:sp>
      <p:sp>
        <p:nvSpPr>
          <p:cNvPr id="3" name="矩形 2"/>
          <p:cNvSpPr/>
          <p:nvPr/>
        </p:nvSpPr>
        <p:spPr>
          <a:xfrm>
            <a:off x="3861728" y="4227934"/>
            <a:ext cx="4485523" cy="523220"/>
          </a:xfrm>
          <a:prstGeom prst="rect">
            <a:avLst/>
          </a:prstGeom>
          <a:noFill/>
        </p:spPr>
        <p:txBody>
          <a:bodyPr wrap="none" rtlCol="0">
            <a:spAutoFit/>
          </a:bodyPr>
          <a:lstStyle/>
          <a:p>
            <a:pPr marL="285750" indent="-285750">
              <a:buFont typeface="Arial" pitchFamily="34" charset="0"/>
              <a:buChar char="•"/>
            </a:pPr>
            <a:r>
              <a:rPr lang="zh-CN" altLang="zh-CN" sz="2800" b="1" dirty="0">
                <a:solidFill>
                  <a:prstClr val="black"/>
                </a:solidFill>
                <a:latin typeface="微软雅黑" pitchFamily="34" charset="-122"/>
                <a:ea typeface="微软雅黑" pitchFamily="34" charset="-122"/>
                <a:hlinkClick r:id="rId3"/>
              </a:rPr>
              <a:t>优酷</a:t>
            </a:r>
            <a:r>
              <a:rPr lang="en-US" altLang="zh-CN" sz="2800" b="1" dirty="0">
                <a:solidFill>
                  <a:prstClr val="black"/>
                </a:solidFill>
                <a:latin typeface="微软雅黑" pitchFamily="34" charset="-122"/>
                <a:ea typeface="微软雅黑" pitchFamily="34" charset="-122"/>
                <a:hlinkClick r:id="rId3"/>
              </a:rPr>
              <a:t>·</a:t>
            </a:r>
            <a:r>
              <a:rPr lang="zh-CN" altLang="zh-CN" sz="2800" b="1" dirty="0">
                <a:solidFill>
                  <a:prstClr val="black"/>
                </a:solidFill>
                <a:latin typeface="微软雅黑" pitchFamily="34" charset="-122"/>
                <a:ea typeface="微软雅黑" pitchFamily="34" charset="-122"/>
                <a:hlinkClick r:id="rId3"/>
              </a:rPr>
              <a:t>可汗学院</a:t>
            </a:r>
            <a:r>
              <a:rPr lang="en-US" altLang="zh-CN" sz="2800" b="1" dirty="0">
                <a:solidFill>
                  <a:prstClr val="black"/>
                </a:solidFill>
                <a:latin typeface="微软雅黑" pitchFamily="34" charset="-122"/>
                <a:ea typeface="微软雅黑" pitchFamily="34" charset="-122"/>
                <a:hlinkClick r:id="rId3"/>
              </a:rPr>
              <a:t>·</a:t>
            </a:r>
            <a:r>
              <a:rPr lang="zh-CN" altLang="zh-CN" sz="2800" b="1" dirty="0">
                <a:solidFill>
                  <a:prstClr val="black"/>
                </a:solidFill>
                <a:latin typeface="微软雅黑" pitchFamily="34" charset="-122"/>
                <a:ea typeface="微软雅黑" pitchFamily="34" charset="-122"/>
                <a:hlinkClick r:id="rId3"/>
              </a:rPr>
              <a:t>代数基础</a:t>
            </a:r>
            <a:r>
              <a:rPr lang="en-US" altLang="zh-CN" sz="2800" b="1" dirty="0">
                <a:solidFill>
                  <a:prstClr val="black"/>
                </a:solidFill>
                <a:latin typeface="微软雅黑" pitchFamily="34" charset="-122"/>
                <a:ea typeface="微软雅黑" pitchFamily="34" charset="-122"/>
                <a:hlinkClick r:id="rId3"/>
              </a:rPr>
              <a:t> </a:t>
            </a:r>
            <a:endParaRPr lang="zh-CN" altLang="en-US" sz="2800" b="1" dirty="0">
              <a:solidFill>
                <a:prstClr val="black"/>
              </a:solidFill>
              <a:latin typeface="微软雅黑" pitchFamily="34" charset="-122"/>
              <a:ea typeface="微软雅黑" pitchFamily="34" charset="-122"/>
            </a:endParaRPr>
          </a:p>
        </p:txBody>
      </p:sp>
      <p:sp>
        <p:nvSpPr>
          <p:cNvPr id="6" name="矩形 5"/>
          <p:cNvSpPr/>
          <p:nvPr/>
        </p:nvSpPr>
        <p:spPr>
          <a:xfrm>
            <a:off x="3861725" y="2958212"/>
            <a:ext cx="3969356" cy="523220"/>
          </a:xfrm>
          <a:prstGeom prst="rect">
            <a:avLst/>
          </a:prstGeom>
          <a:noFill/>
        </p:spPr>
        <p:txBody>
          <a:bodyPr wrap="none" rtlCol="0">
            <a:spAutoFit/>
          </a:bodyPr>
          <a:lstStyle/>
          <a:p>
            <a:pPr marL="285750" indent="-285750">
              <a:buFont typeface="Arial" pitchFamily="34" charset="0"/>
              <a:buChar char="•"/>
            </a:pPr>
            <a:r>
              <a:rPr lang="zh-CN" altLang="en-US" sz="2800" b="1" dirty="0" smtClean="0">
                <a:solidFill>
                  <a:prstClr val="black"/>
                </a:solidFill>
                <a:latin typeface="微软雅黑" pitchFamily="34" charset="-122"/>
                <a:ea typeface="微软雅黑" pitchFamily="34" charset="-122"/>
                <a:hlinkClick r:id="rId3"/>
              </a:rPr>
              <a:t>新浪公开课</a:t>
            </a:r>
            <a:r>
              <a:rPr lang="en-US" altLang="zh-CN" sz="2800" b="1" dirty="0" smtClean="0">
                <a:solidFill>
                  <a:prstClr val="black"/>
                </a:solidFill>
                <a:latin typeface="微软雅黑" pitchFamily="34" charset="-122"/>
                <a:ea typeface="微软雅黑" pitchFamily="34" charset="-122"/>
                <a:hlinkClick r:id="rId3"/>
              </a:rPr>
              <a:t>·</a:t>
            </a:r>
            <a:r>
              <a:rPr lang="zh-CN" altLang="zh-CN" sz="2800" b="1" dirty="0">
                <a:solidFill>
                  <a:prstClr val="black"/>
                </a:solidFill>
                <a:latin typeface="微软雅黑" pitchFamily="34" charset="-122"/>
                <a:ea typeface="微软雅黑" pitchFamily="34" charset="-122"/>
                <a:hlinkClick r:id="rId3"/>
              </a:rPr>
              <a:t>可汗</a:t>
            </a:r>
            <a:r>
              <a:rPr lang="zh-CN" altLang="zh-CN" sz="2800" b="1" dirty="0" smtClean="0">
                <a:solidFill>
                  <a:prstClr val="black"/>
                </a:solidFill>
                <a:latin typeface="微软雅黑" pitchFamily="34" charset="-122"/>
                <a:ea typeface="微软雅黑" pitchFamily="34" charset="-122"/>
                <a:hlinkClick r:id="rId3"/>
              </a:rPr>
              <a:t>学院</a:t>
            </a:r>
            <a:r>
              <a:rPr lang="en-US" altLang="zh-CN" sz="2800" b="1" dirty="0">
                <a:solidFill>
                  <a:prstClr val="black"/>
                </a:solidFill>
                <a:latin typeface="微软雅黑" pitchFamily="34" charset="-122"/>
                <a:ea typeface="微软雅黑" pitchFamily="34" charset="-122"/>
                <a:hlinkClick r:id="rId3"/>
              </a:rPr>
              <a:t> </a:t>
            </a:r>
            <a:endParaRPr lang="zh-CN" altLang="en-US" sz="28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4391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chemeClr val="tx1"/>
                </a:solidFill>
                <a:latin typeface="方正粗倩简体" pitchFamily="65" charset="-122"/>
                <a:ea typeface="方正粗倩简体" pitchFamily="65" charset="-122"/>
              </a:rPr>
              <a:t>网易公开课：可汗学院课程</a:t>
            </a:r>
            <a:endParaRPr lang="zh-CN" altLang="en-US" sz="3600" dirty="0">
              <a:solidFill>
                <a:schemeClr val="tx1"/>
              </a:solidFill>
              <a:latin typeface="方正粗倩简体" pitchFamily="65" charset="-122"/>
              <a:ea typeface="方正粗倩简体" pitchFamily="65" charset="-12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1179" y="183339"/>
            <a:ext cx="252282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1181" y="845537"/>
            <a:ext cx="2522821"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50089"/>
            <a:ext cx="5905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675" y="2057400"/>
            <a:ext cx="29146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363838"/>
            <a:ext cx="56578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3455" y="4411588"/>
            <a:ext cx="6225645" cy="523220"/>
          </a:xfrm>
          <a:prstGeom prst="rect">
            <a:avLst/>
          </a:prstGeom>
          <a:noFill/>
        </p:spPr>
        <p:txBody>
          <a:bodyPr wrap="square" rtlCol="0">
            <a:spAutoFit/>
          </a:bodyPr>
          <a:lstStyle/>
          <a:p>
            <a:pPr algn="ctr"/>
            <a:r>
              <a:rPr lang="en-US" altLang="zh-CN" sz="2800" b="1" dirty="0"/>
              <a:t>http://open.163.com/khan/</a:t>
            </a:r>
            <a:endParaRPr lang="zh-CN" altLang="en-US" sz="2800" b="1" dirty="0" err="1" smtClean="0"/>
          </a:p>
        </p:txBody>
      </p:sp>
    </p:spTree>
    <p:extLst>
      <p:ext uri="{BB962C8B-B14F-4D97-AF65-F5344CB8AC3E}">
        <p14:creationId xmlns:p14="http://schemas.microsoft.com/office/powerpoint/2010/main" val="27626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18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6749</TotalTime>
  <Words>830</Words>
  <Application>Microsoft Office PowerPoint</Application>
  <PresentationFormat>全屏显示(16:9)</PresentationFormat>
  <Paragraphs>94</Paragraphs>
  <Slides>23</Slides>
  <Notes>12</Notes>
  <HiddenSlides>0</HiddenSlides>
  <MMClips>0</MMClips>
  <ScaleCrop>false</ScaleCrop>
  <HeadingPairs>
    <vt:vector size="4" baseType="variant">
      <vt:variant>
        <vt:lpstr>主题</vt:lpstr>
      </vt:variant>
      <vt:variant>
        <vt:i4>24</vt:i4>
      </vt:variant>
      <vt:variant>
        <vt:lpstr>幻灯片标题</vt:lpstr>
      </vt:variant>
      <vt:variant>
        <vt:i4>23</vt:i4>
      </vt:variant>
    </vt:vector>
  </HeadingPairs>
  <TitlesOfParts>
    <vt:vector size="47" baseType="lpstr">
      <vt:lpstr>Intel_LTtemplate_121410</vt:lpstr>
      <vt:lpstr>1_Intel_LTtemplate_121410</vt:lpstr>
      <vt:lpstr>2_Intel_LTtemplate_121410</vt:lpstr>
      <vt:lpstr>3_Intel_LTtemplate_121410</vt:lpstr>
      <vt:lpstr>4_Intel_LTtemplate_121410</vt:lpstr>
      <vt:lpstr>默认设计模板</vt:lpstr>
      <vt:lpstr>5_Intel_LTtemplate_121410</vt:lpstr>
      <vt:lpstr>6_Intel_LTtemplate_121410</vt:lpstr>
      <vt:lpstr>7_Intel_LTtemplate_121410</vt:lpstr>
      <vt:lpstr>8_Intel_LTtemplate_121410</vt:lpstr>
      <vt:lpstr>9_Intel_LTtemplate_121410</vt:lpstr>
      <vt:lpstr>10_Intel_LTtemplate_121410</vt:lpstr>
      <vt:lpstr>11_Intel_LTtemplate_121410</vt:lpstr>
      <vt:lpstr>12_Intel_LTtemplate_121410</vt:lpstr>
      <vt:lpstr>13_Intel_LTtemplate_121410</vt:lpstr>
      <vt:lpstr>14_Intel_LTtemplate_121410</vt:lpstr>
      <vt:lpstr>15_Intel_LTtemplate_121410</vt:lpstr>
      <vt:lpstr>16_Intel_LTtemplate_121410</vt:lpstr>
      <vt:lpstr>Office 主题​​</vt:lpstr>
      <vt:lpstr>Office Theme</vt:lpstr>
      <vt:lpstr>17_Intel_LTtemplate_121410</vt:lpstr>
      <vt:lpstr>Sketchbook</vt:lpstr>
      <vt:lpstr>18_Intel_LTtemplate_121410</vt:lpstr>
      <vt:lpstr>19_Intel_LTtemplate_121410</vt:lpstr>
      <vt:lpstr>PowerPoint 演示文稿</vt:lpstr>
      <vt:lpstr>可汗学院</vt:lpstr>
      <vt:lpstr>PowerPoint 演示文稿</vt:lpstr>
      <vt:lpstr>PowerPoint 演示文稿</vt:lpstr>
      <vt:lpstr>PowerPoint 演示文稿</vt:lpstr>
      <vt:lpstr>PowerPoint 演示文稿</vt:lpstr>
      <vt:lpstr>PowerPoint 演示文稿</vt:lpstr>
      <vt:lpstr>在哪儿看中文版可汗微课程？</vt:lpstr>
      <vt:lpstr>网易公开课：可汗学院课程</vt:lpstr>
      <vt:lpstr>PowerPoint 演示文稿</vt:lpstr>
      <vt:lpstr>PowerPoint 演示文稿</vt:lpstr>
      <vt:lpstr>PowerPoint 演示文稿</vt:lpstr>
      <vt:lpstr>可汗老师的教学方法</vt:lpstr>
      <vt:lpstr>教学特点</vt:lpstr>
      <vt:lpstr>教学特点</vt:lpstr>
      <vt:lpstr>教学特点</vt:lpstr>
      <vt:lpstr>教学特点</vt:lpstr>
      <vt:lpstr>教学特点</vt:lpstr>
      <vt:lpstr>教学特点</vt:lpstr>
      <vt:lpstr>教学特点</vt:lpstr>
      <vt:lpstr>教学特点</vt:lpstr>
      <vt:lpstr>教学特点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时代变化与课堂教学结构变革</dc:title>
  <dc:creator>黎加厚</dc:creator>
  <cp:lastModifiedBy>MS</cp:lastModifiedBy>
  <cp:revision>1411</cp:revision>
  <dcterms:created xsi:type="dcterms:W3CDTF">2011-06-23T05:25:27Z</dcterms:created>
  <dcterms:modified xsi:type="dcterms:W3CDTF">2012-11-01T05:31:08Z</dcterms:modified>
</cp:coreProperties>
</file>