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45.xml" ContentType="application/vnd.openxmlformats-officedocument.presentationml.slideLayout+xml"/>
  <Override PartName="/ppt/slideLayouts/slideLayout356.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diagrams/colors1.xml" ContentType="application/vnd.openxmlformats-officedocument.drawingml.diagramColors+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Layouts/slideLayout364.xml" ContentType="application/vnd.openxmlformats-officedocument.presentationml.slideLayout+xml"/>
  <Override PartName="/ppt/slideLayouts/slideLayout375.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36.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19.xml" ContentType="application/vnd.openxmlformats-officedocument.theme+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theme/theme16.xml" ContentType="application/vnd.openxmlformats-officedocument.theme+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diagrams/quickStyle1.xml" ContentType="application/vnd.openxmlformats-officedocument.drawingml.diagramStyl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diagrams/layout1.xml" ContentType="application/vnd.openxmlformats-officedocument.drawingml.diagram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3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2" r:id="rId2"/>
    <p:sldMasterId id="2147483991" r:id="rId3"/>
    <p:sldMasterId id="2147484141" r:id="rId4"/>
    <p:sldMasterId id="2147484320" r:id="rId5"/>
    <p:sldMasterId id="2147484373" r:id="rId6"/>
    <p:sldMasterId id="2147484418" r:id="rId7"/>
    <p:sldMasterId id="2147484506" r:id="rId8"/>
    <p:sldMasterId id="2147484525" r:id="rId9"/>
    <p:sldMasterId id="2147484543" r:id="rId10"/>
    <p:sldMasterId id="2147484610" r:id="rId11"/>
    <p:sldMasterId id="2147484677" r:id="rId12"/>
    <p:sldMasterId id="2147484696" r:id="rId13"/>
    <p:sldMasterId id="2147484793" r:id="rId14"/>
    <p:sldMasterId id="2147484836" r:id="rId15"/>
    <p:sldMasterId id="2147484867" r:id="rId16"/>
    <p:sldMasterId id="2147484885" r:id="rId17"/>
    <p:sldMasterId id="2147484929" r:id="rId18"/>
    <p:sldMasterId id="2147484948" r:id="rId19"/>
    <p:sldMasterId id="2147484990" r:id="rId20"/>
    <p:sldMasterId id="2147485033" r:id="rId21"/>
    <p:sldMasterId id="2147485190" r:id="rId22"/>
    <p:sldMasterId id="2147485210" r:id="rId23"/>
  </p:sldMasterIdLst>
  <p:notesMasterIdLst>
    <p:notesMasterId r:id="rId39"/>
  </p:notesMasterIdLst>
  <p:sldIdLst>
    <p:sldId id="1297" r:id="rId24"/>
    <p:sldId id="1302" r:id="rId25"/>
    <p:sldId id="818" r:id="rId26"/>
    <p:sldId id="1121" r:id="rId27"/>
    <p:sldId id="820" r:id="rId28"/>
    <p:sldId id="1120" r:id="rId29"/>
    <p:sldId id="1301" r:id="rId30"/>
    <p:sldId id="1303" r:id="rId31"/>
    <p:sldId id="1304" r:id="rId32"/>
    <p:sldId id="1305" r:id="rId33"/>
    <p:sldId id="1307" r:id="rId34"/>
    <p:sldId id="1308" r:id="rId35"/>
    <p:sldId id="1069" r:id="rId36"/>
    <p:sldId id="1310" r:id="rId37"/>
    <p:sldId id="1311" r:id="rId38"/>
  </p:sldIdLst>
  <p:sldSz cx="9144000" cy="5143500" type="screen16x9"/>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050623"/>
    <a:srgbClr val="200CB4"/>
    <a:srgbClr val="FF3300"/>
    <a:srgbClr val="FFFFCC"/>
    <a:srgbClr val="FF0066"/>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81262" autoAdjust="0"/>
  </p:normalViewPr>
  <p:slideViewPr>
    <p:cSldViewPr>
      <p:cViewPr>
        <p:scale>
          <a:sx n="50" d="100"/>
          <a:sy n="50" d="100"/>
        </p:scale>
        <p:origin x="-2058" y="-504"/>
      </p:cViewPr>
      <p:guideLst>
        <p:guide orient="horz" pos="1620"/>
        <p:guide pos="2880"/>
      </p:guideLst>
    </p:cSldViewPr>
  </p:slideViewPr>
  <p:notesTextViewPr>
    <p:cViewPr>
      <p:scale>
        <a:sx n="75" d="100"/>
        <a:sy n="75"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05BBE-614A-48AB-8EC1-E557DDCC4CEF}" type="doc">
      <dgm:prSet loTypeId="urn:microsoft.com/office/officeart/2005/8/layout/chevron2" loCatId="process" qsTypeId="urn:microsoft.com/office/officeart/2005/8/quickstyle/3d2" qsCatId="3D" csTypeId="urn:microsoft.com/office/officeart/2005/8/colors/colorful1#1" csCatId="colorful" phldr="1"/>
      <dgm:spPr/>
      <dgm:t>
        <a:bodyPr/>
        <a:lstStyle/>
        <a:p>
          <a:endParaRPr lang="zh-CN" altLang="en-US"/>
        </a:p>
      </dgm:t>
    </dgm:pt>
    <dgm:pt modelId="{4C0B3A15-F89A-4BBF-BDC9-F497DA828AB0}">
      <dgm:prSet phldrT="[文本]"/>
      <dgm:spPr/>
      <dgm:t>
        <a:bodyPr/>
        <a:lstStyle/>
        <a:p>
          <a:endParaRPr lang="zh-CN" altLang="en-US" b="1" dirty="0"/>
        </a:p>
      </dgm:t>
    </dgm:pt>
    <dgm:pt modelId="{678119C4-5FBC-4D91-AE32-1F4E18F98B40}" type="parTrans" cxnId="{DB5BAAF6-4342-44FE-8B52-7B52DAE17744}">
      <dgm:prSet/>
      <dgm:spPr/>
      <dgm:t>
        <a:bodyPr/>
        <a:lstStyle/>
        <a:p>
          <a:endParaRPr lang="zh-CN" altLang="en-US"/>
        </a:p>
      </dgm:t>
    </dgm:pt>
    <dgm:pt modelId="{CD3F96E5-2293-4FB0-8FC1-FB295962868E}" type="sibTrans" cxnId="{DB5BAAF6-4342-44FE-8B52-7B52DAE17744}">
      <dgm:prSet/>
      <dgm:spPr/>
      <dgm:t>
        <a:bodyPr/>
        <a:lstStyle/>
        <a:p>
          <a:endParaRPr lang="zh-CN" altLang="en-US"/>
        </a:p>
      </dgm:t>
    </dgm:pt>
    <dgm:pt modelId="{E01FD8B8-7FE3-4A94-BA57-B2E2AC1C1CF5}">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观看教学视频</a:t>
          </a:r>
          <a:endParaRPr lang="zh-CN" altLang="en-US" sz="1800" kern="1200" dirty="0">
            <a:solidFill>
              <a:schemeClr val="tx1"/>
            </a:solidFill>
            <a:latin typeface="方正大黑简体" pitchFamily="2" charset="-122"/>
            <a:ea typeface="方正大黑简体" pitchFamily="2" charset="-122"/>
            <a:cs typeface="+mn-cs"/>
          </a:endParaRPr>
        </a:p>
      </dgm:t>
    </dgm:pt>
    <dgm:pt modelId="{0F4CB389-0AD4-429A-8A8F-7AEE8A4AF89A}" type="parTrans" cxnId="{0DC0B708-32F9-4305-A80A-DB34EE993D69}">
      <dgm:prSet/>
      <dgm:spPr/>
      <dgm:t>
        <a:bodyPr/>
        <a:lstStyle/>
        <a:p>
          <a:endParaRPr lang="zh-CN" altLang="en-US"/>
        </a:p>
      </dgm:t>
    </dgm:pt>
    <dgm:pt modelId="{2D7F36CE-0315-4B80-8236-9243C94E5D2E}" type="sibTrans" cxnId="{0DC0B708-32F9-4305-A80A-DB34EE993D69}">
      <dgm:prSet/>
      <dgm:spPr/>
      <dgm:t>
        <a:bodyPr/>
        <a:lstStyle/>
        <a:p>
          <a:endParaRPr lang="zh-CN" altLang="en-US"/>
        </a:p>
      </dgm:t>
    </dgm:pt>
    <dgm:pt modelId="{6848FF7C-06DE-4741-8C75-B6D12E24203E}">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学习笔记</a:t>
          </a:r>
          <a:endParaRPr lang="zh-CN" altLang="en-US" sz="1800" kern="1200" dirty="0">
            <a:solidFill>
              <a:schemeClr val="tx1"/>
            </a:solidFill>
            <a:latin typeface="方正大黑简体" pitchFamily="2" charset="-122"/>
            <a:ea typeface="方正大黑简体" pitchFamily="2" charset="-122"/>
            <a:cs typeface="+mn-cs"/>
          </a:endParaRPr>
        </a:p>
      </dgm:t>
    </dgm:pt>
    <dgm:pt modelId="{427AC137-B796-4653-BDCF-19AD3A26FCB8}" type="parTrans" cxnId="{61D41E3F-0DAB-42D0-AE35-C45BCA882375}">
      <dgm:prSet/>
      <dgm:spPr/>
      <dgm:t>
        <a:bodyPr/>
        <a:lstStyle/>
        <a:p>
          <a:endParaRPr lang="zh-CN" altLang="en-US"/>
        </a:p>
      </dgm:t>
    </dgm:pt>
    <dgm:pt modelId="{3F53D8B8-5F5A-497E-A9BD-7195FFF1657B}" type="sibTrans" cxnId="{61D41E3F-0DAB-42D0-AE35-C45BCA882375}">
      <dgm:prSet/>
      <dgm:spPr/>
      <dgm:t>
        <a:bodyPr/>
        <a:lstStyle/>
        <a:p>
          <a:endParaRPr lang="zh-CN" altLang="en-US"/>
        </a:p>
      </dgm:t>
    </dgm:pt>
    <dgm:pt modelId="{5B63AE15-01E8-42C2-8452-D08BD26A0D6B}">
      <dgm:prSet phldrT="[文本]"/>
      <dgm:spPr>
        <a:solidFill>
          <a:srgbClr val="C00000"/>
        </a:solidFill>
      </dgm:spPr>
      <dgm:t>
        <a:bodyPr/>
        <a:lstStyle/>
        <a:p>
          <a:endParaRPr lang="zh-CN" altLang="en-US" b="1" dirty="0"/>
        </a:p>
      </dgm:t>
    </dgm:pt>
    <dgm:pt modelId="{64D732E0-CA75-4C99-888D-5464B0767BB0}" type="parTrans" cxnId="{79A837F1-4CA7-442E-BD72-26DC78575CCC}">
      <dgm:prSet/>
      <dgm:spPr/>
      <dgm:t>
        <a:bodyPr/>
        <a:lstStyle/>
        <a:p>
          <a:endParaRPr lang="zh-CN" altLang="en-US"/>
        </a:p>
      </dgm:t>
    </dgm:pt>
    <dgm:pt modelId="{CD19EBF7-7EBE-47ED-8E9D-09F58D169D2D}" type="sibTrans" cxnId="{79A837F1-4CA7-442E-BD72-26DC78575CCC}">
      <dgm:prSet/>
      <dgm:spPr/>
      <dgm:t>
        <a:bodyPr/>
        <a:lstStyle/>
        <a:p>
          <a:endParaRPr lang="zh-CN" altLang="en-US"/>
        </a:p>
      </dgm:t>
    </dgm:pt>
    <dgm:pt modelId="{FC8C4538-C4DE-4720-961E-FFD0421C54C2}">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讨论问题</a:t>
          </a:r>
          <a:endParaRPr lang="zh-CN" altLang="en-US" sz="1800" kern="1200" dirty="0">
            <a:solidFill>
              <a:schemeClr val="tx1"/>
            </a:solidFill>
            <a:latin typeface="方正大黑简体" pitchFamily="2" charset="-122"/>
            <a:ea typeface="方正大黑简体" pitchFamily="2" charset="-122"/>
            <a:cs typeface="+mn-cs"/>
          </a:endParaRPr>
        </a:p>
      </dgm:t>
    </dgm:pt>
    <dgm:pt modelId="{DC4ACE5B-1DE7-4A22-AA90-DFFEE765A34A}" type="parTrans" cxnId="{2820DD89-D057-4C7C-A8D1-D8629E494DF6}">
      <dgm:prSet/>
      <dgm:spPr/>
      <dgm:t>
        <a:bodyPr/>
        <a:lstStyle/>
        <a:p>
          <a:endParaRPr lang="zh-CN" altLang="en-US"/>
        </a:p>
      </dgm:t>
    </dgm:pt>
    <dgm:pt modelId="{79C7E081-891A-44B1-BAF4-E5C822766BC5}" type="sibTrans" cxnId="{2820DD89-D057-4C7C-A8D1-D8629E494DF6}">
      <dgm:prSet/>
      <dgm:spPr/>
      <dgm:t>
        <a:bodyPr/>
        <a:lstStyle/>
        <a:p>
          <a:endParaRPr lang="zh-CN" altLang="en-US"/>
        </a:p>
      </dgm:t>
    </dgm:pt>
    <dgm:pt modelId="{1AF87D9B-A730-4C20-9570-1A1D89C58014}">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做实验</a:t>
          </a:r>
          <a:endParaRPr lang="zh-CN" altLang="en-US" sz="1800" kern="1200" dirty="0">
            <a:solidFill>
              <a:schemeClr val="tx1"/>
            </a:solidFill>
            <a:latin typeface="方正大黑简体" pitchFamily="2" charset="-122"/>
            <a:ea typeface="方正大黑简体" pitchFamily="2" charset="-122"/>
            <a:cs typeface="+mn-cs"/>
          </a:endParaRPr>
        </a:p>
      </dgm:t>
    </dgm:pt>
    <dgm:pt modelId="{B085A8CC-9FCD-4EA4-9FE5-6A6D6F75DBAE}" type="parTrans" cxnId="{27768703-C75D-4367-B003-8A67A3102802}">
      <dgm:prSet/>
      <dgm:spPr/>
      <dgm:t>
        <a:bodyPr/>
        <a:lstStyle/>
        <a:p>
          <a:endParaRPr lang="zh-CN" altLang="en-US"/>
        </a:p>
      </dgm:t>
    </dgm:pt>
    <dgm:pt modelId="{2E6E3AB1-E347-4299-B561-20A886A06EC9}" type="sibTrans" cxnId="{27768703-C75D-4367-B003-8A67A3102802}">
      <dgm:prSet/>
      <dgm:spPr/>
      <dgm:t>
        <a:bodyPr/>
        <a:lstStyle/>
        <a:p>
          <a:endParaRPr lang="zh-CN" altLang="en-US"/>
        </a:p>
      </dgm:t>
    </dgm:pt>
    <dgm:pt modelId="{3E8B7C9B-42D9-4B4A-8C65-E27194854BE9}">
      <dgm:prSet phldrT="[文本]"/>
      <dgm:spPr>
        <a:solidFill>
          <a:srgbClr val="FFC000"/>
        </a:solidFill>
      </dgm:spPr>
      <dgm:t>
        <a:bodyPr/>
        <a:lstStyle/>
        <a:p>
          <a:endParaRPr lang="zh-CN" altLang="en-US" b="1" dirty="0"/>
        </a:p>
      </dgm:t>
    </dgm:pt>
    <dgm:pt modelId="{CBCAA82A-D485-4CE3-B565-3D163D845A27}" type="parTrans" cxnId="{70DC7438-B174-499E-9723-F7C00404C0C0}">
      <dgm:prSet/>
      <dgm:spPr/>
      <dgm:t>
        <a:bodyPr/>
        <a:lstStyle/>
        <a:p>
          <a:endParaRPr lang="zh-CN" altLang="en-US"/>
        </a:p>
      </dgm:t>
    </dgm:pt>
    <dgm:pt modelId="{710B4B31-26CF-4CDC-B522-3B5B743D9A29}" type="sibTrans" cxnId="{70DC7438-B174-499E-9723-F7C00404C0C0}">
      <dgm:prSet/>
      <dgm:spPr/>
      <dgm:t>
        <a:bodyPr/>
        <a:lstStyle/>
        <a:p>
          <a:endParaRPr lang="zh-CN" altLang="en-US"/>
        </a:p>
      </dgm:t>
    </dgm:pt>
    <dgm:pt modelId="{98AF8380-050D-4CEF-954A-C3C9B7C18731}">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反馈</a:t>
          </a:r>
          <a:endParaRPr lang="zh-CN" altLang="en-US" sz="1800" kern="1200" dirty="0">
            <a:solidFill>
              <a:schemeClr val="tx1"/>
            </a:solidFill>
            <a:latin typeface="方正大黑简体" pitchFamily="2" charset="-122"/>
            <a:ea typeface="方正大黑简体" pitchFamily="2" charset="-122"/>
            <a:cs typeface="+mn-cs"/>
          </a:endParaRPr>
        </a:p>
      </dgm:t>
    </dgm:pt>
    <dgm:pt modelId="{67028750-F606-49BE-A429-29CBBDB133DE}" type="parTrans" cxnId="{8DDA7608-EEAC-4CA0-8BCA-BD3635F1C758}">
      <dgm:prSet/>
      <dgm:spPr/>
      <dgm:t>
        <a:bodyPr/>
        <a:lstStyle/>
        <a:p>
          <a:endParaRPr lang="zh-CN" altLang="en-US"/>
        </a:p>
      </dgm:t>
    </dgm:pt>
    <dgm:pt modelId="{E66C1634-A071-4A3E-AE35-BACAF6B004E7}" type="sibTrans" cxnId="{8DDA7608-EEAC-4CA0-8BCA-BD3635F1C758}">
      <dgm:prSet/>
      <dgm:spPr/>
      <dgm:t>
        <a:bodyPr/>
        <a:lstStyle/>
        <a:p>
          <a:endParaRPr lang="zh-CN" altLang="en-US"/>
        </a:p>
      </dgm:t>
    </dgm:pt>
    <dgm:pt modelId="{C3500C5D-29FA-44F1-8824-B6EA3D18748A}">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总结</a:t>
          </a:r>
          <a:endParaRPr lang="zh-CN" altLang="en-US" sz="1800" kern="1200" dirty="0">
            <a:solidFill>
              <a:schemeClr val="tx1"/>
            </a:solidFill>
            <a:latin typeface="方正大黑简体" pitchFamily="2" charset="-122"/>
            <a:ea typeface="方正大黑简体" pitchFamily="2" charset="-122"/>
            <a:cs typeface="+mn-cs"/>
          </a:endParaRPr>
        </a:p>
      </dgm:t>
    </dgm:pt>
    <dgm:pt modelId="{8C4DFDE4-62C8-4699-91AA-657C24765DA1}" type="parTrans" cxnId="{E751AEA3-DE00-45EF-ADAE-5DA25BDEB265}">
      <dgm:prSet/>
      <dgm:spPr/>
      <dgm:t>
        <a:bodyPr/>
        <a:lstStyle/>
        <a:p>
          <a:endParaRPr lang="zh-CN" altLang="en-US"/>
        </a:p>
      </dgm:t>
    </dgm:pt>
    <dgm:pt modelId="{70FD0BB5-B37C-46D3-8BBA-57524FD720B2}" type="sibTrans" cxnId="{E751AEA3-DE00-45EF-ADAE-5DA25BDEB265}">
      <dgm:prSet/>
      <dgm:spPr/>
      <dgm:t>
        <a:bodyPr/>
        <a:lstStyle/>
        <a:p>
          <a:endParaRPr lang="zh-CN" altLang="en-US"/>
        </a:p>
      </dgm:t>
    </dgm:pt>
    <dgm:pt modelId="{36499DB4-65AD-4D2B-A9C0-052C840A3B72}">
      <dgm:prSet phldrT="[文本]" custT="1"/>
      <dgm:spPr/>
      <dgm:t>
        <a:bodyPr/>
        <a:lstStyle/>
        <a:p>
          <a:pPr marL="0" algn="l" defTabSz="914400" rtl="0" eaLnBrk="1" latinLnBrk="0" hangingPunct="1"/>
          <a:r>
            <a:rPr lang="zh-CN" altLang="en-US" sz="1800" kern="1200" dirty="0" smtClean="0">
              <a:solidFill>
                <a:schemeClr val="tx1"/>
              </a:solidFill>
              <a:latin typeface="方正大黑简体" pitchFamily="2" charset="-122"/>
              <a:ea typeface="方正大黑简体" pitchFamily="2" charset="-122"/>
              <a:cs typeface="+mn-cs"/>
            </a:rPr>
            <a:t>练习和作业</a:t>
          </a:r>
          <a:endParaRPr lang="zh-CN" altLang="en-US" sz="1800" kern="1200" dirty="0">
            <a:solidFill>
              <a:schemeClr val="tx1"/>
            </a:solidFill>
            <a:latin typeface="方正大黑简体" pitchFamily="2" charset="-122"/>
            <a:ea typeface="方正大黑简体" pitchFamily="2" charset="-122"/>
            <a:cs typeface="+mn-cs"/>
          </a:endParaRPr>
        </a:p>
      </dgm:t>
    </dgm:pt>
    <dgm:pt modelId="{843D46EA-D378-4CC9-A386-84D73A8D6356}" type="parTrans" cxnId="{8D9C3B01-682D-499C-BDF5-D04C25B0AD0C}">
      <dgm:prSet/>
      <dgm:spPr/>
      <dgm:t>
        <a:bodyPr/>
        <a:lstStyle/>
        <a:p>
          <a:endParaRPr lang="zh-CN" altLang="en-US"/>
        </a:p>
      </dgm:t>
    </dgm:pt>
    <dgm:pt modelId="{26592C9B-A73B-4DF5-AD09-60E56C9554BC}" type="sibTrans" cxnId="{8D9C3B01-682D-499C-BDF5-D04C25B0AD0C}">
      <dgm:prSet/>
      <dgm:spPr/>
      <dgm:t>
        <a:bodyPr/>
        <a:lstStyle/>
        <a:p>
          <a:endParaRPr lang="zh-CN" altLang="en-US"/>
        </a:p>
      </dgm:t>
    </dgm:pt>
    <dgm:pt modelId="{7EF928CE-6E35-4DDA-BDB6-3B8C39EE1103}" type="pres">
      <dgm:prSet presAssocID="{CB105BBE-614A-48AB-8EC1-E557DDCC4CEF}" presName="linearFlow" presStyleCnt="0">
        <dgm:presLayoutVars>
          <dgm:dir/>
          <dgm:animLvl val="lvl"/>
          <dgm:resizeHandles val="exact"/>
        </dgm:presLayoutVars>
      </dgm:prSet>
      <dgm:spPr/>
      <dgm:t>
        <a:bodyPr/>
        <a:lstStyle/>
        <a:p>
          <a:endParaRPr lang="zh-CN" altLang="en-US"/>
        </a:p>
      </dgm:t>
    </dgm:pt>
    <dgm:pt modelId="{2FECF913-BBC1-4430-AE7A-4381A7A53DBA}" type="pres">
      <dgm:prSet presAssocID="{4C0B3A15-F89A-4BBF-BDC9-F497DA828AB0}" presName="composite" presStyleCnt="0"/>
      <dgm:spPr/>
    </dgm:pt>
    <dgm:pt modelId="{B21F75C9-6AEA-4A5F-A4D7-E353B90C01CD}" type="pres">
      <dgm:prSet presAssocID="{4C0B3A15-F89A-4BBF-BDC9-F497DA828AB0}" presName="parentText" presStyleLbl="alignNode1" presStyleIdx="0" presStyleCnt="3">
        <dgm:presLayoutVars>
          <dgm:chMax val="1"/>
          <dgm:bulletEnabled val="1"/>
        </dgm:presLayoutVars>
      </dgm:prSet>
      <dgm:spPr/>
      <dgm:t>
        <a:bodyPr/>
        <a:lstStyle/>
        <a:p>
          <a:endParaRPr lang="zh-CN" altLang="en-US"/>
        </a:p>
      </dgm:t>
    </dgm:pt>
    <dgm:pt modelId="{27641A64-AB5E-4BE4-BA1D-6FC5CAB41947}" type="pres">
      <dgm:prSet presAssocID="{4C0B3A15-F89A-4BBF-BDC9-F497DA828AB0}" presName="descendantText" presStyleLbl="alignAcc1" presStyleIdx="0" presStyleCnt="3">
        <dgm:presLayoutVars>
          <dgm:bulletEnabled val="1"/>
        </dgm:presLayoutVars>
      </dgm:prSet>
      <dgm:spPr/>
      <dgm:t>
        <a:bodyPr/>
        <a:lstStyle/>
        <a:p>
          <a:endParaRPr lang="zh-CN" altLang="en-US"/>
        </a:p>
      </dgm:t>
    </dgm:pt>
    <dgm:pt modelId="{6D7A84E7-732D-4C80-B3FE-AEBED804B84B}" type="pres">
      <dgm:prSet presAssocID="{CD3F96E5-2293-4FB0-8FC1-FB295962868E}" presName="sp" presStyleCnt="0"/>
      <dgm:spPr/>
    </dgm:pt>
    <dgm:pt modelId="{99D3A01D-5824-48F5-BF17-06B7B4BEE67A}" type="pres">
      <dgm:prSet presAssocID="{5B63AE15-01E8-42C2-8452-D08BD26A0D6B}" presName="composite" presStyleCnt="0"/>
      <dgm:spPr/>
    </dgm:pt>
    <dgm:pt modelId="{3490934A-1492-443D-8F58-C9F1A4FA02C0}" type="pres">
      <dgm:prSet presAssocID="{5B63AE15-01E8-42C2-8452-D08BD26A0D6B}" presName="parentText" presStyleLbl="alignNode1" presStyleIdx="1" presStyleCnt="3">
        <dgm:presLayoutVars>
          <dgm:chMax val="1"/>
          <dgm:bulletEnabled val="1"/>
        </dgm:presLayoutVars>
      </dgm:prSet>
      <dgm:spPr/>
      <dgm:t>
        <a:bodyPr/>
        <a:lstStyle/>
        <a:p>
          <a:endParaRPr lang="zh-CN" altLang="en-US"/>
        </a:p>
      </dgm:t>
    </dgm:pt>
    <dgm:pt modelId="{FBEDC803-65AB-41E6-BF3F-98FD183EDFAF}" type="pres">
      <dgm:prSet presAssocID="{5B63AE15-01E8-42C2-8452-D08BD26A0D6B}" presName="descendantText" presStyleLbl="alignAcc1" presStyleIdx="1" presStyleCnt="3">
        <dgm:presLayoutVars>
          <dgm:bulletEnabled val="1"/>
        </dgm:presLayoutVars>
      </dgm:prSet>
      <dgm:spPr/>
      <dgm:t>
        <a:bodyPr/>
        <a:lstStyle/>
        <a:p>
          <a:endParaRPr lang="zh-CN" altLang="en-US"/>
        </a:p>
      </dgm:t>
    </dgm:pt>
    <dgm:pt modelId="{EB2AF96D-F48E-419F-B322-7427C9F474F3}" type="pres">
      <dgm:prSet presAssocID="{CD19EBF7-7EBE-47ED-8E9D-09F58D169D2D}" presName="sp" presStyleCnt="0"/>
      <dgm:spPr/>
    </dgm:pt>
    <dgm:pt modelId="{DE2E0CFA-450E-43A3-814C-05BC74AEDC50}" type="pres">
      <dgm:prSet presAssocID="{3E8B7C9B-42D9-4B4A-8C65-E27194854BE9}" presName="composite" presStyleCnt="0"/>
      <dgm:spPr/>
    </dgm:pt>
    <dgm:pt modelId="{3ABF7F57-1836-4C24-AB43-CD884EAC534F}" type="pres">
      <dgm:prSet presAssocID="{3E8B7C9B-42D9-4B4A-8C65-E27194854BE9}" presName="parentText" presStyleLbl="alignNode1" presStyleIdx="2" presStyleCnt="3">
        <dgm:presLayoutVars>
          <dgm:chMax val="1"/>
          <dgm:bulletEnabled val="1"/>
        </dgm:presLayoutVars>
      </dgm:prSet>
      <dgm:spPr/>
      <dgm:t>
        <a:bodyPr/>
        <a:lstStyle/>
        <a:p>
          <a:endParaRPr lang="zh-CN" altLang="en-US"/>
        </a:p>
      </dgm:t>
    </dgm:pt>
    <dgm:pt modelId="{FB9F5A3B-C00B-4C4D-810C-C190B29FA457}" type="pres">
      <dgm:prSet presAssocID="{3E8B7C9B-42D9-4B4A-8C65-E27194854BE9}" presName="descendantText" presStyleLbl="alignAcc1" presStyleIdx="2" presStyleCnt="3">
        <dgm:presLayoutVars>
          <dgm:bulletEnabled val="1"/>
        </dgm:presLayoutVars>
      </dgm:prSet>
      <dgm:spPr/>
      <dgm:t>
        <a:bodyPr/>
        <a:lstStyle/>
        <a:p>
          <a:endParaRPr lang="zh-CN" altLang="en-US"/>
        </a:p>
      </dgm:t>
    </dgm:pt>
  </dgm:ptLst>
  <dgm:cxnLst>
    <dgm:cxn modelId="{27768703-C75D-4367-B003-8A67A3102802}" srcId="{5B63AE15-01E8-42C2-8452-D08BD26A0D6B}" destId="{1AF87D9B-A730-4C20-9570-1A1D89C58014}" srcOrd="1" destOrd="0" parTransId="{B085A8CC-9FCD-4EA4-9FE5-6A6D6F75DBAE}" sibTransId="{2E6E3AB1-E347-4299-B561-20A886A06EC9}"/>
    <dgm:cxn modelId="{CC2402AA-9D7C-4ACE-BE67-A597171CC924}" type="presOf" srcId="{3E8B7C9B-42D9-4B4A-8C65-E27194854BE9}" destId="{3ABF7F57-1836-4C24-AB43-CD884EAC534F}" srcOrd="0" destOrd="0" presId="urn:microsoft.com/office/officeart/2005/8/layout/chevron2"/>
    <dgm:cxn modelId="{33F1B2A1-B775-48FE-8FC3-464C4F2D4075}" type="presOf" srcId="{E01FD8B8-7FE3-4A94-BA57-B2E2AC1C1CF5}" destId="{27641A64-AB5E-4BE4-BA1D-6FC5CAB41947}" srcOrd="0" destOrd="0" presId="urn:microsoft.com/office/officeart/2005/8/layout/chevron2"/>
    <dgm:cxn modelId="{10B217A8-B0A6-4AAA-8229-B7192F503610}" type="presOf" srcId="{C3500C5D-29FA-44F1-8824-B6EA3D18748A}" destId="{FB9F5A3B-C00B-4C4D-810C-C190B29FA457}" srcOrd="0" destOrd="1" presId="urn:microsoft.com/office/officeart/2005/8/layout/chevron2"/>
    <dgm:cxn modelId="{E751AEA3-DE00-45EF-ADAE-5DA25BDEB265}" srcId="{3E8B7C9B-42D9-4B4A-8C65-E27194854BE9}" destId="{C3500C5D-29FA-44F1-8824-B6EA3D18748A}" srcOrd="1" destOrd="0" parTransId="{8C4DFDE4-62C8-4699-91AA-657C24765DA1}" sibTransId="{70FD0BB5-B37C-46D3-8BBA-57524FD720B2}"/>
    <dgm:cxn modelId="{6E866A92-FB34-4448-A9B1-4C85E246E70C}" type="presOf" srcId="{6848FF7C-06DE-4741-8C75-B6D12E24203E}" destId="{27641A64-AB5E-4BE4-BA1D-6FC5CAB41947}" srcOrd="0" destOrd="1" presId="urn:microsoft.com/office/officeart/2005/8/layout/chevron2"/>
    <dgm:cxn modelId="{0DC0B708-32F9-4305-A80A-DB34EE993D69}" srcId="{4C0B3A15-F89A-4BBF-BDC9-F497DA828AB0}" destId="{E01FD8B8-7FE3-4A94-BA57-B2E2AC1C1CF5}" srcOrd="0" destOrd="0" parTransId="{0F4CB389-0AD4-429A-8A8F-7AEE8A4AF89A}" sibTransId="{2D7F36CE-0315-4B80-8236-9243C94E5D2E}"/>
    <dgm:cxn modelId="{79A837F1-4CA7-442E-BD72-26DC78575CCC}" srcId="{CB105BBE-614A-48AB-8EC1-E557DDCC4CEF}" destId="{5B63AE15-01E8-42C2-8452-D08BD26A0D6B}" srcOrd="1" destOrd="0" parTransId="{64D732E0-CA75-4C99-888D-5464B0767BB0}" sibTransId="{CD19EBF7-7EBE-47ED-8E9D-09F58D169D2D}"/>
    <dgm:cxn modelId="{C3A39ED1-911A-4939-9D2F-159C58EB4991}" type="presOf" srcId="{98AF8380-050D-4CEF-954A-C3C9B7C18731}" destId="{FB9F5A3B-C00B-4C4D-810C-C190B29FA457}" srcOrd="0" destOrd="0" presId="urn:microsoft.com/office/officeart/2005/8/layout/chevron2"/>
    <dgm:cxn modelId="{E8FEDA5B-F11A-442A-A410-664CD72244F8}" type="presOf" srcId="{FC8C4538-C4DE-4720-961E-FFD0421C54C2}" destId="{FBEDC803-65AB-41E6-BF3F-98FD183EDFAF}" srcOrd="0" destOrd="0" presId="urn:microsoft.com/office/officeart/2005/8/layout/chevron2"/>
    <dgm:cxn modelId="{EB1A36DB-2964-4C18-9257-6917DA299273}" type="presOf" srcId="{CB105BBE-614A-48AB-8EC1-E557DDCC4CEF}" destId="{7EF928CE-6E35-4DDA-BDB6-3B8C39EE1103}" srcOrd="0" destOrd="0" presId="urn:microsoft.com/office/officeart/2005/8/layout/chevron2"/>
    <dgm:cxn modelId="{1B1D4F81-FBE9-454A-ABFA-C721E247E5DA}" type="presOf" srcId="{5B63AE15-01E8-42C2-8452-D08BD26A0D6B}" destId="{3490934A-1492-443D-8F58-C9F1A4FA02C0}" srcOrd="0" destOrd="0" presId="urn:microsoft.com/office/officeart/2005/8/layout/chevron2"/>
    <dgm:cxn modelId="{8DDA7608-EEAC-4CA0-8BCA-BD3635F1C758}" srcId="{3E8B7C9B-42D9-4B4A-8C65-E27194854BE9}" destId="{98AF8380-050D-4CEF-954A-C3C9B7C18731}" srcOrd="0" destOrd="0" parTransId="{67028750-F606-49BE-A429-29CBBDB133DE}" sibTransId="{E66C1634-A071-4A3E-AE35-BACAF6B004E7}"/>
    <dgm:cxn modelId="{61D41E3F-0DAB-42D0-AE35-C45BCA882375}" srcId="{4C0B3A15-F89A-4BBF-BDC9-F497DA828AB0}" destId="{6848FF7C-06DE-4741-8C75-B6D12E24203E}" srcOrd="1" destOrd="0" parTransId="{427AC137-B796-4653-BDCF-19AD3A26FCB8}" sibTransId="{3F53D8B8-5F5A-497E-A9BD-7195FFF1657B}"/>
    <dgm:cxn modelId="{739141B8-052F-440B-8BE8-40AD0439C826}" type="presOf" srcId="{4C0B3A15-F89A-4BBF-BDC9-F497DA828AB0}" destId="{B21F75C9-6AEA-4A5F-A4D7-E353B90C01CD}" srcOrd="0" destOrd="0" presId="urn:microsoft.com/office/officeart/2005/8/layout/chevron2"/>
    <dgm:cxn modelId="{DB5BAAF6-4342-44FE-8B52-7B52DAE17744}" srcId="{CB105BBE-614A-48AB-8EC1-E557DDCC4CEF}" destId="{4C0B3A15-F89A-4BBF-BDC9-F497DA828AB0}" srcOrd="0" destOrd="0" parTransId="{678119C4-5FBC-4D91-AE32-1F4E18F98B40}" sibTransId="{CD3F96E5-2293-4FB0-8FC1-FB295962868E}"/>
    <dgm:cxn modelId="{2820DD89-D057-4C7C-A8D1-D8629E494DF6}" srcId="{5B63AE15-01E8-42C2-8452-D08BD26A0D6B}" destId="{FC8C4538-C4DE-4720-961E-FFD0421C54C2}" srcOrd="0" destOrd="0" parTransId="{DC4ACE5B-1DE7-4A22-AA90-DFFEE765A34A}" sibTransId="{79C7E081-891A-44B1-BAF4-E5C822766BC5}"/>
    <dgm:cxn modelId="{1D8C5E83-4F45-4091-9C49-D9FFF5A24DFD}" type="presOf" srcId="{36499DB4-65AD-4D2B-A9C0-052C840A3B72}" destId="{FBEDC803-65AB-41E6-BF3F-98FD183EDFAF}" srcOrd="0" destOrd="2" presId="urn:microsoft.com/office/officeart/2005/8/layout/chevron2"/>
    <dgm:cxn modelId="{E8579121-0EAD-40BF-B064-331B0CE9080E}" type="presOf" srcId="{1AF87D9B-A730-4C20-9570-1A1D89C58014}" destId="{FBEDC803-65AB-41E6-BF3F-98FD183EDFAF}" srcOrd="0" destOrd="1" presId="urn:microsoft.com/office/officeart/2005/8/layout/chevron2"/>
    <dgm:cxn modelId="{8D9C3B01-682D-499C-BDF5-D04C25B0AD0C}" srcId="{5B63AE15-01E8-42C2-8452-D08BD26A0D6B}" destId="{36499DB4-65AD-4D2B-A9C0-052C840A3B72}" srcOrd="2" destOrd="0" parTransId="{843D46EA-D378-4CC9-A386-84D73A8D6356}" sibTransId="{26592C9B-A73B-4DF5-AD09-60E56C9554BC}"/>
    <dgm:cxn modelId="{70DC7438-B174-499E-9723-F7C00404C0C0}" srcId="{CB105BBE-614A-48AB-8EC1-E557DDCC4CEF}" destId="{3E8B7C9B-42D9-4B4A-8C65-E27194854BE9}" srcOrd="2" destOrd="0" parTransId="{CBCAA82A-D485-4CE3-B565-3D163D845A27}" sibTransId="{710B4B31-26CF-4CDC-B522-3B5B743D9A29}"/>
    <dgm:cxn modelId="{0F1FE028-3C9E-4A3C-8353-81B9202536A7}" type="presParOf" srcId="{7EF928CE-6E35-4DDA-BDB6-3B8C39EE1103}" destId="{2FECF913-BBC1-4430-AE7A-4381A7A53DBA}" srcOrd="0" destOrd="0" presId="urn:microsoft.com/office/officeart/2005/8/layout/chevron2"/>
    <dgm:cxn modelId="{BE4981AD-FF42-47C2-BCFC-E2822B4A2AE0}" type="presParOf" srcId="{2FECF913-BBC1-4430-AE7A-4381A7A53DBA}" destId="{B21F75C9-6AEA-4A5F-A4D7-E353B90C01CD}" srcOrd="0" destOrd="0" presId="urn:microsoft.com/office/officeart/2005/8/layout/chevron2"/>
    <dgm:cxn modelId="{ECD47370-EA3B-4DE9-ABFD-37A799133030}" type="presParOf" srcId="{2FECF913-BBC1-4430-AE7A-4381A7A53DBA}" destId="{27641A64-AB5E-4BE4-BA1D-6FC5CAB41947}" srcOrd="1" destOrd="0" presId="urn:microsoft.com/office/officeart/2005/8/layout/chevron2"/>
    <dgm:cxn modelId="{2729E085-6273-41BC-B289-94DEDC312C32}" type="presParOf" srcId="{7EF928CE-6E35-4DDA-BDB6-3B8C39EE1103}" destId="{6D7A84E7-732D-4C80-B3FE-AEBED804B84B}" srcOrd="1" destOrd="0" presId="urn:microsoft.com/office/officeart/2005/8/layout/chevron2"/>
    <dgm:cxn modelId="{E81B433A-C3C5-4831-9EF8-C4DC2118FC59}" type="presParOf" srcId="{7EF928CE-6E35-4DDA-BDB6-3B8C39EE1103}" destId="{99D3A01D-5824-48F5-BF17-06B7B4BEE67A}" srcOrd="2" destOrd="0" presId="urn:microsoft.com/office/officeart/2005/8/layout/chevron2"/>
    <dgm:cxn modelId="{5678300B-3833-49DA-BB69-D11A5F128C68}" type="presParOf" srcId="{99D3A01D-5824-48F5-BF17-06B7B4BEE67A}" destId="{3490934A-1492-443D-8F58-C9F1A4FA02C0}" srcOrd="0" destOrd="0" presId="urn:microsoft.com/office/officeart/2005/8/layout/chevron2"/>
    <dgm:cxn modelId="{5C65B823-EB4C-4D0D-A656-550F8597F036}" type="presParOf" srcId="{99D3A01D-5824-48F5-BF17-06B7B4BEE67A}" destId="{FBEDC803-65AB-41E6-BF3F-98FD183EDFAF}" srcOrd="1" destOrd="0" presId="urn:microsoft.com/office/officeart/2005/8/layout/chevron2"/>
    <dgm:cxn modelId="{5537EC59-0F29-4264-B0C5-A4309EAB00AF}" type="presParOf" srcId="{7EF928CE-6E35-4DDA-BDB6-3B8C39EE1103}" destId="{EB2AF96D-F48E-419F-B322-7427C9F474F3}" srcOrd="3" destOrd="0" presId="urn:microsoft.com/office/officeart/2005/8/layout/chevron2"/>
    <dgm:cxn modelId="{BBBB85D5-113C-4CA3-AEC1-BF261F3D3B07}" type="presParOf" srcId="{7EF928CE-6E35-4DDA-BDB6-3B8C39EE1103}" destId="{DE2E0CFA-450E-43A3-814C-05BC74AEDC50}" srcOrd="4" destOrd="0" presId="urn:microsoft.com/office/officeart/2005/8/layout/chevron2"/>
    <dgm:cxn modelId="{EBC2B3C0-374D-4226-9536-3DB167B85B98}" type="presParOf" srcId="{DE2E0CFA-450E-43A3-814C-05BC74AEDC50}" destId="{3ABF7F57-1836-4C24-AB43-CD884EAC534F}" srcOrd="0" destOrd="0" presId="urn:microsoft.com/office/officeart/2005/8/layout/chevron2"/>
    <dgm:cxn modelId="{93AD151E-5E3B-4C73-8F3B-28EF20D08137}" type="presParOf" srcId="{DE2E0CFA-450E-43A3-814C-05BC74AEDC50}" destId="{FB9F5A3B-C00B-4C4D-810C-C190B29FA45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1F75C9-6AEA-4A5F-A4D7-E353B90C01CD}">
      <dsp:nvSpPr>
        <dsp:cNvPr id="0" name=""/>
        <dsp:cNvSpPr/>
      </dsp:nvSpPr>
      <dsp:spPr>
        <a:xfrm rot="5400000">
          <a:off x="-222429" y="225592"/>
          <a:ext cx="1482862" cy="103800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CN" altLang="en-US" sz="2900" b="1" kern="1200" dirty="0"/>
        </a:p>
      </dsp:txBody>
      <dsp:txXfrm rot="5400000">
        <a:off x="-222429" y="225592"/>
        <a:ext cx="1482862" cy="1038004"/>
      </dsp:txXfrm>
    </dsp:sp>
    <dsp:sp modelId="{27641A64-AB5E-4BE4-BA1D-6FC5CAB41947}">
      <dsp:nvSpPr>
        <dsp:cNvPr id="0" name=""/>
        <dsp:cNvSpPr/>
      </dsp:nvSpPr>
      <dsp:spPr>
        <a:xfrm rot="5400000">
          <a:off x="3085071" y="-2043904"/>
          <a:ext cx="963860" cy="505799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观看教学视频</a:t>
          </a:r>
          <a:endParaRPr lang="zh-CN" altLang="en-US" sz="1800" kern="1200" dirty="0">
            <a:solidFill>
              <a:schemeClr val="tx1"/>
            </a:solidFill>
            <a:latin typeface="方正大黑简体" pitchFamily="2" charset="-122"/>
            <a:ea typeface="方正大黑简体" pitchFamily="2" charset="-122"/>
            <a:cs typeface="+mn-cs"/>
          </a:endParaRPr>
        </a:p>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学习笔记</a:t>
          </a:r>
          <a:endParaRPr lang="zh-CN" altLang="en-US" sz="1800" kern="1200" dirty="0">
            <a:solidFill>
              <a:schemeClr val="tx1"/>
            </a:solidFill>
            <a:latin typeface="方正大黑简体" pitchFamily="2" charset="-122"/>
            <a:ea typeface="方正大黑简体" pitchFamily="2" charset="-122"/>
            <a:cs typeface="+mn-cs"/>
          </a:endParaRPr>
        </a:p>
      </dsp:txBody>
      <dsp:txXfrm rot="5400000">
        <a:off x="3085071" y="-2043904"/>
        <a:ext cx="963860" cy="5057995"/>
      </dsp:txXfrm>
    </dsp:sp>
    <dsp:sp modelId="{3490934A-1492-443D-8F58-C9F1A4FA02C0}">
      <dsp:nvSpPr>
        <dsp:cNvPr id="0" name=""/>
        <dsp:cNvSpPr/>
      </dsp:nvSpPr>
      <dsp:spPr>
        <a:xfrm rot="5400000">
          <a:off x="-222429" y="1512997"/>
          <a:ext cx="1482862" cy="1038004"/>
        </a:xfrm>
        <a:prstGeom prst="chevron">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CN" altLang="en-US" sz="2900" b="1" kern="1200" dirty="0"/>
        </a:p>
      </dsp:txBody>
      <dsp:txXfrm rot="5400000">
        <a:off x="-222429" y="1512997"/>
        <a:ext cx="1482862" cy="1038004"/>
      </dsp:txXfrm>
    </dsp:sp>
    <dsp:sp modelId="{FBEDC803-65AB-41E6-BF3F-98FD183EDFAF}">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讨论问题</a:t>
          </a:r>
          <a:endParaRPr lang="zh-CN" altLang="en-US" sz="1800" kern="1200" dirty="0">
            <a:solidFill>
              <a:schemeClr val="tx1"/>
            </a:solidFill>
            <a:latin typeface="方正大黑简体" pitchFamily="2" charset="-122"/>
            <a:ea typeface="方正大黑简体" pitchFamily="2" charset="-122"/>
            <a:cs typeface="+mn-cs"/>
          </a:endParaRPr>
        </a:p>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做实验</a:t>
          </a:r>
          <a:endParaRPr lang="zh-CN" altLang="en-US" sz="1800" kern="1200" dirty="0">
            <a:solidFill>
              <a:schemeClr val="tx1"/>
            </a:solidFill>
            <a:latin typeface="方正大黑简体" pitchFamily="2" charset="-122"/>
            <a:ea typeface="方正大黑简体" pitchFamily="2" charset="-122"/>
            <a:cs typeface="+mn-cs"/>
          </a:endParaRPr>
        </a:p>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练习和作业</a:t>
          </a:r>
          <a:endParaRPr lang="zh-CN" altLang="en-US" sz="1800" kern="1200" dirty="0">
            <a:solidFill>
              <a:schemeClr val="tx1"/>
            </a:solidFill>
            <a:latin typeface="方正大黑简体" pitchFamily="2" charset="-122"/>
            <a:ea typeface="方正大黑简体" pitchFamily="2" charset="-122"/>
            <a:cs typeface="+mn-cs"/>
          </a:endParaRPr>
        </a:p>
      </dsp:txBody>
      <dsp:txXfrm rot="5400000">
        <a:off x="3085071" y="-756498"/>
        <a:ext cx="963860" cy="5057995"/>
      </dsp:txXfrm>
    </dsp:sp>
    <dsp:sp modelId="{3ABF7F57-1836-4C24-AB43-CD884EAC534F}">
      <dsp:nvSpPr>
        <dsp:cNvPr id="0" name=""/>
        <dsp:cNvSpPr/>
      </dsp:nvSpPr>
      <dsp:spPr>
        <a:xfrm rot="5400000">
          <a:off x="-222429" y="2800403"/>
          <a:ext cx="1482862" cy="1038004"/>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endParaRPr lang="zh-CN" altLang="en-US" sz="2900" b="1" kern="1200" dirty="0"/>
        </a:p>
      </dsp:txBody>
      <dsp:txXfrm rot="5400000">
        <a:off x="-222429" y="2800403"/>
        <a:ext cx="1482862" cy="1038004"/>
      </dsp:txXfrm>
    </dsp:sp>
    <dsp:sp modelId="{FB9F5A3B-C00B-4C4D-810C-C190B29FA457}">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反馈</a:t>
          </a:r>
          <a:endParaRPr lang="zh-CN" altLang="en-US" sz="1800" kern="1200" dirty="0">
            <a:solidFill>
              <a:schemeClr val="tx1"/>
            </a:solidFill>
            <a:latin typeface="方正大黑简体" pitchFamily="2" charset="-122"/>
            <a:ea typeface="方正大黑简体" pitchFamily="2" charset="-122"/>
            <a:cs typeface="+mn-cs"/>
          </a:endParaRPr>
        </a:p>
        <a:p>
          <a:pPr marL="0" lvl="1" indent="-171450" algn="l" defTabSz="914400" rtl="0" eaLnBrk="1" latinLnBrk="0" hangingPunct="1">
            <a:lnSpc>
              <a:spcPct val="90000"/>
            </a:lnSpc>
            <a:spcBef>
              <a:spcPct val="0"/>
            </a:spcBef>
            <a:spcAft>
              <a:spcPct val="15000"/>
            </a:spcAft>
            <a:buChar char="••"/>
          </a:pPr>
          <a:r>
            <a:rPr lang="zh-CN" altLang="en-US" sz="1800" kern="1200" dirty="0" smtClean="0">
              <a:solidFill>
                <a:schemeClr val="tx1"/>
              </a:solidFill>
              <a:latin typeface="方正大黑简体" pitchFamily="2" charset="-122"/>
              <a:ea typeface="方正大黑简体" pitchFamily="2" charset="-122"/>
              <a:cs typeface="+mn-cs"/>
            </a:rPr>
            <a:t>总结</a:t>
          </a:r>
          <a:endParaRPr lang="zh-CN" altLang="en-US" sz="1800" kern="1200" dirty="0">
            <a:solidFill>
              <a:schemeClr val="tx1"/>
            </a:solidFill>
            <a:latin typeface="方正大黑简体" pitchFamily="2" charset="-122"/>
            <a:ea typeface="方正大黑简体" pitchFamily="2" charset="-122"/>
            <a:cs typeface="+mn-cs"/>
          </a:endParaRPr>
        </a:p>
      </dsp:txBody>
      <dsp:txXfrm rot="5400000">
        <a:off x="3085071" y="530906"/>
        <a:ext cx="963860" cy="5057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3939C-D914-4DE7-83A8-D3A8F90696C9}" type="datetimeFigureOut">
              <a:rPr lang="zh-CN" altLang="en-US" smtClean="0"/>
              <a:pPr/>
              <a:t>2012/12/16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FECB7-4387-4A6E-A126-2BE91FDF5550}" type="slidenum">
              <a:rPr lang="zh-CN" altLang="en-US" smtClean="0"/>
              <a:pPr/>
              <a:t>‹#›</a:t>
            </a:fld>
            <a:endParaRPr lang="zh-CN" altLang="en-US"/>
          </a:p>
        </p:txBody>
      </p:sp>
    </p:spTree>
    <p:extLst>
      <p:ext uri="{BB962C8B-B14F-4D97-AF65-F5344CB8AC3E}">
        <p14:creationId xmlns:p14="http://schemas.microsoft.com/office/powerpoint/2010/main" xmlns="" val="150040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rgbClr val="FF0000"/>
              </a:solidFill>
              <a:effectLst>
                <a:outerShdw blurRad="38100" dist="38100" dir="2700000" algn="tl">
                  <a:srgbClr val="000000">
                    <a:alpha val="43137"/>
                  </a:srgbClr>
                </a:outerShdw>
              </a:effectLst>
              <a:latin typeface="方正大黑简体" pitchFamily="65" charset="-122"/>
              <a:ea typeface="方正大黑简体" pitchFamily="65" charset="-122"/>
            </a:endParaRPr>
          </a:p>
        </p:txBody>
      </p:sp>
      <p:sp>
        <p:nvSpPr>
          <p:cNvPr id="4" name="灯片编号占位符 3"/>
          <p:cNvSpPr>
            <a:spLocks noGrp="1"/>
          </p:cNvSpPr>
          <p:nvPr>
            <p:ph type="sldNum" sz="quarter" idx="10"/>
          </p:nvPr>
        </p:nvSpPr>
        <p:spPr/>
        <p:txBody>
          <a:bodyPr/>
          <a:lstStyle/>
          <a:p>
            <a:fld id="{0C7FECB7-4387-4A6E-A126-2BE91FDF5550}" type="slidenum">
              <a:rPr lang="zh-CN" altLang="en-US" smtClean="0"/>
              <a:pPr/>
              <a:t>1</a:t>
            </a:fld>
            <a:endParaRPr lang="zh-CN" altLang="en-US"/>
          </a:p>
        </p:txBody>
      </p:sp>
    </p:spTree>
    <p:extLst>
      <p:ext uri="{BB962C8B-B14F-4D97-AF65-F5344CB8AC3E}">
        <p14:creationId xmlns:p14="http://schemas.microsoft.com/office/powerpoint/2010/main" xmlns="" val="14247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Why Flipped Classrooms Are Here to Stay</a:t>
            </a:r>
          </a:p>
          <a:p>
            <a:endParaRPr lang="en-US" altLang="zh-CN" dirty="0" smtClean="0"/>
          </a:p>
          <a:p>
            <a:r>
              <a:rPr lang="en-US" altLang="zh-CN" dirty="0" smtClean="0"/>
              <a:t>By Jonathan Bergmann and Aaron </a:t>
            </a:r>
            <a:r>
              <a:rPr lang="en-US" altLang="zh-CN" dirty="0" err="1" smtClean="0"/>
              <a:t>Sams</a:t>
            </a:r>
            <a:endParaRPr lang="en-US" altLang="zh-CN" dirty="0" smtClean="0"/>
          </a:p>
          <a:p>
            <a:r>
              <a:rPr lang="en-US" altLang="zh-CN" dirty="0" smtClean="0"/>
              <a:t>   </a:t>
            </a:r>
          </a:p>
          <a:p>
            <a:r>
              <a:rPr lang="en-US" altLang="zh-CN" dirty="0" smtClean="0"/>
              <a:t>Through much of our respective teaching careers, we had often been frustrated with students </a:t>
            </a:r>
          </a:p>
          <a:p>
            <a:endParaRPr lang="en-US" altLang="zh-CN" dirty="0" smtClean="0"/>
          </a:p>
          <a:p>
            <a:r>
              <a:rPr lang="en-US" altLang="zh-CN" dirty="0" smtClean="0"/>
              <a:t>not being able to apply the content from our lectures to their work and daily lives. Then </a:t>
            </a:r>
          </a:p>
          <a:p>
            <a:endParaRPr lang="en-US" altLang="zh-CN" dirty="0" smtClean="0"/>
          </a:p>
          <a:p>
            <a:r>
              <a:rPr lang="en-US" altLang="zh-CN" dirty="0" smtClean="0"/>
              <a:t>one day, after a combined 26 years in classrooms, we had an insight that would change our </a:t>
            </a:r>
          </a:p>
          <a:p>
            <a:endParaRPr lang="en-US" altLang="zh-CN" dirty="0" smtClean="0"/>
          </a:p>
          <a:p>
            <a:r>
              <a:rPr lang="en-US" altLang="zh-CN" dirty="0" smtClean="0"/>
              <a:t>world.</a:t>
            </a:r>
          </a:p>
          <a:p>
            <a:endParaRPr lang="en-US" altLang="zh-CN" dirty="0" smtClean="0"/>
          </a:p>
          <a:p>
            <a:r>
              <a:rPr lang="en-US" altLang="zh-CN" dirty="0" smtClean="0"/>
              <a:t>It was a simple observation: The time when students really need educators to be physically </a:t>
            </a:r>
          </a:p>
          <a:p>
            <a:endParaRPr lang="en-US" altLang="zh-CN" dirty="0" smtClean="0"/>
          </a:p>
          <a:p>
            <a:r>
              <a:rPr lang="en-US" altLang="zh-CN" dirty="0" smtClean="0"/>
              <a:t>present is when they get stuck on homework questions and need individual help. They don't </a:t>
            </a:r>
          </a:p>
          <a:p>
            <a:endParaRPr lang="en-US" altLang="zh-CN" dirty="0" smtClean="0"/>
          </a:p>
          <a:p>
            <a:r>
              <a:rPr lang="en-US" altLang="zh-CN" dirty="0" smtClean="0"/>
              <a:t>need the teacher in the room to talk at them and give them information; they can receive </a:t>
            </a:r>
          </a:p>
          <a:p>
            <a:endParaRPr lang="en-US" altLang="zh-CN" dirty="0" smtClean="0"/>
          </a:p>
          <a:p>
            <a:r>
              <a:rPr lang="en-US" altLang="zh-CN" dirty="0" smtClean="0"/>
              <a:t>that knowledge and content on their own.</a:t>
            </a:r>
          </a:p>
          <a:p>
            <a:endParaRPr lang="en-US" altLang="zh-CN" dirty="0" smtClean="0"/>
          </a:p>
          <a:p>
            <a:r>
              <a:rPr lang="en-US" altLang="zh-CN" dirty="0" smtClean="0"/>
              <a:t>We asked ourselves, "What if we prerecorded our lectures and students viewed the videos as </a:t>
            </a:r>
          </a:p>
          <a:p>
            <a:endParaRPr lang="en-US" altLang="zh-CN" dirty="0" smtClean="0"/>
          </a:p>
          <a:p>
            <a:r>
              <a:rPr lang="en-US" altLang="zh-CN" dirty="0" smtClean="0"/>
              <a:t>part of their 'homework,' and then we used the class period to help students with the </a:t>
            </a:r>
          </a:p>
          <a:p>
            <a:endParaRPr lang="en-US" altLang="zh-CN" dirty="0" smtClean="0"/>
          </a:p>
          <a:p>
            <a:r>
              <a:rPr lang="en-US" altLang="zh-CN" dirty="0" smtClean="0"/>
              <a:t>concepts they didn't understand?" Thus, our flipped classrooms were born.</a:t>
            </a:r>
          </a:p>
          <a:p>
            <a:r>
              <a:rPr lang="en-US" altLang="zh-CN" dirty="0" smtClean="0"/>
              <a:t>How Our Flipped Classrooms Operate</a:t>
            </a:r>
          </a:p>
          <a:p>
            <a:endParaRPr lang="en-US" altLang="zh-CN" dirty="0" smtClean="0"/>
          </a:p>
          <a:p>
            <a:r>
              <a:rPr lang="en-US" altLang="zh-CN" dirty="0" smtClean="0"/>
              <a:t>We began using the flipped classroom model in 2006, while we were both teaching chemistry at </a:t>
            </a:r>
          </a:p>
          <a:p>
            <a:endParaRPr lang="en-US" altLang="zh-CN" dirty="0" smtClean="0"/>
          </a:p>
          <a:p>
            <a:r>
              <a:rPr lang="en-US" altLang="zh-CN" dirty="0" smtClean="0"/>
              <a:t>Woodland Park High School in Colorado. Our students were on a block schedule, meaning they </a:t>
            </a:r>
          </a:p>
          <a:p>
            <a:endParaRPr lang="en-US" altLang="zh-CN" dirty="0" smtClean="0"/>
          </a:p>
          <a:p>
            <a:r>
              <a:rPr lang="en-US" altLang="zh-CN" dirty="0" smtClean="0"/>
              <a:t>had 95 minutes of class time every other day. Every other night our students watched one of </a:t>
            </a:r>
          </a:p>
          <a:p>
            <a:endParaRPr lang="en-US" altLang="zh-CN" dirty="0" smtClean="0"/>
          </a:p>
          <a:p>
            <a:r>
              <a:rPr lang="en-US" altLang="zh-CN" dirty="0" smtClean="0"/>
              <a:t>our videos—either online, from a flash drive, or on DVD—as homework and took notes on what </a:t>
            </a:r>
          </a:p>
          <a:p>
            <a:endParaRPr lang="en-US" altLang="zh-CN" dirty="0" smtClean="0"/>
          </a:p>
          <a:p>
            <a:r>
              <a:rPr lang="en-US" altLang="zh-CN" dirty="0" smtClean="0"/>
              <a:t>they learned. We conducted laboratory experiments during class just like we had always done, </a:t>
            </a:r>
          </a:p>
          <a:p>
            <a:endParaRPr lang="en-US" altLang="zh-CN" dirty="0" smtClean="0"/>
          </a:p>
          <a:p>
            <a:r>
              <a:rPr lang="en-US" altLang="zh-CN" dirty="0" smtClean="0"/>
              <a:t>but instead of rushing through the lecture and setup to get to the actual hands-on work, we </a:t>
            </a:r>
          </a:p>
          <a:p>
            <a:endParaRPr lang="en-US" altLang="zh-CN" dirty="0" smtClean="0"/>
          </a:p>
          <a:p>
            <a:r>
              <a:rPr lang="en-US" altLang="zh-CN" dirty="0" smtClean="0"/>
              <a:t>were able to use the entire period to conduct in-depth scientific experiments.</a:t>
            </a:r>
          </a:p>
          <a:p>
            <a:endParaRPr lang="en-US" altLang="zh-CN" dirty="0" smtClean="0"/>
          </a:p>
          <a:p>
            <a:r>
              <a:rPr lang="en-US" altLang="zh-CN" dirty="0" smtClean="0"/>
              <a:t>In that first year, we gave the same end-of-unit tests as we had before we converted to </a:t>
            </a:r>
          </a:p>
          <a:p>
            <a:endParaRPr lang="en-US" altLang="zh-CN" dirty="0" smtClean="0"/>
          </a:p>
          <a:p>
            <a:r>
              <a:rPr lang="en-US" altLang="zh-CN" dirty="0" smtClean="0"/>
              <a:t>flipped classrooms. After comparing the test results from both years, the data showed our </a:t>
            </a:r>
          </a:p>
          <a:p>
            <a:endParaRPr lang="en-US" altLang="zh-CN" dirty="0" smtClean="0"/>
          </a:p>
          <a:p>
            <a:r>
              <a:rPr lang="en-US" altLang="zh-CN" dirty="0" smtClean="0"/>
              <a:t>students were learning more in the flipped environment than in our traditional classroom </a:t>
            </a:r>
          </a:p>
          <a:p>
            <a:endParaRPr lang="en-US" altLang="zh-CN" dirty="0" smtClean="0"/>
          </a:p>
          <a:p>
            <a:r>
              <a:rPr lang="en-US" altLang="zh-CN" dirty="0" smtClean="0"/>
              <a:t>setting. Since then, our students' test scores have continued to improve, and the anecdotal </a:t>
            </a:r>
          </a:p>
          <a:p>
            <a:endParaRPr lang="en-US" altLang="zh-CN" dirty="0" smtClean="0"/>
          </a:p>
          <a:p>
            <a:r>
              <a:rPr lang="en-US" altLang="zh-CN" dirty="0" smtClean="0"/>
              <a:t>feedback from students and parents has been extremely positive.</a:t>
            </a:r>
          </a:p>
          <a:p>
            <a:endParaRPr lang="en-US" altLang="zh-CN" dirty="0" smtClean="0"/>
          </a:p>
          <a:p>
            <a:r>
              <a:rPr lang="en-US" altLang="zh-CN" dirty="0" smtClean="0"/>
              <a:t>We would be remiss if we did not mention a few important qualifiers. First, we did not </a:t>
            </a:r>
          </a:p>
          <a:p>
            <a:endParaRPr lang="en-US" altLang="zh-CN" dirty="0" smtClean="0"/>
          </a:p>
          <a:p>
            <a:r>
              <a:rPr lang="en-US" altLang="zh-CN" dirty="0" smtClean="0"/>
              <a:t>lecture exclusively in our classes before flipping; we have always included inquiry- and </a:t>
            </a:r>
          </a:p>
          <a:p>
            <a:endParaRPr lang="en-US" altLang="zh-CN" dirty="0" smtClean="0"/>
          </a:p>
          <a:p>
            <a:r>
              <a:rPr lang="en-US" altLang="zh-CN" dirty="0" smtClean="0"/>
              <a:t>project-based learning. Second, we were obviously not the first educators to use videos as </a:t>
            </a:r>
          </a:p>
          <a:p>
            <a:endParaRPr lang="en-US" altLang="zh-CN" dirty="0" smtClean="0"/>
          </a:p>
          <a:p>
            <a:r>
              <a:rPr lang="en-US" altLang="zh-CN" dirty="0" smtClean="0"/>
              <a:t>an instructional tool. We were simply early adopters and outspoken proponents of the idea. </a:t>
            </a:r>
          </a:p>
          <a:p>
            <a:endParaRPr lang="en-US" altLang="zh-CN" dirty="0" smtClean="0"/>
          </a:p>
          <a:p>
            <a:r>
              <a:rPr lang="en-US" altLang="zh-CN" dirty="0" smtClean="0"/>
              <a:t>Third, we did not come up with the term flipped classroom. No one owns that term. Although </a:t>
            </a:r>
          </a:p>
          <a:p>
            <a:endParaRPr lang="en-US" altLang="zh-CN" dirty="0" smtClean="0"/>
          </a:p>
          <a:p>
            <a:r>
              <a:rPr lang="en-US" altLang="zh-CN" dirty="0" smtClean="0"/>
              <a:t>it has been popularized by the media, there is no such thing as the flipped classroom. There </a:t>
            </a:r>
          </a:p>
          <a:p>
            <a:endParaRPr lang="en-US" altLang="zh-CN" dirty="0" smtClean="0"/>
          </a:p>
          <a:p>
            <a:r>
              <a:rPr lang="en-US" altLang="zh-CN" dirty="0" smtClean="0"/>
              <a:t>are multiple ways to flip a class—we know of at least seven different models. We also </a:t>
            </a:r>
          </a:p>
          <a:p>
            <a:endParaRPr lang="en-US" altLang="zh-CN" dirty="0" smtClean="0"/>
          </a:p>
          <a:p>
            <a:r>
              <a:rPr lang="en-US" altLang="zh-CN" dirty="0" smtClean="0"/>
              <a:t>realize that flipping is just one of many ways to create radical transformation in the </a:t>
            </a:r>
          </a:p>
          <a:p>
            <a:endParaRPr lang="en-US" altLang="zh-CN" dirty="0" smtClean="0"/>
          </a:p>
          <a:p>
            <a:r>
              <a:rPr lang="en-US" altLang="zh-CN" dirty="0" smtClean="0"/>
              <a:t>classroom.</a:t>
            </a:r>
          </a:p>
          <a:p>
            <a:r>
              <a:rPr lang="en-US" altLang="zh-CN" dirty="0" smtClean="0"/>
              <a:t>Why Teachers Are Flipping</a:t>
            </a:r>
          </a:p>
          <a:p>
            <a:endParaRPr lang="en-US" altLang="zh-CN" dirty="0" smtClean="0"/>
          </a:p>
          <a:p>
            <a:r>
              <a:rPr lang="en-US" altLang="zh-CN" dirty="0" smtClean="0"/>
              <a:t>Educators are increasingly pressured to find ways to reach all of their students—each with </a:t>
            </a:r>
          </a:p>
          <a:p>
            <a:endParaRPr lang="en-US" altLang="zh-CN" dirty="0" smtClean="0"/>
          </a:p>
          <a:p>
            <a:r>
              <a:rPr lang="en-US" altLang="zh-CN" dirty="0" smtClean="0"/>
              <a:t>very different needs. The personalization of education, or differentiation, has been </a:t>
            </a:r>
          </a:p>
          <a:p>
            <a:endParaRPr lang="en-US" altLang="zh-CN" dirty="0" smtClean="0"/>
          </a:p>
          <a:p>
            <a:r>
              <a:rPr lang="en-US" altLang="zh-CN" dirty="0" smtClean="0"/>
              <a:t>proposed as one solution. The movement toward personalization has much merit, but for a </a:t>
            </a:r>
          </a:p>
          <a:p>
            <a:endParaRPr lang="en-US" altLang="zh-CN" dirty="0" smtClean="0"/>
          </a:p>
          <a:p>
            <a:r>
              <a:rPr lang="en-US" altLang="zh-CN" dirty="0" smtClean="0"/>
              <a:t>single teacher to personalize education for 150 students is difficult and does not work in </a:t>
            </a:r>
          </a:p>
          <a:p>
            <a:endParaRPr lang="en-US" altLang="zh-CN" dirty="0" smtClean="0"/>
          </a:p>
          <a:p>
            <a:r>
              <a:rPr lang="en-US" altLang="zh-CN" dirty="0" smtClean="0"/>
              <a:t>the traditional, lecture-based education setting. One weakness of the traditional approach </a:t>
            </a:r>
          </a:p>
          <a:p>
            <a:endParaRPr lang="en-US" altLang="zh-CN" dirty="0" smtClean="0"/>
          </a:p>
          <a:p>
            <a:r>
              <a:rPr lang="en-US" altLang="zh-CN" dirty="0" smtClean="0"/>
              <a:t>is that not all students come to class prepared to learn. Some lack adequate background on </a:t>
            </a:r>
          </a:p>
          <a:p>
            <a:endParaRPr lang="en-US" altLang="zh-CN" dirty="0" smtClean="0"/>
          </a:p>
          <a:p>
            <a:r>
              <a:rPr lang="en-US" altLang="zh-CN" dirty="0" smtClean="0"/>
              <a:t>the material, some are uninterested in the subject, and some have simply become disenchanted </a:t>
            </a:r>
          </a:p>
          <a:p>
            <a:endParaRPr lang="en-US" altLang="zh-CN" dirty="0" smtClean="0"/>
          </a:p>
          <a:p>
            <a:r>
              <a:rPr lang="en-US" altLang="zh-CN" dirty="0" smtClean="0"/>
              <a:t>with the present educational model.</a:t>
            </a:r>
          </a:p>
          <a:p>
            <a:endParaRPr lang="en-US" altLang="zh-CN" dirty="0" smtClean="0"/>
          </a:p>
          <a:p>
            <a:r>
              <a:rPr lang="en-US" altLang="zh-CN" dirty="0" smtClean="0"/>
              <a:t>Flipping the classroom establishes a framework that ensures students receive a personalized </a:t>
            </a:r>
          </a:p>
          <a:p>
            <a:endParaRPr lang="en-US" altLang="zh-CN" dirty="0" smtClean="0"/>
          </a:p>
          <a:p>
            <a:r>
              <a:rPr lang="en-US" altLang="zh-CN" dirty="0" smtClean="0"/>
              <a:t>education tailored to their individual needs. As we present our flipped learning model to </a:t>
            </a:r>
          </a:p>
          <a:p>
            <a:endParaRPr lang="en-US" altLang="zh-CN" dirty="0" smtClean="0"/>
          </a:p>
          <a:p>
            <a:r>
              <a:rPr lang="en-US" altLang="zh-CN" dirty="0" smtClean="0"/>
              <a:t>educators around the world, we often hear comments about how it is reproducible, scalable, </a:t>
            </a:r>
          </a:p>
          <a:p>
            <a:endParaRPr lang="en-US" altLang="zh-CN" dirty="0" smtClean="0"/>
          </a:p>
          <a:p>
            <a:r>
              <a:rPr lang="en-US" altLang="zh-CN" dirty="0" smtClean="0"/>
              <a:t>customizable, and easy for teachers to wrap their minds around.</a:t>
            </a:r>
          </a:p>
          <a:p>
            <a:r>
              <a:rPr lang="en-US" altLang="zh-CN" dirty="0" smtClean="0"/>
              <a:t>Why Flipped Classrooms Work</a:t>
            </a:r>
          </a:p>
          <a:p>
            <a:endParaRPr lang="en-US" altLang="zh-CN" dirty="0" smtClean="0"/>
          </a:p>
          <a:p>
            <a:r>
              <a:rPr lang="en-US" altLang="zh-CN" dirty="0" smtClean="0"/>
              <a:t>Flipped classrooms work for several key reasons. First, "flipping" speaks the language of </a:t>
            </a:r>
          </a:p>
          <a:p>
            <a:endParaRPr lang="en-US" altLang="zh-CN" dirty="0" smtClean="0"/>
          </a:p>
          <a:p>
            <a:r>
              <a:rPr lang="en-US" altLang="zh-CN" dirty="0" smtClean="0"/>
              <a:t>today's tech-savvy students. In a world dominated by Facebook and YouTube, the flipped </a:t>
            </a:r>
          </a:p>
          <a:p>
            <a:endParaRPr lang="en-US" altLang="zh-CN" dirty="0" smtClean="0"/>
          </a:p>
          <a:p>
            <a:r>
              <a:rPr lang="en-US" altLang="zh-CN" dirty="0" smtClean="0"/>
              <a:t>learning model allows flexibility in the use of digital devices as part of the learning </a:t>
            </a:r>
          </a:p>
          <a:p>
            <a:endParaRPr lang="en-US" altLang="zh-CN" dirty="0" smtClean="0"/>
          </a:p>
          <a:p>
            <a:r>
              <a:rPr lang="en-US" altLang="zh-CN" dirty="0" smtClean="0"/>
              <a:t>process. We encourage our students to bring their own devices to school so that they can </a:t>
            </a:r>
          </a:p>
          <a:p>
            <a:endParaRPr lang="en-US" altLang="zh-CN" dirty="0" smtClean="0"/>
          </a:p>
          <a:p>
            <a:r>
              <a:rPr lang="en-US" altLang="zh-CN" dirty="0" smtClean="0"/>
              <a:t>move along with the content at their own pace.</a:t>
            </a:r>
          </a:p>
          <a:p>
            <a:endParaRPr lang="en-US" altLang="zh-CN" dirty="0" smtClean="0"/>
          </a:p>
          <a:p>
            <a:r>
              <a:rPr lang="en-US" altLang="zh-CN" dirty="0" smtClean="0"/>
              <a:t>The flipped classroom model also helps busy students keep up with lessons. Many of our </a:t>
            </a:r>
          </a:p>
          <a:p>
            <a:endParaRPr lang="en-US" altLang="zh-CN" dirty="0" smtClean="0"/>
          </a:p>
          <a:p>
            <a:r>
              <a:rPr lang="en-US" altLang="zh-CN" dirty="0" smtClean="0"/>
              <a:t>students were missing classes because of sports and other activities at nearby schools. </a:t>
            </a:r>
          </a:p>
          <a:p>
            <a:endParaRPr lang="en-US" altLang="zh-CN" dirty="0" smtClean="0"/>
          </a:p>
          <a:p>
            <a:r>
              <a:rPr lang="en-US" altLang="zh-CN" dirty="0" smtClean="0"/>
              <a:t>Since our school is located halfway up Pike's Peak, "nearby" schools are not truly nearby </a:t>
            </a:r>
          </a:p>
          <a:p>
            <a:endParaRPr lang="en-US" altLang="zh-CN" dirty="0" smtClean="0"/>
          </a:p>
          <a:p>
            <a:r>
              <a:rPr lang="en-US" altLang="zh-CN" dirty="0" smtClean="0"/>
              <a:t>and students would spend hours traveling to and from these neighboring schools. We found </a:t>
            </a:r>
          </a:p>
          <a:p>
            <a:endParaRPr lang="en-US" altLang="zh-CN" dirty="0" smtClean="0"/>
          </a:p>
          <a:p>
            <a:r>
              <a:rPr lang="en-US" altLang="zh-CN" dirty="0" smtClean="0"/>
              <a:t>ourselves having to re-teach lessons to students who had missed lectures. The flexibility of </a:t>
            </a:r>
          </a:p>
          <a:p>
            <a:endParaRPr lang="en-US" altLang="zh-CN" dirty="0" smtClean="0"/>
          </a:p>
          <a:p>
            <a:r>
              <a:rPr lang="en-US" altLang="zh-CN" dirty="0" smtClean="0"/>
              <a:t>the flipped method allowed our traveling or otherwise absent students to keep up with the </a:t>
            </a:r>
          </a:p>
          <a:p>
            <a:endParaRPr lang="en-US" altLang="zh-CN" dirty="0" smtClean="0"/>
          </a:p>
          <a:p>
            <a:r>
              <a:rPr lang="en-US" altLang="zh-CN" dirty="0" smtClean="0"/>
              <a:t>class work.</a:t>
            </a:r>
          </a:p>
          <a:p>
            <a:endParaRPr lang="en-US" altLang="zh-CN" dirty="0" smtClean="0"/>
          </a:p>
          <a:p>
            <a:r>
              <a:rPr lang="en-US" altLang="zh-CN" dirty="0" smtClean="0"/>
              <a:t>Flipping is especially helpful for struggling students. In a traditional classroom, the </a:t>
            </a:r>
          </a:p>
          <a:p>
            <a:endParaRPr lang="en-US" altLang="zh-CN" dirty="0" smtClean="0"/>
          </a:p>
          <a:p>
            <a:r>
              <a:rPr lang="en-US" altLang="zh-CN" dirty="0" smtClean="0"/>
              <a:t>students who actively participate in class tend to get the most attention while the rest of </a:t>
            </a:r>
          </a:p>
          <a:p>
            <a:endParaRPr lang="en-US" altLang="zh-CN" dirty="0" smtClean="0"/>
          </a:p>
          <a:p>
            <a:r>
              <a:rPr lang="en-US" altLang="zh-CN" dirty="0" smtClean="0"/>
              <a:t>the class passively listens. In a flipped classroom, we walk around the room to check on </a:t>
            </a:r>
          </a:p>
          <a:p>
            <a:endParaRPr lang="en-US" altLang="zh-CN" dirty="0" smtClean="0"/>
          </a:p>
          <a:p>
            <a:r>
              <a:rPr lang="en-US" altLang="zh-CN" dirty="0" smtClean="0"/>
              <a:t>each student and can better help those who are struggling the most.</a:t>
            </a:r>
          </a:p>
          <a:p>
            <a:endParaRPr lang="en-US" altLang="zh-CN" dirty="0" smtClean="0"/>
          </a:p>
          <a:p>
            <a:r>
              <a:rPr lang="en-US" altLang="zh-CN" dirty="0" smtClean="0"/>
              <a:t>In truth, the flipped learning model helps every student to succeed, no matter his or her </a:t>
            </a:r>
          </a:p>
          <a:p>
            <a:endParaRPr lang="en-US" altLang="zh-CN" dirty="0" smtClean="0"/>
          </a:p>
          <a:p>
            <a:r>
              <a:rPr lang="en-US" altLang="zh-CN" dirty="0" smtClean="0"/>
              <a:t>abilities. For example, students can watch the instructional videos as many times as they </a:t>
            </a:r>
          </a:p>
          <a:p>
            <a:endParaRPr lang="en-US" altLang="zh-CN" dirty="0" smtClean="0"/>
          </a:p>
          <a:p>
            <a:r>
              <a:rPr lang="en-US" altLang="zh-CN" dirty="0" smtClean="0"/>
              <a:t>need to, pausing and rewinding to take notes or read </a:t>
            </a:r>
            <a:r>
              <a:rPr lang="en-US" altLang="zh-CN" dirty="0" err="1" smtClean="0"/>
              <a:t>Powerpoint</a:t>
            </a:r>
            <a:r>
              <a:rPr lang="en-US" altLang="zh-CN" dirty="0" smtClean="0"/>
              <a:t> slides at their own pace. </a:t>
            </a:r>
          </a:p>
          <a:p>
            <a:endParaRPr lang="en-US" altLang="zh-CN" dirty="0" smtClean="0"/>
          </a:p>
          <a:p>
            <a:r>
              <a:rPr lang="en-US" altLang="zh-CN" dirty="0" smtClean="0"/>
              <a:t>During class time, we can personalize the learning experience for students who are having </a:t>
            </a:r>
          </a:p>
          <a:p>
            <a:endParaRPr lang="en-US" altLang="zh-CN" dirty="0" smtClean="0"/>
          </a:p>
          <a:p>
            <a:r>
              <a:rPr lang="en-US" altLang="zh-CN" dirty="0" smtClean="0"/>
              <a:t>trouble through small-group tutoring and one-on-one instruction.</a:t>
            </a:r>
          </a:p>
          <a:p>
            <a:endParaRPr lang="en-US" altLang="zh-CN" dirty="0" smtClean="0"/>
          </a:p>
          <a:p>
            <a:r>
              <a:rPr lang="en-US" altLang="zh-CN" dirty="0" smtClean="0"/>
              <a:t>A flipped classroom leverages technology to deliver low-level instruction and increase both </a:t>
            </a:r>
          </a:p>
          <a:p>
            <a:endParaRPr lang="en-US" altLang="zh-CN" dirty="0" smtClean="0"/>
          </a:p>
          <a:p>
            <a:r>
              <a:rPr lang="en-US" altLang="zh-CN" dirty="0" smtClean="0"/>
              <a:t>student-teacher and student-student interactions. As flipped teachers, we spend our class </a:t>
            </a:r>
          </a:p>
          <a:p>
            <a:endParaRPr lang="en-US" altLang="zh-CN" dirty="0" smtClean="0"/>
          </a:p>
          <a:p>
            <a:r>
              <a:rPr lang="en-US" altLang="zh-CN" dirty="0" smtClean="0"/>
              <a:t>time answering questions, monitoring experiments, probing deeper into the content, and </a:t>
            </a:r>
          </a:p>
          <a:p>
            <a:endParaRPr lang="en-US" altLang="zh-CN" dirty="0" smtClean="0"/>
          </a:p>
          <a:p>
            <a:r>
              <a:rPr lang="en-US" altLang="zh-CN" dirty="0" smtClean="0"/>
              <a:t>guiding the learning of each student individually.</a:t>
            </a:r>
          </a:p>
          <a:p>
            <a:endParaRPr lang="en-US" altLang="zh-CN" dirty="0" smtClean="0"/>
          </a:p>
          <a:p>
            <a:r>
              <a:rPr lang="en-US" altLang="zh-CN" dirty="0" smtClean="0"/>
              <a:t>In addition, flipping tends to improve classroom discipline. In a traditional classroom, </a:t>
            </a:r>
          </a:p>
          <a:p>
            <a:endParaRPr lang="en-US" altLang="zh-CN" dirty="0" smtClean="0"/>
          </a:p>
          <a:p>
            <a:r>
              <a:rPr lang="en-US" altLang="zh-CN" dirty="0" smtClean="0"/>
              <a:t>bored or unruly students can cause major distractions. In flipped classrooms, these students </a:t>
            </a:r>
          </a:p>
          <a:p>
            <a:endParaRPr lang="en-US" altLang="zh-CN" dirty="0" smtClean="0"/>
          </a:p>
          <a:p>
            <a:r>
              <a:rPr lang="en-US" altLang="zh-CN" dirty="0" smtClean="0"/>
              <a:t>no longer have an audience for their misbehavior and boredom is banished through small group </a:t>
            </a:r>
          </a:p>
          <a:p>
            <a:endParaRPr lang="en-US" altLang="zh-CN" dirty="0" smtClean="0"/>
          </a:p>
          <a:p>
            <a:r>
              <a:rPr lang="en-US" altLang="zh-CN" dirty="0" smtClean="0"/>
              <a:t>and hands-on activities.</a:t>
            </a:r>
          </a:p>
          <a:p>
            <a:endParaRPr lang="en-US" altLang="zh-CN" dirty="0" smtClean="0"/>
          </a:p>
          <a:p>
            <a:r>
              <a:rPr lang="en-US" altLang="zh-CN" dirty="0" smtClean="0"/>
              <a:t>These examples are just a few of the reasons why teachers around the world have incorporated </a:t>
            </a:r>
          </a:p>
          <a:p>
            <a:endParaRPr lang="en-US" altLang="zh-CN" dirty="0" smtClean="0"/>
          </a:p>
          <a:p>
            <a:r>
              <a:rPr lang="en-US" altLang="zh-CN" dirty="0" smtClean="0"/>
              <a:t>aspects of the flipped learning concept into their classroom settings—and why we believe </a:t>
            </a:r>
          </a:p>
          <a:p>
            <a:endParaRPr lang="en-US" altLang="zh-CN" dirty="0" smtClean="0"/>
          </a:p>
          <a:p>
            <a:r>
              <a:rPr lang="en-US" altLang="zh-CN" dirty="0" smtClean="0"/>
              <a:t>the flipped model is here to stay.</a:t>
            </a:r>
          </a:p>
          <a:p>
            <a:endParaRPr lang="en-US" altLang="zh-CN" dirty="0" smtClean="0"/>
          </a:p>
          <a:p>
            <a:r>
              <a:rPr lang="en-US" altLang="zh-CN" dirty="0" smtClean="0"/>
              <a:t>http://www.edweek.org/tm/articles/2012/06/12/fp_bergmann_sams.html?</a:t>
            </a:r>
          </a:p>
          <a:p>
            <a:endParaRPr lang="en-US" altLang="zh-CN" dirty="0" smtClean="0"/>
          </a:p>
          <a:p>
            <a:r>
              <a:rPr lang="en-US" altLang="zh-CN" dirty="0" err="1" smtClean="0"/>
              <a:t>tkn</a:t>
            </a:r>
            <a:r>
              <a:rPr lang="en-US" altLang="zh-CN" dirty="0" smtClean="0"/>
              <a:t>=WPCC1Rxu4%2FbCFsj3iEU3%2Bqk97aMS3xc0jkgq&amp;cmp=</a:t>
            </a:r>
            <a:r>
              <a:rPr lang="en-US" altLang="zh-CN" dirty="0" err="1" smtClean="0"/>
              <a:t>clp-sb-edtech</a:t>
            </a:r>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148548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329E55E-764B-4319-8093-5D41EACDB1DE}" type="slidenum">
              <a:rPr lang="en-US" altLang="zh-CN">
                <a:solidFill>
                  <a:prstClr val="black"/>
                </a:solidFill>
                <a:latin typeface="Calibri" pitchFamily="34" charset="0"/>
              </a:rPr>
              <a:pPr eaLnBrk="1" hangingPunct="1"/>
              <a:t>5</a:t>
            </a:fld>
            <a:endParaRPr lang="en-US" altLang="zh-CN">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In the spring of 2007, Jonathan Bergmann and Aaron Sams, two science teachers at Woodland Park High School in Woodland Park Colorado, USA, decided to record their lectures and assign them as homework to their students, who would watch them online or on DVD, and then do the practice exercises (which used to be ‘homework’) in class with their teachers’ support. They first called their experiment Pre-Vodcasting model,  from video podcasts, and then Reverse Instruction, and only much later, in 2010, Karl Fink set up a blog about the Flipped Classroom and Dan Pink used the term Flipped Class in his blog. The idea has since spread throughout the USA and the world. </a:t>
            </a:r>
          </a:p>
          <a:p>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xmlns="" val="228868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Why Flipped Classrooms Are Here to Stay</a:t>
            </a:r>
          </a:p>
          <a:p>
            <a:r>
              <a:rPr lang="en-US" altLang="zh-CN" dirty="0" smtClean="0"/>
              <a:t>By Jonathan Bergmann and Aaron </a:t>
            </a:r>
            <a:r>
              <a:rPr lang="en-US" altLang="zh-CN" dirty="0" err="1" smtClean="0"/>
              <a:t>Sams</a:t>
            </a:r>
            <a:endParaRPr lang="en-US" altLang="zh-CN" dirty="0" smtClean="0"/>
          </a:p>
          <a:p>
            <a:r>
              <a:rPr lang="en-US" altLang="zh-CN" dirty="0" smtClean="0"/>
              <a:t>   </a:t>
            </a:r>
          </a:p>
          <a:p>
            <a:r>
              <a:rPr lang="en-US" altLang="zh-CN" dirty="0" smtClean="0"/>
              <a:t>Through much of our respective teaching careers, we had often been frustrated with students </a:t>
            </a:r>
          </a:p>
          <a:p>
            <a:endParaRPr lang="en-US" altLang="zh-CN" dirty="0" smtClean="0"/>
          </a:p>
          <a:p>
            <a:r>
              <a:rPr lang="en-US" altLang="zh-CN" dirty="0" smtClean="0"/>
              <a:t>not being able to apply the content from our lectures to their work and daily lives. Then </a:t>
            </a:r>
          </a:p>
          <a:p>
            <a:endParaRPr lang="en-US" altLang="zh-CN" dirty="0" smtClean="0"/>
          </a:p>
          <a:p>
            <a:r>
              <a:rPr lang="en-US" altLang="zh-CN" dirty="0" smtClean="0"/>
              <a:t>one day, after a combined 26 years in classrooms, we had an insight that would change our </a:t>
            </a:r>
          </a:p>
          <a:p>
            <a:endParaRPr lang="en-US" altLang="zh-CN" dirty="0" smtClean="0"/>
          </a:p>
          <a:p>
            <a:r>
              <a:rPr lang="en-US" altLang="zh-CN" dirty="0" smtClean="0"/>
              <a:t>world.</a:t>
            </a:r>
          </a:p>
          <a:p>
            <a:endParaRPr lang="en-US" altLang="zh-CN" dirty="0" smtClean="0"/>
          </a:p>
          <a:p>
            <a:r>
              <a:rPr lang="en-US" altLang="zh-CN" dirty="0" smtClean="0"/>
              <a:t>It was a simple observation: The time when students really need educators to be physically </a:t>
            </a:r>
          </a:p>
          <a:p>
            <a:endParaRPr lang="en-US" altLang="zh-CN" dirty="0" smtClean="0"/>
          </a:p>
          <a:p>
            <a:r>
              <a:rPr lang="en-US" altLang="zh-CN" dirty="0" smtClean="0"/>
              <a:t>present is when they get stuck on homework questions and need individual help. They don't </a:t>
            </a:r>
          </a:p>
          <a:p>
            <a:endParaRPr lang="en-US" altLang="zh-CN" dirty="0" smtClean="0"/>
          </a:p>
          <a:p>
            <a:r>
              <a:rPr lang="en-US" altLang="zh-CN" dirty="0" smtClean="0"/>
              <a:t>need the teacher in the room to talk at them and give them information; they can receive </a:t>
            </a:r>
          </a:p>
          <a:p>
            <a:endParaRPr lang="en-US" altLang="zh-CN" dirty="0" smtClean="0"/>
          </a:p>
          <a:p>
            <a:r>
              <a:rPr lang="en-US" altLang="zh-CN" dirty="0" smtClean="0"/>
              <a:t>that knowledge and content on their own.</a:t>
            </a:r>
          </a:p>
          <a:p>
            <a:endParaRPr lang="en-US" altLang="zh-CN" dirty="0" smtClean="0"/>
          </a:p>
          <a:p>
            <a:r>
              <a:rPr lang="en-US" altLang="zh-CN" dirty="0" smtClean="0"/>
              <a:t>We asked ourselves, "What if we prerecorded our lectures and students viewed the videos as </a:t>
            </a:r>
          </a:p>
          <a:p>
            <a:endParaRPr lang="en-US" altLang="zh-CN" dirty="0" smtClean="0"/>
          </a:p>
          <a:p>
            <a:r>
              <a:rPr lang="en-US" altLang="zh-CN" dirty="0" smtClean="0"/>
              <a:t>part of their 'homework,' and then we used the class period to help students with the </a:t>
            </a:r>
          </a:p>
          <a:p>
            <a:endParaRPr lang="en-US" altLang="zh-CN" dirty="0" smtClean="0"/>
          </a:p>
          <a:p>
            <a:r>
              <a:rPr lang="en-US" altLang="zh-CN" dirty="0" smtClean="0"/>
              <a:t>concepts they didn't understand?" Thus, our flipped classrooms were born.</a:t>
            </a:r>
          </a:p>
          <a:p>
            <a:r>
              <a:rPr lang="en-US" altLang="zh-CN" dirty="0" smtClean="0"/>
              <a:t>How Our Flipped Classrooms Operate</a:t>
            </a:r>
          </a:p>
          <a:p>
            <a:endParaRPr lang="en-US" altLang="zh-CN" dirty="0" smtClean="0"/>
          </a:p>
          <a:p>
            <a:r>
              <a:rPr lang="en-US" altLang="zh-CN" dirty="0" smtClean="0"/>
              <a:t>We began using the flipped classroom model in 2006, while we were both teaching chemistry at </a:t>
            </a:r>
          </a:p>
          <a:p>
            <a:endParaRPr lang="en-US" altLang="zh-CN" dirty="0" smtClean="0"/>
          </a:p>
          <a:p>
            <a:r>
              <a:rPr lang="en-US" altLang="zh-CN" dirty="0" smtClean="0"/>
              <a:t>Woodland Park High School in Colorado. Our students were on a block schedule, meaning they </a:t>
            </a:r>
          </a:p>
          <a:p>
            <a:endParaRPr lang="en-US" altLang="zh-CN" dirty="0" smtClean="0"/>
          </a:p>
          <a:p>
            <a:r>
              <a:rPr lang="en-US" altLang="zh-CN" dirty="0" smtClean="0"/>
              <a:t>had 95 minutes of class time every other day. Every other night our students watched one of </a:t>
            </a:r>
          </a:p>
          <a:p>
            <a:endParaRPr lang="en-US" altLang="zh-CN" dirty="0" smtClean="0"/>
          </a:p>
          <a:p>
            <a:r>
              <a:rPr lang="en-US" altLang="zh-CN" dirty="0" smtClean="0"/>
              <a:t>our videos—either online, from a flash drive, or on DVD—as homework and took notes on what </a:t>
            </a:r>
          </a:p>
          <a:p>
            <a:endParaRPr lang="en-US" altLang="zh-CN" dirty="0" smtClean="0"/>
          </a:p>
          <a:p>
            <a:r>
              <a:rPr lang="en-US" altLang="zh-CN" dirty="0" smtClean="0"/>
              <a:t>they learned. We conducted laboratory experiments during class just like we had always done, </a:t>
            </a:r>
          </a:p>
          <a:p>
            <a:endParaRPr lang="en-US" altLang="zh-CN" dirty="0" smtClean="0"/>
          </a:p>
          <a:p>
            <a:r>
              <a:rPr lang="en-US" altLang="zh-CN" dirty="0" smtClean="0"/>
              <a:t>but instead of rushing through the lecture and setup to get to the actual hands-on work, we </a:t>
            </a:r>
          </a:p>
          <a:p>
            <a:endParaRPr lang="en-US" altLang="zh-CN" dirty="0" smtClean="0"/>
          </a:p>
          <a:p>
            <a:r>
              <a:rPr lang="en-US" altLang="zh-CN" dirty="0" smtClean="0"/>
              <a:t>were able to use the entire period to conduct in-depth scientific experiments.</a:t>
            </a:r>
          </a:p>
          <a:p>
            <a:endParaRPr lang="en-US" altLang="zh-CN" dirty="0" smtClean="0"/>
          </a:p>
          <a:p>
            <a:r>
              <a:rPr lang="en-US" altLang="zh-CN" dirty="0" smtClean="0"/>
              <a:t>In that first year, we gave the same end-of-unit tests as we had before we converted to </a:t>
            </a:r>
          </a:p>
          <a:p>
            <a:endParaRPr lang="en-US" altLang="zh-CN" dirty="0" smtClean="0"/>
          </a:p>
          <a:p>
            <a:r>
              <a:rPr lang="en-US" altLang="zh-CN" dirty="0" smtClean="0"/>
              <a:t>flipped classrooms. After comparing the test results from both years, the data showed our </a:t>
            </a:r>
          </a:p>
          <a:p>
            <a:endParaRPr lang="en-US" altLang="zh-CN" dirty="0" smtClean="0"/>
          </a:p>
          <a:p>
            <a:r>
              <a:rPr lang="en-US" altLang="zh-CN" dirty="0" smtClean="0"/>
              <a:t>students were learning more in the flipped environment than in our traditional classroom </a:t>
            </a:r>
          </a:p>
          <a:p>
            <a:endParaRPr lang="en-US" altLang="zh-CN" dirty="0" smtClean="0"/>
          </a:p>
          <a:p>
            <a:r>
              <a:rPr lang="en-US" altLang="zh-CN" dirty="0" smtClean="0"/>
              <a:t>setting. Since then, our students' test scores have continued to improve, and the anecdotal </a:t>
            </a:r>
          </a:p>
          <a:p>
            <a:endParaRPr lang="en-US" altLang="zh-CN" dirty="0" smtClean="0"/>
          </a:p>
          <a:p>
            <a:r>
              <a:rPr lang="en-US" altLang="zh-CN" dirty="0" smtClean="0"/>
              <a:t>feedback from students and parents has been extremely positive.</a:t>
            </a:r>
          </a:p>
          <a:p>
            <a:endParaRPr lang="en-US" altLang="zh-CN" dirty="0" smtClean="0"/>
          </a:p>
          <a:p>
            <a:r>
              <a:rPr lang="en-US" altLang="zh-CN" dirty="0" smtClean="0"/>
              <a:t>We would be remiss if we did not mention a few important qualifiers. First, we did not </a:t>
            </a:r>
          </a:p>
          <a:p>
            <a:endParaRPr lang="en-US" altLang="zh-CN" dirty="0" smtClean="0"/>
          </a:p>
          <a:p>
            <a:r>
              <a:rPr lang="en-US" altLang="zh-CN" dirty="0" smtClean="0"/>
              <a:t>lecture exclusively in our classes before flipping; we have always included inquiry- and </a:t>
            </a:r>
          </a:p>
          <a:p>
            <a:endParaRPr lang="en-US" altLang="zh-CN" dirty="0" smtClean="0"/>
          </a:p>
          <a:p>
            <a:r>
              <a:rPr lang="en-US" altLang="zh-CN" dirty="0" smtClean="0"/>
              <a:t>project-based learning. Second, we were obviously not the first educators to use videos as </a:t>
            </a:r>
          </a:p>
          <a:p>
            <a:endParaRPr lang="en-US" altLang="zh-CN" dirty="0" smtClean="0"/>
          </a:p>
          <a:p>
            <a:r>
              <a:rPr lang="en-US" altLang="zh-CN" dirty="0" smtClean="0"/>
              <a:t>an instructional tool. We were simply early adopters and outspoken proponents of the idea. </a:t>
            </a:r>
          </a:p>
          <a:p>
            <a:endParaRPr lang="en-US" altLang="zh-CN" dirty="0" smtClean="0"/>
          </a:p>
          <a:p>
            <a:r>
              <a:rPr lang="en-US" altLang="zh-CN" dirty="0" smtClean="0"/>
              <a:t>Third, we did not come up with the term flipped classroom. No one owns that term. Although </a:t>
            </a:r>
          </a:p>
          <a:p>
            <a:endParaRPr lang="en-US" altLang="zh-CN" dirty="0" smtClean="0"/>
          </a:p>
          <a:p>
            <a:r>
              <a:rPr lang="en-US" altLang="zh-CN" dirty="0" smtClean="0"/>
              <a:t>it has been popularized by the media, there is no such thing as the flipped classroom. There </a:t>
            </a:r>
          </a:p>
          <a:p>
            <a:endParaRPr lang="en-US" altLang="zh-CN" dirty="0" smtClean="0"/>
          </a:p>
          <a:p>
            <a:r>
              <a:rPr lang="en-US" altLang="zh-CN" dirty="0" smtClean="0"/>
              <a:t>are multiple ways to flip a class—we know of at least seven different models. We also </a:t>
            </a:r>
          </a:p>
          <a:p>
            <a:endParaRPr lang="en-US" altLang="zh-CN" dirty="0" smtClean="0"/>
          </a:p>
          <a:p>
            <a:r>
              <a:rPr lang="en-US" altLang="zh-CN" dirty="0" smtClean="0"/>
              <a:t>realize that flipping is just one of many ways to create radical transformation in the </a:t>
            </a:r>
          </a:p>
          <a:p>
            <a:endParaRPr lang="en-US" altLang="zh-CN" dirty="0" smtClean="0"/>
          </a:p>
          <a:p>
            <a:r>
              <a:rPr lang="en-US" altLang="zh-CN" dirty="0" smtClean="0"/>
              <a:t>classroom.</a:t>
            </a:r>
          </a:p>
          <a:p>
            <a:r>
              <a:rPr lang="en-US" altLang="zh-CN" dirty="0" smtClean="0"/>
              <a:t>Why Teachers Are Flipping</a:t>
            </a:r>
          </a:p>
          <a:p>
            <a:endParaRPr lang="en-US" altLang="zh-CN" dirty="0" smtClean="0"/>
          </a:p>
          <a:p>
            <a:r>
              <a:rPr lang="en-US" altLang="zh-CN" dirty="0" smtClean="0"/>
              <a:t>Educators are increasingly pressured to find ways to reach all of their students—each with </a:t>
            </a:r>
          </a:p>
          <a:p>
            <a:endParaRPr lang="en-US" altLang="zh-CN" dirty="0" smtClean="0"/>
          </a:p>
          <a:p>
            <a:r>
              <a:rPr lang="en-US" altLang="zh-CN" dirty="0" smtClean="0"/>
              <a:t>very different needs. The personalization of education, or differentiation, has been </a:t>
            </a:r>
          </a:p>
          <a:p>
            <a:endParaRPr lang="en-US" altLang="zh-CN" dirty="0" smtClean="0"/>
          </a:p>
          <a:p>
            <a:r>
              <a:rPr lang="en-US" altLang="zh-CN" dirty="0" smtClean="0"/>
              <a:t>proposed as one solution. The movement toward personalization has much merit, but for a </a:t>
            </a:r>
          </a:p>
          <a:p>
            <a:endParaRPr lang="en-US" altLang="zh-CN" dirty="0" smtClean="0"/>
          </a:p>
          <a:p>
            <a:r>
              <a:rPr lang="en-US" altLang="zh-CN" dirty="0" smtClean="0"/>
              <a:t>single teacher to personalize education for 150 students is difficult and does not work in </a:t>
            </a:r>
          </a:p>
          <a:p>
            <a:endParaRPr lang="en-US" altLang="zh-CN" dirty="0" smtClean="0"/>
          </a:p>
          <a:p>
            <a:r>
              <a:rPr lang="en-US" altLang="zh-CN" dirty="0" smtClean="0"/>
              <a:t>the traditional, lecture-based education setting. One weakness of the traditional approach </a:t>
            </a:r>
          </a:p>
          <a:p>
            <a:endParaRPr lang="en-US" altLang="zh-CN" dirty="0" smtClean="0"/>
          </a:p>
          <a:p>
            <a:r>
              <a:rPr lang="en-US" altLang="zh-CN" dirty="0" smtClean="0"/>
              <a:t>is that not all students come to class prepared to learn. Some lack adequate background on </a:t>
            </a:r>
          </a:p>
          <a:p>
            <a:endParaRPr lang="en-US" altLang="zh-CN" dirty="0" smtClean="0"/>
          </a:p>
          <a:p>
            <a:r>
              <a:rPr lang="en-US" altLang="zh-CN" dirty="0" smtClean="0"/>
              <a:t>the material, some are uninterested in the subject, and some have simply become disenchanted </a:t>
            </a:r>
          </a:p>
          <a:p>
            <a:endParaRPr lang="en-US" altLang="zh-CN" dirty="0" smtClean="0"/>
          </a:p>
          <a:p>
            <a:r>
              <a:rPr lang="en-US" altLang="zh-CN" dirty="0" smtClean="0"/>
              <a:t>with the present educational model.</a:t>
            </a:r>
          </a:p>
          <a:p>
            <a:endParaRPr lang="en-US" altLang="zh-CN" dirty="0" smtClean="0"/>
          </a:p>
          <a:p>
            <a:r>
              <a:rPr lang="en-US" altLang="zh-CN" dirty="0" smtClean="0"/>
              <a:t>Flipping the classroom establishes a framework that ensures students receive a personalized </a:t>
            </a:r>
          </a:p>
          <a:p>
            <a:endParaRPr lang="en-US" altLang="zh-CN" dirty="0" smtClean="0"/>
          </a:p>
          <a:p>
            <a:r>
              <a:rPr lang="en-US" altLang="zh-CN" dirty="0" smtClean="0"/>
              <a:t>education tailored to their individual needs. As we present our flipped learning model to </a:t>
            </a:r>
          </a:p>
          <a:p>
            <a:endParaRPr lang="en-US" altLang="zh-CN" dirty="0" smtClean="0"/>
          </a:p>
          <a:p>
            <a:r>
              <a:rPr lang="en-US" altLang="zh-CN" dirty="0" smtClean="0"/>
              <a:t>educators around the world, we often hear comments about how it is reproducible, scalable, </a:t>
            </a:r>
          </a:p>
          <a:p>
            <a:endParaRPr lang="en-US" altLang="zh-CN" dirty="0" smtClean="0"/>
          </a:p>
          <a:p>
            <a:r>
              <a:rPr lang="en-US" altLang="zh-CN" dirty="0" smtClean="0"/>
              <a:t>customizable, and easy for teachers to wrap their minds around.</a:t>
            </a:r>
          </a:p>
          <a:p>
            <a:r>
              <a:rPr lang="en-US" altLang="zh-CN" dirty="0" smtClean="0"/>
              <a:t>Why Flipped Classrooms Work</a:t>
            </a:r>
          </a:p>
          <a:p>
            <a:endParaRPr lang="en-US" altLang="zh-CN" dirty="0" smtClean="0"/>
          </a:p>
          <a:p>
            <a:r>
              <a:rPr lang="en-US" altLang="zh-CN" dirty="0" smtClean="0"/>
              <a:t>Flipped classrooms work for several key reasons. First, "flipping" speaks the language of </a:t>
            </a:r>
          </a:p>
          <a:p>
            <a:endParaRPr lang="en-US" altLang="zh-CN" dirty="0" smtClean="0"/>
          </a:p>
          <a:p>
            <a:r>
              <a:rPr lang="en-US" altLang="zh-CN" dirty="0" smtClean="0"/>
              <a:t>today's tech-savvy students. In a world dominated by Facebook and YouTube, the flipped </a:t>
            </a:r>
          </a:p>
          <a:p>
            <a:endParaRPr lang="en-US" altLang="zh-CN" dirty="0" smtClean="0"/>
          </a:p>
          <a:p>
            <a:r>
              <a:rPr lang="en-US" altLang="zh-CN" dirty="0" smtClean="0"/>
              <a:t>learning model allows flexibility in the use of digital devices as part of the learning </a:t>
            </a:r>
          </a:p>
          <a:p>
            <a:endParaRPr lang="en-US" altLang="zh-CN" dirty="0" smtClean="0"/>
          </a:p>
          <a:p>
            <a:r>
              <a:rPr lang="en-US" altLang="zh-CN" dirty="0" smtClean="0"/>
              <a:t>process. We encourage our students to bring their own devices to school so that they can </a:t>
            </a:r>
          </a:p>
          <a:p>
            <a:endParaRPr lang="en-US" altLang="zh-CN" dirty="0" smtClean="0"/>
          </a:p>
          <a:p>
            <a:r>
              <a:rPr lang="en-US" altLang="zh-CN" dirty="0" smtClean="0"/>
              <a:t>move along with the content at their own pace.</a:t>
            </a:r>
          </a:p>
          <a:p>
            <a:endParaRPr lang="en-US" altLang="zh-CN" dirty="0" smtClean="0"/>
          </a:p>
          <a:p>
            <a:r>
              <a:rPr lang="en-US" altLang="zh-CN" dirty="0" smtClean="0"/>
              <a:t>The flipped classroom model also helps busy students keep up with lessons. Many of our </a:t>
            </a:r>
          </a:p>
          <a:p>
            <a:endParaRPr lang="en-US" altLang="zh-CN" dirty="0" smtClean="0"/>
          </a:p>
          <a:p>
            <a:r>
              <a:rPr lang="en-US" altLang="zh-CN" dirty="0" smtClean="0"/>
              <a:t>students were missing classes because of sports and other activities at nearby schools. </a:t>
            </a:r>
          </a:p>
          <a:p>
            <a:endParaRPr lang="en-US" altLang="zh-CN" dirty="0" smtClean="0"/>
          </a:p>
          <a:p>
            <a:r>
              <a:rPr lang="en-US" altLang="zh-CN" dirty="0" smtClean="0"/>
              <a:t>Since our school is located halfway up Pike's Peak, "nearby" schools are not truly nearby </a:t>
            </a:r>
          </a:p>
          <a:p>
            <a:endParaRPr lang="en-US" altLang="zh-CN" dirty="0" smtClean="0"/>
          </a:p>
          <a:p>
            <a:r>
              <a:rPr lang="en-US" altLang="zh-CN" dirty="0" smtClean="0"/>
              <a:t>and students would spend hours traveling to and from these neighboring schools. We found </a:t>
            </a:r>
          </a:p>
          <a:p>
            <a:endParaRPr lang="en-US" altLang="zh-CN" dirty="0" smtClean="0"/>
          </a:p>
          <a:p>
            <a:r>
              <a:rPr lang="en-US" altLang="zh-CN" dirty="0" smtClean="0"/>
              <a:t>ourselves having to re-teach lessons to students who had missed lectures. The flexibility of </a:t>
            </a:r>
          </a:p>
          <a:p>
            <a:endParaRPr lang="en-US" altLang="zh-CN" dirty="0" smtClean="0"/>
          </a:p>
          <a:p>
            <a:r>
              <a:rPr lang="en-US" altLang="zh-CN" dirty="0" smtClean="0"/>
              <a:t>the flipped method allowed our traveling or otherwise absent students to keep up with the </a:t>
            </a:r>
          </a:p>
          <a:p>
            <a:endParaRPr lang="en-US" altLang="zh-CN" dirty="0" smtClean="0"/>
          </a:p>
          <a:p>
            <a:r>
              <a:rPr lang="en-US" altLang="zh-CN" dirty="0" smtClean="0"/>
              <a:t>class work.</a:t>
            </a:r>
          </a:p>
          <a:p>
            <a:endParaRPr lang="en-US" altLang="zh-CN" dirty="0" smtClean="0"/>
          </a:p>
          <a:p>
            <a:r>
              <a:rPr lang="en-US" altLang="zh-CN" dirty="0" smtClean="0"/>
              <a:t>Flipping is especially helpful for struggling students. In a traditional classroom, the </a:t>
            </a:r>
          </a:p>
          <a:p>
            <a:endParaRPr lang="en-US" altLang="zh-CN" dirty="0" smtClean="0"/>
          </a:p>
          <a:p>
            <a:r>
              <a:rPr lang="en-US" altLang="zh-CN" dirty="0" smtClean="0"/>
              <a:t>students who actively participate in class tend to get the most attention while the rest of </a:t>
            </a:r>
          </a:p>
          <a:p>
            <a:endParaRPr lang="en-US" altLang="zh-CN" dirty="0" smtClean="0"/>
          </a:p>
          <a:p>
            <a:r>
              <a:rPr lang="en-US" altLang="zh-CN" dirty="0" smtClean="0"/>
              <a:t>the class passively listens. In a flipped classroom, we walk around the room to check on </a:t>
            </a:r>
          </a:p>
          <a:p>
            <a:endParaRPr lang="en-US" altLang="zh-CN" dirty="0" smtClean="0"/>
          </a:p>
          <a:p>
            <a:r>
              <a:rPr lang="en-US" altLang="zh-CN" dirty="0" smtClean="0"/>
              <a:t>each student and can better help those who are struggling the most.</a:t>
            </a:r>
          </a:p>
          <a:p>
            <a:endParaRPr lang="en-US" altLang="zh-CN" dirty="0" smtClean="0"/>
          </a:p>
          <a:p>
            <a:r>
              <a:rPr lang="en-US" altLang="zh-CN" dirty="0" smtClean="0"/>
              <a:t>In truth, the flipped learning model helps every student to succeed, no matter his or her </a:t>
            </a:r>
          </a:p>
          <a:p>
            <a:endParaRPr lang="en-US" altLang="zh-CN" dirty="0" smtClean="0"/>
          </a:p>
          <a:p>
            <a:r>
              <a:rPr lang="en-US" altLang="zh-CN" dirty="0" smtClean="0"/>
              <a:t>abilities. For example, students can watch the instructional videos as many times as they </a:t>
            </a:r>
          </a:p>
          <a:p>
            <a:endParaRPr lang="en-US" altLang="zh-CN" dirty="0" smtClean="0"/>
          </a:p>
          <a:p>
            <a:r>
              <a:rPr lang="en-US" altLang="zh-CN" dirty="0" smtClean="0"/>
              <a:t>need to, pausing and rewinding to take notes or read </a:t>
            </a:r>
            <a:r>
              <a:rPr lang="en-US" altLang="zh-CN" dirty="0" err="1" smtClean="0"/>
              <a:t>Powerpoint</a:t>
            </a:r>
            <a:r>
              <a:rPr lang="en-US" altLang="zh-CN" dirty="0" smtClean="0"/>
              <a:t> slides at their own pace. </a:t>
            </a:r>
          </a:p>
          <a:p>
            <a:endParaRPr lang="en-US" altLang="zh-CN" dirty="0" smtClean="0"/>
          </a:p>
          <a:p>
            <a:r>
              <a:rPr lang="en-US" altLang="zh-CN" dirty="0" smtClean="0"/>
              <a:t>During class time, we can personalize the learning experience for students who are having </a:t>
            </a:r>
          </a:p>
          <a:p>
            <a:endParaRPr lang="en-US" altLang="zh-CN" dirty="0" smtClean="0"/>
          </a:p>
          <a:p>
            <a:r>
              <a:rPr lang="en-US" altLang="zh-CN" dirty="0" smtClean="0"/>
              <a:t>trouble through small-group tutoring and one-on-one instruction.</a:t>
            </a:r>
          </a:p>
          <a:p>
            <a:endParaRPr lang="en-US" altLang="zh-CN" dirty="0" smtClean="0"/>
          </a:p>
          <a:p>
            <a:r>
              <a:rPr lang="en-US" altLang="zh-CN" dirty="0" smtClean="0"/>
              <a:t>A flipped classroom leverages technology to deliver low-level instruction and increase both </a:t>
            </a:r>
          </a:p>
          <a:p>
            <a:endParaRPr lang="en-US" altLang="zh-CN" dirty="0" smtClean="0"/>
          </a:p>
          <a:p>
            <a:r>
              <a:rPr lang="en-US" altLang="zh-CN" dirty="0" smtClean="0"/>
              <a:t>student-teacher and student-student interactions. As flipped teachers, we spend our class </a:t>
            </a:r>
          </a:p>
          <a:p>
            <a:endParaRPr lang="en-US" altLang="zh-CN" dirty="0" smtClean="0"/>
          </a:p>
          <a:p>
            <a:r>
              <a:rPr lang="en-US" altLang="zh-CN" dirty="0" smtClean="0"/>
              <a:t>time answering questions, monitoring experiments, probing deeper into the content, and </a:t>
            </a:r>
          </a:p>
          <a:p>
            <a:endParaRPr lang="en-US" altLang="zh-CN" dirty="0" smtClean="0"/>
          </a:p>
          <a:p>
            <a:r>
              <a:rPr lang="en-US" altLang="zh-CN" dirty="0" smtClean="0"/>
              <a:t>guiding the learning of each student individually.</a:t>
            </a:r>
          </a:p>
          <a:p>
            <a:endParaRPr lang="en-US" altLang="zh-CN" dirty="0" smtClean="0"/>
          </a:p>
          <a:p>
            <a:r>
              <a:rPr lang="en-US" altLang="zh-CN" dirty="0" smtClean="0"/>
              <a:t>In addition, flipping tends to improve classroom discipline. In a traditional classroom, </a:t>
            </a:r>
          </a:p>
          <a:p>
            <a:endParaRPr lang="en-US" altLang="zh-CN" dirty="0" smtClean="0"/>
          </a:p>
          <a:p>
            <a:r>
              <a:rPr lang="en-US" altLang="zh-CN" dirty="0" smtClean="0"/>
              <a:t>bored or unruly students can cause major distractions. In flipped classrooms, these students </a:t>
            </a:r>
          </a:p>
          <a:p>
            <a:endParaRPr lang="en-US" altLang="zh-CN" dirty="0" smtClean="0"/>
          </a:p>
          <a:p>
            <a:r>
              <a:rPr lang="en-US" altLang="zh-CN" dirty="0" smtClean="0"/>
              <a:t>no longer have an audience for their misbehavior and boredom is banished through small group </a:t>
            </a:r>
          </a:p>
          <a:p>
            <a:endParaRPr lang="en-US" altLang="zh-CN" dirty="0" smtClean="0"/>
          </a:p>
          <a:p>
            <a:r>
              <a:rPr lang="en-US" altLang="zh-CN" dirty="0" smtClean="0"/>
              <a:t>and hands-on activities.</a:t>
            </a:r>
          </a:p>
          <a:p>
            <a:endParaRPr lang="en-US" altLang="zh-CN" dirty="0" smtClean="0"/>
          </a:p>
          <a:p>
            <a:r>
              <a:rPr lang="en-US" altLang="zh-CN" dirty="0" smtClean="0"/>
              <a:t>These examples are just a few of the reasons why teachers around the world have incorporated </a:t>
            </a:r>
          </a:p>
          <a:p>
            <a:endParaRPr lang="en-US" altLang="zh-CN" dirty="0" smtClean="0"/>
          </a:p>
          <a:p>
            <a:r>
              <a:rPr lang="en-US" altLang="zh-CN" dirty="0" smtClean="0"/>
              <a:t>aspects of the flipped learning concept into their classroom settings—and why we believe </a:t>
            </a:r>
          </a:p>
          <a:p>
            <a:endParaRPr lang="en-US" altLang="zh-CN" dirty="0" smtClean="0"/>
          </a:p>
          <a:p>
            <a:r>
              <a:rPr lang="en-US" altLang="zh-CN" dirty="0" smtClean="0"/>
              <a:t>the flipped model is here to stay.</a:t>
            </a:r>
          </a:p>
          <a:p>
            <a:endParaRPr lang="en-US" altLang="zh-CN" dirty="0" smtClean="0"/>
          </a:p>
          <a:p>
            <a:r>
              <a:rPr lang="en-US" altLang="zh-CN" dirty="0" smtClean="0"/>
              <a:t>http://www.edweek.org/tm/articles/2012/06/12/fp_bergmann_sams.html?</a:t>
            </a:r>
          </a:p>
          <a:p>
            <a:endParaRPr lang="en-US" altLang="zh-CN" dirty="0" smtClean="0"/>
          </a:p>
          <a:p>
            <a:r>
              <a:rPr lang="en-US" altLang="zh-CN" dirty="0" err="1" smtClean="0"/>
              <a:t>tkn</a:t>
            </a:r>
            <a:r>
              <a:rPr lang="en-US" altLang="zh-CN" dirty="0" smtClean="0"/>
              <a:t>=WPCC1Rxu4%2FbCFsj3iEU3%2Bqk97aMS3xc0jkgq&amp;cmp=</a:t>
            </a:r>
            <a:r>
              <a:rPr lang="en-US" altLang="zh-CN" dirty="0" err="1" smtClean="0"/>
              <a:t>clp-sb-edtech</a:t>
            </a:r>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xmlns="" val="148548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In the spring of 2007, Jonathan Bergmann and Aaron Sams, two science teachers at Woodland Park High School in Woodland Park Colorado, USA, decided to record their lectures and assign them as homework to their students, who would watch them online or on DVD, and then do the practice exercises (which used to be ‘homework’) in class with their teachers’ support. They first called their experiment Pre-Vodcasting model,  from video podcasts, and then Reverse Instruction, and only much later, in 2010, Karl Fink set up a blog about the Flipped Classroom and Dan Pink used the term Flipped Class in his blog. The idea has since spread throughout the USA and the world. </a:t>
            </a:r>
          </a:p>
          <a:p>
            <a:endParaRPr lang="zh-CN" altLang="en-US" dirty="0"/>
          </a:p>
        </p:txBody>
      </p:sp>
      <p:sp>
        <p:nvSpPr>
          <p:cNvPr id="4" name="灯片编号占位符 3"/>
          <p:cNvSpPr>
            <a:spLocks noGrp="1"/>
          </p:cNvSpPr>
          <p:nvPr>
            <p:ph type="sldNum" sz="quarter" idx="10"/>
          </p:nvPr>
        </p:nvSpPr>
        <p:spPr/>
        <p:txBody>
          <a:bodyPr/>
          <a:lstStyle/>
          <a:p>
            <a:fld id="{0C7FECB7-4387-4A6E-A126-2BE91FDF555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xmlns="" val="228868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17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097008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FBE43DC-11A4-4450-8B27-DF6DD719D2D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2688562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8F32450-2122-4D9E-B4F8-C9717C860BF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7734325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DB4A0C1-8BAA-47C2-A86D-F91246A069B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554102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B9FE81C-EF0A-484B-A1E5-9CA470111D1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016865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C9F37708-3CBD-4AEE-8EC7-A7EEB02281D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8607737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310FA31-3FFF-4D6B-92DA-F3AD037FCD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825605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0D0A605-4293-4B81-9B63-268FC5700E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28988013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9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C5D8E76-3C45-4AC0-B864-DBF5BBEABF7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1246130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7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94966FE-B0E8-449F-826E-8BC32A901B1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239758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3"/>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3"/>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E3F2441-52D5-4436-9142-744D99136A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25241562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3"/>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3"/>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01235E3-2B3B-4A99-832D-19085089C6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571971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5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61199478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0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23953002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905"/>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3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49488123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6"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859"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90616308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051799362"/>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179209262"/>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92422114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279293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821100847"/>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3073335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749767437"/>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0757871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3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85283651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36276958"/>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804885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685879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54682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238"/>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31358762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41919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84"/>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644181558"/>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524"/>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285766887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62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139028265"/>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8032"/>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6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50527889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960"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83" y="22670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4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875195167"/>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8739737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57016264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7072039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06712922"/>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0032102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5022186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94"/>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2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9425649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6144423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1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7793390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6449017"/>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9327693"/>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27084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306"/>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420780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23975651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59"/>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2206621651"/>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5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85141416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768"/>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98450274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93"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07"/>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436523127"/>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41"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8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87682254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98138535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03267452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50757920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74400451"/>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122005975"/>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3821319"/>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7773478"/>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811277547"/>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091745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16327288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8560729"/>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6071245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341368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04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39015632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8573369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D770559A-E931-46C9-9439-3F6A5DB899ED}"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121"/>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48692301"/>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0749D55-703D-4AC9-820A-D3A44B7F8031}"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22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4274659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629"/>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9F286C34-ADF4-48A3-A62B-2AE5CCC93B12}"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66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25767938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65"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178" y="22630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EFD38B08-E000-4511-AF06-D684DB34F04C}"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44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37546357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A735EAB8-74C3-429F-ACBE-063F30365F56}"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4064057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0316241"/>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5ACCD11-A371-40D4-97F3-CE7B0479B490}"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345357460"/>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7C99793-39E0-4952-AE7B-B8A729175944}"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599299727"/>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32679267"/>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67600409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40986210"/>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353434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36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C94D333A-56AF-424A-8A3F-18741B54AA62}"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424751290"/>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8481553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55788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1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6682929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886281029"/>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6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44648372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63"/>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9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01382729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54"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7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8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166640222"/>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014003208"/>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7932063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4009215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835041281"/>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10029114"/>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72456037"/>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28483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7313965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5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505803465"/>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9063777"/>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7158408"/>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17917225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08915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9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3469153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7472214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83"/>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181416145"/>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8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936061393"/>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992"/>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2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2238222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38149661"/>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78"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0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570405335"/>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032919113"/>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163098304"/>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67168686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32053812"/>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13304341"/>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4716950"/>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6803181"/>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875444561"/>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155283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9721550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0810273"/>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61961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26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13466171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31828242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72"/>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38222247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2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236389857"/>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22"/>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5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177756651"/>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70"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4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840725192"/>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74936215"/>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2334295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7669161"/>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599445796"/>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6893920"/>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151100040"/>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6349473"/>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7376656"/>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584001100"/>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051896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7565037"/>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33181784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8248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682770421"/>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5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6958830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2247069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7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465639212"/>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6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250563527"/>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778"/>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1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243365136"/>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61"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3" y="22644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392694922"/>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301240897"/>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304577054"/>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842020715"/>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4293944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5849769"/>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75466332"/>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55293009"/>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87700180"/>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6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285479739"/>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9334650"/>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9880349"/>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337082315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748173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05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375164261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3381350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01374729"/>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83"/>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3847595901"/>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8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246900569"/>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992"/>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25"/>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296582840"/>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78"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901" y="226662"/>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805"/>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557603857"/>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947441378"/>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023276310"/>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73988798"/>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21145490"/>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45071234"/>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466735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51812454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8706206"/>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7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736567501"/>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3009138"/>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2980660"/>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33769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26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35442291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8157757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59"/>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49672297"/>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58"/>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008011478"/>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768"/>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1"/>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36826526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492082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41"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53" y="226438"/>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81"/>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558583858"/>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888207415"/>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598037172"/>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688347312"/>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63234530"/>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92042573"/>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87670566"/>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9658220"/>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4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4993287"/>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62013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6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13665436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9941585"/>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111886682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58986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041"/>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8974899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5660518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2542374228"/>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3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770516409"/>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28"/>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6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756181248"/>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84"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7"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50"/>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949890388"/>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54488587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24476990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157445551"/>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546170519"/>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854872057"/>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787094687"/>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6933776"/>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4453249"/>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8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654459961"/>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8512729"/>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3738247"/>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0836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8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529961459"/>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17545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62"/>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7948841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21404784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05"/>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248254857"/>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0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4265976280"/>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913"/>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4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947202277"/>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20"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43" y="22658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697642911"/>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913739790"/>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781626530"/>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7754571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84"/>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54517129"/>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138365450"/>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41922068"/>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691948213"/>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9298193"/>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2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488630978"/>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2254119"/>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5432271"/>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893905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86"/>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3090601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250598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94"/>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2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196227514"/>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268"/>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442992085"/>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6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415409171"/>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777"/>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1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461002623"/>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59"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471" y="226447"/>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0"/>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110562794"/>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323200071"/>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55235326"/>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789066901"/>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51652"/>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3733234"/>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291941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93"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05" y="226564"/>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07"/>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614297252"/>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5263926"/>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6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409325806"/>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4819674"/>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0352642"/>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90408109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132111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050"/>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78007467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94537925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00"/>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89244799"/>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9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73885932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33964746"/>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908"/>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42"/>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89022575"/>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12"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35" y="226579"/>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22"/>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019448670"/>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592917778"/>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171842620"/>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85696818"/>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52710390"/>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84835886"/>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10384581"/>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8915641"/>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91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35044838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294230619"/>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6329046"/>
      </p:ext>
    </p:extLst>
  </p:cSld>
  <p:clrMapOvr>
    <a:masterClrMapping/>
  </p:clrMapOvr>
  <p:transition>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323019"/>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452789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82"/>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402661521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402096252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1252539"/>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467"/>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749061855"/>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0" y="1219203"/>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56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426578483"/>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 y="1327976"/>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300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457580941"/>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846"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7974869" y="226646"/>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89"/>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632035239"/>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915344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4088307963"/>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87143183"/>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1474752310"/>
      </p:ext>
    </p:extLst>
  </p:cSld>
  <p:clrMapOvr>
    <a:masterClrMapping/>
  </p:clrMapOvr>
  <p:transition>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879669"/>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03183722"/>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76956121"/>
      </p:ext>
    </p:extLst>
  </p:cSld>
  <p:clrMapOvr>
    <a:masterClrMapping/>
  </p:clrMapOvr>
  <p:transition>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2659494"/>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7047"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88344208"/>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9472437"/>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1737508"/>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814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298150251"/>
      </p:ext>
    </p:extLst>
  </p:cSld>
  <p:clrMapOvr>
    <a:masterClrMapping/>
  </p:clrMapOvr>
  <p:transition>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249"/>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08560645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146058270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80615013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0318885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6460402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4706470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8761129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3669195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6224634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94830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133317468"/>
      </p:ext>
    </p:extLst>
  </p:cSld>
  <p:clrMapOvr>
    <a:masterClrMapping/>
  </p:clrMapOvr>
  <p:transition>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3974987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3483523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958243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203897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024820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3"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51188101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41371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158163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88"/>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4"/>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584260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8266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67"/>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2012556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2707375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0"/>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91"/>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273624231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5"/>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2"/>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90"/>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4687685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99"/>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93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106818026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94" y="902494"/>
            <a:ext cx="8494713" cy="279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717" y="226570"/>
            <a:ext cx="865187" cy="42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71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9912618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8250425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4627756" cy="1021556"/>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98698691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1"/>
            <a:ext cx="4627756" cy="1021556"/>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9130838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9605904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6"/>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6"/>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267013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4068771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749485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1"/>
            <a:ext cx="6477000" cy="1021556"/>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95"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708469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276825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073849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1309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19"/>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73"/>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264"/>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264"/>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146671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98158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66"/>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99797339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417"/>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02910967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816"/>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49"/>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96712188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658"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681"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636"/>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28237881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662295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7846436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0734986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63762734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4622027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1728628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0336094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859"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79430045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003540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0811014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8668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513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6221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49"/>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1982515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672D8629-C54D-4598-96CF-C337EBD41BBE}" type="datetime1">
              <a:rPr lang="zh-CN" altLang="en-US">
                <a:solidFill>
                  <a:srgbClr val="061922"/>
                </a:solidFill>
                <a:ea typeface="宋体" pitchFamily="2" charset="-122"/>
              </a:rPr>
              <a:pPr fontAlgn="base">
                <a:spcBef>
                  <a:spcPct val="0"/>
                </a:spcBef>
                <a:spcAft>
                  <a:spcPct val="0"/>
                </a:spcAft>
                <a:defRPr/>
              </a:pPr>
              <a:t>2012/12/16</a:t>
            </a:fld>
            <a:endParaRPr lang="zh-CN" altLang="en-US">
              <a:solidFill>
                <a:srgbClr val="061922"/>
              </a:solidFill>
              <a:ea typeface="宋体" pitchFamily="2" charset="-122"/>
            </a:endParaRPr>
          </a:p>
        </p:txBody>
      </p:sp>
      <p:sp>
        <p:nvSpPr>
          <p:cNvPr id="5" name="Footer Placeholder 4"/>
          <p:cNvSpPr>
            <a:spLocks noGrp="1"/>
          </p:cNvSpPr>
          <p:nvPr>
            <p:ph type="ftr" sz="quarter" idx="11"/>
          </p:nvPr>
        </p:nvSpPr>
        <p:spPr>
          <a:xfrm>
            <a:off x="3124200" y="4767327"/>
            <a:ext cx="2895600" cy="273844"/>
          </a:xfrm>
          <a:prstGeom prst="rect">
            <a:avLst/>
          </a:prstGeom>
        </p:spPr>
        <p:txBody>
          <a:bodyPr/>
          <a:lstStyle>
            <a:lvl1pPr>
              <a:defRPr>
                <a:latin typeface="Arial" charset="0"/>
              </a:defRPr>
            </a:lvl1pPr>
          </a:lstStyle>
          <a:p>
            <a:pPr fontAlgn="base">
              <a:spcBef>
                <a:spcPct val="0"/>
              </a:spcBef>
              <a:spcAft>
                <a:spcPct val="0"/>
              </a:spcAft>
              <a:defRPr/>
            </a:pPr>
            <a:r>
              <a:rPr lang="en-US" altLang="zh-CN">
                <a:solidFill>
                  <a:srgbClr val="061922"/>
                </a:solidFill>
                <a:ea typeface="宋体" pitchFamily="2" charset="-122"/>
              </a:rPr>
              <a:t>Intel Confidential</a:t>
            </a:r>
            <a:endParaRPr lang="zh-CN" altLang="en-US">
              <a:solidFill>
                <a:srgbClr val="061922"/>
              </a:solidFill>
              <a:ea typeface="宋体" pitchFamily="2" charset="-122"/>
            </a:endParaRPr>
          </a:p>
        </p:txBody>
      </p:sp>
      <p:sp>
        <p:nvSpPr>
          <p:cNvPr id="6" name="Slide Number Placeholder 5"/>
          <p:cNvSpPr>
            <a:spLocks noGrp="1"/>
          </p:cNvSpPr>
          <p:nvPr>
            <p:ph type="sldNum" sz="quarter" idx="12"/>
          </p:nvPr>
        </p:nvSpPr>
        <p:spPr>
          <a:xfrm>
            <a:off x="6553200" y="4767327"/>
            <a:ext cx="2133600" cy="273844"/>
          </a:xfrm>
          <a:prstGeom prst="rect">
            <a:avLst/>
          </a:prstGeom>
        </p:spPr>
        <p:txBody>
          <a:bodyPr/>
          <a:lstStyle>
            <a:lvl1pPr>
              <a:defRPr>
                <a:latin typeface="Arial" charset="0"/>
              </a:defRPr>
            </a:lvl1pPr>
          </a:lstStyle>
          <a:p>
            <a:pPr fontAlgn="base">
              <a:spcBef>
                <a:spcPct val="0"/>
              </a:spcBef>
              <a:spcAft>
                <a:spcPct val="0"/>
              </a:spcAft>
              <a:defRPr/>
            </a:pPr>
            <a:fld id="{92BB55D6-EDB5-44AE-B6B7-AE96B115BD14}" type="slidenum">
              <a:rPr lang="zh-CN" altLang="en-US">
                <a:solidFill>
                  <a:srgbClr val="061922"/>
                </a:solidFill>
                <a:ea typeface="宋体" pitchFamily="2" charset="-122"/>
              </a:rPr>
              <a:pPr fontAlgn="base">
                <a:spcBef>
                  <a:spcPct val="0"/>
                </a:spcBef>
                <a:spcAft>
                  <a:spcPct val="0"/>
                </a:spcAft>
                <a:defRPr/>
              </a:pPr>
              <a:t>‹#›</a:t>
            </a:fld>
            <a:endParaRPr lang="zh-CN" altLang="en-US">
              <a:solidFill>
                <a:srgbClr val="061922"/>
              </a:solidFill>
              <a:ea typeface="宋体" pitchFamily="2" charset="-122"/>
            </a:endParaRPr>
          </a:p>
        </p:txBody>
      </p:sp>
    </p:spTree>
    <p:extLst>
      <p:ext uri="{BB962C8B-B14F-4D97-AF65-F5344CB8AC3E}">
        <p14:creationId xmlns:p14="http://schemas.microsoft.com/office/powerpoint/2010/main" xmlns="" val="504557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4" name="Picture 5" descr="PPTCovers-01.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52541"/>
            <a:ext cx="826928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pic>
        <p:nvPicPr>
          <p:cNvPr id="6" name="Picture 13"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C7FB522B-67E1-42D4-81A7-DCC27AB4CBCA}"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48131" name="Rectangle 3"/>
          <p:cNvSpPr>
            <a:spLocks noGrp="1" noChangeArrowheads="1"/>
          </p:cNvSpPr>
          <p:nvPr>
            <p:ph type="ctrTitle"/>
          </p:nvPr>
        </p:nvSpPr>
        <p:spPr>
          <a:xfrm>
            <a:off x="457201" y="1911043"/>
            <a:ext cx="6779100" cy="553998"/>
          </a:xfrm>
        </p:spPr>
        <p:txBody>
          <a:bodyPr wrap="none" anchor="ctr">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p:nvPr>
        </p:nvSpPr>
        <p:spPr>
          <a:xfrm>
            <a:off x="2378240" y="3265322"/>
            <a:ext cx="4466738" cy="307777"/>
          </a:xfrm>
        </p:spPr>
        <p:txBody>
          <a:bodyPr>
            <a:spAutoFit/>
          </a:bodyPr>
          <a:lstStyle>
            <a:lvl1pPr marL="0" indent="0" algn="l">
              <a:lnSpc>
                <a:spcPts val="2400"/>
              </a:lnSpc>
              <a:spcBef>
                <a:spcPts val="0"/>
              </a:spcBef>
              <a:spcAft>
                <a:spcPts val="1200"/>
              </a:spcAft>
              <a:defRPr sz="2000">
                <a:solidFill>
                  <a:schemeClr val="bg1"/>
                </a:solidFill>
                <a:latin typeface="Verdana"/>
                <a:cs typeface="Verdana"/>
              </a:defRPr>
            </a:lvl1pPr>
          </a:lstStyle>
          <a:p>
            <a:r>
              <a:rPr lang="zh-CN" altLang="en-US" smtClean="0"/>
              <a:t>单击此处编辑母版副标题样式</a:t>
            </a:r>
            <a:endParaRPr lang="en-US" dirty="0"/>
          </a:p>
        </p:txBody>
      </p:sp>
    </p:spTree>
    <p:extLst>
      <p:ext uri="{BB962C8B-B14F-4D97-AF65-F5344CB8AC3E}">
        <p14:creationId xmlns:p14="http://schemas.microsoft.com/office/powerpoint/2010/main" xmlns="" val="111311450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2" descr="PPTCovers-02.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1219208"/>
            <a:ext cx="825658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BA985D35-47A3-4DAB-B0E6-71D7C2884FAE}"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8" name="Rectangle 3"/>
          <p:cNvSpPr>
            <a:spLocks noGrp="1" noChangeArrowheads="1"/>
          </p:cNvSpPr>
          <p:nvPr>
            <p:ph type="ctrTitle"/>
          </p:nvPr>
        </p:nvSpPr>
        <p:spPr>
          <a:xfrm>
            <a:off x="457201" y="1715275"/>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60188" y="2448373"/>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72895289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4" name="Picture 4" descr="PPTCovers-03.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 y="1327771"/>
            <a:ext cx="8342313" cy="2177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5A9FB81-1A77-43B2-AFD8-E53B4C0E323B}"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9" name="Rectangle 3"/>
          <p:cNvSpPr>
            <a:spLocks noGrp="1" noChangeArrowheads="1"/>
          </p:cNvSpPr>
          <p:nvPr>
            <p:ph type="ctrTitle"/>
          </p:nvPr>
        </p:nvSpPr>
        <p:spPr>
          <a:xfrm>
            <a:off x="457201" y="2029207"/>
            <a:ext cx="6754008" cy="553998"/>
          </a:xfrm>
        </p:spPr>
        <p:txBody>
          <a:bodyPr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p:nvPr>
        </p:nvSpPr>
        <p:spPr>
          <a:xfrm>
            <a:off x="459957" y="2812806"/>
            <a:ext cx="4343400" cy="384721"/>
          </a:xfrm>
        </p:spPr>
        <p:txBody>
          <a:bodyPr>
            <a:spAutoFit/>
          </a:bodyPr>
          <a:lstStyle>
            <a:lvl1pPr marL="0" indent="0" algn="l">
              <a:lnSpc>
                <a:spcPts val="3000"/>
              </a:lnSpc>
              <a:spcBef>
                <a:spcPts val="0"/>
              </a:spcBef>
              <a:defRPr sz="2000">
                <a:solidFill>
                  <a:schemeClr val="bg1"/>
                </a:solidFill>
                <a:latin typeface="Verdana"/>
                <a:cs typeface="Verdana"/>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0097043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4" name="Picture 5" descr="PPTCovers-04.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570" y="902501"/>
            <a:ext cx="8494713" cy="2793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descr="intel_rgb_3000.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74593" y="226344"/>
            <a:ext cx="865187" cy="427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939598"/>
                </a:solidFill>
                <a:latin typeface="Verdana" pitchFamily="34" charset="0"/>
              </a:rPr>
              <a:t>INTEL CONFIDENTIAL, FOR INTERNAL USE ONLY</a:t>
            </a:r>
          </a:p>
        </p:txBody>
      </p:sp>
      <p:sp>
        <p:nvSpPr>
          <p:cNvPr id="7" name="TextBox 11"/>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2C698D39-A654-4B30-AFAD-B1E7C326D998}" type="slidenum">
              <a:rPr lang="en-US" altLang="zh-CN" sz="800" smtClean="0">
                <a:solidFill>
                  <a:srgbClr val="B4BABD"/>
                </a:solidFill>
                <a:latin typeface="Verdana" pitchFamily="34" charset="0"/>
              </a:rPr>
              <a:pPr eaLnBrk="1" fontAlgn="base" hangingPunct="1">
                <a:spcBef>
                  <a:spcPct val="0"/>
                </a:spcBef>
                <a:spcAft>
                  <a:spcPct val="0"/>
                </a:spcAft>
                <a:defRPr/>
              </a:pPr>
              <a:t>‹#›</a:t>
            </a:fld>
            <a:endParaRPr lang="en-US" altLang="zh-CN" sz="800" smtClean="0">
              <a:solidFill>
                <a:srgbClr val="B4BABD"/>
              </a:solidFill>
              <a:latin typeface="Verdana" pitchFamily="34" charset="0"/>
            </a:endParaRPr>
          </a:p>
        </p:txBody>
      </p:sp>
      <p:sp>
        <p:nvSpPr>
          <p:cNvPr id="10" name="Rectangle 3"/>
          <p:cNvSpPr>
            <a:spLocks noGrp="1" noChangeArrowheads="1"/>
          </p:cNvSpPr>
          <p:nvPr>
            <p:ph type="ctrTitle"/>
          </p:nvPr>
        </p:nvSpPr>
        <p:spPr>
          <a:xfrm>
            <a:off x="593531" y="1987978"/>
            <a:ext cx="6779100" cy="553998"/>
          </a:xfrm>
        </p:spPr>
        <p:txBody>
          <a:bodyPr wrap="none" anchor="ctr">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p:nvPr>
        </p:nvSpPr>
        <p:spPr>
          <a:xfrm>
            <a:off x="592333" y="2737593"/>
            <a:ext cx="4343400" cy="384721"/>
          </a:xfrm>
        </p:spPr>
        <p:txBody>
          <a:bodyPr>
            <a:spAutoFit/>
          </a:bodyPr>
          <a:lstStyle>
            <a:lvl1pPr marL="0" indent="0" algn="l">
              <a:lnSpc>
                <a:spcPts val="3000"/>
              </a:lnSpc>
              <a:spcBef>
                <a:spcPts val="0"/>
              </a:spcBef>
              <a:defRPr sz="2000">
                <a:solidFill>
                  <a:schemeClr val="bg1"/>
                </a:solidFill>
                <a:latin typeface="+mn-lt"/>
              </a:defRPr>
            </a:lvl1pPr>
          </a:lstStyle>
          <a:p>
            <a:r>
              <a:rPr lang="zh-CN" altLang="en-US" smtClean="0"/>
              <a:t>单击此处编辑母版副标题样式</a:t>
            </a:r>
            <a:endParaRPr lang="en-US" dirty="0" smtClean="0"/>
          </a:p>
        </p:txBody>
      </p:sp>
    </p:spTree>
    <p:extLst>
      <p:ext uri="{BB962C8B-B14F-4D97-AF65-F5344CB8AC3E}">
        <p14:creationId xmlns:p14="http://schemas.microsoft.com/office/powerpoint/2010/main" xmlns="" val="39126378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3"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4" name="Rectangle 4"/>
          <p:cNvSpPr>
            <a:spLocks noGrp="1" noChangeArrowheads="1"/>
          </p:cNvSpPr>
          <p:nvPr>
            <p:ph type="sldNum" sz="quarter" idx="10"/>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D1041E6-853B-45B4-90CE-C04452800C4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28725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4627756" cy="1021557"/>
          </a:xfrm>
        </p:spPr>
        <p:txBody>
          <a:bodyPr anchor="ctr"/>
          <a:lstStyle>
            <a:lvl1pPr algn="l">
              <a:lnSpc>
                <a:spcPct val="100000"/>
              </a:lnSpc>
              <a:defRPr sz="3600" b="0" cap="none">
                <a:solidFill>
                  <a:srgbClr val="FFFFFF"/>
                </a:solidFill>
                <a:latin typeface="Verdana"/>
                <a:cs typeface="Verdana"/>
              </a:defRPr>
            </a:lvl1pPr>
          </a:lstStyle>
          <a:p>
            <a:r>
              <a:rPr lang="zh-CN" altLang="en-US" smtClean="0"/>
              <a:t>单击此处编辑母版标题样式</a:t>
            </a:r>
            <a:endParaRPr lang="en-US" dirty="0"/>
          </a:p>
        </p:txBody>
      </p:sp>
      <p:sp>
        <p:nvSpPr>
          <p:cNvPr id="8" name="Picture Placeholder 7"/>
          <p:cNvSpPr>
            <a:spLocks noGrp="1"/>
          </p:cNvSpPr>
          <p:nvPr>
            <p:ph type="pic" sz="quarter" idx="10"/>
          </p:nvPr>
        </p:nvSpPr>
        <p:spPr>
          <a:xfrm>
            <a:off x="5353050" y="0"/>
            <a:ext cx="3790950" cy="5143500"/>
          </a:xfrm>
        </p:spPr>
        <p:txBody>
          <a:bodyPr/>
          <a:lstStyle/>
          <a:p>
            <a:pPr lvl="0"/>
            <a:endParaRPr lang="en-US" noProof="0" dirty="0"/>
          </a:p>
        </p:txBody>
      </p:sp>
      <p:sp>
        <p:nvSpPr>
          <p:cNvPr id="5" name="Rectangle 9"/>
          <p:cNvSpPr>
            <a:spLocks noGrp="1" noChangeArrowheads="1"/>
          </p:cNvSpPr>
          <p:nvPr>
            <p:ph type="sldNum" sz="quarter" idx="11"/>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EDE69749-62F2-4EC3-AFCF-60D5C81405DF}"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60958823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8" name="Picture Placeholder 7"/>
          <p:cNvSpPr>
            <a:spLocks noGrp="1"/>
          </p:cNvSpPr>
          <p:nvPr>
            <p:ph type="pic" sz="quarter" idx="10"/>
          </p:nvPr>
        </p:nvSpPr>
        <p:spPr>
          <a:xfrm>
            <a:off x="0" y="0"/>
            <a:ext cx="9144000" cy="5143500"/>
          </a:xfrm>
        </p:spPr>
        <p:txBody>
          <a:bodyPr/>
          <a:lstStyle/>
          <a:p>
            <a:pPr lvl="0"/>
            <a:endParaRPr lang="en-US" noProof="0" dirty="0"/>
          </a:p>
        </p:txBody>
      </p:sp>
      <p:sp>
        <p:nvSpPr>
          <p:cNvPr id="9" name="Title 1"/>
          <p:cNvSpPr>
            <a:spLocks noGrp="1"/>
          </p:cNvSpPr>
          <p:nvPr>
            <p:ph type="title"/>
          </p:nvPr>
        </p:nvSpPr>
        <p:spPr>
          <a:xfrm>
            <a:off x="262466" y="438155"/>
            <a:ext cx="4627756" cy="1021557"/>
          </a:xfrm>
        </p:spPr>
        <p:txBody>
          <a:bodyPr anchor="ctr"/>
          <a:lstStyle>
            <a:lvl1pPr algn="l">
              <a:lnSpc>
                <a:spcPct val="100000"/>
              </a:lnSpc>
              <a:defRPr sz="3200" b="0" cap="none">
                <a:solidFill>
                  <a:srgbClr val="FFFFFF"/>
                </a:solidFill>
                <a:latin typeface="Verdana"/>
                <a:cs typeface="Verdana"/>
              </a:defRPr>
            </a:lvl1pPr>
          </a:lstStyle>
          <a:p>
            <a:r>
              <a:rPr lang="zh-CN" altLang="en-US" smtClean="0"/>
              <a:t>单击此处编辑母版标题样式</a:t>
            </a:r>
            <a:endParaRPr lang="en-US" dirty="0"/>
          </a:p>
        </p:txBody>
      </p:sp>
      <p:sp>
        <p:nvSpPr>
          <p:cNvPr id="5" name="Rectangle 9"/>
          <p:cNvSpPr>
            <a:spLocks noGrp="1" noChangeArrowheads="1"/>
          </p:cNvSpPr>
          <p:nvPr>
            <p:ph type="sldNum" sz="quarter" idx="11"/>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47873434-9547-4D61-9439-C2E2DD874EF5}"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21634581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85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863706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034659"/>
            <a:ext cx="4037012"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034659"/>
            <a:ext cx="4038600" cy="3402806"/>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4782718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6627693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434833"/>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3" name="Picture 4" descr="Intel_logo_white.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970838" y="226220"/>
            <a:ext cx="868362" cy="429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2" name="Title 1"/>
          <p:cNvSpPr>
            <a:spLocks noGrp="1"/>
          </p:cNvSpPr>
          <p:nvPr>
            <p:ph type="title"/>
          </p:nvPr>
        </p:nvSpPr>
        <p:spPr>
          <a:xfrm>
            <a:off x="457200" y="1885958"/>
            <a:ext cx="6477000" cy="1021557"/>
          </a:xfrm>
        </p:spPr>
        <p:txBody>
          <a:bodyPr anchor="ctr"/>
          <a:lstStyle>
            <a:lvl1pPr algn="l">
              <a:lnSpc>
                <a:spcPct val="100000"/>
              </a:lnSpc>
              <a:defRPr sz="3800" b="0" cap="none">
                <a:solidFill>
                  <a:srgbClr val="FFFFFF"/>
                </a:solidFill>
                <a:latin typeface="+mn-lt"/>
              </a:defRPr>
            </a:lvl1pPr>
          </a:lstStyle>
          <a:p>
            <a:r>
              <a:rPr lang="zh-CN" altLang="en-US" smtClean="0"/>
              <a:t>单击此处编辑母版标题样式</a:t>
            </a:r>
            <a:endParaRPr lang="en-US" dirty="0"/>
          </a:p>
        </p:txBody>
      </p:sp>
      <p:sp>
        <p:nvSpPr>
          <p:cNvPr id="5" name="Rectangle 10"/>
          <p:cNvSpPr>
            <a:spLocks noGrp="1" noChangeArrowheads="1"/>
          </p:cNvSpPr>
          <p:nvPr>
            <p:ph type="sldNum" sz="quarter" idx="10"/>
          </p:nvPr>
        </p:nvSpPr>
        <p:spPr bwMode="auto">
          <a:xfrm>
            <a:off x="76771" y="4914900"/>
            <a:ext cx="415925" cy="228600"/>
          </a:xfrm>
          <a:prstGeom prst="rect">
            <a:avLst/>
          </a:prstGeom>
          <a:ln>
            <a:miter lim="800000"/>
            <a:headEnd/>
            <a:tailEnd/>
          </a:ln>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1039AF13-5F8A-45B8-A52C-04A3179B9733}" type="slidenum">
              <a:rPr lang="ja-JP" altLang="en-US">
                <a:solidFill>
                  <a:srgbClr val="FFFFFF"/>
                </a:solidFill>
              </a:rPr>
              <a:pPr fontAlgn="base">
                <a:spcBef>
                  <a:spcPct val="0"/>
                </a:spcBef>
                <a:spcAft>
                  <a:spcPct val="0"/>
                </a:spcAft>
                <a:defRPr/>
              </a:pPr>
              <a:t>‹#›</a:t>
            </a:fld>
            <a:endParaRPr lang="en-US" altLang="ja-JP" dirty="0">
              <a:solidFill>
                <a:srgbClr val="FFFFFF"/>
              </a:solidFill>
            </a:endParaRPr>
          </a:p>
        </p:txBody>
      </p:sp>
    </p:spTree>
    <p:extLst>
      <p:ext uri="{BB962C8B-B14F-4D97-AF65-F5344CB8AC3E}">
        <p14:creationId xmlns:p14="http://schemas.microsoft.com/office/powerpoint/2010/main" xmlns="" val="325664473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3" descr="intel_wht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711522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2" name="Picture 4" descr="intel_rgb_3000.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3122625" y="1855011"/>
            <a:ext cx="2898775" cy="1433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773379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25" y="204791"/>
            <a:ext cx="8237537" cy="66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25" y="1028700"/>
            <a:ext cx="8237537" cy="3257550"/>
          </a:xfrm>
        </p:spPr>
        <p:txBody>
          <a:bodyPr/>
          <a:lstStyle/>
          <a:p>
            <a:pPr lvl="0"/>
            <a:endParaRPr lang="en-US" noProof="0" smtClean="0"/>
          </a:p>
        </p:txBody>
      </p:sp>
      <p:sp>
        <p:nvSpPr>
          <p:cNvPr id="4" name="Rectangle 6"/>
          <p:cNvSpPr>
            <a:spLocks noGrp="1" noChangeArrowheads="1"/>
          </p:cNvSpPr>
          <p:nvPr>
            <p:ph type="sldNum" sz="quarter" idx="10"/>
          </p:nvPr>
        </p:nvSpPr>
        <p:spPr>
          <a:xfrm>
            <a:off x="455643" y="4768455"/>
            <a:ext cx="415925" cy="2286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宋体" pitchFamily="2" charset="-122"/>
              </a:defRPr>
            </a:lvl1pPr>
          </a:lstStyle>
          <a:p>
            <a:pPr fontAlgn="base">
              <a:spcBef>
                <a:spcPct val="0"/>
              </a:spcBef>
              <a:spcAft>
                <a:spcPct val="0"/>
              </a:spcAft>
              <a:defRPr/>
            </a:pPr>
            <a:fld id="{B22C8EA6-F952-46C8-B0B1-3CDD516FE186}" type="slidenum">
              <a:rPr lang="zh-CN" altLang="en-US">
                <a:solidFill>
                  <a:srgbClr val="061922"/>
                </a:solidFill>
              </a:rPr>
              <a:pPr fontAlgn="base">
                <a:spcBef>
                  <a:spcPct val="0"/>
                </a:spcBef>
                <a:spcAft>
                  <a:spcPct val="0"/>
                </a:spcAft>
                <a:defRPr/>
              </a:pPr>
              <a:t>‹#›</a:t>
            </a:fld>
            <a:endParaRPr lang="en-US" altLang="zh-CN">
              <a:solidFill>
                <a:srgbClr val="061922"/>
              </a:solidFill>
            </a:endParaRPr>
          </a:p>
        </p:txBody>
      </p:sp>
    </p:spTree>
    <p:extLst>
      <p:ext uri="{BB962C8B-B14F-4D97-AF65-F5344CB8AC3E}">
        <p14:creationId xmlns:p14="http://schemas.microsoft.com/office/powerpoint/2010/main" xmlns="" val="280057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17946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43" descr="master intel logo"/>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967563" y="226220"/>
            <a:ext cx="1774825" cy="860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685800" y="1598105"/>
            <a:ext cx="7772400" cy="1102519"/>
          </a:xfrm>
        </p:spPr>
        <p:txBody>
          <a:bodyPr/>
          <a:lstStyle/>
          <a:p>
            <a:r>
              <a:rPr lang="en-US" smtClean="0"/>
              <a:t>Click to edit Master title style</a:t>
            </a:r>
            <a:endParaRPr lang="en-US"/>
          </a:p>
        </p:txBody>
      </p:sp>
      <p:sp>
        <p:nvSpPr>
          <p:cNvPr id="5"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78901" indent="0" algn="ctr">
              <a:buNone/>
              <a:defRPr>
                <a:solidFill>
                  <a:schemeClr val="tx1">
                    <a:tint val="75000"/>
                  </a:schemeClr>
                </a:solidFill>
              </a:defRPr>
            </a:lvl2pPr>
            <a:lvl3pPr marL="957803" indent="0" algn="ctr">
              <a:buNone/>
              <a:defRPr>
                <a:solidFill>
                  <a:schemeClr val="tx1">
                    <a:tint val="75000"/>
                  </a:schemeClr>
                </a:solidFill>
              </a:defRPr>
            </a:lvl3pPr>
            <a:lvl4pPr marL="1436706" indent="0" algn="ctr">
              <a:buNone/>
              <a:defRPr>
                <a:solidFill>
                  <a:schemeClr val="tx1">
                    <a:tint val="75000"/>
                  </a:schemeClr>
                </a:solidFill>
              </a:defRPr>
            </a:lvl4pPr>
            <a:lvl5pPr marL="1915608" indent="0" algn="ctr">
              <a:buNone/>
              <a:defRPr>
                <a:solidFill>
                  <a:schemeClr val="tx1">
                    <a:tint val="75000"/>
                  </a:schemeClr>
                </a:solidFill>
              </a:defRPr>
            </a:lvl5pPr>
            <a:lvl6pPr marL="2394509" indent="0" algn="ctr">
              <a:buNone/>
              <a:defRPr>
                <a:solidFill>
                  <a:schemeClr val="tx1">
                    <a:tint val="75000"/>
                  </a:schemeClr>
                </a:solidFill>
              </a:defRPr>
            </a:lvl6pPr>
            <a:lvl7pPr marL="2873410" indent="0" algn="ctr">
              <a:buNone/>
              <a:defRPr>
                <a:solidFill>
                  <a:schemeClr val="tx1">
                    <a:tint val="75000"/>
                  </a:schemeClr>
                </a:solidFill>
              </a:defRPr>
            </a:lvl7pPr>
            <a:lvl8pPr marL="3352312" indent="0" algn="ctr">
              <a:buNone/>
              <a:defRPr>
                <a:solidFill>
                  <a:schemeClr val="tx1">
                    <a:tint val="75000"/>
                  </a:schemeClr>
                </a:solidFill>
              </a:defRPr>
            </a:lvl8pPr>
            <a:lvl9pPr marL="3831214"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4767327"/>
            <a:ext cx="2133600" cy="273844"/>
          </a:xfrm>
          <a:prstGeom prst="rect">
            <a:avLst/>
          </a:prstGeom>
        </p:spPr>
        <p:txBody>
          <a:bodyPr vert="horz" wrap="square" lIns="95780" tIns="47890" rIns="95780" bIns="47890" numCol="1" anchor="t" anchorCtr="0" compatLnSpc="1">
            <a:prstTxWarp prst="textNoShape">
              <a:avLst/>
            </a:prstTxWarp>
          </a:bodyPr>
          <a:lstStyle>
            <a:lvl1pPr eaLnBrk="0" hangingPunct="0">
              <a:lnSpc>
                <a:spcPct val="75000"/>
              </a:lnSpc>
              <a:spcBef>
                <a:spcPct val="50000"/>
              </a:spcBef>
              <a:defRPr sz="1200" b="1">
                <a:solidFill>
                  <a:srgbClr val="111111"/>
                </a:solidFill>
                <a:latin typeface="Verdana" pitchFamily="34" charset="0"/>
                <a:ea typeface="MS PGothic" pitchFamily="34" charset="-128"/>
              </a:defRPr>
            </a:lvl1pPr>
          </a:lstStyle>
          <a:p>
            <a:pPr fontAlgn="base">
              <a:spcAft>
                <a:spcPct val="0"/>
              </a:spcAft>
              <a:defRPr/>
            </a:pPr>
            <a:fld id="{86AAD337-9BC3-44EF-AF5C-12CE97B4B379}" type="datetimeFigureOut">
              <a:rPr lang="en-US"/>
              <a:pPr fontAlgn="base">
                <a:spcAft>
                  <a:spcPct val="0"/>
                </a:spcAft>
                <a:defRPr/>
              </a:pPr>
              <a:t>12/16/2012</a:t>
            </a:fld>
            <a:endParaRPr lang="en-US"/>
          </a:p>
        </p:txBody>
      </p:sp>
      <p:sp>
        <p:nvSpPr>
          <p:cNvPr id="8" name="Footer Placeholder 4"/>
          <p:cNvSpPr>
            <a:spLocks noGrp="1"/>
          </p:cNvSpPr>
          <p:nvPr>
            <p:ph type="ftr" sz="quarter" idx="11"/>
          </p:nvPr>
        </p:nvSpPr>
        <p:spPr>
          <a:xfrm>
            <a:off x="3124200" y="4767327"/>
            <a:ext cx="2895600" cy="273844"/>
          </a:xfrm>
          <a:prstGeom prst="rect">
            <a:avLst/>
          </a:prstGeom>
        </p:spPr>
        <p:txBody>
          <a:bodyPr vert="horz" wrap="square" lIns="95780" tIns="47890" rIns="95780" bIns="47890" numCol="1" anchor="t" anchorCtr="0" compatLnSpc="1">
            <a:prstTxWarp prst="textNoShape">
              <a:avLst/>
            </a:prstTxWarp>
          </a:bodyPr>
          <a:lstStyle>
            <a:lvl1pPr algn="l" eaLnBrk="0" hangingPunct="0">
              <a:lnSpc>
                <a:spcPct val="75000"/>
              </a:lnSpc>
              <a:spcBef>
                <a:spcPct val="50000"/>
              </a:spcBef>
              <a:defRPr sz="1200" b="1">
                <a:latin typeface="Verdana" pitchFamily="34" charset="0"/>
                <a:ea typeface="MS PGothic" pitchFamily="34" charset="-128"/>
              </a:defRPr>
            </a:lvl1pPr>
          </a:lstStyle>
          <a:p>
            <a:pPr fontAlgn="base">
              <a:spcAft>
                <a:spcPct val="0"/>
              </a:spcAft>
              <a:defRPr/>
            </a:pPr>
            <a:endParaRPr lang="en-US">
              <a:solidFill>
                <a:srgbClr val="061922"/>
              </a:solidFill>
            </a:endParaRPr>
          </a:p>
        </p:txBody>
      </p:sp>
      <p:sp>
        <p:nvSpPr>
          <p:cNvPr id="9" name="Slide Number Placeholder 5"/>
          <p:cNvSpPr>
            <a:spLocks noGrp="1"/>
          </p:cNvSpPr>
          <p:nvPr>
            <p:ph type="sldNum" sz="quarter" idx="12"/>
          </p:nvPr>
        </p:nvSpPr>
        <p:spPr>
          <a:xfrm>
            <a:off x="6553200" y="4767327"/>
            <a:ext cx="2133600" cy="273844"/>
          </a:xfrm>
          <a:prstGeom prst="rect">
            <a:avLst/>
          </a:prstGeom>
        </p:spPr>
        <p:txBody>
          <a:bodyPr vert="horz" wrap="square" lIns="91440" tIns="45720" rIns="91440" bIns="45720" numCol="1" anchor="t" anchorCtr="0" compatLnSpc="1">
            <a:prstTxWarp prst="textNoShape">
              <a:avLst/>
            </a:prstTxWarp>
          </a:bodyPr>
          <a:lstStyle>
            <a:lvl1pPr>
              <a:defRPr sz="400">
                <a:solidFill>
                  <a:srgbClr val="111111"/>
                </a:solidFill>
                <a:latin typeface="Verdana" pitchFamily="34" charset="0"/>
                <a:ea typeface="MS PGothic" pitchFamily="34" charset="-128"/>
              </a:defRPr>
            </a:lvl1pPr>
          </a:lstStyle>
          <a:p>
            <a:pPr fontAlgn="base">
              <a:spcBef>
                <a:spcPct val="0"/>
              </a:spcBef>
              <a:spcAft>
                <a:spcPct val="0"/>
              </a:spcAft>
              <a:defRPr/>
            </a:pPr>
            <a:fld id="{C940ABFA-CC55-43D5-9E14-BF06E79C89F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xmlns="" val="334527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image" Target="../media/image1.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theme" Target="../theme/theme10.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1.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image" Target="../media/image1.pn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19" Type="http://schemas.openxmlformats.org/officeDocument/2006/relationships/theme" Target="../theme/theme12.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theme" Target="../theme/theme13.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10" Type="http://schemas.openxmlformats.org/officeDocument/2006/relationships/slideLayout" Target="../slideLayouts/slideLayout206.xml"/><Relationship Id="rId19" Type="http://schemas.openxmlformats.org/officeDocument/2006/relationships/image" Target="../media/image1.png"/><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image" Target="../media/image1.png"/><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10" Type="http://schemas.openxmlformats.org/officeDocument/2006/relationships/slideLayout" Target="../slideLayouts/slideLayout223.xml"/><Relationship Id="rId19" Type="http://schemas.openxmlformats.org/officeDocument/2006/relationships/theme" Target="../theme/theme1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image" Target="../media/image1.png"/><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10" Type="http://schemas.openxmlformats.org/officeDocument/2006/relationships/slideLayout" Target="../slideLayouts/slideLayout241.xml"/><Relationship Id="rId19" Type="http://schemas.openxmlformats.org/officeDocument/2006/relationships/theme" Target="../theme/theme15.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theme" Target="../theme/theme16.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image" Target="../media/image1.png"/><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image" Target="../media/image1.png"/><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19" Type="http://schemas.openxmlformats.org/officeDocument/2006/relationships/theme" Target="../theme/theme17.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slideLayout" Target="../slideLayouts/slideLayout297.xml"/><Relationship Id="rId18" Type="http://schemas.openxmlformats.org/officeDocument/2006/relationships/slideLayout" Target="../slideLayouts/slideLayout302.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17" Type="http://schemas.openxmlformats.org/officeDocument/2006/relationships/slideLayout" Target="../slideLayouts/slideLayout301.xml"/><Relationship Id="rId2" Type="http://schemas.openxmlformats.org/officeDocument/2006/relationships/slideLayout" Target="../slideLayouts/slideLayout286.xml"/><Relationship Id="rId16" Type="http://schemas.openxmlformats.org/officeDocument/2006/relationships/slideLayout" Target="../slideLayouts/slideLayout300.xml"/><Relationship Id="rId20" Type="http://schemas.openxmlformats.org/officeDocument/2006/relationships/image" Target="../media/image1.png"/><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slideLayout" Target="../slideLayouts/slideLayout299.xml"/><Relationship Id="rId10" Type="http://schemas.openxmlformats.org/officeDocument/2006/relationships/slideLayout" Target="../slideLayouts/slideLayout294.xml"/><Relationship Id="rId19" Type="http://schemas.openxmlformats.org/officeDocument/2006/relationships/theme" Target="../theme/theme18.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slideLayout" Target="../slideLayouts/slideLayout2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theme" Target="../theme/theme19.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10" Type="http://schemas.openxmlformats.org/officeDocument/2006/relationships/slideLayout" Target="../slideLayouts/slideLayout312.xml"/><Relationship Id="rId19" Type="http://schemas.openxmlformats.org/officeDocument/2006/relationships/image" Target="../media/image1.png"/><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image" Target="../media/image1.png"/><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10" Type="http://schemas.openxmlformats.org/officeDocument/2006/relationships/slideLayout" Target="../slideLayouts/slideLayout329.xml"/><Relationship Id="rId19" Type="http://schemas.openxmlformats.org/officeDocument/2006/relationships/theme" Target="../theme/theme20.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theme" Target="../theme/theme21.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 Type="http://schemas.openxmlformats.org/officeDocument/2006/relationships/slideLayout" Target="../slideLayouts/slideLayout339.xml"/><Relationship Id="rId16" Type="http://schemas.openxmlformats.org/officeDocument/2006/relationships/slideLayout" Target="../slideLayouts/slideLayout353.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10" Type="http://schemas.openxmlformats.org/officeDocument/2006/relationships/slideLayout" Target="../slideLayouts/slideLayout347.xml"/><Relationship Id="rId19" Type="http://schemas.openxmlformats.org/officeDocument/2006/relationships/image" Target="../media/image1.png"/><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slideLayout" Target="../slideLayouts/slideLayout367.xml"/><Relationship Id="rId18" Type="http://schemas.openxmlformats.org/officeDocument/2006/relationships/theme" Target="../theme/theme22.xml"/><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10" Type="http://schemas.openxmlformats.org/officeDocument/2006/relationships/slideLayout" Target="../slideLayouts/slideLayout364.xml"/><Relationship Id="rId19" Type="http://schemas.openxmlformats.org/officeDocument/2006/relationships/image" Target="../media/image1.png"/><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79.xml"/><Relationship Id="rId3" Type="http://schemas.openxmlformats.org/officeDocument/2006/relationships/slideLayout" Target="../slideLayouts/slideLayout374.xml"/><Relationship Id="rId7" Type="http://schemas.openxmlformats.org/officeDocument/2006/relationships/slideLayout" Target="../slideLayouts/slideLayout378.xml"/><Relationship Id="rId12" Type="http://schemas.openxmlformats.org/officeDocument/2006/relationships/theme" Target="../theme/theme23.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11" Type="http://schemas.openxmlformats.org/officeDocument/2006/relationships/slideLayout" Target="../slideLayouts/slideLayout382.xml"/><Relationship Id="rId5" Type="http://schemas.openxmlformats.org/officeDocument/2006/relationships/slideLayout" Target="../slideLayouts/slideLayout376.xml"/><Relationship Id="rId10" Type="http://schemas.openxmlformats.org/officeDocument/2006/relationships/slideLayout" Target="../slideLayouts/slideLayout381.xml"/><Relationship Id="rId4" Type="http://schemas.openxmlformats.org/officeDocument/2006/relationships/slideLayout" Target="../slideLayouts/slideLayout375.xml"/><Relationship Id="rId9" Type="http://schemas.openxmlformats.org/officeDocument/2006/relationships/slideLayout" Target="../slideLayouts/slideLayout3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theme" Target="../theme/theme6.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image" Target="../media/image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theme" Target="../theme/theme8.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theme" Target="../theme/theme9.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image" Target="../media/image1.png"/><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2012/12/16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812372174"/>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 id="2147484556" r:id="rId13"/>
    <p:sldLayoutId id="2147484557" r:id="rId14"/>
    <p:sldLayoutId id="2147484558" r:id="rId15"/>
    <p:sldLayoutId id="2147484559" r:id="rId16"/>
    <p:sldLayoutId id="2147484560" r:id="rId17"/>
    <p:sldLayoutId id="214748456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2052" name="Picture 4" descr="Intel_footer_121410.png"/>
          <p:cNvPicPr>
            <a:picLocks noChangeAspect="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84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1"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D7698A57-A1AC-4C54-8346-BDC433171C59}"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257516643"/>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4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4158216927"/>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 id="2147484695"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014861217"/>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 id="2147484708" r:id="rId12"/>
    <p:sldLayoutId id="2147484709" r:id="rId13"/>
    <p:sldLayoutId id="2147484710" r:id="rId14"/>
    <p:sldLayoutId id="2147484711" r:id="rId15"/>
    <p:sldLayoutId id="2147484712" r:id="rId16"/>
    <p:sldLayoutId id="2147484713"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9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741156052"/>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6" r:id="rId13"/>
    <p:sldLayoutId id="2147484807" r:id="rId14"/>
    <p:sldLayoutId id="2147484808" r:id="rId15"/>
    <p:sldLayoutId id="2147484809" r:id="rId16"/>
    <p:sldLayoutId id="2147484810" r:id="rId17"/>
    <p:sldLayoutId id="214748481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9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006096203"/>
      </p:ext>
    </p:extLst>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 id="2147484848" r:id="rId12"/>
    <p:sldLayoutId id="2147484849" r:id="rId13"/>
    <p:sldLayoutId id="2147484850" r:id="rId14"/>
    <p:sldLayoutId id="2147484851" r:id="rId15"/>
    <p:sldLayoutId id="2147484852" r:id="rId16"/>
    <p:sldLayoutId id="2147484853" r:id="rId17"/>
    <p:sldLayoutId id="2147484854"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10"/>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518192518"/>
      </p:ext>
    </p:extLst>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 id="2147484882" r:id="rId15"/>
    <p:sldLayoutId id="2147484883" r:id="rId16"/>
    <p:sldLayoutId id="2147484884"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8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980996629"/>
      </p:ext>
    </p:extLst>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 id="2147484901" r:id="rId16"/>
    <p:sldLayoutId id="2147484902" r:id="rId17"/>
    <p:sldLayoutId id="2147484903"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06"/>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030830907"/>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 id="2147484942" r:id="rId13"/>
    <p:sldLayoutId id="2147484943" r:id="rId14"/>
    <p:sldLayoutId id="2147484944" r:id="rId15"/>
    <p:sldLayoutId id="2147484945" r:id="rId16"/>
    <p:sldLayoutId id="2147484946" r:id="rId17"/>
    <p:sldLayoutId id="2147484947"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3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13859660"/>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 id="2147484961" r:id="rId13"/>
    <p:sldLayoutId id="2147484962" r:id="rId14"/>
    <p:sldLayoutId id="2147484963" r:id="rId15"/>
    <p:sldLayoutId id="2147484964" r:id="rId16"/>
    <p:sldLayoutId id="2147484965"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59685857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2995"/>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3727976262"/>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 id="2147485003" r:id="rId13"/>
    <p:sldLayoutId id="2147485004" r:id="rId14"/>
    <p:sldLayoutId id="2147485005" r:id="rId15"/>
    <p:sldLayoutId id="2147485006" r:id="rId16"/>
    <p:sldLayoutId id="2147485007" r:id="rId17"/>
    <p:sldLayoutId id="2147485008"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27"/>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3413186564"/>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 id="2147485045" r:id="rId12"/>
    <p:sldLayoutId id="2147485046" r:id="rId13"/>
    <p:sldLayoutId id="2147485047" r:id="rId14"/>
    <p:sldLayoutId id="2147485048" r:id="rId15"/>
    <p:sldLayoutId id="2147485049" r:id="rId16"/>
    <p:sldLayoutId id="2147485050"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val="0"/>
              </a:ext>
            </a:extLst>
          </a:blip>
          <a:srcRect/>
          <a:stretch>
            <a:fillRect/>
          </a:stretch>
        </p:blipFill>
        <p:spPr bwMode="auto">
          <a:xfrm>
            <a:off x="0" y="4772028"/>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94"/>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025037896"/>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3735E4-42CA-44F9-BF5D-1D6F63EB44CC}" type="datetimeFigureOut">
              <a:rPr lang="zh-CN" altLang="en-US" smtClean="0">
                <a:solidFill>
                  <a:prstClr val="black">
                    <a:tint val="75000"/>
                  </a:prstClr>
                </a:solidFill>
              </a:rPr>
              <a:pPr/>
              <a:t>2012/12/16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F5F393-73AA-4B70-9652-BEBE39AD8D4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38154621"/>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50413833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18"/>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59604057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7" r:id="rId15"/>
    <p:sldLayoutId id="2147484158" r:id="rId16"/>
    <p:sldLayoutId id="2147484159"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93"/>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74963408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049"/>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1503208650"/>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D62E4341-D28A-491C-841D-3303A6B4E715}"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xmlns="" val="1018200278"/>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fontAlgn="base">
        <a:spcBef>
          <a:spcPct val="0"/>
        </a:spcBef>
        <a:spcAft>
          <a:spcPct val="0"/>
        </a:spcAft>
        <a:defRPr sz="4400" b="1">
          <a:solidFill>
            <a:schemeClr val="tx1"/>
          </a:solidFill>
          <a:latin typeface="+mj-lt"/>
          <a:ea typeface="+mj-ea"/>
          <a:cs typeface="+mj-cs"/>
        </a:defRPr>
      </a:lvl1pPr>
      <a:lvl2pPr algn="ctr" rtl="0" fontAlgn="base">
        <a:spcBef>
          <a:spcPct val="0"/>
        </a:spcBef>
        <a:spcAft>
          <a:spcPct val="0"/>
        </a:spcAft>
        <a:defRPr sz="4400" b="1">
          <a:solidFill>
            <a:schemeClr val="tx1"/>
          </a:solidFill>
          <a:latin typeface="Arial" charset="0"/>
          <a:ea typeface="黑体" pitchFamily="2" charset="-122"/>
        </a:defRPr>
      </a:lvl2pPr>
      <a:lvl3pPr algn="ctr" rtl="0" fontAlgn="base">
        <a:spcBef>
          <a:spcPct val="0"/>
        </a:spcBef>
        <a:spcAft>
          <a:spcPct val="0"/>
        </a:spcAft>
        <a:defRPr sz="4400" b="1">
          <a:solidFill>
            <a:schemeClr val="tx1"/>
          </a:solidFill>
          <a:latin typeface="Arial" charset="0"/>
          <a:ea typeface="黑体" pitchFamily="2" charset="-122"/>
        </a:defRPr>
      </a:lvl3pPr>
      <a:lvl4pPr algn="ctr" rtl="0" fontAlgn="base">
        <a:spcBef>
          <a:spcPct val="0"/>
        </a:spcBef>
        <a:spcAft>
          <a:spcPct val="0"/>
        </a:spcAft>
        <a:defRPr sz="4400" b="1">
          <a:solidFill>
            <a:schemeClr val="tx1"/>
          </a:solidFill>
          <a:latin typeface="Arial" charset="0"/>
          <a:ea typeface="黑体" pitchFamily="2" charset="-122"/>
        </a:defRPr>
      </a:lvl4pPr>
      <a:lvl5pPr algn="ctr" rtl="0" fontAlgn="base">
        <a:spcBef>
          <a:spcPct val="0"/>
        </a:spcBef>
        <a:spcAft>
          <a:spcPct val="0"/>
        </a:spcAft>
        <a:defRPr sz="4400" b="1">
          <a:solidFill>
            <a:schemeClr val="tx1"/>
          </a:solidFill>
          <a:latin typeface="Arial" charset="0"/>
          <a:ea typeface="黑体" pitchFamily="2" charset="-122"/>
        </a:defRPr>
      </a:lvl5pPr>
      <a:lvl6pPr marL="457200" algn="ctr" rtl="0" fontAlgn="base">
        <a:spcBef>
          <a:spcPct val="0"/>
        </a:spcBef>
        <a:spcAft>
          <a:spcPct val="0"/>
        </a:spcAft>
        <a:defRPr sz="4400" b="1">
          <a:solidFill>
            <a:schemeClr val="tx1"/>
          </a:solidFill>
          <a:latin typeface="Arial" charset="0"/>
          <a:ea typeface="黑体" pitchFamily="2" charset="-122"/>
        </a:defRPr>
      </a:lvl6pPr>
      <a:lvl7pPr marL="914400" algn="ctr" rtl="0" fontAlgn="base">
        <a:spcBef>
          <a:spcPct val="0"/>
        </a:spcBef>
        <a:spcAft>
          <a:spcPct val="0"/>
        </a:spcAft>
        <a:defRPr sz="4400" b="1">
          <a:solidFill>
            <a:schemeClr val="tx1"/>
          </a:solidFill>
          <a:latin typeface="Arial" charset="0"/>
          <a:ea typeface="黑体" pitchFamily="2" charset="-122"/>
        </a:defRPr>
      </a:lvl7pPr>
      <a:lvl8pPr marL="1371600" algn="ctr" rtl="0" fontAlgn="base">
        <a:spcBef>
          <a:spcPct val="0"/>
        </a:spcBef>
        <a:spcAft>
          <a:spcPct val="0"/>
        </a:spcAft>
        <a:defRPr sz="4400" b="1">
          <a:solidFill>
            <a:schemeClr val="tx1"/>
          </a:solidFill>
          <a:latin typeface="Arial" charset="0"/>
          <a:ea typeface="黑体" pitchFamily="2" charset="-122"/>
        </a:defRPr>
      </a:lvl8pPr>
      <a:lvl9pPr marL="1828800" algn="ctr" rtl="0" fontAlgn="base">
        <a:spcBef>
          <a:spcPct val="0"/>
        </a:spcBef>
        <a:spcAft>
          <a:spcPct val="0"/>
        </a:spcAft>
        <a:defRPr sz="4400" b="1">
          <a:solidFill>
            <a:schemeClr val="tx1"/>
          </a:solidFill>
          <a:latin typeface="Arial" charset="0"/>
          <a:ea typeface="黑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4"/>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9"/>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20"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182"/>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3098154166"/>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 id="2147484522" r:id="rId16"/>
    <p:sldLayoutId id="2147484523" r:id="rId17"/>
    <p:sldLayoutId id="2147484524"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307181"/>
            <a:ext cx="822960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5613" y="1034656"/>
            <a:ext cx="8228012" cy="3402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28" name="Picture 4" descr="Intel_footer_121410.png"/>
          <p:cNvPicPr>
            <a:picLocks noChangeAspect="1"/>
          </p:cNvPicPr>
          <p:nvPr userDrawn="1"/>
        </p:nvPicPr>
        <p:blipFill>
          <a:blip r:embed="rId19" cstate="email">
            <a:extLst>
              <a:ext uri="{28A0092B-C50C-407E-A947-70E740481C1C}">
                <a14:useLocalDpi xmlns:a14="http://schemas.microsoft.com/office/drawing/2010/main" xmlns=""/>
              </a:ext>
            </a:extLst>
          </a:blip>
          <a:srcRect/>
          <a:stretch>
            <a:fillRect/>
          </a:stretch>
        </p:blipFill>
        <p:spPr bwMode="auto">
          <a:xfrm>
            <a:off x="0" y="4772030"/>
            <a:ext cx="91440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9" name="Text Box 5"/>
          <p:cNvSpPr txBox="1">
            <a:spLocks noChangeArrowheads="1"/>
          </p:cNvSpPr>
          <p:nvPr userDrawn="1"/>
        </p:nvSpPr>
        <p:spPr bwMode="auto">
          <a:xfrm>
            <a:off x="525475" y="4983251"/>
            <a:ext cx="2890837" cy="123111"/>
          </a:xfrm>
          <a:prstGeom prst="rect">
            <a:avLst/>
          </a:prstGeom>
          <a:noFill/>
          <a:ln>
            <a:noFill/>
          </a:ln>
          <a:extLst/>
        </p:spPr>
        <p:txBody>
          <a:bodyPr lIns="0" tIns="0" rIns="0" bIns="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spcBef>
                <a:spcPct val="50000"/>
              </a:spcBef>
              <a:spcAft>
                <a:spcPct val="0"/>
              </a:spcAft>
              <a:defRPr/>
            </a:pPr>
            <a:r>
              <a:rPr lang="en-US" altLang="zh-CN" sz="800" smtClean="0">
                <a:solidFill>
                  <a:srgbClr val="FFFFFF"/>
                </a:solidFill>
                <a:latin typeface="Verdana" pitchFamily="34" charset="0"/>
              </a:rPr>
              <a:t>INTEL CONFIDENTIAL</a:t>
            </a:r>
          </a:p>
        </p:txBody>
      </p:sp>
      <p:sp>
        <p:nvSpPr>
          <p:cNvPr id="1030" name="TextBox 7"/>
          <p:cNvSpPr txBox="1">
            <a:spLocks noChangeArrowheads="1"/>
          </p:cNvSpPr>
          <p:nvPr userDrawn="1"/>
        </p:nvSpPr>
        <p:spPr bwMode="auto">
          <a:xfrm>
            <a:off x="0" y="4947047"/>
            <a:ext cx="360996" cy="215444"/>
          </a:xfrm>
          <a:prstGeom prst="rect">
            <a:avLst/>
          </a:prstGeom>
          <a:noFill/>
          <a:ln>
            <a:noFill/>
          </a:ln>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base" hangingPunct="1">
              <a:spcBef>
                <a:spcPct val="0"/>
              </a:spcBef>
              <a:spcAft>
                <a:spcPct val="0"/>
              </a:spcAft>
              <a:defRPr/>
            </a:pPr>
            <a:fld id="{FD49D08E-3399-4E49-84A9-E343D3E24CFE}" type="slidenum">
              <a:rPr lang="en-US" altLang="zh-CN" sz="800" smtClean="0">
                <a:solidFill>
                  <a:srgbClr val="FFFFFF"/>
                </a:solidFill>
                <a:latin typeface="Verdana" pitchFamily="34" charset="0"/>
              </a:rPr>
              <a:pPr eaLnBrk="1" fontAlgn="base" hangingPunct="1">
                <a:spcBef>
                  <a:spcPct val="0"/>
                </a:spcBef>
                <a:spcAft>
                  <a:spcPct val="0"/>
                </a:spcAft>
                <a:defRPr/>
              </a:pPr>
              <a:t>‹#›</a:t>
            </a:fld>
            <a:endParaRPr lang="en-US" altLang="zh-CN" sz="800" smtClean="0">
              <a:solidFill>
                <a:srgbClr val="FFFFFF"/>
              </a:solidFill>
              <a:latin typeface="Verdana" pitchFamily="34" charset="0"/>
            </a:endParaRPr>
          </a:p>
        </p:txBody>
      </p:sp>
    </p:spTree>
    <p:extLst>
      <p:ext uri="{BB962C8B-B14F-4D97-AF65-F5344CB8AC3E}">
        <p14:creationId xmlns:p14="http://schemas.microsoft.com/office/powerpoint/2010/main" xmlns="" val="2938489968"/>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 id="2147484542"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Verdana"/>
          <a:ea typeface="Verdana" pitchFamily="34" charset="0"/>
          <a:cs typeface="Verdana"/>
        </a:defRPr>
      </a:lvl1pPr>
      <a:lvl2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2pPr>
      <a:lvl3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3pPr>
      <a:lvl4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4pPr>
      <a:lvl5pPr algn="l" rtl="0" eaLnBrk="0" fontAlgn="base" hangingPunct="0">
        <a:lnSpc>
          <a:spcPts val="2600"/>
        </a:lnSpc>
        <a:spcBef>
          <a:spcPct val="0"/>
        </a:spcBef>
        <a:spcAft>
          <a:spcPct val="0"/>
        </a:spcAft>
        <a:defRPr sz="2600" b="1">
          <a:solidFill>
            <a:schemeClr val="accent1"/>
          </a:solidFill>
          <a:latin typeface="Verdana" pitchFamily="34" charset="0"/>
          <a:ea typeface="Verdana" pitchFamily="34" charset="0"/>
          <a:cs typeface="Verdana"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defRPr sz="2000">
          <a:solidFill>
            <a:schemeClr val="tx1"/>
          </a:solidFill>
          <a:latin typeface="Verdana"/>
          <a:ea typeface="Verdana" pitchFamily="34" charset="0"/>
          <a:cs typeface="Verdana"/>
        </a:defRPr>
      </a:lvl1pPr>
      <a:lvl2pPr marL="185738" indent="-184150" algn="l" rtl="0" eaLnBrk="0" fontAlgn="base" hangingPunct="0">
        <a:spcBef>
          <a:spcPct val="40000"/>
        </a:spcBef>
        <a:spcAft>
          <a:spcPct val="0"/>
        </a:spcAft>
        <a:buClr>
          <a:schemeClr val="tx1"/>
        </a:buClr>
        <a:buFont typeface="Times" pitchFamily="18" charset="0"/>
        <a:buChar char="•"/>
        <a:defRPr sz="2000">
          <a:solidFill>
            <a:schemeClr val="tx1"/>
          </a:solidFill>
          <a:latin typeface="Verdana"/>
          <a:ea typeface="Verdana" pitchFamily="34" charset="0"/>
          <a:cs typeface="Verdana"/>
        </a:defRPr>
      </a:lvl2pPr>
      <a:lvl3pPr marL="414338" indent="-227013"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3pPr>
      <a:lvl4pPr marL="568325" indent="-152400" algn="l" rtl="0" eaLnBrk="0" fontAlgn="base" hangingPunct="0">
        <a:spcBef>
          <a:spcPct val="20000"/>
        </a:spcBef>
        <a:spcAft>
          <a:spcPct val="0"/>
        </a:spcAft>
        <a:buClr>
          <a:schemeClr val="bg2"/>
        </a:buClr>
        <a:buFont typeface="Neo Sans Intel" pitchFamily="34" charset="0"/>
        <a:buChar char="–"/>
        <a:defRPr>
          <a:solidFill>
            <a:schemeClr val="tx1"/>
          </a:solidFill>
          <a:latin typeface="Verdana"/>
          <a:ea typeface="Verdana" pitchFamily="34" charset="0"/>
          <a:cs typeface="Verdana"/>
        </a:defRPr>
      </a:lvl4pPr>
      <a:lvl5pPr marL="762000" indent="-192088" algn="l" rtl="0" eaLnBrk="0" fontAlgn="base" hangingPunct="0">
        <a:spcBef>
          <a:spcPct val="20000"/>
        </a:spcBef>
        <a:spcAft>
          <a:spcPct val="0"/>
        </a:spcAft>
        <a:buClr>
          <a:schemeClr val="bg2"/>
        </a:buClr>
        <a:buChar char="–"/>
        <a:defRPr>
          <a:solidFill>
            <a:schemeClr val="tx1"/>
          </a:solidFill>
          <a:latin typeface="Verdana"/>
          <a:ea typeface="Verdana" pitchFamily="34" charset="0"/>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9072;&#20498;&#30340;&#35838;&#22530;&#26696;&#20363;.docx" TargetMode="External"/><Relationship Id="rId2" Type="http://schemas.openxmlformats.org/officeDocument/2006/relationships/image" Target="../media/image19.jpeg"/><Relationship Id="rId1" Type="http://schemas.openxmlformats.org/officeDocument/2006/relationships/slideLayout" Target="../slideLayouts/slideLayout373.xml"/></Relationships>
</file>

<file path=ppt/slides/_rels/slide15.xml.rels><?xml version="1.0" encoding="UTF-8" standalone="yes"?>
<Relationships xmlns="http://schemas.openxmlformats.org/package/2006/relationships"><Relationship Id="rId2" Type="http://schemas.openxmlformats.org/officeDocument/2006/relationships/hyperlink" Target="&#39072;&#20498;&#30340;&#35838;&#22530;&#26696;&#20363;.docx" TargetMode="External"/><Relationship Id="rId1" Type="http://schemas.openxmlformats.org/officeDocument/2006/relationships/slideLayout" Target="../slideLayouts/slideLayout3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8.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lipped%20Classroom/&#26519;&#22320;&#20844;&#22253;&#39640;&#20013;%20&#39072;&#20498;&#30340;&#25945;&#23460;%20&#32763;&#35793;&#32993;&#27905;&#23159;%20&#26472;&#33395;&#33395;.flv" TargetMode="External"/><Relationship Id="rId2" Type="http://schemas.openxmlformats.org/officeDocument/2006/relationships/notesSlide" Target="../notesSlides/notesSlide6.xml"/><Relationship Id="rId1" Type="http://schemas.openxmlformats.org/officeDocument/2006/relationships/slideLayout" Target="../slideLayouts/slideLayout36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矩形 1"/>
          <p:cNvSpPr/>
          <p:nvPr/>
        </p:nvSpPr>
        <p:spPr bwMode="auto">
          <a:xfrm>
            <a:off x="0" y="2490157"/>
            <a:ext cx="9144000" cy="2653343"/>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smtClean="0">
              <a:ln>
                <a:noFill/>
              </a:ln>
              <a:solidFill>
                <a:schemeClr val="tx1"/>
              </a:solidFill>
              <a:effectLst/>
              <a:latin typeface="Arial" charset="0"/>
              <a:ea typeface="宋体" pitchFamily="2" charset="-122"/>
            </a:endParaRPr>
          </a:p>
        </p:txBody>
      </p:sp>
      <p:sp>
        <p:nvSpPr>
          <p:cNvPr id="5" name="TextBox 4"/>
          <p:cNvSpPr txBox="1"/>
          <p:nvPr/>
        </p:nvSpPr>
        <p:spPr>
          <a:xfrm>
            <a:off x="827584" y="1347614"/>
            <a:ext cx="7920880" cy="1323439"/>
          </a:xfrm>
          <a:prstGeom prst="rect">
            <a:avLst/>
          </a:prstGeom>
          <a:noFill/>
        </p:spPr>
        <p:txBody>
          <a:bodyPr wrap="square" rtlCol="0">
            <a:spAutoFit/>
          </a:bodyPr>
          <a:lstStyle/>
          <a:p>
            <a:pPr algn="ctr"/>
            <a:r>
              <a:rPr lang="zh-CN" altLang="en-US" sz="8000" b="1" dirty="0" smtClean="0">
                <a:ln>
                  <a:solidFill>
                    <a:schemeClr val="tx1"/>
                  </a:solidFill>
                </a:ln>
                <a:solidFill>
                  <a:schemeClr val="bg1"/>
                </a:solidFill>
                <a:effectLst>
                  <a:reflection blurRad="6350" stA="50000" endA="300" endPos="50000" dist="60007" dir="5400000" sy="-100000" algn="bl" rotWithShape="0"/>
                </a:effectLst>
                <a:latin typeface="方正大黑简体" pitchFamily="2" charset="-122"/>
                <a:ea typeface="方正大黑简体" pitchFamily="2" charset="-122"/>
              </a:rPr>
              <a:t>颠倒的课堂</a:t>
            </a:r>
            <a:endParaRPr lang="zh-CN" altLang="en-US" sz="1100" b="1" dirty="0">
              <a:ln>
                <a:solidFill>
                  <a:schemeClr val="tx1"/>
                </a:solidFill>
              </a:ln>
              <a:solidFill>
                <a:schemeClr val="bg1"/>
              </a:solidFill>
              <a:effectLst>
                <a:reflection blurRad="6350" stA="50000" endA="300" endPos="50000" dist="60007" dir="5400000" sy="-100000" algn="bl" rotWithShape="0"/>
              </a:effectLst>
              <a:latin typeface="方正大黑简体" pitchFamily="2" charset="-122"/>
              <a:ea typeface="方正大黑简体" pitchFamily="2" charset="-122"/>
            </a:endParaRPr>
          </a:p>
        </p:txBody>
      </p:sp>
    </p:spTree>
    <p:extLst>
      <p:ext uri="{BB962C8B-B14F-4D97-AF65-F5344CB8AC3E}">
        <p14:creationId xmlns:p14="http://schemas.microsoft.com/office/powerpoint/2010/main" xmlns="" val="3724052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xmlns="" val="2741677655"/>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76056" y="843558"/>
            <a:ext cx="1872208" cy="461665"/>
          </a:xfrm>
          <a:prstGeom prst="rect">
            <a:avLst/>
          </a:prstGeom>
          <a:noFill/>
        </p:spPr>
        <p:txBody>
          <a:bodyPr wrap="square" rtlCol="0">
            <a:spAutoFit/>
          </a:bodyPr>
          <a:lstStyle/>
          <a:p>
            <a:pPr algn="ctr"/>
            <a:r>
              <a:rPr lang="zh-CN" altLang="en-US" sz="2400" dirty="0" smtClean="0">
                <a:solidFill>
                  <a:srgbClr val="00AEEF">
                    <a:lumMod val="75000"/>
                  </a:srgbClr>
                </a:solidFill>
                <a:latin typeface="方正大黑简体" pitchFamily="2" charset="-122"/>
                <a:ea typeface="方正大黑简体" pitchFamily="2" charset="-122"/>
              </a:rPr>
              <a:t>课前</a:t>
            </a:r>
          </a:p>
        </p:txBody>
      </p:sp>
      <p:sp>
        <p:nvSpPr>
          <p:cNvPr id="6" name="TextBox 5"/>
          <p:cNvSpPr txBox="1"/>
          <p:nvPr/>
        </p:nvSpPr>
        <p:spPr>
          <a:xfrm>
            <a:off x="5148064" y="2110085"/>
            <a:ext cx="1872208" cy="461665"/>
          </a:xfrm>
          <a:prstGeom prst="rect">
            <a:avLst/>
          </a:prstGeom>
          <a:noFill/>
        </p:spPr>
        <p:txBody>
          <a:bodyPr wrap="square" rtlCol="0">
            <a:spAutoFit/>
          </a:bodyPr>
          <a:lstStyle/>
          <a:p>
            <a:pPr algn="ctr"/>
            <a:r>
              <a:rPr lang="zh-CN" altLang="en-US" sz="2400" dirty="0" smtClean="0">
                <a:solidFill>
                  <a:srgbClr val="00AEEF">
                    <a:lumMod val="75000"/>
                  </a:srgbClr>
                </a:solidFill>
                <a:latin typeface="方正大黑简体" pitchFamily="2" charset="-122"/>
                <a:ea typeface="方正大黑简体" pitchFamily="2" charset="-122"/>
              </a:rPr>
              <a:t>课中</a:t>
            </a:r>
          </a:p>
        </p:txBody>
      </p:sp>
      <p:sp>
        <p:nvSpPr>
          <p:cNvPr id="7" name="TextBox 6"/>
          <p:cNvSpPr txBox="1"/>
          <p:nvPr/>
        </p:nvSpPr>
        <p:spPr>
          <a:xfrm>
            <a:off x="5076056" y="3363838"/>
            <a:ext cx="1872208" cy="461665"/>
          </a:xfrm>
          <a:prstGeom prst="rect">
            <a:avLst/>
          </a:prstGeom>
          <a:noFill/>
        </p:spPr>
        <p:txBody>
          <a:bodyPr wrap="square" rtlCol="0">
            <a:spAutoFit/>
          </a:bodyPr>
          <a:lstStyle/>
          <a:p>
            <a:pPr algn="ctr"/>
            <a:r>
              <a:rPr lang="zh-CN" altLang="en-US" sz="2400" dirty="0" smtClean="0">
                <a:solidFill>
                  <a:srgbClr val="00AEEF">
                    <a:lumMod val="75000"/>
                  </a:srgbClr>
                </a:solidFill>
                <a:latin typeface="方正大黑简体" pitchFamily="2" charset="-122"/>
                <a:ea typeface="方正大黑简体" pitchFamily="2" charset="-122"/>
              </a:rPr>
              <a:t>课后</a:t>
            </a:r>
          </a:p>
        </p:txBody>
      </p:sp>
      <p:sp>
        <p:nvSpPr>
          <p:cNvPr id="8" name="TextBox 7"/>
          <p:cNvSpPr txBox="1"/>
          <p:nvPr/>
        </p:nvSpPr>
        <p:spPr>
          <a:xfrm>
            <a:off x="6228184" y="4659982"/>
            <a:ext cx="2304256" cy="369332"/>
          </a:xfrm>
          <a:prstGeom prst="rect">
            <a:avLst/>
          </a:prstGeom>
          <a:noFill/>
        </p:spPr>
        <p:txBody>
          <a:bodyPr wrap="square" rtlCol="0">
            <a:spAutoFit/>
          </a:bodyPr>
          <a:lstStyle/>
          <a:p>
            <a:r>
              <a:rPr lang="zh-CN" altLang="en-US" dirty="0" smtClean="0">
                <a:solidFill>
                  <a:srgbClr val="061922"/>
                </a:solidFill>
              </a:rPr>
              <a:t>颠倒的课堂结构</a:t>
            </a:r>
          </a:p>
        </p:txBody>
      </p:sp>
    </p:spTree>
    <p:extLst>
      <p:ext uri="{BB962C8B-B14F-4D97-AF65-F5344CB8AC3E}">
        <p14:creationId xmlns:p14="http://schemas.microsoft.com/office/powerpoint/2010/main" xmlns="" val="29516083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方正粗倩简体" pitchFamily="65" charset="-122"/>
                <a:ea typeface="方正粗倩简体" pitchFamily="65" charset="-122"/>
              </a:rPr>
              <a:t>颠倒的课堂如何运作</a:t>
            </a:r>
            <a:endParaRPr lang="zh-CN" altLang="en-US" dirty="0">
              <a:latin typeface="方正粗倩简体" pitchFamily="65" charset="-122"/>
              <a:ea typeface="方正粗倩简体" pitchFamily="65" charset="-122"/>
            </a:endParaRPr>
          </a:p>
        </p:txBody>
      </p:sp>
      <p:sp>
        <p:nvSpPr>
          <p:cNvPr id="4" name="TextBox 3"/>
          <p:cNvSpPr txBox="1"/>
          <p:nvPr/>
        </p:nvSpPr>
        <p:spPr>
          <a:xfrm>
            <a:off x="683568" y="1131590"/>
            <a:ext cx="8064896" cy="3970318"/>
          </a:xfrm>
          <a:prstGeom prst="rect">
            <a:avLst/>
          </a:prstGeom>
          <a:noFill/>
        </p:spPr>
        <p:txBody>
          <a:bodyPr wrap="square" rtlCol="0">
            <a:spAutoFit/>
          </a:bodyPr>
          <a:lstStyle/>
          <a:p>
            <a:r>
              <a:rPr lang="zh-CN" altLang="en-US" sz="2800" b="1" dirty="0" smtClean="0">
                <a:solidFill>
                  <a:prstClr val="black"/>
                </a:solidFill>
                <a:latin typeface="幼圆" pitchFamily="49" charset="-122"/>
                <a:ea typeface="幼圆" pitchFamily="49" charset="-122"/>
              </a:rPr>
              <a:t>科罗拉多州</a:t>
            </a:r>
            <a:r>
              <a:rPr lang="zh-CN" altLang="en-US" sz="2800" b="1" dirty="0">
                <a:solidFill>
                  <a:prstClr val="black"/>
                </a:solidFill>
                <a:latin typeface="幼圆" pitchFamily="49" charset="-122"/>
                <a:ea typeface="幼圆" pitchFamily="49" charset="-122"/>
              </a:rPr>
              <a:t>的林地公园</a:t>
            </a:r>
            <a:r>
              <a:rPr lang="zh-CN" altLang="en-US" sz="2800" b="1" dirty="0" smtClean="0">
                <a:solidFill>
                  <a:prstClr val="black"/>
                </a:solidFill>
                <a:latin typeface="幼圆" pitchFamily="49" charset="-122"/>
                <a:ea typeface="幼圆" pitchFamily="49" charset="-122"/>
              </a:rPr>
              <a:t>高中，学校实施模块化课程表，每隔一天上化学课</a:t>
            </a:r>
            <a:r>
              <a:rPr lang="en-US" altLang="zh-CN" sz="2800" b="1" dirty="0" smtClean="0">
                <a:solidFill>
                  <a:prstClr val="black"/>
                </a:solidFill>
                <a:latin typeface="幼圆" pitchFamily="49" charset="-122"/>
                <a:ea typeface="幼圆" pitchFamily="49" charset="-122"/>
              </a:rPr>
              <a:t>95</a:t>
            </a:r>
            <a:r>
              <a:rPr lang="zh-CN" altLang="en-US" sz="2800" b="1" dirty="0" smtClean="0">
                <a:solidFill>
                  <a:prstClr val="black"/>
                </a:solidFill>
                <a:latin typeface="幼圆" pitchFamily="49" charset="-122"/>
                <a:ea typeface="幼圆" pitchFamily="49" charset="-122"/>
              </a:rPr>
              <a:t>分钟。</a:t>
            </a:r>
            <a:endParaRPr lang="zh-CN" altLang="en-US" sz="2800" b="1" dirty="0">
              <a:solidFill>
                <a:prstClr val="black"/>
              </a:solidFill>
              <a:latin typeface="幼圆" pitchFamily="49" charset="-122"/>
              <a:ea typeface="幼圆" pitchFamily="49" charset="-122"/>
            </a:endParaRPr>
          </a:p>
          <a:p>
            <a:endParaRPr lang="zh-CN" altLang="en-US" sz="2800" b="1" dirty="0">
              <a:solidFill>
                <a:prstClr val="black"/>
              </a:solidFill>
              <a:latin typeface="幼圆" pitchFamily="49" charset="-122"/>
              <a:ea typeface="幼圆" pitchFamily="49" charset="-122"/>
            </a:endParaRPr>
          </a:p>
          <a:p>
            <a:r>
              <a:rPr lang="zh-CN" altLang="en-US" sz="2800" b="1" dirty="0" smtClean="0">
                <a:solidFill>
                  <a:prstClr val="black"/>
                </a:solidFill>
                <a:latin typeface="幼圆" pitchFamily="49" charset="-122"/>
                <a:ea typeface="幼圆" pitchFamily="49" charset="-122"/>
              </a:rPr>
              <a:t>在上课的头一天晚上，学生可以通过网上、或者</a:t>
            </a:r>
            <a:r>
              <a:rPr lang="en-US" altLang="zh-CN" sz="2800" b="1" dirty="0" smtClean="0">
                <a:solidFill>
                  <a:prstClr val="black"/>
                </a:solidFill>
                <a:latin typeface="幼圆" pitchFamily="49" charset="-122"/>
                <a:ea typeface="幼圆" pitchFamily="49" charset="-122"/>
              </a:rPr>
              <a:t>U</a:t>
            </a:r>
            <a:r>
              <a:rPr lang="zh-CN" altLang="en-US" sz="2800" b="1" dirty="0" smtClean="0">
                <a:solidFill>
                  <a:prstClr val="black"/>
                </a:solidFill>
                <a:latin typeface="幼圆" pitchFamily="49" charset="-122"/>
                <a:ea typeface="幼圆" pitchFamily="49" charset="-122"/>
              </a:rPr>
              <a:t>盘、</a:t>
            </a:r>
            <a:r>
              <a:rPr lang="en-US" altLang="zh-CN" sz="2800" b="1" dirty="0" smtClean="0">
                <a:solidFill>
                  <a:prstClr val="black"/>
                </a:solidFill>
                <a:latin typeface="幼圆" pitchFamily="49" charset="-122"/>
                <a:ea typeface="幼圆" pitchFamily="49" charset="-122"/>
              </a:rPr>
              <a:t>DVD</a:t>
            </a:r>
            <a:r>
              <a:rPr lang="zh-CN" altLang="en-US" sz="2800" b="1" dirty="0">
                <a:solidFill>
                  <a:prstClr val="black"/>
                </a:solidFill>
                <a:latin typeface="幼圆" pitchFamily="49" charset="-122"/>
                <a:ea typeface="幼圆" pitchFamily="49" charset="-122"/>
              </a:rPr>
              <a:t>观看我们的讲授视频， </a:t>
            </a:r>
            <a:r>
              <a:rPr lang="zh-CN" altLang="en-US" sz="2800" b="1" dirty="0" smtClean="0">
                <a:solidFill>
                  <a:prstClr val="black"/>
                </a:solidFill>
                <a:latin typeface="幼圆" pitchFamily="49" charset="-122"/>
                <a:ea typeface="幼圆" pitchFamily="49" charset="-122"/>
              </a:rPr>
              <a:t>并做学习笔记。</a:t>
            </a:r>
            <a:endParaRPr lang="en-US" altLang="zh-CN" sz="2800" b="1" dirty="0" smtClean="0">
              <a:solidFill>
                <a:prstClr val="black"/>
              </a:solidFill>
              <a:latin typeface="幼圆" pitchFamily="49" charset="-122"/>
              <a:ea typeface="幼圆" pitchFamily="49" charset="-122"/>
            </a:endParaRPr>
          </a:p>
          <a:p>
            <a:endParaRPr lang="en-US" altLang="zh-CN" sz="2800" b="1" dirty="0" smtClean="0">
              <a:solidFill>
                <a:prstClr val="black"/>
              </a:solidFill>
              <a:latin typeface="幼圆" pitchFamily="49" charset="-122"/>
              <a:ea typeface="幼圆" pitchFamily="49" charset="-122"/>
            </a:endParaRPr>
          </a:p>
          <a:p>
            <a:r>
              <a:rPr lang="zh-CN" altLang="en-US" sz="2800" b="1" dirty="0" smtClean="0">
                <a:solidFill>
                  <a:prstClr val="black"/>
                </a:solidFill>
                <a:latin typeface="幼圆" pitchFamily="49" charset="-122"/>
                <a:ea typeface="幼圆" pitchFamily="49" charset="-122"/>
              </a:rPr>
              <a:t>在</a:t>
            </a:r>
            <a:r>
              <a:rPr lang="zh-CN" altLang="en-US" sz="2800" b="1" dirty="0">
                <a:solidFill>
                  <a:prstClr val="black"/>
                </a:solidFill>
                <a:latin typeface="幼圆" pitchFamily="49" charset="-122"/>
                <a:ea typeface="幼圆" pitchFamily="49" charset="-122"/>
              </a:rPr>
              <a:t>课堂</a:t>
            </a:r>
            <a:r>
              <a:rPr lang="zh-CN" altLang="en-US" sz="2800" b="1" dirty="0" smtClean="0">
                <a:solidFill>
                  <a:prstClr val="black"/>
                </a:solidFill>
                <a:latin typeface="幼圆" pitchFamily="49" charset="-122"/>
                <a:ea typeface="幼圆" pitchFamily="49" charset="-122"/>
              </a:rPr>
              <a:t>上，学生用课堂时间进行</a:t>
            </a:r>
            <a:r>
              <a:rPr lang="zh-CN" altLang="en-US" sz="2800" b="1" dirty="0">
                <a:solidFill>
                  <a:prstClr val="black"/>
                </a:solidFill>
                <a:latin typeface="幼圆" pitchFamily="49" charset="-122"/>
                <a:ea typeface="幼圆" pitchFamily="49" charset="-122"/>
              </a:rPr>
              <a:t>深入的科学</a:t>
            </a:r>
            <a:r>
              <a:rPr lang="zh-CN" altLang="en-US" sz="2800" b="1" dirty="0" smtClean="0">
                <a:solidFill>
                  <a:prstClr val="black"/>
                </a:solidFill>
                <a:latin typeface="幼圆" pitchFamily="49" charset="-122"/>
                <a:ea typeface="幼圆" pitchFamily="49" charset="-122"/>
              </a:rPr>
              <a:t>实验和讨论，完成作业，教师给予指导。</a:t>
            </a:r>
            <a:endParaRPr lang="zh-CN" altLang="en-US" sz="2800" b="1" dirty="0">
              <a:solidFill>
                <a:prstClr val="black"/>
              </a:solidFill>
              <a:latin typeface="幼圆" pitchFamily="49" charset="-122"/>
              <a:ea typeface="幼圆" pitchFamily="49" charset="-122"/>
            </a:endParaRPr>
          </a:p>
          <a:p>
            <a:endParaRPr lang="zh-CN" altLang="en-US" sz="2800" b="1" dirty="0">
              <a:solidFill>
                <a:prstClr val="black"/>
              </a:solidFill>
              <a:latin typeface="幼圆" pitchFamily="49" charset="-122"/>
              <a:ea typeface="幼圆" pitchFamily="49" charset="-122"/>
            </a:endParaRPr>
          </a:p>
        </p:txBody>
      </p:sp>
    </p:spTree>
    <p:extLst>
      <p:ext uri="{BB962C8B-B14F-4D97-AF65-F5344CB8AC3E}">
        <p14:creationId xmlns:p14="http://schemas.microsoft.com/office/powerpoint/2010/main" xmlns="" val="2129215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方正大黑简体" pitchFamily="2" charset="-122"/>
                <a:ea typeface="方正大黑简体" pitchFamily="2" charset="-122"/>
              </a:rPr>
              <a:t>颠倒的课堂教学模式的特点</a:t>
            </a:r>
            <a:endParaRPr lang="zh-CN" altLang="en-US" b="1" dirty="0">
              <a:latin typeface="方正大黑简体" pitchFamily="2" charset="-122"/>
              <a:ea typeface="方正大黑简体" pitchFamily="2" charset="-122"/>
            </a:endParaRPr>
          </a:p>
        </p:txBody>
      </p:sp>
      <p:sp>
        <p:nvSpPr>
          <p:cNvPr id="3" name="内容占位符 2"/>
          <p:cNvSpPr>
            <a:spLocks noGrp="1"/>
          </p:cNvSpPr>
          <p:nvPr>
            <p:ph idx="1"/>
          </p:nvPr>
        </p:nvSpPr>
        <p:spPr/>
        <p:txBody>
          <a:bodyPr>
            <a:normAutofit/>
          </a:bodyPr>
          <a:lstStyle/>
          <a:p>
            <a:pPr marL="514350" indent="-514350">
              <a:buFont typeface="+mj-lt"/>
              <a:buAutoNum type="arabicPeriod"/>
            </a:pPr>
            <a:r>
              <a:rPr lang="zh-CN" altLang="en-US" sz="2800" b="1" dirty="0" smtClean="0">
                <a:latin typeface="幼圆" pitchFamily="49" charset="-122"/>
                <a:ea typeface="幼圆" pitchFamily="49" charset="-122"/>
              </a:rPr>
              <a:t>学生</a:t>
            </a:r>
            <a:r>
              <a:rPr lang="zh-CN" altLang="zh-CN" sz="2800" b="1" dirty="0" smtClean="0">
                <a:latin typeface="幼圆" pitchFamily="49" charset="-122"/>
                <a:ea typeface="幼圆" pitchFamily="49" charset="-122"/>
              </a:rPr>
              <a:t>可以</a:t>
            </a:r>
            <a:r>
              <a:rPr lang="zh-CN" altLang="en-US" sz="2800" b="1" dirty="0" smtClean="0">
                <a:latin typeface="幼圆" pitchFamily="49" charset="-122"/>
                <a:ea typeface="幼圆" pitchFamily="49" charset="-122"/>
              </a:rPr>
              <a:t>根据自己的理解程度，反复</a:t>
            </a:r>
            <a:r>
              <a:rPr lang="zh-CN" altLang="zh-CN" sz="2800" b="1" dirty="0" smtClean="0">
                <a:latin typeface="幼圆" pitchFamily="49" charset="-122"/>
                <a:ea typeface="幼圆" pitchFamily="49" charset="-122"/>
              </a:rPr>
              <a:t>观看教学</a:t>
            </a:r>
            <a:r>
              <a:rPr lang="zh-CN" altLang="en-US" sz="2800" b="1" dirty="0" smtClean="0">
                <a:latin typeface="幼圆" pitchFamily="49" charset="-122"/>
                <a:ea typeface="幼圆" pitchFamily="49" charset="-122"/>
              </a:rPr>
              <a:t>视频和</a:t>
            </a:r>
            <a:r>
              <a:rPr lang="en-US" altLang="zh-CN" sz="2800" b="1" dirty="0" smtClean="0">
                <a:latin typeface="幼圆" pitchFamily="49" charset="-122"/>
                <a:ea typeface="幼圆" pitchFamily="49" charset="-122"/>
              </a:rPr>
              <a:t>PPT</a:t>
            </a:r>
            <a:r>
              <a:rPr lang="zh-CN" altLang="zh-CN" sz="2800" b="1" dirty="0" smtClean="0">
                <a:latin typeface="幼圆" pitchFamily="49" charset="-122"/>
                <a:ea typeface="幼圆" pitchFamily="49" charset="-122"/>
              </a:rPr>
              <a:t>，</a:t>
            </a:r>
            <a:r>
              <a:rPr lang="zh-CN" altLang="en-US" sz="2800" b="1" dirty="0" smtClean="0">
                <a:latin typeface="幼圆" pitchFamily="49" charset="-122"/>
                <a:ea typeface="幼圆" pitchFamily="49" charset="-122"/>
              </a:rPr>
              <a:t>可以</a:t>
            </a:r>
            <a:r>
              <a:rPr lang="zh-CN" altLang="zh-CN" sz="2800" b="1" dirty="0" smtClean="0">
                <a:latin typeface="幼圆" pitchFamily="49" charset="-122"/>
                <a:ea typeface="幼圆" pitchFamily="49" charset="-122"/>
              </a:rPr>
              <a:t>多次暂停</a:t>
            </a:r>
            <a:r>
              <a:rPr lang="zh-CN" altLang="zh-CN" sz="2800" b="1" dirty="0">
                <a:latin typeface="幼圆" pitchFamily="49" charset="-122"/>
                <a:ea typeface="幼圆" pitchFamily="49" charset="-122"/>
              </a:rPr>
              <a:t>，倒带，做笔记或</a:t>
            </a:r>
            <a:r>
              <a:rPr lang="zh-CN" altLang="zh-CN" sz="2800" b="1" dirty="0" smtClean="0">
                <a:latin typeface="幼圆" pitchFamily="49" charset="-122"/>
                <a:ea typeface="幼圆" pitchFamily="49" charset="-122"/>
              </a:rPr>
              <a:t>阅读</a:t>
            </a:r>
            <a:r>
              <a:rPr lang="zh-CN" altLang="en-US" sz="2800" b="1" dirty="0" smtClean="0">
                <a:latin typeface="幼圆" pitchFamily="49" charset="-122"/>
                <a:ea typeface="幼圆" pitchFamily="49" charset="-122"/>
              </a:rPr>
              <a:t>。</a:t>
            </a:r>
            <a:endParaRPr lang="en-US" altLang="zh-CN" sz="2800" b="1" dirty="0" smtClean="0">
              <a:latin typeface="幼圆" pitchFamily="49" charset="-122"/>
              <a:ea typeface="幼圆" pitchFamily="49" charset="-122"/>
            </a:endParaRPr>
          </a:p>
          <a:p>
            <a:pPr marL="514350" indent="-514350">
              <a:buFont typeface="+mj-lt"/>
              <a:buAutoNum type="arabicPeriod"/>
            </a:pPr>
            <a:r>
              <a:rPr lang="zh-CN" altLang="en-US" sz="2800" b="1" dirty="0">
                <a:latin typeface="幼圆" pitchFamily="49" charset="-122"/>
                <a:ea typeface="幼圆" pitchFamily="49" charset="-122"/>
              </a:rPr>
              <a:t>课堂</a:t>
            </a:r>
            <a:r>
              <a:rPr lang="zh-CN" altLang="en-US" sz="2800" b="1" dirty="0" smtClean="0">
                <a:latin typeface="幼圆" pitchFamily="49" charset="-122"/>
                <a:ea typeface="幼圆" pitchFamily="49" charset="-122"/>
              </a:rPr>
              <a:t>上，教师可以通过小组辅导、</a:t>
            </a:r>
            <a:r>
              <a:rPr lang="en-US" altLang="zh-CN" sz="2800" b="1" dirty="0" smtClean="0">
                <a:latin typeface="幼圆" pitchFamily="49" charset="-122"/>
                <a:ea typeface="幼圆" pitchFamily="49" charset="-122"/>
              </a:rPr>
              <a:t>1</a:t>
            </a:r>
            <a:r>
              <a:rPr lang="zh-CN" altLang="en-US" sz="2800" b="1" dirty="0" smtClean="0">
                <a:latin typeface="幼圆" pitchFamily="49" charset="-122"/>
                <a:ea typeface="幼圆" pitchFamily="49" charset="-122"/>
              </a:rPr>
              <a:t>对</a:t>
            </a:r>
            <a:r>
              <a:rPr lang="en-US" altLang="zh-CN" sz="2800" b="1" dirty="0" smtClean="0">
                <a:latin typeface="幼圆" pitchFamily="49" charset="-122"/>
                <a:ea typeface="幼圆" pitchFamily="49" charset="-122"/>
              </a:rPr>
              <a:t>1</a:t>
            </a:r>
            <a:r>
              <a:rPr lang="zh-CN" altLang="en-US" sz="2800" b="1" dirty="0" smtClean="0">
                <a:latin typeface="幼圆" pitchFamily="49" charset="-122"/>
                <a:ea typeface="幼圆" pitchFamily="49" charset="-122"/>
              </a:rPr>
              <a:t>教学等方式，帮助每一位学生理解教学内容。</a:t>
            </a:r>
            <a:endParaRPr lang="en-US" altLang="zh-CN" sz="2800" b="1" dirty="0" smtClean="0">
              <a:latin typeface="幼圆" pitchFamily="49" charset="-122"/>
              <a:ea typeface="幼圆" pitchFamily="49" charset="-122"/>
            </a:endParaRPr>
          </a:p>
          <a:p>
            <a:pPr marL="514350" indent="-514350">
              <a:buFont typeface="+mj-lt"/>
              <a:buAutoNum type="arabicPeriod"/>
            </a:pPr>
            <a:r>
              <a:rPr lang="zh-CN" altLang="en-US" sz="2800" b="1" dirty="0">
                <a:latin typeface="幼圆" pitchFamily="49" charset="-122"/>
                <a:ea typeface="幼圆" pitchFamily="49" charset="-122"/>
              </a:rPr>
              <a:t>颠倒的</a:t>
            </a:r>
            <a:r>
              <a:rPr lang="zh-CN" altLang="en-US" sz="2800" b="1" dirty="0" smtClean="0">
                <a:latin typeface="幼圆" pitchFamily="49" charset="-122"/>
                <a:ea typeface="幼圆" pitchFamily="49" charset="-122"/>
              </a:rPr>
              <a:t>课堂使师生之间、生生之间的互动更深入，教师在课堂上可以回答问题、监控实验、探讨</a:t>
            </a:r>
            <a:r>
              <a:rPr lang="zh-CN" altLang="zh-CN" sz="2800" b="1" dirty="0" smtClean="0">
                <a:latin typeface="幼圆" pitchFamily="49" charset="-122"/>
                <a:ea typeface="幼圆" pitchFamily="49" charset="-122"/>
              </a:rPr>
              <a:t>更深</a:t>
            </a:r>
            <a:r>
              <a:rPr lang="zh-CN" altLang="zh-CN" sz="2800" b="1" dirty="0">
                <a:latin typeface="幼圆" pitchFamily="49" charset="-122"/>
                <a:ea typeface="幼圆" pitchFamily="49" charset="-122"/>
              </a:rPr>
              <a:t>的内容，并单独指导每个学生的学习。</a:t>
            </a:r>
            <a:endParaRPr lang="en-US" altLang="zh-CN" sz="2800" b="1" dirty="0" smtClean="0">
              <a:latin typeface="幼圆" pitchFamily="49" charset="-122"/>
              <a:ea typeface="幼圆" pitchFamily="49" charset="-122"/>
            </a:endParaRPr>
          </a:p>
          <a:p>
            <a:pPr marL="514350" indent="-514350">
              <a:buFont typeface="+mj-lt"/>
              <a:buAutoNum type="arabicPeriod"/>
            </a:pPr>
            <a:endParaRPr lang="en-US" altLang="zh-CN" sz="2800" b="1" dirty="0" smtClean="0">
              <a:latin typeface="幼圆" pitchFamily="49" charset="-122"/>
              <a:ea typeface="幼圆" pitchFamily="49" charset="-122"/>
            </a:endParaRPr>
          </a:p>
        </p:txBody>
      </p:sp>
      <p:sp>
        <p:nvSpPr>
          <p:cNvPr id="4" name="TextBox 3"/>
          <p:cNvSpPr txBox="1"/>
          <p:nvPr/>
        </p:nvSpPr>
        <p:spPr>
          <a:xfrm>
            <a:off x="3779912" y="4517897"/>
            <a:ext cx="5112568" cy="646331"/>
          </a:xfrm>
          <a:prstGeom prst="rect">
            <a:avLst/>
          </a:prstGeom>
          <a:noFill/>
        </p:spPr>
        <p:txBody>
          <a:bodyPr wrap="square" rtlCol="0">
            <a:spAutoFit/>
          </a:bodyPr>
          <a:lstStyle/>
          <a:p>
            <a:r>
              <a:rPr lang="en-US" altLang="zh-CN" dirty="0" smtClean="0">
                <a:solidFill>
                  <a:prstClr val="black"/>
                </a:solidFill>
              </a:rPr>
              <a:t>--</a:t>
            </a:r>
            <a:r>
              <a:rPr lang="zh-CN" altLang="en-US" b="1" dirty="0">
                <a:solidFill>
                  <a:srgbClr val="061922"/>
                </a:solidFill>
                <a:latin typeface="微软雅黑" pitchFamily="34" charset="-122"/>
                <a:ea typeface="微软雅黑" pitchFamily="34" charset="-122"/>
              </a:rPr>
              <a:t>乔纳森</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伯格曼和亚伦</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萨姆</a:t>
            </a:r>
            <a:r>
              <a:rPr lang="zh-CN" altLang="en-US" b="1" dirty="0" smtClean="0">
                <a:solidFill>
                  <a:srgbClr val="061922"/>
                </a:solidFill>
                <a:latin typeface="微软雅黑" pitchFamily="34" charset="-122"/>
                <a:ea typeface="微软雅黑" pitchFamily="34" charset="-122"/>
              </a:rPr>
              <a:t>斯</a:t>
            </a:r>
            <a:r>
              <a:rPr lang="en-US" altLang="zh-CN" b="1" dirty="0" smtClean="0">
                <a:solidFill>
                  <a:srgbClr val="061922"/>
                </a:solidFill>
                <a:latin typeface="微软雅黑" pitchFamily="34" charset="-122"/>
                <a:ea typeface="微软雅黑" pitchFamily="34" charset="-122"/>
              </a:rPr>
              <a:t>,</a:t>
            </a:r>
            <a:r>
              <a:rPr lang="en-US" altLang="zh-CN" dirty="0">
                <a:solidFill>
                  <a:prstClr val="black"/>
                </a:solidFill>
              </a:rPr>
              <a:t> </a:t>
            </a:r>
            <a:r>
              <a:rPr lang="en-US" altLang="zh-CN" dirty="0" smtClean="0">
                <a:solidFill>
                  <a:prstClr val="black"/>
                </a:solidFill>
              </a:rPr>
              <a:t>2012</a:t>
            </a:r>
            <a:r>
              <a:rPr lang="zh-CN" altLang="en-US" dirty="0" smtClean="0">
                <a:solidFill>
                  <a:prstClr val="black"/>
                </a:solidFill>
              </a:rPr>
              <a:t>年</a:t>
            </a:r>
            <a:r>
              <a:rPr lang="en-US" altLang="zh-CN" dirty="0" smtClean="0">
                <a:solidFill>
                  <a:prstClr val="black"/>
                </a:solidFill>
              </a:rPr>
              <a:t>6</a:t>
            </a:r>
            <a:r>
              <a:rPr lang="zh-CN" altLang="en-US" dirty="0">
                <a:solidFill>
                  <a:prstClr val="black"/>
                </a:solidFill>
              </a:rPr>
              <a:t>月</a:t>
            </a:r>
            <a:r>
              <a:rPr lang="en-US" altLang="zh-CN" dirty="0" smtClean="0">
                <a:solidFill>
                  <a:prstClr val="black"/>
                </a:solidFill>
              </a:rPr>
              <a:t> 12</a:t>
            </a:r>
            <a:r>
              <a:rPr lang="zh-CN" altLang="en-US" dirty="0" smtClean="0">
                <a:solidFill>
                  <a:prstClr val="black"/>
                </a:solidFill>
              </a:rPr>
              <a:t>日</a:t>
            </a:r>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xmlns="" val="3592872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方正粗倩简体" pitchFamily="65" charset="-122"/>
                <a:ea typeface="方正粗倩简体" pitchFamily="65" charset="-122"/>
              </a:rPr>
              <a:t>颠倒课堂的效果</a:t>
            </a:r>
            <a:endParaRPr lang="zh-CN" altLang="en-US" dirty="0">
              <a:latin typeface="方正粗倩简体" pitchFamily="65" charset="-122"/>
              <a:ea typeface="方正粗倩简体" pitchFamily="65" charset="-122"/>
            </a:endParaRPr>
          </a:p>
        </p:txBody>
      </p:sp>
      <p:sp>
        <p:nvSpPr>
          <p:cNvPr id="4" name="TextBox 3"/>
          <p:cNvSpPr txBox="1"/>
          <p:nvPr/>
        </p:nvSpPr>
        <p:spPr>
          <a:xfrm>
            <a:off x="683568" y="1275634"/>
            <a:ext cx="7848872" cy="2576667"/>
          </a:xfrm>
          <a:prstGeom prst="rect">
            <a:avLst/>
          </a:prstGeom>
          <a:noFill/>
        </p:spPr>
        <p:txBody>
          <a:bodyPr wrap="square" rtlCol="0">
            <a:spAutoFit/>
          </a:bodyPr>
          <a:lstStyle/>
          <a:p>
            <a:pPr>
              <a:lnSpc>
                <a:spcPct val="150000"/>
              </a:lnSpc>
            </a:pPr>
            <a:r>
              <a:rPr lang="zh-CN" altLang="zh-CN" sz="2800" b="1" dirty="0" smtClean="0">
                <a:latin typeface="幼圆" pitchFamily="49" charset="-122"/>
                <a:ea typeface="幼圆" pitchFamily="49" charset="-122"/>
              </a:rPr>
              <a:t>经过两年</a:t>
            </a:r>
            <a:r>
              <a:rPr lang="zh-CN" altLang="zh-CN" sz="2800" b="1" dirty="0">
                <a:latin typeface="幼圆" pitchFamily="49" charset="-122"/>
                <a:ea typeface="幼圆" pitchFamily="49" charset="-122"/>
              </a:rPr>
              <a:t>的试验结果进行比较，数据表明</a:t>
            </a:r>
            <a:r>
              <a:rPr lang="zh-CN" altLang="zh-CN" sz="2800" b="1" dirty="0" smtClean="0">
                <a:latin typeface="幼圆" pitchFamily="49" charset="-122"/>
                <a:ea typeface="幼圆" pitchFamily="49" charset="-122"/>
              </a:rPr>
              <a:t>，学生在</a:t>
            </a:r>
            <a:r>
              <a:rPr lang="zh-CN" altLang="en-US" sz="2800" b="1" dirty="0" smtClean="0">
                <a:latin typeface="幼圆" pitchFamily="49" charset="-122"/>
                <a:ea typeface="幼圆" pitchFamily="49" charset="-122"/>
              </a:rPr>
              <a:t>颠倒的课堂</a:t>
            </a:r>
            <a:r>
              <a:rPr lang="zh-CN" altLang="zh-CN" sz="2800" b="1" dirty="0" smtClean="0">
                <a:latin typeface="幼圆" pitchFamily="49" charset="-122"/>
                <a:ea typeface="幼圆" pitchFamily="49" charset="-122"/>
              </a:rPr>
              <a:t>环境</a:t>
            </a:r>
            <a:r>
              <a:rPr lang="zh-CN" altLang="en-US" sz="2800" b="1" dirty="0" smtClean="0">
                <a:latin typeface="幼圆" pitchFamily="49" charset="-122"/>
                <a:ea typeface="幼圆" pitchFamily="49" charset="-122"/>
              </a:rPr>
              <a:t>中比</a:t>
            </a:r>
            <a:r>
              <a:rPr lang="zh-CN" altLang="zh-CN" sz="2800" b="1" dirty="0" smtClean="0">
                <a:latin typeface="幼圆" pitchFamily="49" charset="-122"/>
                <a:ea typeface="幼圆" pitchFamily="49" charset="-122"/>
              </a:rPr>
              <a:t>传统</a:t>
            </a:r>
            <a:r>
              <a:rPr lang="zh-CN" altLang="zh-CN" sz="2800" b="1" dirty="0">
                <a:latin typeface="幼圆" pitchFamily="49" charset="-122"/>
                <a:ea typeface="幼圆" pitchFamily="49" charset="-122"/>
              </a:rPr>
              <a:t>的</a:t>
            </a:r>
            <a:r>
              <a:rPr lang="zh-CN" altLang="zh-CN" sz="2800" b="1" dirty="0" smtClean="0">
                <a:latin typeface="幼圆" pitchFamily="49" charset="-122"/>
                <a:ea typeface="幼圆" pitchFamily="49" charset="-122"/>
              </a:rPr>
              <a:t>课堂</a:t>
            </a:r>
            <a:r>
              <a:rPr lang="zh-CN" altLang="en-US" sz="2800" b="1" dirty="0" smtClean="0">
                <a:latin typeface="幼圆" pitchFamily="49" charset="-122"/>
                <a:ea typeface="幼圆" pitchFamily="49" charset="-122"/>
              </a:rPr>
              <a:t>学习效果更好，</a:t>
            </a:r>
            <a:endParaRPr lang="en-US" altLang="zh-CN" sz="2800" b="1" dirty="0" smtClean="0">
              <a:latin typeface="幼圆" pitchFamily="49" charset="-122"/>
              <a:ea typeface="幼圆" pitchFamily="49" charset="-122"/>
            </a:endParaRPr>
          </a:p>
          <a:p>
            <a:pPr>
              <a:lnSpc>
                <a:spcPct val="150000"/>
              </a:lnSpc>
            </a:pPr>
            <a:r>
              <a:rPr lang="zh-CN" altLang="zh-CN" sz="2800" b="1" dirty="0" smtClean="0">
                <a:latin typeface="幼圆" pitchFamily="49" charset="-122"/>
                <a:ea typeface="幼圆" pitchFamily="49" charset="-122"/>
              </a:rPr>
              <a:t>学生</a:t>
            </a:r>
            <a:r>
              <a:rPr lang="zh-CN" altLang="zh-CN" sz="2800" b="1" dirty="0">
                <a:latin typeface="幼圆" pitchFamily="49" charset="-122"/>
                <a:ea typeface="幼圆" pitchFamily="49" charset="-122"/>
              </a:rPr>
              <a:t>的考试成绩不断提高</a:t>
            </a:r>
            <a:r>
              <a:rPr lang="zh-CN" altLang="zh-CN" sz="2800" b="1" dirty="0" smtClean="0">
                <a:latin typeface="幼圆" pitchFamily="49" charset="-122"/>
                <a:ea typeface="幼圆" pitchFamily="49" charset="-122"/>
              </a:rPr>
              <a:t>，学生</a:t>
            </a:r>
            <a:r>
              <a:rPr lang="zh-CN" altLang="zh-CN" sz="2800" b="1" dirty="0">
                <a:latin typeface="幼圆" pitchFamily="49" charset="-122"/>
                <a:ea typeface="幼圆" pitchFamily="49" charset="-122"/>
              </a:rPr>
              <a:t>和家长</a:t>
            </a:r>
            <a:r>
              <a:rPr lang="zh-CN" altLang="zh-CN" sz="2800" b="1" dirty="0" smtClean="0">
                <a:latin typeface="幼圆" pitchFamily="49" charset="-122"/>
                <a:ea typeface="幼圆" pitchFamily="49" charset="-122"/>
              </a:rPr>
              <a:t>的反馈非常</a:t>
            </a:r>
            <a:r>
              <a:rPr lang="zh-CN" altLang="en-US" sz="2800" b="1" dirty="0">
                <a:latin typeface="幼圆" pitchFamily="49" charset="-122"/>
                <a:ea typeface="幼圆" pitchFamily="49" charset="-122"/>
              </a:rPr>
              <a:t>肯定</a:t>
            </a:r>
            <a:r>
              <a:rPr lang="zh-CN" altLang="zh-CN" sz="2800" b="1" dirty="0" smtClean="0">
                <a:latin typeface="幼圆" pitchFamily="49" charset="-122"/>
                <a:ea typeface="幼圆" pitchFamily="49" charset="-122"/>
              </a:rPr>
              <a:t>。</a:t>
            </a:r>
            <a:endParaRPr lang="zh-CN" altLang="en-US" sz="2800" b="1" dirty="0">
              <a:latin typeface="幼圆" pitchFamily="49" charset="-122"/>
              <a:ea typeface="幼圆" pitchFamily="49" charset="-122"/>
            </a:endParaRPr>
          </a:p>
        </p:txBody>
      </p:sp>
    </p:spTree>
    <p:extLst>
      <p:ext uri="{BB962C8B-B14F-4D97-AF65-F5344CB8AC3E}">
        <p14:creationId xmlns:p14="http://schemas.microsoft.com/office/powerpoint/2010/main" xmlns="" val="5742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b="15988"/>
          <a:stretch/>
        </p:blipFill>
        <p:spPr>
          <a:xfrm rot="21222775">
            <a:off x="5243501" y="3180970"/>
            <a:ext cx="4762500" cy="2004536"/>
          </a:xfrm>
          <a:prstGeom prst="rect">
            <a:avLst/>
          </a:prstGeom>
          <a:ln>
            <a:noFill/>
          </a:ln>
          <a:effectLst>
            <a:outerShdw blurRad="292100" dist="139700" dir="2700000" algn="tl" rotWithShape="0">
              <a:srgbClr val="333333">
                <a:alpha val="65000"/>
              </a:srgbClr>
            </a:outerShdw>
          </a:effectLst>
        </p:spPr>
      </p:pic>
      <p:sp>
        <p:nvSpPr>
          <p:cNvPr id="3" name="内容占位符 2"/>
          <p:cNvSpPr>
            <a:spLocks noGrp="1"/>
          </p:cNvSpPr>
          <p:nvPr>
            <p:ph idx="1"/>
          </p:nvPr>
        </p:nvSpPr>
        <p:spPr>
          <a:xfrm>
            <a:off x="132400" y="977478"/>
            <a:ext cx="8879200" cy="3394472"/>
          </a:xfrm>
        </p:spPr>
        <p:txBody>
          <a:bodyPr>
            <a:normAutofit/>
          </a:bodyPr>
          <a:lstStyle/>
          <a:p>
            <a:pPr marL="0" indent="0">
              <a:lnSpc>
                <a:spcPct val="150000"/>
              </a:lnSpc>
              <a:buNone/>
            </a:pPr>
            <a:r>
              <a:rPr lang="en-US" altLang="zh-CN" sz="2800" dirty="0" smtClean="0"/>
              <a:t>    </a:t>
            </a:r>
            <a:r>
              <a:rPr lang="zh-CN" altLang="zh-CN" sz="2400" dirty="0" smtClean="0">
                <a:latin typeface="微软雅黑" pitchFamily="34" charset="-122"/>
                <a:ea typeface="微软雅黑" pitchFamily="34" charset="-122"/>
              </a:rPr>
              <a:t>颠倒</a:t>
            </a:r>
            <a:r>
              <a:rPr lang="zh-CN" altLang="zh-CN" sz="2400" dirty="0">
                <a:latin typeface="微软雅黑" pitchFamily="34" charset="-122"/>
                <a:ea typeface="微软雅黑" pitchFamily="34" charset="-122"/>
              </a:rPr>
              <a:t>的教室，是指教育者赋予学生更多的自由，把知识传授的过程放在教室外，让大家选择最适合自己的方式接受新知识；而把知识内化的过程放在教室内，以便同学之间、同学和老师之间有更多的沟通和交流。 </a:t>
            </a:r>
          </a:p>
          <a:p>
            <a:pPr marL="0" indent="0">
              <a:lnSpc>
                <a:spcPct val="150000"/>
              </a:lnSpc>
              <a:buNone/>
            </a:pPr>
            <a:r>
              <a:rPr lang="zh-CN"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zh-CN" sz="2400" dirty="0">
                <a:latin typeface="微软雅黑" pitchFamily="34" charset="-122"/>
                <a:ea typeface="微软雅黑" pitchFamily="34" charset="-122"/>
              </a:rPr>
              <a:t>英特尔全球教育总监</a:t>
            </a:r>
            <a:r>
              <a:rPr lang="en-US" altLang="zh-CN" sz="2400" dirty="0">
                <a:latin typeface="微软雅黑" pitchFamily="34" charset="-122"/>
                <a:ea typeface="微软雅黑" pitchFamily="34" charset="-122"/>
              </a:rPr>
              <a:t>Brian Gonzalez </a:t>
            </a:r>
            <a:endParaRPr lang="zh-CN" altLang="zh-CN" sz="2400" dirty="0">
              <a:latin typeface="微软雅黑" pitchFamily="34" charset="-122"/>
              <a:ea typeface="微软雅黑" pitchFamily="34" charset="-122"/>
            </a:endParaRPr>
          </a:p>
          <a:p>
            <a:pPr marL="0" indent="0">
              <a:buNone/>
            </a:pPr>
            <a:endParaRPr lang="zh-CN" altLang="en-US" sz="2400" dirty="0">
              <a:latin typeface="微软雅黑" pitchFamily="34" charset="-122"/>
              <a:ea typeface="微软雅黑" pitchFamily="34" charset="-122"/>
            </a:endParaRPr>
          </a:p>
        </p:txBody>
      </p:sp>
      <p:sp>
        <p:nvSpPr>
          <p:cNvPr id="5" name="标题 1"/>
          <p:cNvSpPr>
            <a:spLocks noGrp="1"/>
          </p:cNvSpPr>
          <p:nvPr>
            <p:ph type="title"/>
          </p:nvPr>
        </p:nvSpPr>
        <p:spPr>
          <a:xfrm>
            <a:off x="457200" y="205979"/>
            <a:ext cx="8229600" cy="857250"/>
          </a:xfrm>
        </p:spPr>
        <p:txBody>
          <a:bodyPr/>
          <a:lstStyle/>
          <a:p>
            <a:r>
              <a:rPr lang="zh-CN" altLang="en-US" sz="4000" dirty="0" smtClean="0">
                <a:latin typeface="方正粗倩简体" pitchFamily="65" charset="-122"/>
                <a:ea typeface="方正粗倩简体" pitchFamily="65" charset="-122"/>
              </a:rPr>
              <a:t>颠倒课堂蓬勃兴起</a:t>
            </a:r>
            <a:endParaRPr lang="zh-CN" altLang="en-US" dirty="0">
              <a:latin typeface="方正粗倩简体" pitchFamily="65" charset="-122"/>
              <a:ea typeface="方正粗倩简体" pitchFamily="65" charset="-122"/>
            </a:endParaRPr>
          </a:p>
        </p:txBody>
      </p:sp>
      <p:sp>
        <p:nvSpPr>
          <p:cNvPr id="2" name="右箭头 1">
            <a:hlinkClick r:id="rId3" action="ppaction://hlinkfile"/>
          </p:cNvPr>
          <p:cNvSpPr/>
          <p:nvPr/>
        </p:nvSpPr>
        <p:spPr>
          <a:xfrm>
            <a:off x="4932040" y="4587974"/>
            <a:ext cx="216024" cy="5555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4911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91630"/>
            <a:ext cx="8229600" cy="857250"/>
          </a:xfrm>
        </p:spPr>
        <p:txBody>
          <a:bodyPr/>
          <a:lstStyle/>
          <a:p>
            <a:r>
              <a:rPr lang="zh-CN" altLang="en-US" b="1" dirty="0" smtClean="0"/>
              <a:t>越来越多的学校实施颠倒的课堂</a:t>
            </a:r>
            <a:endParaRPr lang="zh-CN" altLang="en-US" b="1" dirty="0"/>
          </a:p>
        </p:txBody>
      </p:sp>
      <p:sp>
        <p:nvSpPr>
          <p:cNvPr id="4" name="右箭头 3">
            <a:hlinkClick r:id="rId2" action="ppaction://hlinkfile"/>
          </p:cNvPr>
          <p:cNvSpPr/>
          <p:nvPr/>
        </p:nvSpPr>
        <p:spPr>
          <a:xfrm>
            <a:off x="8460432" y="4299942"/>
            <a:ext cx="504056" cy="84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52458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224" y="233095"/>
            <a:ext cx="8352928" cy="3908762"/>
          </a:xfrm>
          <a:prstGeom prst="rect">
            <a:avLst/>
          </a:prstGeom>
          <a:noFill/>
        </p:spPr>
        <p:txBody>
          <a:bodyPr wrap="square" rtlCol="0">
            <a:spAutoFit/>
          </a:bodyPr>
          <a:lstStyle/>
          <a:p>
            <a:endParaRPr lang="en-US" altLang="zh-CN" sz="2400" b="1" dirty="0" smtClean="0">
              <a:solidFill>
                <a:prstClr val="black"/>
              </a:solidFill>
              <a:latin typeface="幼圆" pitchFamily="49" charset="-122"/>
              <a:ea typeface="幼圆" pitchFamily="49" charset="-122"/>
            </a:endParaRPr>
          </a:p>
          <a:p>
            <a:pPr marL="571500" indent="-571500">
              <a:buFont typeface="Arial" pitchFamily="34" charset="0"/>
              <a:buChar char="•"/>
            </a:pPr>
            <a:r>
              <a:rPr lang="zh-CN" altLang="en-US" sz="4000" b="1" dirty="0" smtClean="0">
                <a:solidFill>
                  <a:srgbClr val="1F497D"/>
                </a:solidFill>
                <a:latin typeface="方正大黑简体" pitchFamily="2" charset="-122"/>
                <a:ea typeface="方正大黑简体" pitchFamily="2" charset="-122"/>
              </a:rPr>
              <a:t>什么是“颠倒的课堂”</a:t>
            </a:r>
            <a:endParaRPr lang="en-US" altLang="zh-CN" sz="4000" b="1" dirty="0" smtClean="0">
              <a:solidFill>
                <a:srgbClr val="1F497D"/>
              </a:solidFill>
              <a:latin typeface="方正大黑简体" pitchFamily="2" charset="-122"/>
              <a:ea typeface="方正大黑简体" pitchFamily="2" charset="-122"/>
            </a:endParaRPr>
          </a:p>
          <a:p>
            <a:pPr marL="571500" indent="-571500">
              <a:buFont typeface="Arial" pitchFamily="34" charset="0"/>
              <a:buChar char="•"/>
            </a:pPr>
            <a:r>
              <a:rPr lang="zh-CN" altLang="en-US" sz="4000" b="1" dirty="0" smtClean="0">
                <a:solidFill>
                  <a:srgbClr val="1F497D"/>
                </a:solidFill>
                <a:latin typeface="方正大黑简体" pitchFamily="2" charset="-122"/>
                <a:ea typeface="方正大黑简体" pitchFamily="2" charset="-122"/>
              </a:rPr>
              <a:t>为什么要颠倒课堂</a:t>
            </a:r>
            <a:endParaRPr lang="en-US" altLang="zh-CN" sz="4000" b="1" dirty="0" smtClean="0">
              <a:solidFill>
                <a:srgbClr val="1F497D"/>
              </a:solidFill>
              <a:latin typeface="方正大黑简体" pitchFamily="2" charset="-122"/>
              <a:ea typeface="方正大黑简体" pitchFamily="2" charset="-122"/>
            </a:endParaRPr>
          </a:p>
          <a:p>
            <a:pPr marL="571500" indent="-571500">
              <a:buFont typeface="Arial" pitchFamily="34" charset="0"/>
              <a:buChar char="•"/>
            </a:pPr>
            <a:r>
              <a:rPr lang="zh-CN" altLang="en-US" sz="4000" b="1" dirty="0">
                <a:solidFill>
                  <a:srgbClr val="1F497D"/>
                </a:solidFill>
                <a:latin typeface="方正大黑简体" pitchFamily="2" charset="-122"/>
                <a:ea typeface="方正大黑简体" pitchFamily="2" charset="-122"/>
              </a:rPr>
              <a:t>怎样</a:t>
            </a:r>
            <a:r>
              <a:rPr lang="zh-CN" altLang="en-US" sz="4000" b="1" dirty="0" smtClean="0">
                <a:solidFill>
                  <a:srgbClr val="1F497D"/>
                </a:solidFill>
                <a:latin typeface="方正大黑简体" pitchFamily="2" charset="-122"/>
                <a:ea typeface="方正大黑简体" pitchFamily="2" charset="-122"/>
              </a:rPr>
              <a:t>“颠倒的课堂”</a:t>
            </a:r>
            <a:endParaRPr lang="en-US" altLang="zh-CN" sz="4000" b="1" dirty="0" smtClean="0">
              <a:solidFill>
                <a:srgbClr val="1F497D"/>
              </a:solidFill>
              <a:latin typeface="方正大黑简体" pitchFamily="2" charset="-122"/>
              <a:ea typeface="方正大黑简体" pitchFamily="2" charset="-122"/>
            </a:endParaRPr>
          </a:p>
          <a:p>
            <a:pPr algn="ctr"/>
            <a:r>
              <a:rPr lang="en-US" altLang="zh-CN" sz="3200" b="1" i="1" dirty="0" smtClean="0">
                <a:solidFill>
                  <a:srgbClr val="0070C0"/>
                </a:solidFill>
              </a:rPr>
              <a:t>Why </a:t>
            </a:r>
            <a:r>
              <a:rPr lang="en-US" altLang="zh-CN" sz="3200" b="1" i="1" dirty="0">
                <a:solidFill>
                  <a:srgbClr val="0070C0"/>
                </a:solidFill>
              </a:rPr>
              <a:t>Flipped Classrooms Are Here to Stay</a:t>
            </a:r>
          </a:p>
          <a:p>
            <a:endParaRPr lang="en-US" altLang="zh-CN" sz="2400" dirty="0">
              <a:solidFill>
                <a:prstClr val="black"/>
              </a:solidFill>
            </a:endParaRPr>
          </a:p>
          <a:p>
            <a:pPr algn="ctr"/>
            <a:r>
              <a:rPr lang="en-US" altLang="zh-CN" sz="2400" dirty="0">
                <a:solidFill>
                  <a:prstClr val="black"/>
                </a:solidFill>
              </a:rPr>
              <a:t>By Jonathan Bergmann and Aaron </a:t>
            </a:r>
            <a:r>
              <a:rPr lang="en-US" altLang="zh-CN" sz="2400" dirty="0" err="1">
                <a:solidFill>
                  <a:prstClr val="black"/>
                </a:solidFill>
              </a:rPr>
              <a:t>Sams</a:t>
            </a:r>
            <a:endParaRPr lang="en-US" altLang="zh-CN" sz="2400" dirty="0">
              <a:solidFill>
                <a:prstClr val="black"/>
              </a:solidFill>
            </a:endParaRPr>
          </a:p>
          <a:p>
            <a:endParaRPr lang="en-US" altLang="zh-CN" sz="2400" b="1" dirty="0">
              <a:solidFill>
                <a:prstClr val="black"/>
              </a:solidFill>
              <a:latin typeface="幼圆" pitchFamily="49" charset="-122"/>
              <a:ea typeface="幼圆" pitchFamily="49" charset="-122"/>
            </a:endParaRPr>
          </a:p>
        </p:txBody>
      </p:sp>
      <p:sp>
        <p:nvSpPr>
          <p:cNvPr id="5" name="TextBox 4"/>
          <p:cNvSpPr txBox="1"/>
          <p:nvPr/>
        </p:nvSpPr>
        <p:spPr>
          <a:xfrm>
            <a:off x="3781400" y="4155938"/>
            <a:ext cx="5112568" cy="646331"/>
          </a:xfrm>
          <a:prstGeom prst="rect">
            <a:avLst/>
          </a:prstGeom>
          <a:noFill/>
        </p:spPr>
        <p:txBody>
          <a:bodyPr wrap="square" rtlCol="0">
            <a:spAutoFit/>
          </a:bodyPr>
          <a:lstStyle/>
          <a:p>
            <a:r>
              <a:rPr lang="en-US" altLang="zh-CN" dirty="0" smtClean="0">
                <a:solidFill>
                  <a:prstClr val="black"/>
                </a:solidFill>
              </a:rPr>
              <a:t>--</a:t>
            </a:r>
            <a:r>
              <a:rPr lang="zh-CN" altLang="en-US" b="1" dirty="0">
                <a:solidFill>
                  <a:srgbClr val="061922"/>
                </a:solidFill>
                <a:latin typeface="微软雅黑" pitchFamily="34" charset="-122"/>
                <a:ea typeface="微软雅黑" pitchFamily="34" charset="-122"/>
              </a:rPr>
              <a:t>乔纳森</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伯格曼和亚伦</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萨姆</a:t>
            </a:r>
            <a:r>
              <a:rPr lang="zh-CN" altLang="en-US" b="1" dirty="0" smtClean="0">
                <a:solidFill>
                  <a:srgbClr val="061922"/>
                </a:solidFill>
                <a:latin typeface="微软雅黑" pitchFamily="34" charset="-122"/>
                <a:ea typeface="微软雅黑" pitchFamily="34" charset="-122"/>
              </a:rPr>
              <a:t>斯</a:t>
            </a:r>
            <a:r>
              <a:rPr lang="en-US" altLang="zh-CN" b="1" dirty="0" smtClean="0">
                <a:solidFill>
                  <a:srgbClr val="061922"/>
                </a:solidFill>
                <a:latin typeface="微软雅黑" pitchFamily="34" charset="-122"/>
                <a:ea typeface="微软雅黑" pitchFamily="34" charset="-122"/>
              </a:rPr>
              <a:t>,</a:t>
            </a:r>
            <a:r>
              <a:rPr lang="en-US" altLang="zh-CN" dirty="0">
                <a:solidFill>
                  <a:prstClr val="black"/>
                </a:solidFill>
              </a:rPr>
              <a:t> </a:t>
            </a:r>
            <a:r>
              <a:rPr lang="en-US" altLang="zh-CN" dirty="0" smtClean="0">
                <a:solidFill>
                  <a:prstClr val="black"/>
                </a:solidFill>
              </a:rPr>
              <a:t>2012</a:t>
            </a:r>
            <a:r>
              <a:rPr lang="zh-CN" altLang="en-US" dirty="0" smtClean="0">
                <a:solidFill>
                  <a:prstClr val="black"/>
                </a:solidFill>
              </a:rPr>
              <a:t>年</a:t>
            </a:r>
            <a:r>
              <a:rPr lang="en-US" altLang="zh-CN" dirty="0" smtClean="0">
                <a:solidFill>
                  <a:prstClr val="black"/>
                </a:solidFill>
              </a:rPr>
              <a:t>6</a:t>
            </a:r>
            <a:r>
              <a:rPr lang="zh-CN" altLang="en-US" dirty="0">
                <a:solidFill>
                  <a:prstClr val="black"/>
                </a:solidFill>
              </a:rPr>
              <a:t>月</a:t>
            </a:r>
            <a:r>
              <a:rPr lang="en-US" altLang="zh-CN" dirty="0" smtClean="0">
                <a:solidFill>
                  <a:prstClr val="black"/>
                </a:solidFill>
              </a:rPr>
              <a:t> 12</a:t>
            </a:r>
            <a:r>
              <a:rPr lang="zh-CN" altLang="en-US" dirty="0" smtClean="0">
                <a:solidFill>
                  <a:prstClr val="black"/>
                </a:solidFill>
              </a:rPr>
              <a:t>日</a:t>
            </a:r>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xmlns="" val="331012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7604125" y="-1445420"/>
            <a:ext cx="1742785" cy="369332"/>
          </a:xfrm>
          <a:prstGeom prst="rect">
            <a:avLst/>
          </a:prstGeom>
          <a:noFill/>
        </p:spPr>
        <p:txBody>
          <a:bodyPr wrap="none">
            <a:spAutoFit/>
          </a:bodyPr>
          <a:lstStyle/>
          <a:p>
            <a:pPr fontAlgn="base">
              <a:spcBef>
                <a:spcPct val="0"/>
              </a:spcBef>
              <a:spcAft>
                <a:spcPct val="0"/>
              </a:spcAft>
              <a:defRPr/>
            </a:pPr>
            <a:r>
              <a:rPr lang="es-ES" b="1" dirty="0" err="1">
                <a:solidFill>
                  <a:srgbClr val="0071C5"/>
                </a:solidFill>
                <a:ea typeface="宋体" pitchFamily="2" charset="-122"/>
              </a:rPr>
              <a:t>Transmition</a:t>
            </a:r>
            <a:endParaRPr lang="es-ES" b="1" dirty="0">
              <a:solidFill>
                <a:srgbClr val="0071C5"/>
              </a:solidFill>
              <a:ea typeface="宋体" pitchFamily="2" charset="-122"/>
            </a:endParaRPr>
          </a:p>
        </p:txBody>
      </p:sp>
      <p:grpSp>
        <p:nvGrpSpPr>
          <p:cNvPr id="3" name="Group 26"/>
          <p:cNvGrpSpPr>
            <a:grpSpLocks/>
          </p:cNvGrpSpPr>
          <p:nvPr/>
        </p:nvGrpSpPr>
        <p:grpSpPr bwMode="auto">
          <a:xfrm>
            <a:off x="4225931" y="1060245"/>
            <a:ext cx="4666555" cy="2640220"/>
            <a:chOff x="4182409" y="1428958"/>
            <a:chExt cx="5073738" cy="3736312"/>
          </a:xfrm>
        </p:grpSpPr>
        <p:sp>
          <p:nvSpPr>
            <p:cNvPr id="10" name="TextBox 9"/>
            <p:cNvSpPr txBox="1"/>
            <p:nvPr/>
          </p:nvSpPr>
          <p:spPr>
            <a:xfrm>
              <a:off x="4182409" y="1428958"/>
              <a:ext cx="5073738" cy="74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r" fontAlgn="base">
                <a:spcBef>
                  <a:spcPct val="0"/>
                </a:spcBef>
                <a:spcAft>
                  <a:spcPct val="0"/>
                </a:spcAft>
                <a:defRPr sz="2800">
                  <a:latin typeface="幼圆" pitchFamily="49" charset="-122"/>
                  <a:ea typeface="幼圆" pitchFamily="49"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zh-CN" altLang="en-US" b="1" dirty="0">
                  <a:solidFill>
                    <a:srgbClr val="061922"/>
                  </a:solidFill>
                </a:rPr>
                <a:t>知识吸收与掌握</a:t>
              </a:r>
              <a:r>
                <a:rPr lang="zh-CN" altLang="en-US" b="1" dirty="0" smtClean="0">
                  <a:solidFill>
                    <a:srgbClr val="061922"/>
                  </a:solidFill>
                </a:rPr>
                <a:t>：在教</a:t>
              </a:r>
              <a:r>
                <a:rPr lang="zh-CN" altLang="en-US" b="1" dirty="0">
                  <a:solidFill>
                    <a:srgbClr val="061922"/>
                  </a:solidFill>
                </a:rPr>
                <a:t>室外</a:t>
              </a:r>
              <a:endParaRPr lang="en-US" b="1" dirty="0">
                <a:solidFill>
                  <a:srgbClr val="061922"/>
                </a:solidFill>
              </a:endParaRPr>
            </a:p>
          </p:txBody>
        </p:sp>
        <p:pic>
          <p:nvPicPr>
            <p:cNvPr id="19461"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45232" y="2317235"/>
              <a:ext cx="4281893" cy="2848035"/>
            </a:xfrm>
            <a:prstGeom prst="rect">
              <a:avLst/>
            </a:prstGeom>
            <a:ln>
              <a:noFill/>
            </a:ln>
            <a:effectLst>
              <a:outerShdw blurRad="292100" dist="139700" dir="2700000" algn="tl" rotWithShape="0">
                <a:srgbClr val="333333">
                  <a:alpha val="65000"/>
                </a:srgbClr>
              </a:outerShdw>
            </a:effectLst>
          </p:spPr>
        </p:pic>
      </p:grpSp>
      <p:sp>
        <p:nvSpPr>
          <p:cNvPr id="21" name="TextBox 20"/>
          <p:cNvSpPr txBox="1"/>
          <p:nvPr/>
        </p:nvSpPr>
        <p:spPr bwMode="auto">
          <a:xfrm>
            <a:off x="240034" y="1153220"/>
            <a:ext cx="361188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algn="r" fontAlgn="base">
              <a:spcBef>
                <a:spcPct val="0"/>
              </a:spcBef>
              <a:spcAft>
                <a:spcPct val="0"/>
              </a:spcAft>
              <a:defRPr sz="2800">
                <a:latin typeface="幼圆" pitchFamily="49" charset="-122"/>
                <a:ea typeface="幼圆" pitchFamily="49" charset="-122"/>
              </a:defRPr>
            </a:lvl1pPr>
            <a:lvl2pPr marL="742950" indent="-285750" eaLnBrk="0" hangingPunct="0">
              <a:defRPr>
                <a:latin typeface="Arial" pitchFamily="34" charset="0"/>
                <a:ea typeface="宋体" pitchFamily="2" charset="-122"/>
              </a:defRPr>
            </a:lvl2pPr>
            <a:lvl3pPr marL="1143000" indent="-228600" eaLnBrk="0" hangingPunct="0">
              <a:defRPr>
                <a:latin typeface="Arial" pitchFamily="34" charset="0"/>
                <a:ea typeface="宋体" pitchFamily="2" charset="-122"/>
              </a:defRPr>
            </a:lvl3pPr>
            <a:lvl4pPr marL="1600200" indent="-228600" eaLnBrk="0" hangingPunct="0">
              <a:defRPr>
                <a:latin typeface="Arial" pitchFamily="34" charset="0"/>
                <a:ea typeface="宋体" pitchFamily="2" charset="-122"/>
              </a:defRPr>
            </a:lvl4pPr>
            <a:lvl5pPr marL="2057400" indent="-228600" eaLnBrk="0" hangingPunct="0">
              <a:defRPr>
                <a:latin typeface="Arial" pitchFamily="34" charset="0"/>
                <a:ea typeface="宋体" pitchFamily="2" charset="-122"/>
              </a:defRPr>
            </a:lvl5pPr>
            <a:lvl6pPr marL="2514600" indent="-228600" eaLnBrk="0" fontAlgn="base" hangingPunct="0">
              <a:spcBef>
                <a:spcPct val="0"/>
              </a:spcBef>
              <a:spcAft>
                <a:spcPct val="0"/>
              </a:spcAft>
              <a:defRPr>
                <a:latin typeface="Arial" pitchFamily="34" charset="0"/>
                <a:ea typeface="宋体" pitchFamily="2" charset="-122"/>
              </a:defRPr>
            </a:lvl6pPr>
            <a:lvl7pPr marL="2971800" indent="-228600" eaLnBrk="0" fontAlgn="base" hangingPunct="0">
              <a:spcBef>
                <a:spcPct val="0"/>
              </a:spcBef>
              <a:spcAft>
                <a:spcPct val="0"/>
              </a:spcAft>
              <a:defRPr>
                <a:latin typeface="Arial" pitchFamily="34" charset="0"/>
                <a:ea typeface="宋体" pitchFamily="2" charset="-122"/>
              </a:defRPr>
            </a:lvl7pPr>
            <a:lvl8pPr marL="3429000" indent="-228600" eaLnBrk="0" fontAlgn="base" hangingPunct="0">
              <a:spcBef>
                <a:spcPct val="0"/>
              </a:spcBef>
              <a:spcAft>
                <a:spcPct val="0"/>
              </a:spcAft>
              <a:defRPr>
                <a:latin typeface="Arial" pitchFamily="34" charset="0"/>
                <a:ea typeface="宋体" pitchFamily="2" charset="-122"/>
              </a:defRPr>
            </a:lvl8pPr>
            <a:lvl9pPr marL="3886200" indent="-228600" eaLnBrk="0" fontAlgn="base" hangingPunct="0">
              <a:spcBef>
                <a:spcPct val="0"/>
              </a:spcBef>
              <a:spcAft>
                <a:spcPct val="0"/>
              </a:spcAft>
              <a:defRPr>
                <a:latin typeface="Arial" pitchFamily="34" charset="0"/>
                <a:ea typeface="宋体" pitchFamily="2" charset="-122"/>
              </a:defRPr>
            </a:lvl9pPr>
          </a:lstStyle>
          <a:p>
            <a:r>
              <a:rPr lang="zh-CN" altLang="en-US" b="1" dirty="0">
                <a:solidFill>
                  <a:srgbClr val="061922"/>
                </a:solidFill>
              </a:rPr>
              <a:t>知识传授</a:t>
            </a:r>
            <a:r>
              <a:rPr lang="en-US" b="1" dirty="0">
                <a:solidFill>
                  <a:srgbClr val="061922"/>
                </a:solidFill>
              </a:rPr>
              <a:t> </a:t>
            </a:r>
            <a:r>
              <a:rPr lang="zh-CN" altLang="en-US" b="1" dirty="0">
                <a:solidFill>
                  <a:srgbClr val="061922"/>
                </a:solidFill>
              </a:rPr>
              <a:t>：在教室内</a:t>
            </a:r>
            <a:endParaRPr lang="en-US" b="1" dirty="0">
              <a:solidFill>
                <a:srgbClr val="061922"/>
              </a:solidFill>
            </a:endParaRPr>
          </a:p>
        </p:txBody>
      </p:sp>
      <p:pic>
        <p:nvPicPr>
          <p:cNvPr id="19464" name="Picture 8"/>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15677" y="1687935"/>
            <a:ext cx="4010945" cy="2037532"/>
          </a:xfrm>
          <a:prstGeom prst="rect">
            <a:avLst/>
          </a:prstGeom>
          <a:ln>
            <a:noFill/>
          </a:ln>
          <a:effectLst>
            <a:outerShdw blurRad="292100" dist="139700" dir="2700000" algn="tl" rotWithShape="0">
              <a:srgbClr val="333333">
                <a:alpha val="65000"/>
              </a:srgbClr>
            </a:outerShdw>
          </a:effectLst>
        </p:spPr>
      </p:pic>
      <p:sp>
        <p:nvSpPr>
          <p:cNvPr id="28" name="TextBox 27"/>
          <p:cNvSpPr txBox="1">
            <a:spLocks noChangeArrowheads="1"/>
          </p:cNvSpPr>
          <p:nvPr/>
        </p:nvSpPr>
        <p:spPr bwMode="auto">
          <a:xfrm>
            <a:off x="662744" y="3922255"/>
            <a:ext cx="77882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fontAlgn="base" hangingPunct="1">
              <a:spcBef>
                <a:spcPct val="0"/>
              </a:spcBef>
              <a:spcAft>
                <a:spcPct val="0"/>
              </a:spcAft>
            </a:pPr>
            <a:r>
              <a:rPr lang="zh-CN" altLang="en-US" sz="2800" b="1" dirty="0" smtClean="0">
                <a:solidFill>
                  <a:srgbClr val="061922"/>
                </a:solidFill>
                <a:latin typeface="幼圆" pitchFamily="49" charset="-122"/>
                <a:ea typeface="幼圆" pitchFamily="49" charset="-122"/>
              </a:rPr>
              <a:t>通常，学生需要克服学习中的重点难点时</a:t>
            </a:r>
            <a:endParaRPr lang="en-US" altLang="zh-CN" sz="2800" b="1" dirty="0" smtClean="0">
              <a:solidFill>
                <a:srgbClr val="061922"/>
              </a:solidFill>
              <a:latin typeface="幼圆" pitchFamily="49" charset="-122"/>
              <a:ea typeface="幼圆" pitchFamily="49" charset="-122"/>
            </a:endParaRPr>
          </a:p>
          <a:p>
            <a:pPr algn="r" eaLnBrk="1" fontAlgn="base" hangingPunct="1">
              <a:spcBef>
                <a:spcPct val="0"/>
              </a:spcBef>
              <a:spcAft>
                <a:spcPct val="0"/>
              </a:spcAft>
            </a:pPr>
            <a:r>
              <a:rPr lang="zh-CN" altLang="en-US" sz="2800" b="1" dirty="0" smtClean="0">
                <a:solidFill>
                  <a:srgbClr val="C00000"/>
                </a:solidFill>
                <a:latin typeface="幼圆" pitchFamily="49" charset="-122"/>
                <a:ea typeface="幼圆" pitchFamily="49" charset="-122"/>
              </a:rPr>
              <a:t>教师往往并不在现场</a:t>
            </a:r>
            <a:endParaRPr lang="en-GB" sz="2800" b="1" dirty="0" smtClean="0">
              <a:solidFill>
                <a:srgbClr val="C00000"/>
              </a:solidFill>
              <a:latin typeface="幼圆" pitchFamily="49" charset="-122"/>
              <a:ea typeface="幼圆" pitchFamily="49" charset="-122"/>
            </a:endParaRPr>
          </a:p>
        </p:txBody>
      </p:sp>
      <p:sp>
        <p:nvSpPr>
          <p:cNvPr id="4" name="TextBox 3"/>
          <p:cNvSpPr txBox="1"/>
          <p:nvPr/>
        </p:nvSpPr>
        <p:spPr>
          <a:xfrm>
            <a:off x="1500372" y="249492"/>
            <a:ext cx="5303876" cy="923330"/>
          </a:xfrm>
          <a:prstGeom prst="rect">
            <a:avLst/>
          </a:prstGeom>
          <a:noFill/>
        </p:spPr>
        <p:txBody>
          <a:bodyPr wrap="square" rtlCol="0">
            <a:spAutoFit/>
          </a:bodyPr>
          <a:lstStyle/>
          <a:p>
            <a:pPr algn="ctr"/>
            <a:r>
              <a:rPr lang="zh-CN" altLang="en-US" sz="5400" dirty="0" smtClean="0">
                <a:solidFill>
                  <a:srgbClr val="004280"/>
                </a:solidFill>
                <a:latin typeface="方正大黑简体" pitchFamily="65" charset="-122"/>
                <a:ea typeface="方正大黑简体" pitchFamily="65" charset="-122"/>
              </a:rPr>
              <a:t>传统的教学</a:t>
            </a:r>
          </a:p>
        </p:txBody>
      </p:sp>
    </p:spTree>
    <p:extLst>
      <p:ext uri="{BB962C8B-B14F-4D97-AF65-F5344CB8AC3E}">
        <p14:creationId xmlns:p14="http://schemas.microsoft.com/office/powerpoint/2010/main" xmlns="" val="12925392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9592" y="339502"/>
            <a:ext cx="8030343"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zh-CN" altLang="en-US" sz="3200" b="1" dirty="0" smtClean="0">
                <a:solidFill>
                  <a:srgbClr val="0071C5"/>
                </a:solidFill>
                <a:latin typeface="方正大黑简体" pitchFamily="65" charset="-122"/>
                <a:ea typeface="方正大黑简体" pitchFamily="65" charset="-122"/>
              </a:rPr>
              <a:t>如果知识传授和知识内化的环境</a:t>
            </a:r>
            <a:r>
              <a:rPr lang="zh-CN" altLang="en-US" sz="3200" b="1" i="1" dirty="0" smtClean="0">
                <a:solidFill>
                  <a:srgbClr val="C00000"/>
                </a:solidFill>
                <a:latin typeface="方正大黑简体" pitchFamily="65" charset="-122"/>
                <a:ea typeface="方正大黑简体" pitchFamily="65" charset="-122"/>
              </a:rPr>
              <a:t>颠倒过来</a:t>
            </a:r>
            <a:r>
              <a:rPr lang="zh-CN" altLang="en-US" sz="3200" b="1" dirty="0" smtClean="0">
                <a:solidFill>
                  <a:srgbClr val="0071C5"/>
                </a:solidFill>
                <a:latin typeface="方正大黑简体" pitchFamily="65" charset="-122"/>
                <a:ea typeface="方正大黑简体" pitchFamily="65" charset="-122"/>
              </a:rPr>
              <a:t>，学习的有效性将改变</a:t>
            </a:r>
            <a:r>
              <a:rPr lang="en-US" altLang="zh-CN" sz="3200" b="1" dirty="0" smtClean="0">
                <a:solidFill>
                  <a:srgbClr val="0071C5"/>
                </a:solidFill>
                <a:latin typeface="方正大黑简体" pitchFamily="65" charset="-122"/>
                <a:ea typeface="方正大黑简体" pitchFamily="65" charset="-122"/>
              </a:rPr>
              <a:t>…</a:t>
            </a:r>
            <a:endParaRPr lang="en-GB" sz="3200" b="1" u="sng" dirty="0" smtClean="0">
              <a:solidFill>
                <a:srgbClr val="0071C5"/>
              </a:solidFill>
              <a:latin typeface="方正大黑简体" pitchFamily="65" charset="-122"/>
              <a:ea typeface="方正大黑简体" pitchFamily="65" charset="-122"/>
            </a:endParaRPr>
          </a:p>
        </p:txBody>
      </p:sp>
      <p:pic>
        <p:nvPicPr>
          <p:cNvPr id="19461" name="Pictur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59636" y="1687935"/>
            <a:ext cx="3938258" cy="2012530"/>
          </a:xfrm>
          <a:prstGeom prst="rect">
            <a:avLst/>
          </a:prstGeom>
          <a:ln>
            <a:noFill/>
          </a:ln>
          <a:effectLst>
            <a:outerShdw blurRad="292100" dist="139700" dir="2700000" algn="tl" rotWithShape="0">
              <a:srgbClr val="333333">
                <a:alpha val="65000"/>
              </a:srgbClr>
            </a:outerShdw>
          </a:effectLst>
        </p:spPr>
      </p:pic>
      <p:pic>
        <p:nvPicPr>
          <p:cNvPr id="19464" name="Picture 8"/>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15703" y="1687935"/>
            <a:ext cx="4010945" cy="2037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169697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727087">
            <a:off x="1343869" y="3244618"/>
            <a:ext cx="2501900" cy="1250156"/>
          </a:xfrm>
          <a:prstGeom prst="rect">
            <a:avLst/>
          </a:prstGeom>
          <a:ln>
            <a:noFill/>
          </a:ln>
          <a:effectLst>
            <a:outerShdw blurRad="292100" dist="139700" dir="2700000" algn="tl" rotWithShape="0">
              <a:srgbClr val="333333">
                <a:alpha val="65000"/>
              </a:srgbClr>
            </a:outerShdw>
          </a:effectLst>
        </p:spPr>
      </p:pic>
      <p:sp>
        <p:nvSpPr>
          <p:cNvPr id="4" name="Title 3"/>
          <p:cNvSpPr txBox="1">
            <a:spLocks/>
          </p:cNvSpPr>
          <p:nvPr/>
        </p:nvSpPr>
        <p:spPr>
          <a:xfrm>
            <a:off x="515947" y="59532"/>
            <a:ext cx="8237537" cy="666750"/>
          </a:xfrm>
          <a:prstGeom prst="rect">
            <a:avLst/>
          </a:prstGeom>
        </p:spPr>
        <p:txBody>
          <a:bodyPr/>
          <a:lstStyle/>
          <a:p>
            <a:pPr algn="ctr" eaLnBrk="0" fontAlgn="base" hangingPunct="0">
              <a:spcBef>
                <a:spcPct val="0"/>
              </a:spcBef>
              <a:spcAft>
                <a:spcPct val="0"/>
              </a:spcAft>
              <a:defRPr/>
            </a:pPr>
            <a:r>
              <a:rPr lang="zh-CN" altLang="en-US" sz="4800" b="1" kern="0" dirty="0">
                <a:solidFill>
                  <a:srgbClr val="C00000"/>
                </a:solidFill>
                <a:latin typeface="方正大黑简体" pitchFamily="65" charset="-122"/>
                <a:ea typeface="方正大黑简体" pitchFamily="65" charset="-122"/>
              </a:rPr>
              <a:t>颠倒的</a:t>
            </a:r>
            <a:r>
              <a:rPr lang="zh-CN" altLang="en-US" sz="4800" b="1" kern="0" dirty="0" smtClean="0">
                <a:solidFill>
                  <a:srgbClr val="C00000"/>
                </a:solidFill>
                <a:latin typeface="方正大黑简体" pitchFamily="65" charset="-122"/>
                <a:ea typeface="方正大黑简体" pitchFamily="65" charset="-122"/>
              </a:rPr>
              <a:t>教室</a:t>
            </a:r>
            <a:endParaRPr lang="en-US" sz="4800" b="1" kern="0" dirty="0">
              <a:solidFill>
                <a:srgbClr val="0860A8"/>
              </a:solidFill>
              <a:latin typeface="黑体" pitchFamily="49" charset="-122"/>
              <a:ea typeface="黑体" pitchFamily="49" charset="-122"/>
            </a:endParaRP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rot="21293176">
            <a:off x="4956043" y="1992159"/>
            <a:ext cx="3675320" cy="21388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180480" y="866776"/>
            <a:ext cx="2393604" cy="369332"/>
          </a:xfrm>
          <a:prstGeom prst="rect">
            <a:avLst/>
          </a:prstGeom>
          <a:noFill/>
        </p:spPr>
        <p:txBody>
          <a:bodyPr wrap="none">
            <a:spAutoFit/>
          </a:bodyPr>
          <a:lstStyle/>
          <a:p>
            <a:pPr algn="ctr" eaLnBrk="0" fontAlgn="base" hangingPunct="0">
              <a:spcBef>
                <a:spcPct val="0"/>
              </a:spcBef>
              <a:spcAft>
                <a:spcPct val="0"/>
              </a:spcAft>
              <a:defRPr/>
            </a:pPr>
            <a:r>
              <a:rPr lang="zh-CN" altLang="en-US" b="1" kern="0" dirty="0">
                <a:solidFill>
                  <a:srgbClr val="0860A8"/>
                </a:solidFill>
                <a:latin typeface="黑体" pitchFamily="49" charset="-122"/>
                <a:ea typeface="黑体" pitchFamily="49" charset="-122"/>
              </a:rPr>
              <a:t>知识传授</a:t>
            </a:r>
            <a:r>
              <a:rPr lang="en-US" b="1" kern="0" dirty="0">
                <a:solidFill>
                  <a:srgbClr val="0860A8"/>
                </a:solidFill>
                <a:latin typeface="黑体" pitchFamily="49" charset="-122"/>
                <a:ea typeface="黑体" pitchFamily="49" charset="-122"/>
              </a:rPr>
              <a:t> </a:t>
            </a:r>
            <a:r>
              <a:rPr lang="zh-CN" altLang="en-US" b="1" kern="0" dirty="0">
                <a:solidFill>
                  <a:srgbClr val="0860A8"/>
                </a:solidFill>
                <a:latin typeface="黑体" pitchFamily="49" charset="-122"/>
                <a:ea typeface="黑体" pitchFamily="49" charset="-122"/>
              </a:rPr>
              <a:t>：</a:t>
            </a:r>
            <a:r>
              <a:rPr lang="zh-CN" altLang="en-US" b="1" i="1" u="sng" kern="0" dirty="0">
                <a:solidFill>
                  <a:srgbClr val="0860A8"/>
                </a:solidFill>
                <a:latin typeface="黑体" pitchFamily="49" charset="-122"/>
                <a:ea typeface="黑体" pitchFamily="49" charset="-122"/>
              </a:rPr>
              <a:t>在教室外</a:t>
            </a:r>
            <a:endParaRPr lang="en-US" b="1" i="1" u="sng" kern="0" dirty="0">
              <a:solidFill>
                <a:srgbClr val="0860A8"/>
              </a:solidFill>
              <a:latin typeface="黑体" pitchFamily="49" charset="-122"/>
              <a:ea typeface="黑体" pitchFamily="49" charset="-122"/>
            </a:endParaRPr>
          </a:p>
        </p:txBody>
      </p:sp>
      <p:sp>
        <p:nvSpPr>
          <p:cNvPr id="13" name="TextBox 12"/>
          <p:cNvSpPr txBox="1"/>
          <p:nvPr/>
        </p:nvSpPr>
        <p:spPr>
          <a:xfrm>
            <a:off x="4941898" y="866775"/>
            <a:ext cx="3341687" cy="369332"/>
          </a:xfrm>
          <a:prstGeom prst="rect">
            <a:avLst/>
          </a:prstGeom>
          <a:noFill/>
        </p:spPr>
        <p:txBody>
          <a:bodyPr>
            <a:spAutoFit/>
          </a:bodyPr>
          <a:lstStyle/>
          <a:p>
            <a:pPr algn="ctr" fontAlgn="base">
              <a:spcBef>
                <a:spcPct val="0"/>
              </a:spcBef>
              <a:spcAft>
                <a:spcPct val="0"/>
              </a:spcAft>
              <a:defRPr/>
            </a:pPr>
            <a:r>
              <a:rPr lang="zh-CN" altLang="en-US" b="1" kern="0" dirty="0">
                <a:solidFill>
                  <a:srgbClr val="0860A8"/>
                </a:solidFill>
                <a:latin typeface="黑体" pitchFamily="49" charset="-122"/>
                <a:ea typeface="黑体" pitchFamily="49" charset="-122"/>
              </a:rPr>
              <a:t>知识吸收与掌握：</a:t>
            </a:r>
            <a:r>
              <a:rPr lang="en-US" b="1" kern="0" dirty="0">
                <a:solidFill>
                  <a:srgbClr val="0860A8"/>
                </a:solidFill>
                <a:latin typeface="黑体" pitchFamily="49" charset="-122"/>
                <a:ea typeface="黑体" pitchFamily="49" charset="-122"/>
              </a:rPr>
              <a:t> </a:t>
            </a:r>
            <a:r>
              <a:rPr lang="zh-CN" altLang="en-US" b="1" i="1" u="sng" kern="0" dirty="0">
                <a:solidFill>
                  <a:srgbClr val="0860A8"/>
                </a:solidFill>
                <a:latin typeface="黑体" pitchFamily="49" charset="-122"/>
                <a:ea typeface="黑体" pitchFamily="49" charset="-122"/>
              </a:rPr>
              <a:t>在教室内</a:t>
            </a:r>
            <a:endParaRPr lang="en-US" b="1" i="1" u="sng" kern="0" dirty="0">
              <a:solidFill>
                <a:srgbClr val="0860A8"/>
              </a:solidFill>
              <a:latin typeface="黑体" pitchFamily="49" charset="-122"/>
              <a:ea typeface="黑体" pitchFamily="49" charset="-122"/>
            </a:endParaRPr>
          </a:p>
        </p:txBody>
      </p:sp>
      <p:pic>
        <p:nvPicPr>
          <p:cNvPr id="11" name="内容占位符 3"/>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482452" y="1599642"/>
            <a:ext cx="2958920" cy="1607344"/>
          </a:xfrm>
          <a:prstGeom prst="rect">
            <a:avLst/>
          </a:prstGeom>
        </p:spPr>
      </p:pic>
    </p:spTree>
    <p:extLst>
      <p:ext uri="{BB962C8B-B14F-4D97-AF65-F5344CB8AC3E}">
        <p14:creationId xmlns:p14="http://schemas.microsoft.com/office/powerpoint/2010/main" xmlns="" val="21297885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8550" y="1563638"/>
            <a:ext cx="9261070" cy="3938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3"/>
          <p:cNvSpPr txBox="1">
            <a:spLocks/>
          </p:cNvSpPr>
          <p:nvPr/>
        </p:nvSpPr>
        <p:spPr>
          <a:xfrm>
            <a:off x="539552" y="249995"/>
            <a:ext cx="8237538" cy="1025611"/>
          </a:xfrm>
          <a:prstGeom prst="rect">
            <a:avLst/>
          </a:prstGeom>
        </p:spPr>
        <p:txBody>
          <a:bodyPr/>
          <a:lstStyle/>
          <a:p>
            <a:pPr algn="ctr" eaLnBrk="0" hangingPunct="0">
              <a:defRPr/>
            </a:pPr>
            <a:r>
              <a:rPr lang="zh-CN" altLang="en-US" sz="8000" b="1" kern="0" dirty="0">
                <a:solidFill>
                  <a:srgbClr val="FF0000"/>
                </a:solidFill>
                <a:effectLst>
                  <a:outerShdw blurRad="38100" dist="38100" dir="2700000" algn="tl">
                    <a:srgbClr val="000000">
                      <a:alpha val="43137"/>
                    </a:srgbClr>
                  </a:outerShdw>
                </a:effectLst>
                <a:latin typeface="方正粗倩简体" pitchFamily="65" charset="-122"/>
                <a:ea typeface="方正粗倩简体" pitchFamily="65" charset="-122"/>
              </a:rPr>
              <a:t>颠倒的课堂</a:t>
            </a:r>
            <a:endParaRPr lang="en-US" sz="8000" b="1" kern="0" dirty="0">
              <a:solidFill>
                <a:srgbClr val="FF0000"/>
              </a:solidFill>
              <a:effectLst>
                <a:outerShdw blurRad="38100" dist="38100" dir="2700000" algn="tl">
                  <a:srgbClr val="000000">
                    <a:alpha val="43137"/>
                  </a:srgbClr>
                </a:outerShdw>
              </a:effectLst>
              <a:latin typeface="方正粗倩简体" pitchFamily="65" charset="-122"/>
              <a:ea typeface="方正粗倩简体" pitchFamily="65" charset="-122"/>
            </a:endParaRPr>
          </a:p>
        </p:txBody>
      </p:sp>
      <p:sp>
        <p:nvSpPr>
          <p:cNvPr id="6" name="TextBox 5"/>
          <p:cNvSpPr txBox="1"/>
          <p:nvPr/>
        </p:nvSpPr>
        <p:spPr>
          <a:xfrm>
            <a:off x="1907704" y="1563638"/>
            <a:ext cx="5256212" cy="707886"/>
          </a:xfrm>
          <a:prstGeom prst="rect">
            <a:avLst/>
          </a:prstGeom>
          <a:noFill/>
        </p:spPr>
        <p:txBody>
          <a:bodyPr>
            <a:spAutoFit/>
          </a:bodyPr>
          <a:lstStyle/>
          <a:p>
            <a:pPr algn="ctr">
              <a:defRPr/>
            </a:pPr>
            <a:r>
              <a:rPr lang="en-US" altLang="zh-CN" sz="4000" b="1" dirty="0">
                <a:ln>
                  <a:solidFill>
                    <a:schemeClr val="tx1"/>
                  </a:solidFill>
                </a:ln>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The flipped classroom</a:t>
            </a:r>
            <a:endParaRPr lang="zh-CN" altLang="en-US" sz="4000" b="1" dirty="0">
              <a:ln>
                <a:solidFill>
                  <a:schemeClr val="tx1"/>
                </a:solidFill>
              </a:ln>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endParaRPr>
          </a:p>
        </p:txBody>
      </p:sp>
    </p:spTree>
    <p:extLst>
      <p:ext uri="{BB962C8B-B14F-4D97-AF65-F5344CB8AC3E}">
        <p14:creationId xmlns:p14="http://schemas.microsoft.com/office/powerpoint/2010/main" xmlns="" val="11107773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6211" y="2919235"/>
            <a:ext cx="3180776" cy="1477328"/>
          </a:xfrm>
          <a:prstGeom prst="rect">
            <a:avLst/>
          </a:prstGeom>
          <a:noFill/>
        </p:spPr>
        <p:txBody>
          <a:bodyPr wrap="square" rtlCol="0">
            <a:spAutoFit/>
          </a:bodyPr>
          <a:lstStyle/>
          <a:p>
            <a:r>
              <a:rPr lang="zh-CN" altLang="en-US" b="1" dirty="0" smtClean="0">
                <a:solidFill>
                  <a:srgbClr val="061922"/>
                </a:solidFill>
                <a:latin typeface="微软雅黑" pitchFamily="34" charset="-122"/>
                <a:ea typeface="微软雅黑" pitchFamily="34" charset="-122"/>
              </a:rPr>
              <a:t>科学教师</a:t>
            </a:r>
            <a:r>
              <a:rPr lang="en-US" altLang="zh-CN" b="1" dirty="0" smtClean="0">
                <a:solidFill>
                  <a:srgbClr val="061922"/>
                </a:solidFill>
                <a:latin typeface="微软雅黑" pitchFamily="34" charset="-122"/>
                <a:ea typeface="微软雅黑" pitchFamily="34" charset="-122"/>
              </a:rPr>
              <a:t/>
            </a:r>
            <a:br>
              <a:rPr lang="en-US" altLang="zh-CN" b="1" dirty="0" smtClean="0">
                <a:solidFill>
                  <a:srgbClr val="061922"/>
                </a:solidFill>
                <a:latin typeface="微软雅黑" pitchFamily="34" charset="-122"/>
                <a:ea typeface="微软雅黑" pitchFamily="34" charset="-122"/>
              </a:rPr>
            </a:br>
            <a:r>
              <a:rPr lang="zh-CN" altLang="en-US" b="1" dirty="0" smtClean="0">
                <a:solidFill>
                  <a:srgbClr val="061922"/>
                </a:solidFill>
                <a:latin typeface="微软雅黑" pitchFamily="34" charset="-122"/>
                <a:ea typeface="微软雅黑" pitchFamily="34" charset="-122"/>
              </a:rPr>
              <a:t>乔纳森</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伯格曼和亚伦</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萨姆</a:t>
            </a:r>
            <a:r>
              <a:rPr lang="zh-CN" altLang="en-US" b="1" dirty="0" smtClean="0">
                <a:solidFill>
                  <a:srgbClr val="061922"/>
                </a:solidFill>
                <a:latin typeface="微软雅黑" pitchFamily="34" charset="-122"/>
                <a:ea typeface="微软雅黑" pitchFamily="34" charset="-122"/>
              </a:rPr>
              <a:t>斯</a:t>
            </a:r>
            <a:r>
              <a:rPr lang="en-US" altLang="zh-CN" b="1" dirty="0" smtClean="0">
                <a:solidFill>
                  <a:srgbClr val="061922"/>
                </a:solidFill>
                <a:latin typeface="微软雅黑" pitchFamily="34" charset="-122"/>
                <a:ea typeface="微软雅黑" pitchFamily="34" charset="-122"/>
              </a:rPr>
              <a:t/>
            </a:r>
            <a:br>
              <a:rPr lang="en-US" altLang="zh-CN" b="1" dirty="0" smtClean="0">
                <a:solidFill>
                  <a:srgbClr val="061922"/>
                </a:solidFill>
                <a:latin typeface="微软雅黑" pitchFamily="34" charset="-122"/>
                <a:ea typeface="微软雅黑" pitchFamily="34" charset="-122"/>
              </a:rPr>
            </a:br>
            <a:r>
              <a:rPr lang="en-US" altLang="zh-CN" b="1" dirty="0" smtClean="0">
                <a:solidFill>
                  <a:srgbClr val="061922"/>
                </a:solidFill>
                <a:latin typeface="微软雅黑" pitchFamily="34" charset="-122"/>
                <a:ea typeface="微软雅黑" pitchFamily="34" charset="-122"/>
              </a:rPr>
              <a:t/>
            </a:r>
            <a:br>
              <a:rPr lang="en-US" altLang="zh-CN" b="1" dirty="0" smtClean="0">
                <a:solidFill>
                  <a:srgbClr val="061922"/>
                </a:solidFill>
                <a:latin typeface="微软雅黑" pitchFamily="34" charset="-122"/>
                <a:ea typeface="微软雅黑" pitchFamily="34" charset="-122"/>
              </a:rPr>
            </a:br>
            <a:r>
              <a:rPr lang="zh-CN" altLang="en-US" b="1" dirty="0" smtClean="0">
                <a:solidFill>
                  <a:srgbClr val="061922"/>
                </a:solidFill>
                <a:latin typeface="微软雅黑" pitchFamily="34" charset="-122"/>
                <a:ea typeface="微软雅黑" pitchFamily="34" charset="-122"/>
              </a:rPr>
              <a:t>（</a:t>
            </a:r>
            <a:r>
              <a:rPr lang="en-US" altLang="zh-CN" b="1" dirty="0" smtClean="0">
                <a:solidFill>
                  <a:srgbClr val="061922"/>
                </a:solidFill>
                <a:latin typeface="微软雅黑" pitchFamily="34" charset="-122"/>
                <a:ea typeface="微软雅黑" pitchFamily="34" charset="-122"/>
              </a:rPr>
              <a:t> </a:t>
            </a:r>
            <a:r>
              <a:rPr lang="en-US" altLang="zh-CN" b="1" dirty="0">
                <a:solidFill>
                  <a:srgbClr val="061922"/>
                </a:solidFill>
                <a:latin typeface="微软雅黑" pitchFamily="34" charset="-122"/>
                <a:ea typeface="微软雅黑" pitchFamily="34" charset="-122"/>
              </a:rPr>
              <a:t>Jonathan Bergmann and Aaron </a:t>
            </a:r>
            <a:r>
              <a:rPr lang="en-US" altLang="zh-CN" b="1" dirty="0" err="1">
                <a:solidFill>
                  <a:srgbClr val="061922"/>
                </a:solidFill>
                <a:latin typeface="微软雅黑" pitchFamily="34" charset="-122"/>
                <a:ea typeface="微软雅黑" pitchFamily="34" charset="-122"/>
              </a:rPr>
              <a:t>Sams</a:t>
            </a:r>
            <a:r>
              <a:rPr lang="en-US" altLang="zh-CN" b="1" dirty="0">
                <a:solidFill>
                  <a:srgbClr val="061922"/>
                </a:solidFill>
                <a:latin typeface="微软雅黑" pitchFamily="34" charset="-122"/>
                <a:ea typeface="微软雅黑" pitchFamily="34" charset="-122"/>
              </a:rPr>
              <a:t> </a:t>
            </a:r>
            <a:r>
              <a:rPr lang="zh-CN" altLang="en-US" b="1" dirty="0" smtClean="0">
                <a:solidFill>
                  <a:srgbClr val="061922"/>
                </a:solidFill>
                <a:latin typeface="微软雅黑" pitchFamily="34" charset="-122"/>
                <a:ea typeface="微软雅黑" pitchFamily="34" charset="-122"/>
              </a:rPr>
              <a:t>）</a:t>
            </a:r>
            <a:endParaRPr lang="zh-CN" altLang="en-US" dirty="0" smtClean="0">
              <a:solidFill>
                <a:srgbClr val="061922"/>
              </a:solidFill>
            </a:endParaRPr>
          </a:p>
        </p:txBody>
      </p:sp>
      <p:sp>
        <p:nvSpPr>
          <p:cNvPr id="5" name="TextBox 4"/>
          <p:cNvSpPr txBox="1"/>
          <p:nvPr/>
        </p:nvSpPr>
        <p:spPr>
          <a:xfrm>
            <a:off x="395536" y="195519"/>
            <a:ext cx="8352928" cy="461665"/>
          </a:xfrm>
          <a:prstGeom prst="rect">
            <a:avLst/>
          </a:prstGeom>
          <a:noFill/>
        </p:spPr>
        <p:txBody>
          <a:bodyPr wrap="square" rtlCol="0">
            <a:spAutoFit/>
          </a:bodyPr>
          <a:lstStyle/>
          <a:p>
            <a:pPr algn="ctr"/>
            <a:r>
              <a:rPr lang="zh-CN" altLang="en-US" sz="2400" b="1" dirty="0">
                <a:solidFill>
                  <a:srgbClr val="061922"/>
                </a:solidFill>
                <a:latin typeface="微软雅黑" pitchFamily="34" charset="-122"/>
                <a:ea typeface="微软雅黑" pitchFamily="34" charset="-122"/>
              </a:rPr>
              <a:t>美国林地公园高中（</a:t>
            </a:r>
            <a:r>
              <a:rPr lang="en-US" altLang="zh-CN" sz="2400" b="1" dirty="0">
                <a:solidFill>
                  <a:srgbClr val="061922"/>
                </a:solidFill>
                <a:latin typeface="微软雅黑" pitchFamily="34" charset="-122"/>
                <a:ea typeface="微软雅黑" pitchFamily="34" charset="-122"/>
              </a:rPr>
              <a:t> Woodland Park High School </a:t>
            </a:r>
            <a:r>
              <a:rPr lang="zh-CN" altLang="en-US" sz="2400" b="1" dirty="0">
                <a:solidFill>
                  <a:srgbClr val="061922"/>
                </a:solidFill>
                <a:latin typeface="微软雅黑" pitchFamily="34" charset="-122"/>
                <a:ea typeface="微软雅黑" pitchFamily="34" charset="-122"/>
              </a:rPr>
              <a:t>）</a:t>
            </a:r>
            <a:endParaRPr lang="zh-CN" altLang="en-US" sz="2400" dirty="0" smtClean="0">
              <a:solidFill>
                <a:srgbClr val="061922"/>
              </a:solidFill>
            </a:endParaRPr>
          </a:p>
        </p:txBody>
      </p:sp>
      <p:pic>
        <p:nvPicPr>
          <p:cNvPr id="1028" name="Picture 4" descr="http://www.futureeducators.org/goteach/wp-content/uploads/2011/08/Sams_Bergman_Inov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3620" y="1023939"/>
            <a:ext cx="5715000" cy="3095625"/>
          </a:xfrm>
          <a:prstGeom prst="roundRect">
            <a:avLst>
              <a:gd name="adj" fmla="val 16667"/>
            </a:avLst>
          </a:prstGeom>
          <a:ln>
            <a:noFill/>
          </a:ln>
          <a:effectLst>
            <a:outerShdw blurRad="76200" dist="38100" dir="7800000" algn="tl" rotWithShape="0">
              <a:srgbClr val="000000">
                <a:alpha val="40000"/>
              </a:srgbClr>
            </a:outerShdw>
            <a:reflection blurRad="6350" stA="50000" endA="300" endPos="900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11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7494"/>
            <a:ext cx="8352928" cy="3785652"/>
          </a:xfrm>
          <a:prstGeom prst="rect">
            <a:avLst/>
          </a:prstGeom>
          <a:noFill/>
        </p:spPr>
        <p:txBody>
          <a:bodyPr wrap="square" rtlCol="0">
            <a:spAutoFit/>
          </a:bodyPr>
          <a:lstStyle/>
          <a:p>
            <a:r>
              <a:rPr lang="en-US" altLang="zh-CN" sz="2400" b="1" dirty="0" smtClean="0">
                <a:solidFill>
                  <a:prstClr val="black"/>
                </a:solidFill>
                <a:latin typeface="幼圆" pitchFamily="49" charset="-122"/>
                <a:ea typeface="幼圆" pitchFamily="49" charset="-122"/>
              </a:rPr>
              <a:t>2006</a:t>
            </a:r>
            <a:r>
              <a:rPr lang="zh-CN" altLang="en-US" sz="2400" b="1" dirty="0" smtClean="0">
                <a:solidFill>
                  <a:prstClr val="black"/>
                </a:solidFill>
                <a:latin typeface="幼圆" pitchFamily="49" charset="-122"/>
                <a:ea typeface="幼圆" pitchFamily="49" charset="-122"/>
              </a:rPr>
              <a:t>年，我们观察到，学生</a:t>
            </a:r>
            <a:r>
              <a:rPr lang="zh-CN" altLang="en-US" sz="2400" b="1" dirty="0">
                <a:solidFill>
                  <a:prstClr val="black"/>
                </a:solidFill>
                <a:latin typeface="幼圆" pitchFamily="49" charset="-122"/>
                <a:ea typeface="幼圆" pitchFamily="49" charset="-122"/>
              </a:rPr>
              <a:t>真正</a:t>
            </a:r>
            <a:r>
              <a:rPr lang="zh-CN" altLang="en-US" sz="2400" b="1" dirty="0" smtClean="0">
                <a:solidFill>
                  <a:prstClr val="black"/>
                </a:solidFill>
                <a:latin typeface="幼圆" pitchFamily="49" charset="-122"/>
                <a:ea typeface="幼圆" pitchFamily="49" charset="-122"/>
              </a:rPr>
              <a:t>需要教师在身边帮助的时候，是他们在做功课遇到问题卡住的时候。学生并不需要老师在</a:t>
            </a:r>
            <a:r>
              <a:rPr lang="zh-CN" altLang="en-US" sz="2400" b="1" dirty="0">
                <a:solidFill>
                  <a:prstClr val="black"/>
                </a:solidFill>
                <a:latin typeface="幼圆" pitchFamily="49" charset="-122"/>
                <a:ea typeface="幼圆" pitchFamily="49" charset="-122"/>
              </a:rPr>
              <a:t>教室</a:t>
            </a:r>
            <a:r>
              <a:rPr lang="zh-CN" altLang="en-US" sz="2400" b="1" dirty="0" smtClean="0">
                <a:solidFill>
                  <a:prstClr val="black"/>
                </a:solidFill>
                <a:latin typeface="幼圆" pitchFamily="49" charset="-122"/>
                <a:ea typeface="幼圆" pitchFamily="49" charset="-122"/>
              </a:rPr>
              <a:t>里给他们讲授和传递信息，他们可以自己学习知识内容</a:t>
            </a:r>
            <a:r>
              <a:rPr lang="zh-CN" altLang="en-US" sz="2400" b="1" dirty="0">
                <a:solidFill>
                  <a:prstClr val="black"/>
                </a:solidFill>
                <a:latin typeface="幼圆" pitchFamily="49" charset="-122"/>
                <a:ea typeface="幼圆" pitchFamily="49" charset="-122"/>
              </a:rPr>
              <a:t>。</a:t>
            </a:r>
          </a:p>
          <a:p>
            <a:endParaRPr lang="zh-CN" altLang="en-US" sz="2400" b="1" dirty="0">
              <a:solidFill>
                <a:prstClr val="black"/>
              </a:solidFill>
              <a:latin typeface="幼圆" pitchFamily="49" charset="-122"/>
              <a:ea typeface="幼圆" pitchFamily="49" charset="-122"/>
            </a:endParaRPr>
          </a:p>
          <a:p>
            <a:r>
              <a:rPr lang="zh-CN" altLang="en-US" sz="2400" b="1" dirty="0" smtClean="0">
                <a:solidFill>
                  <a:prstClr val="black"/>
                </a:solidFill>
                <a:latin typeface="幼圆" pitchFamily="49" charset="-122"/>
                <a:ea typeface="幼圆" pitchFamily="49" charset="-122"/>
              </a:rPr>
              <a:t>于是，我们考虑改变课堂教学的方法，</a:t>
            </a:r>
            <a:r>
              <a:rPr lang="zh-CN" altLang="en-US" sz="2400" b="1" dirty="0">
                <a:solidFill>
                  <a:prstClr val="black"/>
                </a:solidFill>
                <a:latin typeface="幼圆" pitchFamily="49" charset="-122"/>
                <a:ea typeface="幼圆" pitchFamily="49" charset="-122"/>
              </a:rPr>
              <a:t>“如果我们预先</a:t>
            </a:r>
            <a:r>
              <a:rPr lang="zh-CN" altLang="en-US" sz="2400" b="1" dirty="0" smtClean="0">
                <a:solidFill>
                  <a:prstClr val="black"/>
                </a:solidFill>
                <a:latin typeface="幼圆" pitchFamily="49" charset="-122"/>
                <a:ea typeface="幼圆" pitchFamily="49" charset="-122"/>
              </a:rPr>
              <a:t>录制好课堂讲授内容，让学生把观看视频学习作为家庭作业的一部分。然后</a:t>
            </a:r>
            <a:r>
              <a:rPr lang="zh-CN" altLang="en-US" sz="2400" b="1" dirty="0">
                <a:solidFill>
                  <a:prstClr val="black"/>
                </a:solidFill>
                <a:latin typeface="幼圆" pitchFamily="49" charset="-122"/>
                <a:ea typeface="幼圆" pitchFamily="49" charset="-122"/>
              </a:rPr>
              <a:t>，</a:t>
            </a:r>
            <a:r>
              <a:rPr lang="zh-CN" altLang="en-US" sz="2400" b="1" dirty="0" smtClean="0">
                <a:solidFill>
                  <a:prstClr val="black"/>
                </a:solidFill>
                <a:latin typeface="幼圆" pitchFamily="49" charset="-122"/>
                <a:ea typeface="幼圆" pitchFamily="49" charset="-122"/>
              </a:rPr>
              <a:t>我们利用课堂教学的时间，帮助学生弄清楚他们不懂的概念，不是更好吗？”</a:t>
            </a:r>
            <a:endParaRPr lang="en-US" altLang="zh-CN" sz="2400" b="1" dirty="0" smtClean="0">
              <a:solidFill>
                <a:prstClr val="black"/>
              </a:solidFill>
              <a:latin typeface="幼圆" pitchFamily="49" charset="-122"/>
              <a:ea typeface="幼圆" pitchFamily="49" charset="-122"/>
            </a:endParaRPr>
          </a:p>
          <a:p>
            <a:endParaRPr lang="en-US" altLang="zh-CN" sz="2400" b="1" dirty="0">
              <a:solidFill>
                <a:prstClr val="black"/>
              </a:solidFill>
              <a:latin typeface="幼圆" pitchFamily="49" charset="-122"/>
              <a:ea typeface="幼圆" pitchFamily="49" charset="-122"/>
            </a:endParaRPr>
          </a:p>
          <a:p>
            <a:r>
              <a:rPr lang="zh-CN" altLang="en-US" sz="2400" b="1" dirty="0" smtClean="0">
                <a:solidFill>
                  <a:prstClr val="black"/>
                </a:solidFill>
                <a:latin typeface="幼圆" pitchFamily="49" charset="-122"/>
                <a:ea typeface="幼圆" pitchFamily="49" charset="-122"/>
              </a:rPr>
              <a:t>于是，我们的“颠倒的课堂”就诞生了。</a:t>
            </a:r>
            <a:endParaRPr lang="zh-CN" altLang="en-US" sz="2400" b="1" dirty="0">
              <a:solidFill>
                <a:prstClr val="black"/>
              </a:solidFill>
              <a:latin typeface="幼圆" pitchFamily="49" charset="-122"/>
              <a:ea typeface="幼圆" pitchFamily="49" charset="-122"/>
            </a:endParaRPr>
          </a:p>
        </p:txBody>
      </p:sp>
      <p:sp>
        <p:nvSpPr>
          <p:cNvPr id="5" name="TextBox 4"/>
          <p:cNvSpPr txBox="1"/>
          <p:nvPr/>
        </p:nvSpPr>
        <p:spPr>
          <a:xfrm>
            <a:off x="3779912" y="4517888"/>
            <a:ext cx="5112568" cy="646331"/>
          </a:xfrm>
          <a:prstGeom prst="rect">
            <a:avLst/>
          </a:prstGeom>
          <a:noFill/>
        </p:spPr>
        <p:txBody>
          <a:bodyPr wrap="square" rtlCol="0">
            <a:spAutoFit/>
          </a:bodyPr>
          <a:lstStyle/>
          <a:p>
            <a:r>
              <a:rPr lang="en-US" altLang="zh-CN" dirty="0" smtClean="0">
                <a:solidFill>
                  <a:prstClr val="black"/>
                </a:solidFill>
              </a:rPr>
              <a:t>--</a:t>
            </a:r>
            <a:r>
              <a:rPr lang="zh-CN" altLang="en-US" b="1" dirty="0">
                <a:solidFill>
                  <a:srgbClr val="061922"/>
                </a:solidFill>
                <a:latin typeface="微软雅黑" pitchFamily="34" charset="-122"/>
                <a:ea typeface="微软雅黑" pitchFamily="34" charset="-122"/>
              </a:rPr>
              <a:t>乔纳森</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伯格曼和亚伦</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萨姆</a:t>
            </a:r>
            <a:r>
              <a:rPr lang="zh-CN" altLang="en-US" b="1" dirty="0" smtClean="0">
                <a:solidFill>
                  <a:srgbClr val="061922"/>
                </a:solidFill>
                <a:latin typeface="微软雅黑" pitchFamily="34" charset="-122"/>
                <a:ea typeface="微软雅黑" pitchFamily="34" charset="-122"/>
              </a:rPr>
              <a:t>斯</a:t>
            </a:r>
            <a:r>
              <a:rPr lang="en-US" altLang="zh-CN" b="1" dirty="0" smtClean="0">
                <a:solidFill>
                  <a:srgbClr val="061922"/>
                </a:solidFill>
                <a:latin typeface="微软雅黑" pitchFamily="34" charset="-122"/>
                <a:ea typeface="微软雅黑" pitchFamily="34" charset="-122"/>
              </a:rPr>
              <a:t>,</a:t>
            </a:r>
            <a:r>
              <a:rPr lang="en-US" altLang="zh-CN" dirty="0">
                <a:solidFill>
                  <a:prstClr val="black"/>
                </a:solidFill>
              </a:rPr>
              <a:t> </a:t>
            </a:r>
            <a:r>
              <a:rPr lang="en-US" altLang="zh-CN" dirty="0" smtClean="0">
                <a:solidFill>
                  <a:prstClr val="black"/>
                </a:solidFill>
              </a:rPr>
              <a:t>2012</a:t>
            </a:r>
            <a:r>
              <a:rPr lang="zh-CN" altLang="en-US" dirty="0" smtClean="0">
                <a:solidFill>
                  <a:prstClr val="black"/>
                </a:solidFill>
              </a:rPr>
              <a:t>年</a:t>
            </a:r>
            <a:r>
              <a:rPr lang="en-US" altLang="zh-CN" dirty="0" smtClean="0">
                <a:solidFill>
                  <a:prstClr val="black"/>
                </a:solidFill>
              </a:rPr>
              <a:t>6</a:t>
            </a:r>
            <a:r>
              <a:rPr lang="zh-CN" altLang="en-US" dirty="0">
                <a:solidFill>
                  <a:prstClr val="black"/>
                </a:solidFill>
              </a:rPr>
              <a:t>月</a:t>
            </a:r>
            <a:r>
              <a:rPr lang="en-US" altLang="zh-CN" dirty="0" smtClean="0">
                <a:solidFill>
                  <a:prstClr val="black"/>
                </a:solidFill>
              </a:rPr>
              <a:t> 12</a:t>
            </a:r>
            <a:r>
              <a:rPr lang="zh-CN" altLang="en-US" dirty="0" smtClean="0">
                <a:solidFill>
                  <a:prstClr val="black"/>
                </a:solidFill>
              </a:rPr>
              <a:t>日</a:t>
            </a:r>
            <a:endParaRPr lang="en-US" altLang="zh-CN" dirty="0">
              <a:solidFill>
                <a:prstClr val="black"/>
              </a:solidFill>
            </a:endParaRPr>
          </a:p>
          <a:p>
            <a:endParaRPr lang="zh-CN" altLang="en-US" dirty="0">
              <a:solidFill>
                <a:prstClr val="black"/>
              </a:solidFill>
            </a:endParaRPr>
          </a:p>
        </p:txBody>
      </p:sp>
    </p:spTree>
    <p:extLst>
      <p:ext uri="{BB962C8B-B14F-4D97-AF65-F5344CB8AC3E}">
        <p14:creationId xmlns:p14="http://schemas.microsoft.com/office/powerpoint/2010/main" xmlns="" val="630990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51520" y="843591"/>
            <a:ext cx="3180776" cy="4524315"/>
          </a:xfrm>
          <a:prstGeom prst="rect">
            <a:avLst/>
          </a:prstGeom>
          <a:noFill/>
        </p:spPr>
        <p:txBody>
          <a:bodyPr wrap="square" rtlCol="0">
            <a:spAutoFit/>
          </a:bodyPr>
          <a:lstStyle/>
          <a:p>
            <a:r>
              <a:rPr lang="en-US" altLang="zh-CN" b="1" dirty="0" smtClean="0">
                <a:solidFill>
                  <a:srgbClr val="061922"/>
                </a:solidFill>
                <a:latin typeface="微软雅黑" pitchFamily="34" charset="-122"/>
                <a:ea typeface="微软雅黑" pitchFamily="34" charset="-122"/>
              </a:rPr>
              <a:t>2006</a:t>
            </a:r>
            <a:r>
              <a:rPr lang="zh-CN" altLang="en-US" b="1" dirty="0" smtClean="0">
                <a:solidFill>
                  <a:srgbClr val="061922"/>
                </a:solidFill>
                <a:latin typeface="微软雅黑" pitchFamily="34" charset="-122"/>
                <a:ea typeface="微软雅黑" pitchFamily="34" charset="-122"/>
              </a:rPr>
              <a:t>年，科学教师乔纳森</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伯格曼和亚伦</a:t>
            </a:r>
            <a:r>
              <a:rPr lang="en-US" altLang="zh-CN" b="1" dirty="0">
                <a:solidFill>
                  <a:srgbClr val="061922"/>
                </a:solidFill>
                <a:latin typeface="微软雅黑" pitchFamily="34" charset="-122"/>
                <a:ea typeface="微软雅黑" pitchFamily="34" charset="-122"/>
              </a:rPr>
              <a:t>·</a:t>
            </a:r>
            <a:r>
              <a:rPr lang="zh-CN" altLang="en-US" b="1" dirty="0">
                <a:solidFill>
                  <a:srgbClr val="061922"/>
                </a:solidFill>
                <a:latin typeface="微软雅黑" pitchFamily="34" charset="-122"/>
                <a:ea typeface="微软雅黑" pitchFamily="34" charset="-122"/>
              </a:rPr>
              <a:t>萨姆</a:t>
            </a:r>
            <a:r>
              <a:rPr lang="zh-CN" altLang="en-US" b="1" dirty="0" smtClean="0">
                <a:solidFill>
                  <a:srgbClr val="061922"/>
                </a:solidFill>
                <a:latin typeface="微软雅黑" pitchFamily="34" charset="-122"/>
                <a:ea typeface="微软雅黑" pitchFamily="34" charset="-122"/>
              </a:rPr>
              <a:t>斯（</a:t>
            </a:r>
            <a:r>
              <a:rPr lang="en-US" altLang="zh-CN" b="1" dirty="0" smtClean="0">
                <a:solidFill>
                  <a:srgbClr val="061922"/>
                </a:solidFill>
                <a:latin typeface="微软雅黑" pitchFamily="34" charset="-122"/>
                <a:ea typeface="微软雅黑" pitchFamily="34" charset="-122"/>
              </a:rPr>
              <a:t> </a:t>
            </a:r>
            <a:r>
              <a:rPr lang="en-US" altLang="zh-CN" b="1" dirty="0">
                <a:solidFill>
                  <a:srgbClr val="061922"/>
                </a:solidFill>
                <a:latin typeface="微软雅黑" pitchFamily="34" charset="-122"/>
                <a:ea typeface="微软雅黑" pitchFamily="34" charset="-122"/>
              </a:rPr>
              <a:t>Jonathan Bergmann and Aaron </a:t>
            </a:r>
            <a:r>
              <a:rPr lang="en-US" altLang="zh-CN" b="1" dirty="0" err="1">
                <a:solidFill>
                  <a:srgbClr val="061922"/>
                </a:solidFill>
                <a:latin typeface="微软雅黑" pitchFamily="34" charset="-122"/>
                <a:ea typeface="微软雅黑" pitchFamily="34" charset="-122"/>
              </a:rPr>
              <a:t>Sams</a:t>
            </a:r>
            <a:r>
              <a:rPr lang="en-US" altLang="zh-CN" b="1" dirty="0">
                <a:solidFill>
                  <a:srgbClr val="061922"/>
                </a:solidFill>
                <a:latin typeface="微软雅黑" pitchFamily="34" charset="-122"/>
                <a:ea typeface="微软雅黑" pitchFamily="34" charset="-122"/>
              </a:rPr>
              <a:t> </a:t>
            </a:r>
            <a:r>
              <a:rPr lang="zh-CN" altLang="en-US" b="1" dirty="0" smtClean="0">
                <a:solidFill>
                  <a:srgbClr val="061922"/>
                </a:solidFill>
                <a:latin typeface="微软雅黑" pitchFamily="34" charset="-122"/>
                <a:ea typeface="微软雅黑" pitchFamily="34" charset="-122"/>
              </a:rPr>
              <a:t>）为</a:t>
            </a:r>
            <a:r>
              <a:rPr lang="zh-CN" altLang="en-US" b="1" dirty="0">
                <a:solidFill>
                  <a:srgbClr val="061922"/>
                </a:solidFill>
                <a:latin typeface="微软雅黑" pitchFamily="34" charset="-122"/>
                <a:ea typeface="微软雅黑" pitchFamily="34" charset="-122"/>
              </a:rPr>
              <a:t>学生录制在线视频</a:t>
            </a:r>
            <a:r>
              <a:rPr lang="zh-CN" altLang="en-US" b="1" dirty="0" smtClean="0">
                <a:solidFill>
                  <a:srgbClr val="061922"/>
                </a:solidFill>
                <a:latin typeface="微软雅黑" pitchFamily="34" charset="-122"/>
                <a:ea typeface="微软雅黑" pitchFamily="34" charset="-122"/>
              </a:rPr>
              <a:t>课程。</a:t>
            </a:r>
            <a:endParaRPr lang="en-US" altLang="zh-CN" b="1" dirty="0" smtClean="0">
              <a:solidFill>
                <a:srgbClr val="061922"/>
              </a:solidFill>
              <a:latin typeface="微软雅黑" pitchFamily="34" charset="-122"/>
              <a:ea typeface="微软雅黑" pitchFamily="34" charset="-122"/>
            </a:endParaRPr>
          </a:p>
          <a:p>
            <a:r>
              <a:rPr lang="zh-CN" altLang="en-US" b="1" dirty="0" smtClean="0">
                <a:solidFill>
                  <a:srgbClr val="061922"/>
                </a:solidFill>
                <a:latin typeface="微软雅黑" pitchFamily="34" charset="-122"/>
                <a:ea typeface="微软雅黑" pitchFamily="34" charset="-122"/>
              </a:rPr>
              <a:t>学生晚上</a:t>
            </a:r>
            <a:r>
              <a:rPr lang="zh-CN" altLang="en-US" b="1" dirty="0">
                <a:solidFill>
                  <a:srgbClr val="061922"/>
                </a:solidFill>
                <a:latin typeface="微软雅黑" pitchFamily="34" charset="-122"/>
                <a:ea typeface="微软雅黑" pitchFamily="34" charset="-122"/>
              </a:rPr>
              <a:t>在家</a:t>
            </a:r>
            <a:r>
              <a:rPr lang="zh-CN" altLang="en-US" b="1" dirty="0" smtClean="0">
                <a:solidFill>
                  <a:srgbClr val="061922"/>
                </a:solidFill>
                <a:latin typeface="微软雅黑" pitchFamily="34" charset="-122"/>
                <a:ea typeface="微软雅黑" pitchFamily="34" charset="-122"/>
              </a:rPr>
              <a:t>观看教学</a:t>
            </a:r>
            <a:r>
              <a:rPr lang="zh-CN" altLang="en-US" b="1" dirty="0">
                <a:solidFill>
                  <a:srgbClr val="061922"/>
                </a:solidFill>
                <a:latin typeface="微软雅黑" pitchFamily="34" charset="-122"/>
                <a:ea typeface="微软雅黑" pitchFamily="34" charset="-122"/>
              </a:rPr>
              <a:t>视频，</a:t>
            </a:r>
            <a:r>
              <a:rPr lang="zh-CN" altLang="en-US" b="1" dirty="0" smtClean="0">
                <a:solidFill>
                  <a:srgbClr val="061922"/>
                </a:solidFill>
                <a:latin typeface="微软雅黑" pitchFamily="34" charset="-122"/>
                <a:ea typeface="微软雅黑" pitchFamily="34" charset="-122"/>
              </a:rPr>
              <a:t>第二天同学一起在</a:t>
            </a:r>
            <a:r>
              <a:rPr lang="zh-CN" altLang="en-US" b="1" dirty="0">
                <a:solidFill>
                  <a:srgbClr val="061922"/>
                </a:solidFill>
                <a:latin typeface="微软雅黑" pitchFamily="34" charset="-122"/>
                <a:ea typeface="微软雅黑" pitchFamily="34" charset="-122"/>
              </a:rPr>
              <a:t>教室</a:t>
            </a:r>
            <a:r>
              <a:rPr lang="zh-CN" altLang="en-US" b="1" dirty="0" smtClean="0">
                <a:solidFill>
                  <a:srgbClr val="061922"/>
                </a:solidFill>
                <a:latin typeface="微软雅黑" pitchFamily="34" charset="-122"/>
                <a:ea typeface="微软雅黑" pitchFamily="34" charset="-122"/>
              </a:rPr>
              <a:t>做实验和作业</a:t>
            </a:r>
            <a:r>
              <a:rPr lang="zh-CN" altLang="en-US" b="1" dirty="0">
                <a:solidFill>
                  <a:srgbClr val="061922"/>
                </a:solidFill>
                <a:latin typeface="微软雅黑" pitchFamily="34" charset="-122"/>
                <a:ea typeface="微软雅黑" pitchFamily="34" charset="-122"/>
              </a:rPr>
              <a:t>，遇到问题有老师和同学可以请教</a:t>
            </a:r>
            <a:r>
              <a:rPr lang="zh-CN" altLang="en-US" b="1" dirty="0" smtClean="0">
                <a:solidFill>
                  <a:srgbClr val="061922"/>
                </a:solidFill>
                <a:latin typeface="微软雅黑" pitchFamily="34" charset="-122"/>
                <a:ea typeface="微软雅黑" pitchFamily="34" charset="-122"/>
              </a:rPr>
              <a:t>。</a:t>
            </a:r>
            <a:endParaRPr lang="en-US" altLang="zh-CN" b="1" dirty="0" smtClean="0">
              <a:solidFill>
                <a:srgbClr val="061922"/>
              </a:solidFill>
              <a:latin typeface="微软雅黑" pitchFamily="34" charset="-122"/>
              <a:ea typeface="微软雅黑" pitchFamily="34" charset="-122"/>
            </a:endParaRPr>
          </a:p>
          <a:p>
            <a:endParaRPr lang="en-US" altLang="zh-CN" b="1" dirty="0">
              <a:solidFill>
                <a:srgbClr val="061922"/>
              </a:solidFill>
              <a:latin typeface="微软雅黑" pitchFamily="34" charset="-122"/>
              <a:ea typeface="微软雅黑" pitchFamily="34" charset="-122"/>
            </a:endParaRPr>
          </a:p>
          <a:p>
            <a:r>
              <a:rPr lang="zh-CN" altLang="en-US" b="1" dirty="0" smtClean="0">
                <a:solidFill>
                  <a:srgbClr val="061922"/>
                </a:solidFill>
                <a:latin typeface="微软雅黑" pitchFamily="34" charset="-122"/>
                <a:ea typeface="微软雅黑" pitchFamily="34" charset="-122"/>
              </a:rPr>
              <a:t>这</a:t>
            </a:r>
            <a:r>
              <a:rPr lang="zh-CN" altLang="en-US" b="1" dirty="0">
                <a:solidFill>
                  <a:srgbClr val="061922"/>
                </a:solidFill>
                <a:latin typeface="微软雅黑" pitchFamily="34" charset="-122"/>
                <a:ea typeface="微软雅黑" pitchFamily="34" charset="-122"/>
              </a:rPr>
              <a:t>跟传统</a:t>
            </a:r>
            <a:r>
              <a:rPr lang="zh-CN" altLang="en-US" b="1" dirty="0" smtClean="0">
                <a:solidFill>
                  <a:srgbClr val="061922"/>
                </a:solidFill>
                <a:latin typeface="微软雅黑" pitchFamily="34" charset="-122"/>
                <a:ea typeface="微软雅黑" pitchFamily="34" charset="-122"/>
              </a:rPr>
              <a:t>的“老师</a:t>
            </a:r>
            <a:r>
              <a:rPr lang="zh-CN" altLang="en-US" b="1" dirty="0">
                <a:solidFill>
                  <a:srgbClr val="061922"/>
                </a:solidFill>
                <a:latin typeface="微软雅黑" pitchFamily="34" charset="-122"/>
                <a:ea typeface="微软雅黑" pitchFamily="34" charset="-122"/>
              </a:rPr>
              <a:t>白天在教室上课，学生晚上回家做</a:t>
            </a:r>
            <a:r>
              <a:rPr lang="zh-CN" altLang="en-US" b="1" dirty="0" smtClean="0">
                <a:solidFill>
                  <a:srgbClr val="061922"/>
                </a:solidFill>
                <a:latin typeface="微软雅黑" pitchFamily="34" charset="-122"/>
                <a:ea typeface="微软雅黑" pitchFamily="34" charset="-122"/>
              </a:rPr>
              <a:t>作业”的</a:t>
            </a:r>
            <a:r>
              <a:rPr lang="zh-CN" altLang="en-US" b="1" dirty="0">
                <a:solidFill>
                  <a:srgbClr val="061922"/>
                </a:solidFill>
                <a:latin typeface="微软雅黑" pitchFamily="34" charset="-122"/>
                <a:ea typeface="微软雅黑" pitchFamily="34" charset="-122"/>
              </a:rPr>
              <a:t>方式正好相反，</a:t>
            </a:r>
            <a:r>
              <a:rPr lang="zh-CN" altLang="en-US" b="1" dirty="0" smtClean="0">
                <a:solidFill>
                  <a:srgbClr val="061922"/>
                </a:solidFill>
                <a:latin typeface="微软雅黑" pitchFamily="34" charset="-122"/>
                <a:ea typeface="微软雅黑" pitchFamily="34" charset="-122"/>
              </a:rPr>
              <a:t>所以被称为“颠到的课堂”，并广泛流传开来。</a:t>
            </a:r>
            <a:endParaRPr lang="zh-CN" altLang="en-US" b="1" dirty="0">
              <a:solidFill>
                <a:srgbClr val="061922"/>
              </a:solidFill>
              <a:latin typeface="微软雅黑" pitchFamily="34" charset="-122"/>
              <a:ea typeface="微软雅黑" pitchFamily="34" charset="-122"/>
            </a:endParaRPr>
          </a:p>
          <a:p>
            <a:endParaRPr lang="zh-CN" altLang="en-US" dirty="0" err="1" smtClean="0">
              <a:solidFill>
                <a:srgbClr val="061922"/>
              </a:solidFill>
            </a:endParaRPr>
          </a:p>
        </p:txBody>
      </p:sp>
      <p:sp>
        <p:nvSpPr>
          <p:cNvPr id="5" name="TextBox 4"/>
          <p:cNvSpPr txBox="1"/>
          <p:nvPr/>
        </p:nvSpPr>
        <p:spPr>
          <a:xfrm>
            <a:off x="395536" y="195519"/>
            <a:ext cx="8352928" cy="461665"/>
          </a:xfrm>
          <a:prstGeom prst="rect">
            <a:avLst/>
          </a:prstGeom>
          <a:noFill/>
        </p:spPr>
        <p:txBody>
          <a:bodyPr wrap="square" rtlCol="0">
            <a:spAutoFit/>
          </a:bodyPr>
          <a:lstStyle/>
          <a:p>
            <a:pPr algn="ctr"/>
            <a:r>
              <a:rPr lang="zh-CN" altLang="en-US" sz="2400" b="1" dirty="0">
                <a:solidFill>
                  <a:srgbClr val="061922"/>
                </a:solidFill>
                <a:latin typeface="微软雅黑" pitchFamily="34" charset="-122"/>
                <a:ea typeface="微软雅黑" pitchFamily="34" charset="-122"/>
              </a:rPr>
              <a:t>美国林地公园高中（</a:t>
            </a:r>
            <a:r>
              <a:rPr lang="en-US" altLang="zh-CN" sz="2400" b="1" dirty="0">
                <a:solidFill>
                  <a:srgbClr val="061922"/>
                </a:solidFill>
                <a:latin typeface="微软雅黑" pitchFamily="34" charset="-122"/>
                <a:ea typeface="微软雅黑" pitchFamily="34" charset="-122"/>
              </a:rPr>
              <a:t> Woodland Park High School </a:t>
            </a:r>
            <a:r>
              <a:rPr lang="zh-CN" altLang="en-US" sz="2400" b="1" dirty="0">
                <a:solidFill>
                  <a:srgbClr val="061922"/>
                </a:solidFill>
                <a:latin typeface="微软雅黑" pitchFamily="34" charset="-122"/>
                <a:ea typeface="微软雅黑" pitchFamily="34" charset="-122"/>
              </a:rPr>
              <a:t>）</a:t>
            </a:r>
            <a:endParaRPr lang="zh-CN" altLang="en-US" sz="2400" dirty="0" smtClean="0">
              <a:solidFill>
                <a:srgbClr val="061922"/>
              </a:solidFill>
            </a:endParaRPr>
          </a:p>
        </p:txBody>
      </p:sp>
      <p:sp>
        <p:nvSpPr>
          <p:cNvPr id="6" name="右箭头 5">
            <a:hlinkClick r:id="rId3" action="ppaction://hlinkfile"/>
          </p:cNvPr>
          <p:cNvSpPr/>
          <p:nvPr/>
        </p:nvSpPr>
        <p:spPr bwMode="auto">
          <a:xfrm>
            <a:off x="8748464" y="4659983"/>
            <a:ext cx="360156" cy="430893"/>
          </a:xfrm>
          <a:prstGeom prst="rightArrow">
            <a:avLst/>
          </a:prstGeom>
          <a:solidFill>
            <a:schemeClr val="bg2"/>
          </a:solidFill>
          <a:ln w="3175" cap="flat"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zh-CN" altLang="en-US" sz="2000" b="1" smtClean="0">
              <a:solidFill>
                <a:srgbClr val="061922"/>
              </a:solidFill>
              <a:latin typeface="Neo Sans Intel" pitchFamily="34" charset="0"/>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62" t="12273" r="4121" b="10176"/>
          <a:stretch/>
        </p:blipFill>
        <p:spPr bwMode="auto">
          <a:xfrm>
            <a:off x="4211960" y="1364342"/>
            <a:ext cx="4716582" cy="2647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38681807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6713</TotalTime>
  <Words>3108</Words>
  <Application>Microsoft Office PowerPoint</Application>
  <PresentationFormat>全屏显示(16:9)</PresentationFormat>
  <Paragraphs>394</Paragraphs>
  <Slides>15</Slides>
  <Notes>6</Notes>
  <HiddenSlides>0</HiddenSlides>
  <MMClips>0</MMClips>
  <ScaleCrop>false</ScaleCrop>
  <HeadingPairs>
    <vt:vector size="4" baseType="variant">
      <vt:variant>
        <vt:lpstr>主题</vt:lpstr>
      </vt:variant>
      <vt:variant>
        <vt:i4>23</vt:i4>
      </vt:variant>
      <vt:variant>
        <vt:lpstr>幻灯片标题</vt:lpstr>
      </vt:variant>
      <vt:variant>
        <vt:i4>15</vt:i4>
      </vt:variant>
    </vt:vector>
  </HeadingPairs>
  <TitlesOfParts>
    <vt:vector size="38" baseType="lpstr">
      <vt:lpstr>Office 主题</vt:lpstr>
      <vt:lpstr>Intel_LTtemplate_121410</vt:lpstr>
      <vt:lpstr>1_Intel_LTtemplate_121410</vt:lpstr>
      <vt:lpstr>2_Intel_LTtemplate_121410</vt:lpstr>
      <vt:lpstr>3_Intel_LTtemplate_121410</vt:lpstr>
      <vt:lpstr>4_Intel_LTtemplate_121410</vt:lpstr>
      <vt:lpstr>默认设计模板</vt:lpstr>
      <vt:lpstr>5_Intel_LTtemplate_121410</vt:lpstr>
      <vt:lpstr>6_Intel_LTtemplate_121410</vt:lpstr>
      <vt:lpstr>7_Intel_LTtemplate_121410</vt:lpstr>
      <vt:lpstr>8_Intel_LTtemplate_121410</vt:lpstr>
      <vt:lpstr>9_Intel_LTtemplate_121410</vt:lpstr>
      <vt:lpstr>10_Intel_LTtemplate_121410</vt:lpstr>
      <vt:lpstr>11_Intel_LTtemplate_121410</vt:lpstr>
      <vt:lpstr>12_Intel_LTtemplate_121410</vt:lpstr>
      <vt:lpstr>13_Intel_LTtemplate_121410</vt:lpstr>
      <vt:lpstr>14_Intel_LTtemplate_121410</vt:lpstr>
      <vt:lpstr>15_Intel_LTtemplate_121410</vt:lpstr>
      <vt:lpstr>16_Intel_LTtemplate_121410</vt:lpstr>
      <vt:lpstr>17_Intel_LTtemplate_121410</vt:lpstr>
      <vt:lpstr>18_Intel_LTtemplate_121410</vt:lpstr>
      <vt:lpstr>19_Intel_LTtemplate_121410</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颠倒的课堂如何运作</vt:lpstr>
      <vt:lpstr>颠倒的课堂教学模式的特点</vt:lpstr>
      <vt:lpstr>颠倒课堂的效果</vt:lpstr>
      <vt:lpstr>颠倒课堂蓬勃兴起</vt:lpstr>
      <vt:lpstr>越来越多的学校实施颠倒的课堂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时代变化与课堂教学结构变革</dc:title>
  <dc:creator>黎加厚</dc:creator>
  <cp:lastModifiedBy>微软用户</cp:lastModifiedBy>
  <cp:revision>1389</cp:revision>
  <dcterms:created xsi:type="dcterms:W3CDTF">2011-06-23T05:25:27Z</dcterms:created>
  <dcterms:modified xsi:type="dcterms:W3CDTF">2012-12-16T09:03:57Z</dcterms:modified>
</cp:coreProperties>
</file>