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3" r:id="rId3"/>
    <p:sldId id="274" r:id="rId4"/>
    <p:sldId id="276" r:id="rId5"/>
    <p:sldId id="257" r:id="rId6"/>
    <p:sldId id="256" r:id="rId7"/>
    <p:sldId id="259" r:id="rId8"/>
    <p:sldId id="267" r:id="rId9"/>
    <p:sldId id="264" r:id="rId10"/>
    <p:sldId id="265" r:id="rId11"/>
    <p:sldId id="266" r:id="rId12"/>
    <p:sldId id="261" r:id="rId13"/>
    <p:sldId id="263" r:id="rId14"/>
    <p:sldId id="269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43" autoAdjust="0"/>
  </p:normalViewPr>
  <p:slideViewPr>
    <p:cSldViewPr>
      <p:cViewPr varScale="1">
        <p:scale>
          <a:sx n="49" d="100"/>
          <a:sy n="49" d="100"/>
        </p:scale>
        <p:origin x="-1306" y="-82"/>
      </p:cViewPr>
      <p:guideLst>
        <p:guide orient="horz" pos="2156"/>
        <p:guide pos="28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61600" cy="73761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EED1D0-8CC8-4365-9E0F-A46B6A38C10B}" type="datetime1">
              <a:rPr lang="zh-CN" altLang="en-US"/>
              <a:pPr/>
              <a:t>2013/4/14</a:t>
            </a:fld>
            <a:endParaRPr lang="zh-CN" altLang="en-US"/>
          </a:p>
        </p:txBody>
      </p:sp>
      <p:sp>
        <p:nvSpPr>
          <p:cNvPr id="2052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</p:spPr>
        <p:txBody>
          <a:bodyPr anchor="ctr"/>
          <a:lstStyle/>
          <a:p>
            <a:pPr defTabSz="0" eaLnBrk="0" hangingPunct="0">
              <a:spcBef>
                <a:spcPct val="30000"/>
              </a:spcBef>
            </a:pPr>
            <a:r>
              <a:rPr lang="zh-CN" sz="1200"/>
              <a:t>单击此处编辑母版文本样式</a:t>
            </a:r>
          </a:p>
          <a:p>
            <a:pPr defTabSz="0" eaLnBrk="0" hangingPunct="0">
              <a:spcBef>
                <a:spcPct val="30000"/>
              </a:spcBef>
            </a:pPr>
            <a:r>
              <a:rPr lang="zh-CN" sz="1200"/>
              <a:t>第二级</a:t>
            </a:r>
          </a:p>
          <a:p>
            <a:pPr defTabSz="0" eaLnBrk="0" hangingPunct="0">
              <a:spcBef>
                <a:spcPct val="30000"/>
              </a:spcBef>
            </a:pPr>
            <a:r>
              <a:rPr lang="zh-CN" sz="1200"/>
              <a:t>第三级</a:t>
            </a:r>
          </a:p>
          <a:p>
            <a:pPr defTabSz="0" eaLnBrk="0" hangingPunct="0">
              <a:spcBef>
                <a:spcPct val="30000"/>
              </a:spcBef>
            </a:pPr>
            <a:r>
              <a:rPr lang="zh-CN" sz="1200"/>
              <a:t>第四级</a:t>
            </a:r>
          </a:p>
          <a:p>
            <a:pPr defTabSz="0" eaLnBrk="0" hangingPunct="0">
              <a:spcBef>
                <a:spcPct val="30000"/>
              </a:spcBef>
            </a:pPr>
            <a:r>
              <a:rPr lang="zh-CN" sz="120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E8CCDA4-ECE8-4C91-93BE-E06CB6B158F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51597-BACB-451D-8568-08C31B9FE24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FBDE2-0E1D-47AF-B30E-DDA1FA2252AF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F5080-C2AB-4A66-86C9-1464EFBD4B5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F4BDA24-AE96-4457-AC5D-DA46160A493F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4991E-43BD-4D97-9AB0-D8ED6561C2CF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286FF-1367-4B24-B5D6-57F74F757492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57CE8-5510-4013-99C8-618D0A91B7F4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E5EE-73AA-45FE-B89F-949BC4F39ECD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2E7F3-2F35-4744-8D3A-E4556A2C2A4A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169CF-ACAB-4F82-B4DA-8FB50C8A46D6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88EEF-946C-4248-8DA6-BA6FC244B22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D3433-295E-44C7-A495-A586F61B830E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>
                <a:sym typeface="Calibri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>
                <a:sym typeface="Calibri" pitchFamily="34" charset="0"/>
              </a:rPr>
              <a:t>单击此处编辑母版文本样式</a:t>
            </a:r>
          </a:p>
          <a:p>
            <a:pPr lvl="1"/>
            <a:r>
              <a:rPr lang="zh-CN" smtClean="0">
                <a:sym typeface="Calibri" pitchFamily="34" charset="0"/>
              </a:rPr>
              <a:t>第二级</a:t>
            </a:r>
          </a:p>
          <a:p>
            <a:pPr lvl="2"/>
            <a:r>
              <a:rPr lang="zh-CN" smtClean="0">
                <a:sym typeface="Calibri" pitchFamily="34" charset="0"/>
              </a:rPr>
              <a:t>第三级</a:t>
            </a:r>
          </a:p>
          <a:p>
            <a:pPr lvl="3"/>
            <a:r>
              <a:rPr lang="zh-CN" smtClean="0">
                <a:sym typeface="Calibri" pitchFamily="34" charset="0"/>
              </a:rPr>
              <a:t>第四级</a:t>
            </a:r>
          </a:p>
          <a:p>
            <a:pPr lvl="4"/>
            <a:r>
              <a:rPr lang="zh-CN" smtClean="0">
                <a:sym typeface="Calibri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46ADAEC-D8CD-487C-BC0E-27668FD922BE}" type="datetime1">
              <a:rPr lang="zh-CN" altLang="en-US"/>
              <a:pPr/>
              <a:t>2013/4/14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5ED2FE-2970-4EC4-8B37-873164999A80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2pPr>
      <a:lvl3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3pPr>
      <a:lvl4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4pPr>
      <a:lvl5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 marL="0" indent="0"/>
            <a:endParaRPr lang="zh-CN" altLang="zh-CN"/>
          </a:p>
        </p:txBody>
      </p:sp>
      <p:sp>
        <p:nvSpPr>
          <p:cNvPr id="3075" name="副标题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zh-CN" altLang="zh-CN">
              <a:solidFill>
                <a:srgbClr val="898989"/>
              </a:solidFill>
            </a:endParaRPr>
          </a:p>
        </p:txBody>
      </p:sp>
      <p:pic>
        <p:nvPicPr>
          <p:cNvPr id="3076" name="图片 3" descr="2009042317545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图片 6" descr="鼓字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50"/>
            <a:ext cx="464343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图片 7" descr="神字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3" y="428625"/>
            <a:ext cx="4929187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图片 9" descr="无标题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4572000"/>
            <a:ext cx="29289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TextBox 11"/>
          <p:cNvSpPr>
            <a:spLocks noChangeArrowheads="1"/>
          </p:cNvSpPr>
          <p:nvPr/>
        </p:nvSpPr>
        <p:spPr bwMode="auto">
          <a:xfrm>
            <a:off x="5286375" y="4000500"/>
            <a:ext cx="1316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王雁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endParaRPr lang="zh-CN" altLang="zh-CN"/>
          </a:p>
        </p:txBody>
      </p:sp>
      <p:pic>
        <p:nvPicPr>
          <p:cNvPr id="8195" name="内容占位符 3" descr="200904231754570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285750" y="1143000"/>
            <a:ext cx="8858250" cy="3970338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36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再后来，</a:t>
            </a:r>
            <a:r>
              <a:rPr lang="zh-CN" altLang="en-US" sz="3600" b="1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我就开始在中国的大地上不断地流浪，</a:t>
            </a:r>
            <a:r>
              <a:rPr lang="zh-CN" altLang="en-US" sz="36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看高山、大河、湖畔、森林、和最底层的人们交朋友，学会在艰苦的环境中保持乐观的生活态度，并用心记录身边发生的事和遇见的人。接着，我就走进了中国著名的大山秦岭之中，和山中的老百姓成了好朋友，这就是我的创作源泉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endParaRPr lang="zh-CN" altLang="zh-CN"/>
          </a:p>
        </p:txBody>
      </p:sp>
      <p:pic>
        <p:nvPicPr>
          <p:cNvPr id="9219" name="内容占位符 3" descr="200904231754570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357188" y="642938"/>
            <a:ext cx="8143875" cy="7294562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《鼓神》中的我，是一个倒霉蛋，可偏偏又是在人最倒霉的时候，才能接触到生命的真谛。这就是：不要小看自己，不要轻视自己，天很大，地很宽，路很多，</a:t>
            </a:r>
            <a:r>
              <a:rPr lang="zh-CN" altLang="en-US" sz="3600" b="1" dirty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苦难可能是美丽的，欢乐可能是苦涩的，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海市蜃楼肯定要消失，</a:t>
            </a:r>
            <a:r>
              <a:rPr lang="zh-CN" altLang="en-US" sz="3600" b="1" dirty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而脚下的路，无论什么样的路，</a:t>
            </a:r>
            <a:r>
              <a:rPr lang="zh-CN" altLang="en-US" sz="3600" b="1" dirty="0" smtClean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终究要</a:t>
            </a:r>
            <a:r>
              <a:rPr lang="zh-CN" altLang="en-US" sz="3600" b="1" dirty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一步一步走下去，并走出你们自己的天地来。</a:t>
            </a:r>
          </a:p>
          <a:p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祝福你们。</a:t>
            </a:r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</a:t>
            </a:r>
            <a:endParaRPr lang="zh-CN" altLang="en-US" sz="36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                                           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王雁伯伯</a:t>
            </a:r>
          </a:p>
          <a:p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                                        2013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年</a:t>
            </a:r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3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月</a:t>
            </a:r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31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日</a:t>
            </a:r>
            <a:r>
              <a:rPr lang="zh-CN" altLang="en-US" sz="3600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。</a:t>
            </a:r>
          </a:p>
          <a:p>
            <a:endParaRPr lang="zh-CN" altLang="en-US" sz="3600" b="1" dirty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  <a:p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                                 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endParaRPr lang="zh-CN" altLang="zh-CN"/>
          </a:p>
        </p:txBody>
      </p:sp>
      <p:pic>
        <p:nvPicPr>
          <p:cNvPr id="11267" name="图片 4" descr="2009042317545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内容占位符 3" descr="180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50"/>
            <a:ext cx="2857500" cy="3143250"/>
          </a:xfrm>
          <a:prstGeom prst="rect">
            <a:avLst/>
          </a:prstGeom>
          <a:noFill/>
          <a:ln/>
        </p:spPr>
      </p:pic>
      <p:sp>
        <p:nvSpPr>
          <p:cNvPr id="11269" name="矩形 5"/>
          <p:cNvSpPr>
            <a:spLocks noChangeArrowheads="1"/>
          </p:cNvSpPr>
          <p:nvPr/>
        </p:nvSpPr>
        <p:spPr bwMode="auto">
          <a:xfrm>
            <a:off x="4858322" y="500063"/>
            <a:ext cx="2967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王雁其人</a:t>
            </a:r>
            <a:endParaRPr lang="zh-CN" altLang="en-US" dirty="0"/>
          </a:p>
        </p:txBody>
      </p:sp>
      <p:sp>
        <p:nvSpPr>
          <p:cNvPr id="11270" name="TextBox 9"/>
          <p:cNvSpPr>
            <a:spLocks noChangeArrowheads="1"/>
          </p:cNvSpPr>
          <p:nvPr/>
        </p:nvSpPr>
        <p:spPr bwMode="auto">
          <a:xfrm>
            <a:off x="2011919" y="5286388"/>
            <a:ext cx="71320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zh-CN" altLang="en-US" sz="3600" b="1" dirty="0" smtClean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受教育的时间加</a:t>
            </a:r>
            <a:r>
              <a:rPr lang="zh-CN" altLang="en-US" sz="3600" b="1" dirty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起来不过四年。</a:t>
            </a:r>
            <a:endParaRPr lang="zh-CN" altLang="en-US" dirty="0"/>
          </a:p>
        </p:txBody>
      </p:sp>
      <p:sp>
        <p:nvSpPr>
          <p:cNvPr id="11271" name="TextBox 8"/>
          <p:cNvSpPr>
            <a:spLocks noChangeArrowheads="1"/>
          </p:cNvSpPr>
          <p:nvPr/>
        </p:nvSpPr>
        <p:spPr bwMode="auto">
          <a:xfrm>
            <a:off x="3143250" y="1643063"/>
            <a:ext cx="5572125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我所受到的是极不规范的教育。由于时代的错误</a:t>
            </a:r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(</a:t>
            </a:r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闹文革</a:t>
            </a:r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)</a:t>
            </a:r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小学我只读了三年，初中两年有一年在斗私批修搞劳动。离开学校时我仅有十四岁。</a:t>
            </a:r>
          </a:p>
          <a:p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</a:t>
            </a:r>
            <a:endParaRPr lang="zh-CN" altLang="en-US" sz="32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    </a:t>
            </a:r>
            <a:r>
              <a:rPr lang="en-US" sz="3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———</a:t>
            </a:r>
            <a:r>
              <a:rPr lang="en-US" altLang="zh-CN" sz="3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《</a:t>
            </a:r>
            <a:r>
              <a:rPr lang="zh-CN" altLang="en-US" sz="32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我</a:t>
            </a:r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的成长道路</a:t>
            </a:r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ldLvl="0" autoUpdateAnimBg="0"/>
      <p:bldP spid="11271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8794-1420-43E5-B3CF-7650B6710074}" type="slidenum">
              <a:rPr lang="zh-CN" altLang="en-US"/>
              <a:pPr/>
              <a:t>13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2290" name="标题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endParaRPr lang="zh-CN" altLang="zh-CN"/>
          </a:p>
        </p:txBody>
      </p:sp>
      <p:pic>
        <p:nvPicPr>
          <p:cNvPr id="12291" name="内容占位符 3" descr="200904231754570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12292" name="TextBox 4"/>
          <p:cNvSpPr>
            <a:spLocks noChangeArrowheads="1"/>
          </p:cNvSpPr>
          <p:nvPr/>
        </p:nvSpPr>
        <p:spPr bwMode="auto">
          <a:xfrm>
            <a:off x="0" y="3357563"/>
            <a:ext cx="9572625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“你的作品获奖了，获了老舍文学奖二等奖的头名。”</a:t>
            </a:r>
          </a:p>
          <a:p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   我的心扑地一跳，“哦，得了多少奖金？”</a:t>
            </a:r>
          </a:p>
          <a:p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“是三千元。”</a:t>
            </a:r>
          </a:p>
          <a:p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“那快给我寄过来吧，我都快要饿死了。”</a:t>
            </a:r>
          </a:p>
          <a:p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</a:t>
            </a:r>
            <a:endParaRPr lang="zh-CN" altLang="en-US" sz="32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r>
              <a:rPr lang="en-US" sz="3200" b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                                         </a:t>
            </a:r>
            <a:r>
              <a:rPr lang="en-US" sz="3200" b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———《</a:t>
            </a:r>
            <a:r>
              <a:rPr lang="zh-CN" altLang="en-US" sz="32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领奖的过程</a:t>
            </a:r>
            <a:r>
              <a:rPr lang="en-US" sz="3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》</a:t>
            </a:r>
            <a:endParaRPr lang="zh-CN" altLang="en-US" sz="32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endParaRPr lang="zh-CN" altLang="en-US" sz="3200" b="1" dirty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</p:txBody>
      </p:sp>
      <p:pic>
        <p:nvPicPr>
          <p:cNvPr id="12293" name="图片 5" descr="1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4318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矩形 6"/>
          <p:cNvSpPr>
            <a:spLocks noChangeArrowheads="1"/>
          </p:cNvSpPr>
          <p:nvPr/>
        </p:nvSpPr>
        <p:spPr bwMode="auto">
          <a:xfrm>
            <a:off x="4286248" y="714356"/>
            <a:ext cx="2967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王雁其人</a:t>
            </a:r>
            <a:endParaRPr lang="zh-CN" altLang="en-US" dirty="0"/>
          </a:p>
        </p:txBody>
      </p:sp>
      <p:sp>
        <p:nvSpPr>
          <p:cNvPr id="12295" name="矩形 7"/>
          <p:cNvSpPr>
            <a:spLocks noChangeArrowheads="1"/>
          </p:cNvSpPr>
          <p:nvPr/>
        </p:nvSpPr>
        <p:spPr bwMode="auto">
          <a:xfrm>
            <a:off x="4357688" y="5572125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zh-CN" sz="3200" b="1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ldLvl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9182100" cy="6869113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</p:pic>
      <p:sp>
        <p:nvSpPr>
          <p:cNvPr id="10243" name="矩形 4"/>
          <p:cNvSpPr>
            <a:spLocks noChangeArrowheads="1"/>
          </p:cNvSpPr>
          <p:nvPr/>
        </p:nvSpPr>
        <p:spPr bwMode="auto">
          <a:xfrm>
            <a:off x="928688" y="571500"/>
            <a:ext cx="32750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6000" b="1"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布置作业</a:t>
            </a:r>
            <a:endParaRPr lang="zh-CN" altLang="en-US"/>
          </a:p>
        </p:txBody>
      </p:sp>
      <p:sp>
        <p:nvSpPr>
          <p:cNvPr id="10244" name="TextBox 5"/>
          <p:cNvSpPr>
            <a:spLocks noChangeArrowheads="1"/>
          </p:cNvSpPr>
          <p:nvPr/>
        </p:nvSpPr>
        <p:spPr bwMode="auto">
          <a:xfrm>
            <a:off x="642938" y="2357438"/>
            <a:ext cx="52736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8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推荐阅读</a:t>
            </a:r>
            <a:r>
              <a:rPr lang="en-US" sz="4800" b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:</a:t>
            </a:r>
            <a:endParaRPr lang="zh-CN" altLang="en-US" sz="4800" b="1">
              <a:solidFill>
                <a:srgbClr val="00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r>
              <a:rPr lang="en-US" sz="4800" b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《 </a:t>
            </a:r>
            <a:r>
              <a:rPr lang="zh-CN" altLang="en-US" sz="48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我的成长道路</a:t>
            </a:r>
            <a:r>
              <a:rPr lang="en-US" sz="4800" b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》</a:t>
            </a:r>
            <a:endParaRPr lang="zh-CN" altLang="en-US" sz="4800" b="1">
              <a:solidFill>
                <a:srgbClr val="000000"/>
              </a:solidFill>
              <a:latin typeface="Calibri" pitchFamily="34" charset="0"/>
              <a:cs typeface="Calibri" pitchFamily="34" charset="0"/>
              <a:sym typeface="Calibri" pitchFamily="34" charset="0"/>
            </a:endParaRPr>
          </a:p>
          <a:p>
            <a:r>
              <a:rPr lang="en-US" sz="4800" b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《</a:t>
            </a:r>
            <a:r>
              <a:rPr lang="zh-CN" altLang="en-US" sz="48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领奖的过程</a:t>
            </a:r>
            <a:r>
              <a:rPr lang="en-US" sz="4800" b="1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》 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星星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内容占位符 4" descr="a9d3fd1f4134970a42ae668395cad1c8a6865db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285992"/>
            <a:ext cx="4214842" cy="4572008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DAEC-D8CD-487C-BC0E-27668FD922BE}" type="datetime1">
              <a:rPr lang="zh-CN" altLang="en-US" smtClean="0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-500098" y="2928934"/>
            <a:ext cx="56435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文学大师</a:t>
            </a:r>
            <a:endParaRPr lang="en-US" altLang="zh-CN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zh-CN" alt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      鲁迅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图片 7" descr="星星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内容占位符 4" descr="472309f790529822c05080ced7ca7bcb0a46d45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2357430"/>
            <a:ext cx="4572000" cy="4500570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DAEC-D8CD-487C-BC0E-27668FD922BE}" type="datetime1">
              <a:rPr lang="zh-CN" altLang="en-US" smtClean="0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5720" y="3000372"/>
            <a:ext cx="398742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女教师</a:t>
            </a:r>
            <a:endParaRPr lang="en-US" altLang="zh-CN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zh-CN" alt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蔡芸芝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星星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DAEC-D8CD-487C-BC0E-27668FD922BE}" type="datetime1">
              <a:rPr lang="zh-CN" altLang="en-US" smtClean="0"/>
              <a:pPr/>
              <a:t>2013/4/14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pic>
        <p:nvPicPr>
          <p:cNvPr id="6" name="图片 5" descr="u=433987445,69659358&amp;fm=23&amp;gp=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2214554"/>
            <a:ext cx="4833962" cy="435769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3214686"/>
            <a:ext cx="398742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无私的爱</a:t>
            </a:r>
            <a:endParaRPr lang="en-US" altLang="zh-CN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zh-CN" alt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外祖母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 marL="0" indent="0"/>
            <a:endParaRPr lang="zh-CN" altLang="zh-CN"/>
          </a:p>
        </p:txBody>
      </p:sp>
      <p:sp>
        <p:nvSpPr>
          <p:cNvPr id="3075" name="副标题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zh-CN" altLang="zh-CN">
              <a:solidFill>
                <a:srgbClr val="898989"/>
              </a:solidFill>
            </a:endParaRPr>
          </a:p>
        </p:txBody>
      </p:sp>
      <p:pic>
        <p:nvPicPr>
          <p:cNvPr id="3076" name="图片 3" descr="2009042317545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图片 6" descr="鼓字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50"/>
            <a:ext cx="464343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图片 7" descr="神字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3" y="428625"/>
            <a:ext cx="4929187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图片 9" descr="无标题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4572000"/>
            <a:ext cx="29289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TextBox 11"/>
          <p:cNvSpPr>
            <a:spLocks noChangeArrowheads="1"/>
          </p:cNvSpPr>
          <p:nvPr/>
        </p:nvSpPr>
        <p:spPr bwMode="auto">
          <a:xfrm>
            <a:off x="5286375" y="4000500"/>
            <a:ext cx="1316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王雁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9182100" cy="6869113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</p:pic>
      <p:sp>
        <p:nvSpPr>
          <p:cNvPr id="4099" name="矩形 5"/>
          <p:cNvSpPr>
            <a:spLocks noChangeArrowheads="1"/>
          </p:cNvSpPr>
          <p:nvPr/>
        </p:nvSpPr>
        <p:spPr bwMode="auto">
          <a:xfrm>
            <a:off x="500063" y="500063"/>
            <a:ext cx="327501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6000" b="1"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整体感知</a:t>
            </a:r>
            <a:endParaRPr lang="zh-CN" altLang="en-US"/>
          </a:p>
        </p:txBody>
      </p:sp>
      <p:sp>
        <p:nvSpPr>
          <p:cNvPr id="4100" name="TextBox 6"/>
          <p:cNvSpPr>
            <a:spLocks noChangeArrowheads="1"/>
          </p:cNvSpPr>
          <p:nvPr/>
        </p:nvSpPr>
        <p:spPr bwMode="auto">
          <a:xfrm>
            <a:off x="214282" y="2000240"/>
            <a:ext cx="810670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文章写了一件什么事？</a:t>
            </a:r>
          </a:p>
          <a:p>
            <a:r>
              <a:rPr lang="zh-CN" altLang="en-US" sz="44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作者通过这件事告诉我们什么？</a:t>
            </a:r>
            <a:endParaRPr lang="zh-CN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1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50" y="0"/>
            <a:ext cx="92519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矩形 5"/>
          <p:cNvSpPr>
            <a:spLocks noChangeArrowheads="1"/>
          </p:cNvSpPr>
          <p:nvPr/>
        </p:nvSpPr>
        <p:spPr bwMode="auto">
          <a:xfrm>
            <a:off x="4071938" y="357188"/>
            <a:ext cx="327501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深度研读</a:t>
            </a:r>
            <a:endParaRPr lang="zh-CN" altLang="en-US" dirty="0"/>
          </a:p>
        </p:txBody>
      </p:sp>
      <p:sp>
        <p:nvSpPr>
          <p:cNvPr id="5124" name="TextBox 4"/>
          <p:cNvSpPr>
            <a:spLocks noChangeArrowheads="1"/>
          </p:cNvSpPr>
          <p:nvPr/>
        </p:nvSpPr>
        <p:spPr bwMode="auto">
          <a:xfrm>
            <a:off x="2714612" y="2500306"/>
            <a:ext cx="575349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揣摩文章的语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言</a:t>
            </a:r>
            <a:endParaRPr lang="zh-CN" altLang="en-US" sz="4800" b="1" dirty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  <a:p>
            <a:r>
              <a:rPr lang="zh-CN" altLang="en-US" sz="48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体味作者传达的思想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 marL="0" indent="0"/>
            <a:endParaRPr lang="zh-CN" altLang="zh-CN"/>
          </a:p>
        </p:txBody>
      </p:sp>
      <p:sp>
        <p:nvSpPr>
          <p:cNvPr id="6147" name="副标题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zh-CN" altLang="zh-CN">
              <a:solidFill>
                <a:srgbClr val="898989"/>
              </a:solidFill>
            </a:endParaRPr>
          </a:p>
        </p:txBody>
      </p:sp>
      <p:pic>
        <p:nvPicPr>
          <p:cNvPr id="6148" name="Picture 4" descr="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91821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5"/>
          <p:cNvSpPr>
            <a:spLocks noChangeArrowheads="1"/>
          </p:cNvSpPr>
          <p:nvPr/>
        </p:nvSpPr>
        <p:spPr bwMode="auto">
          <a:xfrm>
            <a:off x="1071538" y="571480"/>
            <a:ext cx="32752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黑体" pitchFamily="49" charset="-122"/>
              </a:rPr>
              <a:t>主旨领悟</a:t>
            </a:r>
            <a:endParaRPr lang="zh-CN" altLang="en-US" sz="6000" b="1" dirty="0">
              <a:solidFill>
                <a:srgbClr val="000000"/>
              </a:solidFill>
              <a:latin typeface="黑体" pitchFamily="49" charset="-122"/>
              <a:ea typeface="黑体" pitchFamily="49" charset="-122"/>
              <a:sym typeface="黑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2143116"/>
            <a:ext cx="81067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        生命中原本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就没有卑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微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和</a:t>
            </a:r>
            <a:endParaRPr lang="en-US" altLang="zh-CN" sz="4800" b="1" dirty="0" smtClean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  <a:p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可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怜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，卑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贱者豪迈，低微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者</a:t>
            </a:r>
            <a:endParaRPr lang="en-US" altLang="zh-CN" sz="4800" b="1" dirty="0" smtClean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  <a:p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挺</a:t>
            </a:r>
            <a:r>
              <a:rPr lang="zh-CN" altLang="en-US" sz="4800" b="1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拔</a:t>
            </a:r>
            <a:r>
              <a:rPr lang="zh-CN" altLang="en-US" sz="4800" b="1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，全</a:t>
            </a:r>
            <a:r>
              <a:rPr lang="zh-CN" altLang="en-US" sz="4800" b="1" dirty="0" smtClean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在于自己。</a:t>
            </a:r>
            <a:endParaRPr lang="zh-CN" altLang="en-US" sz="4800" b="1" dirty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endParaRPr lang="zh-CN" altLang="zh-CN"/>
          </a:p>
        </p:txBody>
      </p:sp>
      <p:pic>
        <p:nvPicPr>
          <p:cNvPr id="7171" name="内容占位符 3" descr="200904231754570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285750" y="273050"/>
            <a:ext cx="8643938" cy="61849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同学们好，</a:t>
            </a:r>
          </a:p>
          <a:p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     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你们的邹老师请我就《鼓神》这篇散文的创作，给你们说几句话，我还真不知道该说点什么。</a:t>
            </a:r>
          </a:p>
          <a:p>
            <a:r>
              <a:rPr lang="en-US" sz="3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Calibri" pitchFamily="34" charset="0"/>
              </a:rPr>
              <a:t>     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今天的你们，尤其是生活在首都的你们，是那么的快乐和幸福，好像全世界的阳光都照耀在你们身上似的。</a:t>
            </a:r>
            <a:r>
              <a:rPr lang="zh-CN" altLang="en-US" sz="3600" b="1" dirty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可我在你们这么大的时候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，已经走进社会去干活挣钱了，</a:t>
            </a:r>
            <a:r>
              <a:rPr lang="zh-CN" altLang="en-US" sz="3600" b="1" dirty="0">
                <a:solidFill>
                  <a:srgbClr val="C00000"/>
                </a:solidFill>
                <a:latin typeface="Calibri" pitchFamily="34" charset="0"/>
                <a:sym typeface="宋体" pitchFamily="2" charset="-122"/>
              </a:rPr>
              <a:t>抬沙、搬砖、推车、拉船，</a:t>
            </a:r>
            <a:r>
              <a:rPr lang="zh-CN" altLang="en-US" sz="3600" b="1" dirty="0">
                <a:solidFill>
                  <a:srgbClr val="000000"/>
                </a:solidFill>
                <a:latin typeface="Calibri" pitchFamily="34" charset="0"/>
                <a:sym typeface="宋体" pitchFamily="2" charset="-122"/>
              </a:rPr>
              <a:t>每天挣八毛钱，可以买到五斤米。</a:t>
            </a:r>
          </a:p>
          <a:p>
            <a:pPr eaLnBrk="0" hangingPunct="0"/>
            <a:endParaRPr lang="zh-CN" altLang="en-US" sz="3600" b="1" dirty="0">
              <a:solidFill>
                <a:srgbClr val="000000"/>
              </a:solidFill>
              <a:latin typeface="Calibri" pitchFamily="34" charset="0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Pages>0</Pages>
  <Words>726</Words>
  <Characters>0</Characters>
  <Application>Microsoft Office PowerPoint</Application>
  <DocSecurity>0</DocSecurity>
  <PresentationFormat>全屏显示(4:3)</PresentationFormat>
  <Lines>0</Lines>
  <Paragraphs>48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邹海波</dc:creator>
  <cp:lastModifiedBy>邹海波</cp:lastModifiedBy>
  <cp:revision>41</cp:revision>
  <dcterms:created xsi:type="dcterms:W3CDTF">2013-03-30T04:45:00Z</dcterms:created>
  <dcterms:modified xsi:type="dcterms:W3CDTF">2013-04-14T01:14:17Z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2052-8.1.0.3602</vt:lpwstr>
  </property>
</Properties>
</file>