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345" r:id="rId2"/>
    <p:sldId id="256" r:id="rId3"/>
    <p:sldId id="261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43" r:id="rId26"/>
    <p:sldId id="344" r:id="rId27"/>
    <p:sldId id="322" r:id="rId28"/>
    <p:sldId id="323" r:id="rId29"/>
    <p:sldId id="324" r:id="rId30"/>
    <p:sldId id="325" r:id="rId31"/>
    <p:sldId id="341" r:id="rId32"/>
    <p:sldId id="326" r:id="rId33"/>
    <p:sldId id="327" r:id="rId34"/>
    <p:sldId id="328" r:id="rId35"/>
    <p:sldId id="329" r:id="rId36"/>
    <p:sldId id="330" r:id="rId37"/>
    <p:sldId id="331" r:id="rId38"/>
    <p:sldId id="332" r:id="rId39"/>
    <p:sldId id="333" r:id="rId40"/>
    <p:sldId id="334" r:id="rId41"/>
    <p:sldId id="335" r:id="rId42"/>
    <p:sldId id="336" r:id="rId43"/>
    <p:sldId id="337" r:id="rId44"/>
    <p:sldId id="338" r:id="rId45"/>
    <p:sldId id="339" r:id="rId46"/>
    <p:sldId id="340" r:id="rId47"/>
    <p:sldId id="295" r:id="rId4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EC2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45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5FC62-F8C1-487A-8C84-6E4279F8C9E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16983C-B9A4-4AAC-B413-3FF683AF7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432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307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4975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4975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40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42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49759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44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45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46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261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692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497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448" t="32996"/>
          <a:stretch/>
        </p:blipFill>
        <p:spPr>
          <a:xfrm>
            <a:off x="5432893" y="1852917"/>
            <a:ext cx="3715097" cy="32905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823"/>
          <a:stretch/>
        </p:blipFill>
        <p:spPr>
          <a:xfrm>
            <a:off x="5334" y="4103914"/>
            <a:ext cx="9133333" cy="1036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4"/>
          <p:cNvSpPr txBox="1">
            <a:spLocks noChangeArrowheads="1"/>
          </p:cNvSpPr>
          <p:nvPr userDrawn="1"/>
        </p:nvSpPr>
        <p:spPr bwMode="auto">
          <a:xfrm>
            <a:off x="539552" y="227424"/>
            <a:ext cx="30963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教育教学课件演示文稿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8" name="Freeform 5"/>
          <p:cNvSpPr>
            <a:spLocks/>
          </p:cNvSpPr>
          <p:nvPr userDrawn="1"/>
        </p:nvSpPr>
        <p:spPr bwMode="auto">
          <a:xfrm>
            <a:off x="254632" y="244542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6"/>
          <p:cNvSpPr>
            <a:spLocks/>
          </p:cNvSpPr>
          <p:nvPr userDrawn="1"/>
        </p:nvSpPr>
        <p:spPr bwMode="auto">
          <a:xfrm>
            <a:off x="355983" y="338746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 userDrawn="1"/>
        </p:nvSpPr>
        <p:spPr bwMode="auto">
          <a:xfrm>
            <a:off x="251520" y="428056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611560" y="627534"/>
            <a:ext cx="813690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448" t="32996"/>
          <a:stretch/>
        </p:blipFill>
        <p:spPr>
          <a:xfrm>
            <a:off x="5432893" y="1852917"/>
            <a:ext cx="3715097" cy="32905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823"/>
          <a:stretch/>
        </p:blipFill>
        <p:spPr>
          <a:xfrm>
            <a:off x="5334" y="4103914"/>
            <a:ext cx="9133333" cy="1036586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0" y="0"/>
            <a:ext cx="9138667" cy="51435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025041"/>
            <a:ext cx="9217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隶书" pitchFamily="49" charset="-122"/>
                <a:ea typeface="隶书" pitchFamily="49" charset="-122"/>
              </a:rPr>
              <a:t>平阴县幼小衔接</a:t>
            </a:r>
            <a:r>
              <a:rPr lang="zh-CN" altLang="en-US" sz="54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隶书" pitchFamily="49" charset="-122"/>
                <a:ea typeface="隶书" pitchFamily="49" charset="-122"/>
              </a:rPr>
              <a:t>专题</a:t>
            </a:r>
            <a:r>
              <a:rPr lang="zh-CN" altLang="en-US" sz="5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隶书" pitchFamily="49" charset="-122"/>
                <a:ea typeface="隶书" pitchFamily="49" charset="-122"/>
              </a:rPr>
              <a:t>报告会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99760" y="3041265"/>
            <a:ext cx="51347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隶书" pitchFamily="49" charset="-122"/>
                <a:ea typeface="隶书" pitchFamily="49" charset="-122"/>
              </a:rPr>
              <a:t>平阴县教育体育局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05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/>
          <p:nvPr/>
        </p:nvSpPr>
        <p:spPr>
          <a:xfrm>
            <a:off x="3023632" y="987573"/>
            <a:ext cx="4013408" cy="698143"/>
          </a:xfrm>
          <a:custGeom>
            <a:avLst/>
            <a:gdLst/>
            <a:ahLst/>
            <a:cxnLst/>
            <a:rect l="l" t="t" r="r" b="b"/>
            <a:pathLst>
              <a:path w="3384376" h="468055">
                <a:moveTo>
                  <a:pt x="57964" y="0"/>
                </a:moveTo>
                <a:lnTo>
                  <a:pt x="3384376" y="0"/>
                </a:lnTo>
                <a:lnTo>
                  <a:pt x="3384376" y="468055"/>
                </a:lnTo>
                <a:lnTo>
                  <a:pt x="57964" y="468055"/>
                </a:lnTo>
                <a:lnTo>
                  <a:pt x="57964" y="468051"/>
                </a:lnTo>
                <a:lnTo>
                  <a:pt x="208609" y="234026"/>
                </a:lnTo>
                <a:close/>
                <a:moveTo>
                  <a:pt x="0" y="0"/>
                </a:moveTo>
                <a:lnTo>
                  <a:pt x="57964" y="0"/>
                </a:lnTo>
                <a:lnTo>
                  <a:pt x="57964" y="3"/>
                </a:lnTo>
                <a:lnTo>
                  <a:pt x="0" y="3"/>
                </a:ln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正确认识幼小衔接</a:t>
            </a:r>
          </a:p>
        </p:txBody>
      </p:sp>
      <p:sp>
        <p:nvSpPr>
          <p:cNvPr id="3" name="矩形 15"/>
          <p:cNvSpPr/>
          <p:nvPr/>
        </p:nvSpPr>
        <p:spPr>
          <a:xfrm>
            <a:off x="2411760" y="987573"/>
            <a:ext cx="930515" cy="698143"/>
          </a:xfrm>
          <a:custGeom>
            <a:avLst/>
            <a:gdLst/>
            <a:ahLst/>
            <a:cxnLst/>
            <a:rect l="l" t="t" r="r" b="b"/>
            <a:pathLst>
              <a:path w="784673" h="468055">
                <a:moveTo>
                  <a:pt x="634028" y="0"/>
                </a:moveTo>
                <a:lnTo>
                  <a:pt x="784673" y="234026"/>
                </a:lnTo>
                <a:lnTo>
                  <a:pt x="634028" y="468051"/>
                </a:lnTo>
                <a:lnTo>
                  <a:pt x="634028" y="468055"/>
                </a:lnTo>
                <a:lnTo>
                  <a:pt x="0" y="468055"/>
                </a:lnTo>
                <a:lnTo>
                  <a:pt x="0" y="3"/>
                </a:lnTo>
                <a:lnTo>
                  <a:pt x="634028" y="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5"/>
          <p:cNvSpPr/>
          <p:nvPr/>
        </p:nvSpPr>
        <p:spPr>
          <a:xfrm>
            <a:off x="3006864" y="2152128"/>
            <a:ext cx="4030176" cy="698143"/>
          </a:xfrm>
          <a:custGeom>
            <a:avLst/>
            <a:gdLst/>
            <a:ahLst/>
            <a:cxnLst/>
            <a:rect l="l" t="t" r="r" b="b"/>
            <a:pathLst>
              <a:path w="3384376" h="468055">
                <a:moveTo>
                  <a:pt x="57964" y="0"/>
                </a:moveTo>
                <a:lnTo>
                  <a:pt x="3384376" y="0"/>
                </a:lnTo>
                <a:lnTo>
                  <a:pt x="3384376" y="468055"/>
                </a:lnTo>
                <a:lnTo>
                  <a:pt x="57964" y="468055"/>
                </a:lnTo>
                <a:lnTo>
                  <a:pt x="57964" y="468051"/>
                </a:lnTo>
                <a:lnTo>
                  <a:pt x="208609" y="234026"/>
                </a:lnTo>
                <a:close/>
                <a:moveTo>
                  <a:pt x="0" y="0"/>
                </a:moveTo>
                <a:lnTo>
                  <a:pt x="57964" y="0"/>
                </a:lnTo>
                <a:lnTo>
                  <a:pt x="57964" y="3"/>
                </a:lnTo>
                <a:lnTo>
                  <a:pt x="0" y="3"/>
                </a:ln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坚持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培养良好习惯</a:t>
            </a:r>
          </a:p>
        </p:txBody>
      </p:sp>
      <p:sp>
        <p:nvSpPr>
          <p:cNvPr id="5" name="矩形 15"/>
          <p:cNvSpPr/>
          <p:nvPr/>
        </p:nvSpPr>
        <p:spPr>
          <a:xfrm>
            <a:off x="2411760" y="2161639"/>
            <a:ext cx="930515" cy="698143"/>
          </a:xfrm>
          <a:custGeom>
            <a:avLst/>
            <a:gdLst/>
            <a:ahLst/>
            <a:cxnLst/>
            <a:rect l="l" t="t" r="r" b="b"/>
            <a:pathLst>
              <a:path w="784673" h="468055">
                <a:moveTo>
                  <a:pt x="634028" y="0"/>
                </a:moveTo>
                <a:lnTo>
                  <a:pt x="784673" y="234026"/>
                </a:lnTo>
                <a:lnTo>
                  <a:pt x="634028" y="468051"/>
                </a:lnTo>
                <a:lnTo>
                  <a:pt x="634028" y="468055"/>
                </a:lnTo>
                <a:lnTo>
                  <a:pt x="0" y="468055"/>
                </a:lnTo>
                <a:lnTo>
                  <a:pt x="0" y="3"/>
                </a:lnTo>
                <a:lnTo>
                  <a:pt x="634028" y="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67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7584" y="1275606"/>
            <a:ext cx="6799908" cy="602264"/>
            <a:chOff x="827584" y="1388376"/>
            <a:chExt cx="6585174" cy="602264"/>
          </a:xfrm>
        </p:grpSpPr>
        <p:sp>
          <p:nvSpPr>
            <p:cNvPr id="16" name="矩形 15"/>
            <p:cNvSpPr/>
            <p:nvPr/>
          </p:nvSpPr>
          <p:spPr>
            <a:xfrm>
              <a:off x="2040803" y="1388376"/>
              <a:ext cx="5371955" cy="60226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27584" y="1388376"/>
              <a:ext cx="1252783" cy="602264"/>
            </a:xfrm>
            <a:prstGeom prst="rect">
              <a:avLst/>
            </a:prstGeom>
            <a:solidFill>
              <a:srgbClr val="7EC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r>
                <a:rPr lang="zh-CN" altLang="en-US" sz="2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（一）</a:t>
              </a:r>
              <a:endParaRPr lang="zh-CN" altLang="en-US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80364" y="2473542"/>
            <a:ext cx="5587980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需要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培养哪些习惯</a:t>
            </a:r>
          </a:p>
        </p:txBody>
      </p:sp>
      <p:sp>
        <p:nvSpPr>
          <p:cNvPr id="28" name="矩形 27"/>
          <p:cNvSpPr/>
          <p:nvPr/>
        </p:nvSpPr>
        <p:spPr>
          <a:xfrm>
            <a:off x="827583" y="2473542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87724" y="3697678"/>
            <a:ext cx="5580620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坚持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是习惯形成的关键</a:t>
            </a:r>
          </a:p>
        </p:txBody>
      </p:sp>
      <p:sp>
        <p:nvSpPr>
          <p:cNvPr id="30" name="矩形 29"/>
          <p:cNvSpPr/>
          <p:nvPr/>
        </p:nvSpPr>
        <p:spPr>
          <a:xfrm>
            <a:off x="834943" y="3697678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（三）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1760" y="1347614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必备理念：好习惯是陪出来的</a:t>
            </a:r>
          </a:p>
        </p:txBody>
      </p:sp>
    </p:spTree>
    <p:extLst>
      <p:ext uri="{BB962C8B-B14F-4D97-AF65-F5344CB8AC3E}">
        <p14:creationId xmlns:p14="http://schemas.microsoft.com/office/powerpoint/2010/main" val="3002009408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28" grpId="0" animBg="1"/>
      <p:bldP spid="29" grpId="0" animBg="1"/>
      <p:bldP spid="30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5577103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必备理念：好习惯是陪出来的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（一）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792223" y="1635646"/>
            <a:ext cx="7668512" cy="329183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5613" y="1635646"/>
            <a:ext cx="76151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良好习惯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培养的关键期是幼儿阶段和小学阶段，初中为辅助，关键之关键是小学一、二年级。它是建立常规、培养良好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学习和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行为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的最关键时期。这就是”三岁看大，七岁看老”这句俗话的含义。</a:t>
            </a:r>
          </a:p>
        </p:txBody>
      </p:sp>
    </p:spTree>
    <p:extLst>
      <p:ext uri="{BB962C8B-B14F-4D97-AF65-F5344CB8AC3E}">
        <p14:creationId xmlns:p14="http://schemas.microsoft.com/office/powerpoint/2010/main" val="2084732146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5577103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必备理念：好习惯是陪出来的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（一）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355984" y="1635646"/>
            <a:ext cx="8464488" cy="329183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2411" y="1635646"/>
            <a:ext cx="84055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让孩子养成几个好习惯，是父母给孩子的最好礼物。</a:t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孩子首先是我们家长的孩子，其次才是老师的学生。</a:t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常言道：父母是孩子的第一任老师，所以我们一定反思自己在家里给孩子树立了什么形象？有没有在家庭中为孩子做好潜移默化的表率？</a:t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7571874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5577103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必备理念：好习惯是陪出来的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（一）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355984" y="1779662"/>
            <a:ext cx="8464488" cy="2664296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3206" y="2067694"/>
            <a:ext cx="8405556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陪的过程中，家长不要干预太多，让孩子养成独立（善于）思考、独立收拾书包、书桌等好习惯，这个过程要循序渐进，看见孩子的进步，鼓励为主。</a:t>
            </a:r>
          </a:p>
        </p:txBody>
      </p:sp>
    </p:spTree>
    <p:extLst>
      <p:ext uri="{BB962C8B-B14F-4D97-AF65-F5344CB8AC3E}">
        <p14:creationId xmlns:p14="http://schemas.microsoft.com/office/powerpoint/2010/main" val="976202517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779662"/>
            <a:ext cx="8464488" cy="2664296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3206" y="2067694"/>
            <a:ext cx="8405556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、自立的生活习惯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孩子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的生活能力，也就是自立习惯，应该是家长们从孩子出生就应该开始培养的一种习惯。</a:t>
            </a:r>
          </a:p>
        </p:txBody>
      </p:sp>
    </p:spTree>
    <p:extLst>
      <p:ext uri="{BB962C8B-B14F-4D97-AF65-F5344CB8AC3E}">
        <p14:creationId xmlns:p14="http://schemas.microsoft.com/office/powerpoint/2010/main" val="1723032290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779662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5" y="1786327"/>
            <a:ext cx="84055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、自立的生活习惯</a:t>
            </a:r>
          </a:p>
          <a:p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父母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永远无法代替孩子经历人生，我们只需要做他们的引导者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一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个五谷不分，生活不能自理，性格霸道的孩子将来走上社会，一样也会被社会淘汰的。</a:t>
            </a: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2535216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779662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5" y="1786327"/>
            <a:ext cx="8405556" cy="380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、做事专注的习惯</a:t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挑豆子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这样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的训练孩子心理上获得的是自信，加强了眼手的协调和配合，增长的是专注力的提高，反映在课堂上，孩子们慢慢地就会更长时间去认真倾听老师上课，坚持的时间越来越长，听课效率肯定会提高。</a:t>
            </a: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1120880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779662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5" y="1786327"/>
            <a:ext cx="8405556" cy="4275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、提前预习、及时复习的习惯</a:t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人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记忆分三个阶段：瞬时记忆、短时记忆、长时记忆。上课时认真听课就是把知识从人的大脑中由瞬间记忆变成短时记忆，回家及时复习可以使知识从短时记忆转化为长时记忆。通俗点讲，就是学习了新知识，趁热打铁，当天复习，就不会遗忘。</a:t>
            </a:r>
            <a:r>
              <a:rPr lang="zh-CN" altLang="en-US" sz="2800" dirty="0"/>
              <a:t/>
            </a:r>
            <a:br>
              <a:rPr lang="zh-CN" altLang="en-US" sz="2800" dirty="0"/>
            </a:b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1012560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779662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5" y="1786327"/>
            <a:ext cx="8405556" cy="4750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、提前预习、及时复习的习惯</a:t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心理学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上认为记忆输入的最大来源是眼睛，人能记下自己看过的百分之七十的事物，说过的百分之六十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的话。所以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比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起“写多少遍”来说，大声诵读是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效率最高的记忆方法。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预习、复习的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时候，让孩子大声读给你听，加上你的鼓励和指正，更是个很棒的方法。</a:t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7359404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6" y="-3000"/>
            <a:ext cx="9143999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448" t="32996"/>
          <a:stretch/>
        </p:blipFill>
        <p:spPr>
          <a:xfrm>
            <a:off x="5432893" y="1852917"/>
            <a:ext cx="3715097" cy="32905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2" t="2485" r="36650" b="75691"/>
          <a:stretch/>
        </p:blipFill>
        <p:spPr>
          <a:xfrm>
            <a:off x="611560" y="315020"/>
            <a:ext cx="2382281" cy="7889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823"/>
          <a:stretch/>
        </p:blipFill>
        <p:spPr>
          <a:xfrm>
            <a:off x="5334" y="4103914"/>
            <a:ext cx="9133333" cy="103658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3696" y="902047"/>
            <a:ext cx="7578703" cy="1893403"/>
          </a:xfrm>
          <a:prstGeom prst="rect">
            <a:avLst/>
          </a:prstGeom>
          <a:noFill/>
          <a:ln>
            <a:noFill/>
          </a:ln>
          <a:effectLst>
            <a:outerShdw blurRad="63500" dir="12600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46292" tIns="23146" rIns="46292" bIns="23146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  <a:bevelB h="25400" prst="softRound"/>
            </a:sp3d>
          </a:bodyPr>
          <a:lstStyle/>
          <a:p>
            <a:r>
              <a:rPr lang="zh-CN" altLang="en-US" sz="4000" b="1" dirty="0">
                <a:ln>
                  <a:solidFill>
                    <a:schemeClr val="tx1"/>
                  </a:solidFill>
                </a:ln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隶书" pitchFamily="49" charset="-122"/>
                <a:ea typeface="隶书" pitchFamily="49" charset="-122"/>
              </a:rPr>
              <a:t>让我们的关注影响孩子的未来</a:t>
            </a:r>
            <a:br>
              <a:rPr lang="zh-CN" altLang="en-US" sz="4000" b="1" dirty="0">
                <a:ln>
                  <a:solidFill>
                    <a:schemeClr val="tx1"/>
                  </a:solidFill>
                </a:ln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隶书" pitchFamily="49" charset="-122"/>
                <a:ea typeface="隶书" pitchFamily="49" charset="-122"/>
              </a:rPr>
            </a:br>
            <a:r>
              <a:rPr lang="zh-CN" altLang="en-US" sz="4000" b="1" dirty="0">
                <a:ln>
                  <a:solidFill>
                    <a:schemeClr val="tx1"/>
                  </a:solidFill>
                </a:ln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隶书" pitchFamily="49" charset="-122"/>
                <a:ea typeface="隶书" pitchFamily="49" charset="-122"/>
              </a:rPr>
              <a:t>   </a:t>
            </a:r>
            <a:r>
              <a:rPr lang="zh-CN" altLang="en-US" sz="4000" b="1" dirty="0" smtClean="0">
                <a:ln>
                  <a:solidFill>
                    <a:schemeClr val="tx1"/>
                  </a:solidFill>
                </a:ln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隶书" pitchFamily="49" charset="-122"/>
                <a:ea typeface="隶书" pitchFamily="49" charset="-122"/>
              </a:rPr>
              <a:t> </a:t>
            </a:r>
            <a:r>
              <a:rPr lang="en-US" altLang="zh-CN" sz="4000" b="1" dirty="0" smtClean="0">
                <a:ln>
                  <a:solidFill>
                    <a:schemeClr val="tx1"/>
                  </a:solidFill>
                </a:ln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隶书" pitchFamily="49" charset="-122"/>
                <a:ea typeface="隶书" pitchFamily="49" charset="-122"/>
              </a:rPr>
              <a:t>-----</a:t>
            </a:r>
            <a:r>
              <a:rPr lang="zh-CN" altLang="en-US" sz="4000" b="1" dirty="0" smtClean="0">
                <a:ln>
                  <a:solidFill>
                    <a:schemeClr val="tx1"/>
                  </a:solidFill>
                </a:ln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隶书" pitchFamily="49" charset="-122"/>
                <a:ea typeface="隶书" pitchFamily="49" charset="-122"/>
              </a:rPr>
              <a:t>浅谈</a:t>
            </a:r>
            <a:r>
              <a:rPr lang="zh-CN" altLang="en-US" sz="4000" b="1" dirty="0">
                <a:ln>
                  <a:solidFill>
                    <a:schemeClr val="tx1"/>
                  </a:solidFill>
                </a:ln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隶书" pitchFamily="49" charset="-122"/>
                <a:ea typeface="隶书" pitchFamily="49" charset="-122"/>
              </a:rPr>
              <a:t>幼小衔接问题</a:t>
            </a:r>
            <a:r>
              <a:rPr lang="zh-CN" altLang="en-US" sz="4000" dirty="0"/>
              <a:t/>
            </a:r>
            <a:br>
              <a:rPr lang="zh-CN" altLang="en-US" sz="4000" dirty="0"/>
            </a:br>
            <a:r>
              <a:rPr lang="zh-CN" altLang="en-US" sz="4000" dirty="0" smtClean="0"/>
              <a:t> </a:t>
            </a:r>
            <a:r>
              <a:rPr lang="en-US" altLang="zh-CN" sz="4000" dirty="0" smtClean="0"/>
              <a:t> </a:t>
            </a:r>
            <a:endParaRPr lang="en-US" altLang="zh-CN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2051720" y="2969451"/>
            <a:ext cx="3092624" cy="992561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：田春梅</a:t>
            </a:r>
            <a:endParaRPr lang="en-US" altLang="zh-CN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平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阴县实验学校</a:t>
            </a:r>
            <a:r>
              <a:rPr lang="zh-CN" altLang="en-US" dirty="0"/>
              <a:t> 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505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779662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5" y="1786327"/>
            <a:ext cx="8405556" cy="4378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、提前预习、及时复习的习惯</a:t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分享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一位家长的做法：回家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后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让孩子模仿老师给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家人讲课，既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满足孩子的自信心，又对知识进行了巩固了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。前提是家长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一定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要全力配合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lnSpc>
                <a:spcPts val="37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8364948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779662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5" y="1786327"/>
            <a:ext cx="8405556" cy="5378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、主动识字的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语文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是所有学科的基础。识字是阅读的基础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得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语文者得高考，得阅读者得高考。</a:t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671820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779662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5" y="1786327"/>
            <a:ext cx="8405556" cy="5378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、主动识字的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</a:t>
            </a:r>
            <a:endParaRPr lang="en-US" altLang="zh-CN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逛街的时候，可以把路牌、条幅、商店名称，甚至于路边贴的小广告都读给孩子听，碰到感兴趣的就多读两遍，然后再与孩子交流一下。特别是在超市的时候，可以和孩子拿着一件商品研究说明书，久而久之孩子的识字量大增。 </a:t>
            </a:r>
          </a:p>
          <a:p>
            <a:pPr>
              <a:lnSpc>
                <a:spcPts val="37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6294565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635646"/>
            <a:ext cx="8464488" cy="3507854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5" y="1642311"/>
            <a:ext cx="8405556" cy="5929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、乐于阅读的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来自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联合国教科文组织的统计显示，中国人均纸质图书的阅读量为</a:t>
            </a: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4.39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本，北欧国家国民每年读书</a:t>
            </a: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24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本左右，几乎是中国的</a:t>
            </a: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倍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。而全世界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读书最多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的犹太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族，平均每人每年</a:t>
            </a: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64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本，从</a:t>
            </a: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1901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年到</a:t>
            </a: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2000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年，获得诺贝奖的已经超过了</a:t>
            </a: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250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人，是世界其他国家的</a:t>
            </a: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28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倍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阅读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习惯的养成是培养人才最重要的途径。 </a:t>
            </a:r>
          </a:p>
          <a:p>
            <a:pPr>
              <a:lnSpc>
                <a:spcPts val="39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1191767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635646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5" y="1642311"/>
            <a:ext cx="8405556" cy="3929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、乐于阅读的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学生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的智力发展取决于良好的阅读能力。学生学习越感到困难，他在脑力劳动中遇到的困难越多，他就越需要多阅读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          ——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苏霍姆林斯基（前苏联教育家）</a:t>
            </a: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3532081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white">
                    <a:lumMod val="95000"/>
                  </a:prst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635646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5" y="1642311"/>
            <a:ext cx="8405556" cy="5429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、乐于阅读的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美国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著名教育家吉姆认为：和孩子一起读书的作用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“仅次于拥抱”。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家长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坚持给孩子讲睡前故事</a:t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孩子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和家长一起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读书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鼓励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有能力的孩子读给家长听</a:t>
            </a:r>
          </a:p>
          <a:p>
            <a:pPr>
              <a:lnSpc>
                <a:spcPts val="39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>
              <a:solidFill>
                <a:prstClr val="black"/>
              </a:solidFill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0418994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white">
                    <a:lumMod val="95000"/>
                  </a:prst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635646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5" y="1642311"/>
            <a:ext cx="8405556" cy="2929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、乐于阅读的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习惯（</a:t>
            </a:r>
            <a:r>
              <a:rPr lang="zh-CN" altLang="en-US" sz="2800" b="1" i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童年如此短暂 我们只读经典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>
              <a:solidFill>
                <a:prstClr val="black"/>
              </a:solidFill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25" y="2427734"/>
            <a:ext cx="4050859" cy="25202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27734"/>
            <a:ext cx="4032448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18994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491630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3359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、规范书写的习惯 </a:t>
            </a: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我们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共同的任务就是先教会孩子正确的写字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姿势。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355727"/>
            <a:ext cx="439248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5205833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491630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3359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、规范书写的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习惯：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正确握笔的几个小窍门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91" b="37720"/>
          <a:stretch/>
        </p:blipFill>
        <p:spPr bwMode="auto">
          <a:xfrm>
            <a:off x="2091243" y="2170723"/>
            <a:ext cx="4620048" cy="294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3776148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491630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3359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、规范书写的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习惯：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正确握笔的几个小窍门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53728"/>
            <a:ext cx="2880320" cy="2989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851899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/>
          <p:nvPr/>
        </p:nvSpPr>
        <p:spPr>
          <a:xfrm>
            <a:off x="4211960" y="987574"/>
            <a:ext cx="3384376" cy="540000"/>
          </a:xfrm>
          <a:custGeom>
            <a:avLst/>
            <a:gdLst/>
            <a:ahLst/>
            <a:cxnLst/>
            <a:rect l="l" t="t" r="r" b="b"/>
            <a:pathLst>
              <a:path w="3384376" h="468055">
                <a:moveTo>
                  <a:pt x="57964" y="0"/>
                </a:moveTo>
                <a:lnTo>
                  <a:pt x="3384376" y="0"/>
                </a:lnTo>
                <a:lnTo>
                  <a:pt x="3384376" y="468055"/>
                </a:lnTo>
                <a:lnTo>
                  <a:pt x="57964" y="468055"/>
                </a:lnTo>
                <a:lnTo>
                  <a:pt x="57964" y="468051"/>
                </a:lnTo>
                <a:lnTo>
                  <a:pt x="208609" y="234026"/>
                </a:lnTo>
                <a:close/>
                <a:moveTo>
                  <a:pt x="0" y="0"/>
                </a:moveTo>
                <a:lnTo>
                  <a:pt x="57964" y="0"/>
                </a:lnTo>
                <a:lnTo>
                  <a:pt x="57964" y="3"/>
                </a:lnTo>
                <a:lnTo>
                  <a:pt x="0" y="3"/>
                </a:ln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正确认识幼小衔接</a:t>
            </a:r>
          </a:p>
        </p:txBody>
      </p:sp>
      <p:sp>
        <p:nvSpPr>
          <p:cNvPr id="3" name="矩形 15"/>
          <p:cNvSpPr/>
          <p:nvPr/>
        </p:nvSpPr>
        <p:spPr>
          <a:xfrm>
            <a:off x="3600088" y="987574"/>
            <a:ext cx="784673" cy="540000"/>
          </a:xfrm>
          <a:custGeom>
            <a:avLst/>
            <a:gdLst/>
            <a:ahLst/>
            <a:cxnLst/>
            <a:rect l="l" t="t" r="r" b="b"/>
            <a:pathLst>
              <a:path w="784673" h="468055">
                <a:moveTo>
                  <a:pt x="634028" y="0"/>
                </a:moveTo>
                <a:lnTo>
                  <a:pt x="784673" y="234026"/>
                </a:lnTo>
                <a:lnTo>
                  <a:pt x="634028" y="468051"/>
                </a:lnTo>
                <a:lnTo>
                  <a:pt x="634028" y="468055"/>
                </a:lnTo>
                <a:lnTo>
                  <a:pt x="0" y="468055"/>
                </a:lnTo>
                <a:lnTo>
                  <a:pt x="0" y="3"/>
                </a:lnTo>
                <a:lnTo>
                  <a:pt x="634028" y="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5"/>
          <p:cNvSpPr/>
          <p:nvPr/>
        </p:nvSpPr>
        <p:spPr>
          <a:xfrm>
            <a:off x="4195192" y="1873607"/>
            <a:ext cx="3384376" cy="540000"/>
          </a:xfrm>
          <a:custGeom>
            <a:avLst/>
            <a:gdLst/>
            <a:ahLst/>
            <a:cxnLst/>
            <a:rect l="l" t="t" r="r" b="b"/>
            <a:pathLst>
              <a:path w="3384376" h="468055">
                <a:moveTo>
                  <a:pt x="57964" y="0"/>
                </a:moveTo>
                <a:lnTo>
                  <a:pt x="3384376" y="0"/>
                </a:lnTo>
                <a:lnTo>
                  <a:pt x="3384376" y="468055"/>
                </a:lnTo>
                <a:lnTo>
                  <a:pt x="57964" y="468055"/>
                </a:lnTo>
                <a:lnTo>
                  <a:pt x="57964" y="468051"/>
                </a:lnTo>
                <a:lnTo>
                  <a:pt x="208609" y="234026"/>
                </a:lnTo>
                <a:close/>
                <a:moveTo>
                  <a:pt x="0" y="0"/>
                </a:moveTo>
                <a:lnTo>
                  <a:pt x="57964" y="0"/>
                </a:lnTo>
                <a:lnTo>
                  <a:pt x="57964" y="3"/>
                </a:lnTo>
                <a:lnTo>
                  <a:pt x="0" y="3"/>
                </a:ln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坚持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培养良好习惯</a:t>
            </a:r>
          </a:p>
        </p:txBody>
      </p:sp>
      <p:sp>
        <p:nvSpPr>
          <p:cNvPr id="5" name="矩形 15"/>
          <p:cNvSpPr/>
          <p:nvPr/>
        </p:nvSpPr>
        <p:spPr>
          <a:xfrm>
            <a:off x="3600088" y="1883118"/>
            <a:ext cx="784673" cy="540000"/>
          </a:xfrm>
          <a:custGeom>
            <a:avLst/>
            <a:gdLst/>
            <a:ahLst/>
            <a:cxnLst/>
            <a:rect l="l" t="t" r="r" b="b"/>
            <a:pathLst>
              <a:path w="784673" h="468055">
                <a:moveTo>
                  <a:pt x="634028" y="0"/>
                </a:moveTo>
                <a:lnTo>
                  <a:pt x="784673" y="234026"/>
                </a:lnTo>
                <a:lnTo>
                  <a:pt x="634028" y="468051"/>
                </a:lnTo>
                <a:lnTo>
                  <a:pt x="634028" y="468055"/>
                </a:lnTo>
                <a:lnTo>
                  <a:pt x="0" y="468055"/>
                </a:lnTo>
                <a:lnTo>
                  <a:pt x="0" y="3"/>
                </a:lnTo>
                <a:lnTo>
                  <a:pt x="634028" y="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15"/>
          <p:cNvSpPr/>
          <p:nvPr/>
        </p:nvSpPr>
        <p:spPr>
          <a:xfrm>
            <a:off x="4211960" y="2762905"/>
            <a:ext cx="3384376" cy="540000"/>
          </a:xfrm>
          <a:custGeom>
            <a:avLst/>
            <a:gdLst/>
            <a:ahLst/>
            <a:cxnLst/>
            <a:rect l="l" t="t" r="r" b="b"/>
            <a:pathLst>
              <a:path w="3384376" h="468055">
                <a:moveTo>
                  <a:pt x="57964" y="0"/>
                </a:moveTo>
                <a:lnTo>
                  <a:pt x="3384376" y="0"/>
                </a:lnTo>
                <a:lnTo>
                  <a:pt x="3384376" y="468055"/>
                </a:lnTo>
                <a:lnTo>
                  <a:pt x="57964" y="468055"/>
                </a:lnTo>
                <a:lnTo>
                  <a:pt x="57964" y="468051"/>
                </a:lnTo>
                <a:lnTo>
                  <a:pt x="208609" y="234026"/>
                </a:lnTo>
                <a:close/>
                <a:moveTo>
                  <a:pt x="0" y="0"/>
                </a:moveTo>
                <a:lnTo>
                  <a:pt x="57964" y="0"/>
                </a:lnTo>
                <a:lnTo>
                  <a:pt x="57964" y="3"/>
                </a:lnTo>
                <a:lnTo>
                  <a:pt x="0" y="3"/>
                </a:ln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真诚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沟通，合力育人</a:t>
            </a:r>
          </a:p>
        </p:txBody>
      </p:sp>
      <p:sp>
        <p:nvSpPr>
          <p:cNvPr id="7" name="矩形 15"/>
          <p:cNvSpPr/>
          <p:nvPr/>
        </p:nvSpPr>
        <p:spPr>
          <a:xfrm>
            <a:off x="3600088" y="2762905"/>
            <a:ext cx="784673" cy="540000"/>
          </a:xfrm>
          <a:custGeom>
            <a:avLst/>
            <a:gdLst/>
            <a:ahLst/>
            <a:cxnLst/>
            <a:rect l="l" t="t" r="r" b="b"/>
            <a:pathLst>
              <a:path w="784673" h="468055">
                <a:moveTo>
                  <a:pt x="634028" y="0"/>
                </a:moveTo>
                <a:lnTo>
                  <a:pt x="784673" y="234026"/>
                </a:lnTo>
                <a:lnTo>
                  <a:pt x="634028" y="468051"/>
                </a:lnTo>
                <a:lnTo>
                  <a:pt x="634028" y="468055"/>
                </a:lnTo>
                <a:lnTo>
                  <a:pt x="0" y="468055"/>
                </a:lnTo>
                <a:lnTo>
                  <a:pt x="0" y="3"/>
                </a:lnTo>
                <a:lnTo>
                  <a:pt x="634028" y="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15"/>
          <p:cNvSpPr/>
          <p:nvPr/>
        </p:nvSpPr>
        <p:spPr>
          <a:xfrm>
            <a:off x="4211960" y="3642692"/>
            <a:ext cx="3384376" cy="540000"/>
          </a:xfrm>
          <a:custGeom>
            <a:avLst/>
            <a:gdLst/>
            <a:ahLst/>
            <a:cxnLst/>
            <a:rect l="l" t="t" r="r" b="b"/>
            <a:pathLst>
              <a:path w="3384376" h="468055">
                <a:moveTo>
                  <a:pt x="57964" y="0"/>
                </a:moveTo>
                <a:lnTo>
                  <a:pt x="3384376" y="0"/>
                </a:lnTo>
                <a:lnTo>
                  <a:pt x="3384376" y="468055"/>
                </a:lnTo>
                <a:lnTo>
                  <a:pt x="57964" y="468055"/>
                </a:lnTo>
                <a:lnTo>
                  <a:pt x="57964" y="468051"/>
                </a:lnTo>
                <a:lnTo>
                  <a:pt x="208609" y="234026"/>
                </a:lnTo>
                <a:close/>
                <a:moveTo>
                  <a:pt x="0" y="0"/>
                </a:moveTo>
                <a:lnTo>
                  <a:pt x="57964" y="0"/>
                </a:lnTo>
                <a:lnTo>
                  <a:pt x="57964" y="3"/>
                </a:lnTo>
                <a:lnTo>
                  <a:pt x="0" y="3"/>
                </a:ln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几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条建议</a:t>
            </a:r>
          </a:p>
        </p:txBody>
      </p:sp>
      <p:sp>
        <p:nvSpPr>
          <p:cNvPr id="9" name="矩形 15"/>
          <p:cNvSpPr/>
          <p:nvPr/>
        </p:nvSpPr>
        <p:spPr>
          <a:xfrm>
            <a:off x="3600088" y="3642692"/>
            <a:ext cx="784673" cy="540000"/>
          </a:xfrm>
          <a:custGeom>
            <a:avLst/>
            <a:gdLst/>
            <a:ahLst/>
            <a:cxnLst/>
            <a:rect l="l" t="t" r="r" b="b"/>
            <a:pathLst>
              <a:path w="784673" h="468055">
                <a:moveTo>
                  <a:pt x="634028" y="0"/>
                </a:moveTo>
                <a:lnTo>
                  <a:pt x="784673" y="234026"/>
                </a:lnTo>
                <a:lnTo>
                  <a:pt x="634028" y="468051"/>
                </a:lnTo>
                <a:lnTo>
                  <a:pt x="634028" y="468055"/>
                </a:lnTo>
                <a:lnTo>
                  <a:pt x="0" y="468055"/>
                </a:lnTo>
                <a:lnTo>
                  <a:pt x="0" y="3"/>
                </a:lnTo>
                <a:lnTo>
                  <a:pt x="634028" y="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11760" y="0"/>
            <a:ext cx="72008" cy="51435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2411760" cy="5143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42264" y="2088309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5282" y="2655081"/>
            <a:ext cx="1561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59478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85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85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85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85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85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85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385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885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491630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3359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、规范书写的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习惯：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正确握笔的几个小窍门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236" y="1997596"/>
            <a:ext cx="3389983" cy="3145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851899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white">
                    <a:lumMod val="95000"/>
                  </a:prst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3" y="915566"/>
            <a:ext cx="3200837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需要培养哪些习惯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491630"/>
            <a:ext cx="8464488" cy="3240360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436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、规范书写的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习惯：</a:t>
            </a:r>
            <a:endParaRPr lang="zh-CN" altLang="en-US" sz="2800" b="1" dirty="0">
              <a:solidFill>
                <a:prstClr val="black">
                  <a:lumMod val="95000"/>
                  <a:lumOff val="5000"/>
                </a:prstClr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收拾整洁的书桌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9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限时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作业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>
              <a:solidFill>
                <a:prstClr val="black"/>
              </a:solidFill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6987977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7584" y="1275606"/>
            <a:ext cx="6799908" cy="602264"/>
            <a:chOff x="827584" y="1388376"/>
            <a:chExt cx="6585174" cy="602264"/>
          </a:xfrm>
        </p:grpSpPr>
        <p:sp>
          <p:nvSpPr>
            <p:cNvPr id="16" name="矩形 15"/>
            <p:cNvSpPr/>
            <p:nvPr/>
          </p:nvSpPr>
          <p:spPr>
            <a:xfrm>
              <a:off x="2040803" y="1388376"/>
              <a:ext cx="5371955" cy="60226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27584" y="1388376"/>
              <a:ext cx="1252783" cy="602264"/>
            </a:xfrm>
            <a:prstGeom prst="rect">
              <a:avLst/>
            </a:prstGeom>
            <a:solidFill>
              <a:srgbClr val="7EC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r>
                <a:rPr lang="zh-CN" altLang="en-US" sz="2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（一）</a:t>
              </a:r>
              <a:endParaRPr lang="zh-CN" altLang="en-US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80364" y="2473542"/>
            <a:ext cx="5587980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需要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培养哪些习惯</a:t>
            </a:r>
          </a:p>
        </p:txBody>
      </p:sp>
      <p:sp>
        <p:nvSpPr>
          <p:cNvPr id="28" name="矩形 27"/>
          <p:cNvSpPr/>
          <p:nvPr/>
        </p:nvSpPr>
        <p:spPr>
          <a:xfrm>
            <a:off x="827583" y="2473542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87724" y="3697678"/>
            <a:ext cx="5580620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坚持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是习惯形成的关键</a:t>
            </a:r>
          </a:p>
        </p:txBody>
      </p:sp>
      <p:sp>
        <p:nvSpPr>
          <p:cNvPr id="30" name="矩形 29"/>
          <p:cNvSpPr/>
          <p:nvPr/>
        </p:nvSpPr>
        <p:spPr>
          <a:xfrm>
            <a:off x="834943" y="3697678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（三）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1760" y="1347614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必备理念：好习惯是陪出来的</a:t>
            </a:r>
          </a:p>
        </p:txBody>
      </p:sp>
    </p:spTree>
    <p:extLst>
      <p:ext uri="{BB962C8B-B14F-4D97-AF65-F5344CB8AC3E}">
        <p14:creationId xmlns:p14="http://schemas.microsoft.com/office/powerpoint/2010/main" val="3662732031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4" y="915566"/>
            <a:ext cx="4191976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>
              <a:defRPr/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坚持是习惯形成的关键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（三）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851670"/>
            <a:ext cx="8464488" cy="2736304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有人说</a:t>
            </a:r>
            <a:r>
              <a:rPr lang="en-US" altLang="zh-CN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21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天形成习惯，其实不然。真正形成一个习惯，需要</a:t>
            </a: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个月的时间才可以根深蒂固，</a:t>
            </a: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90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天的坚持不懈，方可享受到好习惯带来的无穷利息。任何断断续续的浮躁均会前功尽弃。这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才是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最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考验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我们的地方。</a:t>
            </a: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2428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4973723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二、坚持培养良好习惯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4" y="915566"/>
            <a:ext cx="4191976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>
              <a:defRPr/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坚持是习惯形成的关键</a:t>
            </a: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（三）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707654"/>
            <a:ext cx="8464488" cy="3312368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的建立，很多时候在一念间产生，却在旷日持久的坚持下形成。所有的坏习惯都不会乖乖地投降缴械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，一旦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有机会，它们就会死灰复燃，卷土再来。所以，我们家长对孩子对自己都需要执行的力量，孩子的执行力有时会比较差，但我们做的就是引导他，做好长期作战的准备，陪伴着他一起成长，坚守好习惯的根深蒂固。</a:t>
            </a:r>
          </a:p>
          <a:p>
            <a:pPr>
              <a:lnSpc>
                <a:spcPts val="3800"/>
              </a:lnSpc>
            </a:pP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2428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8665654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/>
          <p:nvPr/>
        </p:nvSpPr>
        <p:spPr>
          <a:xfrm>
            <a:off x="3023632" y="987573"/>
            <a:ext cx="4013408" cy="698143"/>
          </a:xfrm>
          <a:custGeom>
            <a:avLst/>
            <a:gdLst/>
            <a:ahLst/>
            <a:cxnLst/>
            <a:rect l="l" t="t" r="r" b="b"/>
            <a:pathLst>
              <a:path w="3384376" h="468055">
                <a:moveTo>
                  <a:pt x="57964" y="0"/>
                </a:moveTo>
                <a:lnTo>
                  <a:pt x="3384376" y="0"/>
                </a:lnTo>
                <a:lnTo>
                  <a:pt x="3384376" y="468055"/>
                </a:lnTo>
                <a:lnTo>
                  <a:pt x="57964" y="468055"/>
                </a:lnTo>
                <a:lnTo>
                  <a:pt x="57964" y="468051"/>
                </a:lnTo>
                <a:lnTo>
                  <a:pt x="208609" y="234026"/>
                </a:lnTo>
                <a:close/>
                <a:moveTo>
                  <a:pt x="0" y="0"/>
                </a:moveTo>
                <a:lnTo>
                  <a:pt x="57964" y="0"/>
                </a:lnTo>
                <a:lnTo>
                  <a:pt x="57964" y="3"/>
                </a:lnTo>
                <a:lnTo>
                  <a:pt x="0" y="3"/>
                </a:ln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正确认识幼小衔接</a:t>
            </a:r>
          </a:p>
        </p:txBody>
      </p:sp>
      <p:sp>
        <p:nvSpPr>
          <p:cNvPr id="3" name="矩形 15"/>
          <p:cNvSpPr/>
          <p:nvPr/>
        </p:nvSpPr>
        <p:spPr>
          <a:xfrm>
            <a:off x="2411760" y="987573"/>
            <a:ext cx="930515" cy="698143"/>
          </a:xfrm>
          <a:custGeom>
            <a:avLst/>
            <a:gdLst/>
            <a:ahLst/>
            <a:cxnLst/>
            <a:rect l="l" t="t" r="r" b="b"/>
            <a:pathLst>
              <a:path w="784673" h="468055">
                <a:moveTo>
                  <a:pt x="634028" y="0"/>
                </a:moveTo>
                <a:lnTo>
                  <a:pt x="784673" y="234026"/>
                </a:lnTo>
                <a:lnTo>
                  <a:pt x="634028" y="468051"/>
                </a:lnTo>
                <a:lnTo>
                  <a:pt x="634028" y="468055"/>
                </a:lnTo>
                <a:lnTo>
                  <a:pt x="0" y="468055"/>
                </a:lnTo>
                <a:lnTo>
                  <a:pt x="0" y="3"/>
                </a:lnTo>
                <a:lnTo>
                  <a:pt x="634028" y="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5"/>
          <p:cNvSpPr/>
          <p:nvPr/>
        </p:nvSpPr>
        <p:spPr>
          <a:xfrm>
            <a:off x="3006864" y="2152128"/>
            <a:ext cx="4030176" cy="698143"/>
          </a:xfrm>
          <a:custGeom>
            <a:avLst/>
            <a:gdLst/>
            <a:ahLst/>
            <a:cxnLst/>
            <a:rect l="l" t="t" r="r" b="b"/>
            <a:pathLst>
              <a:path w="3384376" h="468055">
                <a:moveTo>
                  <a:pt x="57964" y="0"/>
                </a:moveTo>
                <a:lnTo>
                  <a:pt x="3384376" y="0"/>
                </a:lnTo>
                <a:lnTo>
                  <a:pt x="3384376" y="468055"/>
                </a:lnTo>
                <a:lnTo>
                  <a:pt x="57964" y="468055"/>
                </a:lnTo>
                <a:lnTo>
                  <a:pt x="57964" y="468051"/>
                </a:lnTo>
                <a:lnTo>
                  <a:pt x="208609" y="234026"/>
                </a:lnTo>
                <a:close/>
                <a:moveTo>
                  <a:pt x="0" y="0"/>
                </a:moveTo>
                <a:lnTo>
                  <a:pt x="57964" y="0"/>
                </a:lnTo>
                <a:lnTo>
                  <a:pt x="57964" y="3"/>
                </a:lnTo>
                <a:lnTo>
                  <a:pt x="0" y="3"/>
                </a:ln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坚持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培养良好习惯</a:t>
            </a:r>
          </a:p>
        </p:txBody>
      </p:sp>
      <p:sp>
        <p:nvSpPr>
          <p:cNvPr id="5" name="矩形 15"/>
          <p:cNvSpPr/>
          <p:nvPr/>
        </p:nvSpPr>
        <p:spPr>
          <a:xfrm>
            <a:off x="2411760" y="2161639"/>
            <a:ext cx="930515" cy="698143"/>
          </a:xfrm>
          <a:custGeom>
            <a:avLst/>
            <a:gdLst/>
            <a:ahLst/>
            <a:cxnLst/>
            <a:rect l="l" t="t" r="r" b="b"/>
            <a:pathLst>
              <a:path w="784673" h="468055">
                <a:moveTo>
                  <a:pt x="634028" y="0"/>
                </a:moveTo>
                <a:lnTo>
                  <a:pt x="784673" y="234026"/>
                </a:lnTo>
                <a:lnTo>
                  <a:pt x="634028" y="468051"/>
                </a:lnTo>
                <a:lnTo>
                  <a:pt x="634028" y="468055"/>
                </a:lnTo>
                <a:lnTo>
                  <a:pt x="0" y="468055"/>
                </a:lnTo>
                <a:lnTo>
                  <a:pt x="0" y="3"/>
                </a:lnTo>
                <a:lnTo>
                  <a:pt x="634028" y="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15"/>
          <p:cNvSpPr/>
          <p:nvPr/>
        </p:nvSpPr>
        <p:spPr>
          <a:xfrm>
            <a:off x="3095640" y="3255886"/>
            <a:ext cx="3941400" cy="756024"/>
          </a:xfrm>
          <a:custGeom>
            <a:avLst/>
            <a:gdLst/>
            <a:ahLst/>
            <a:cxnLst/>
            <a:rect l="l" t="t" r="r" b="b"/>
            <a:pathLst>
              <a:path w="3384376" h="468055">
                <a:moveTo>
                  <a:pt x="57964" y="0"/>
                </a:moveTo>
                <a:lnTo>
                  <a:pt x="3384376" y="0"/>
                </a:lnTo>
                <a:lnTo>
                  <a:pt x="3384376" y="468055"/>
                </a:lnTo>
                <a:lnTo>
                  <a:pt x="57964" y="468055"/>
                </a:lnTo>
                <a:lnTo>
                  <a:pt x="57964" y="468051"/>
                </a:lnTo>
                <a:lnTo>
                  <a:pt x="208609" y="234026"/>
                </a:lnTo>
                <a:close/>
                <a:moveTo>
                  <a:pt x="0" y="0"/>
                </a:moveTo>
                <a:lnTo>
                  <a:pt x="57964" y="0"/>
                </a:lnTo>
                <a:lnTo>
                  <a:pt x="57964" y="3"/>
                </a:lnTo>
                <a:lnTo>
                  <a:pt x="0" y="3"/>
                </a:ln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真诚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沟通，合力育人</a:t>
            </a:r>
          </a:p>
        </p:txBody>
      </p:sp>
      <p:sp>
        <p:nvSpPr>
          <p:cNvPr id="9" name="矩形 15"/>
          <p:cNvSpPr/>
          <p:nvPr/>
        </p:nvSpPr>
        <p:spPr>
          <a:xfrm>
            <a:off x="2483768" y="3255886"/>
            <a:ext cx="913820" cy="756024"/>
          </a:xfrm>
          <a:custGeom>
            <a:avLst/>
            <a:gdLst/>
            <a:ahLst/>
            <a:cxnLst/>
            <a:rect l="l" t="t" r="r" b="b"/>
            <a:pathLst>
              <a:path w="784673" h="468055">
                <a:moveTo>
                  <a:pt x="634028" y="0"/>
                </a:moveTo>
                <a:lnTo>
                  <a:pt x="784673" y="234026"/>
                </a:lnTo>
                <a:lnTo>
                  <a:pt x="634028" y="468051"/>
                </a:lnTo>
                <a:lnTo>
                  <a:pt x="634028" y="468055"/>
                </a:lnTo>
                <a:lnTo>
                  <a:pt x="0" y="468055"/>
                </a:lnTo>
                <a:lnTo>
                  <a:pt x="0" y="3"/>
                </a:lnTo>
                <a:lnTo>
                  <a:pt x="634028" y="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25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7584" y="1275606"/>
            <a:ext cx="5904656" cy="602264"/>
            <a:chOff x="827584" y="1388376"/>
            <a:chExt cx="6585174" cy="602264"/>
          </a:xfrm>
        </p:grpSpPr>
        <p:sp>
          <p:nvSpPr>
            <p:cNvPr id="16" name="矩形 15"/>
            <p:cNvSpPr/>
            <p:nvPr/>
          </p:nvSpPr>
          <p:spPr>
            <a:xfrm>
              <a:off x="2040803" y="1388376"/>
              <a:ext cx="5371955" cy="60226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27584" y="1388376"/>
              <a:ext cx="1252783" cy="602264"/>
            </a:xfrm>
            <a:prstGeom prst="rect">
              <a:avLst/>
            </a:prstGeom>
            <a:solidFill>
              <a:srgbClr val="7EC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r>
                <a:rPr lang="zh-CN" altLang="en-US" sz="2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（一）</a:t>
              </a:r>
              <a:endParaRPr lang="zh-CN" altLang="en-US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三、真诚沟通，合力育人。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80364" y="2473542"/>
            <a:ext cx="4651876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家庭教育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最为关键</a:t>
            </a:r>
          </a:p>
        </p:txBody>
      </p:sp>
      <p:sp>
        <p:nvSpPr>
          <p:cNvPr id="28" name="矩形 27"/>
          <p:cNvSpPr/>
          <p:nvPr/>
        </p:nvSpPr>
        <p:spPr>
          <a:xfrm>
            <a:off x="827583" y="2473542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（二）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87724" y="3697678"/>
            <a:ext cx="4644516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及时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沟通，积极配合</a:t>
            </a:r>
          </a:p>
        </p:txBody>
      </p:sp>
      <p:sp>
        <p:nvSpPr>
          <p:cNvPr id="30" name="矩形 29"/>
          <p:cNvSpPr/>
          <p:nvPr/>
        </p:nvSpPr>
        <p:spPr>
          <a:xfrm>
            <a:off x="834943" y="3697678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（三）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1760" y="134761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父母角色同等重要</a:t>
            </a:r>
          </a:p>
        </p:txBody>
      </p:sp>
    </p:spTree>
    <p:extLst>
      <p:ext uri="{BB962C8B-B14F-4D97-AF65-F5344CB8AC3E}">
        <p14:creationId xmlns:p14="http://schemas.microsoft.com/office/powerpoint/2010/main" val="2189717343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三、真诚沟通，合力育人。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55984" y="1707654"/>
            <a:ext cx="8464488" cy="2952328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儿童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对人的世界的认识，是从父母开始的。他首先认识的是，妈妈怎样跟自己说话，爸爸怎样对待妈妈。由此而生成了他关于善和恶的最初概念和理解。</a:t>
            </a:r>
            <a:b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所以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父母双方都要传递正能量，给孩子正确的引领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所以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父母也要及时沟通，教育观念一定要一致。</a:t>
            </a:r>
            <a:b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2428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7544" y="745350"/>
            <a:ext cx="5904656" cy="602264"/>
            <a:chOff x="827584" y="1388376"/>
            <a:chExt cx="6585174" cy="602264"/>
          </a:xfrm>
        </p:grpSpPr>
        <p:sp>
          <p:nvSpPr>
            <p:cNvPr id="13" name="矩形 12"/>
            <p:cNvSpPr/>
            <p:nvPr/>
          </p:nvSpPr>
          <p:spPr>
            <a:xfrm>
              <a:off x="2040803" y="1388376"/>
              <a:ext cx="5371955" cy="60226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27584" y="1388376"/>
              <a:ext cx="1252783" cy="602264"/>
            </a:xfrm>
            <a:prstGeom prst="rect">
              <a:avLst/>
            </a:prstGeom>
            <a:solidFill>
              <a:srgbClr val="7EC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r>
                <a:rPr lang="zh-CN" altLang="en-US" sz="2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（一）</a:t>
              </a:r>
              <a:endParaRPr lang="zh-CN" altLang="en-US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51720" y="81735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父母角色同等重要</a:t>
            </a:r>
          </a:p>
        </p:txBody>
      </p:sp>
    </p:spTree>
    <p:extLst>
      <p:ext uri="{BB962C8B-B14F-4D97-AF65-F5344CB8AC3E}">
        <p14:creationId xmlns:p14="http://schemas.microsoft.com/office/powerpoint/2010/main" val="2094881006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三、真诚沟通，合力育人。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7504" y="1498295"/>
            <a:ext cx="8928991" cy="3449719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妈妈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感性、不舍得放手让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孩子自立能力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较差；而爸爸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理性让孩子敢于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冒险、勇于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坚持。父母的性格特质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潜移默化结合起来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孩子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才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会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形成较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完善的人格基础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 </a:t>
            </a: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在中国有很多“影子父亲”，通过调查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发现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，约有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90</a:t>
            </a: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%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的家庭，父亲没有承担起教育的职责。</a:t>
            </a:r>
            <a:b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父母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角色同等重要，都要参与孩子的成长历程，不能缺席。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400" dirty="0"/>
              <a:t/>
            </a:r>
            <a:br>
              <a:rPr lang="zh-CN" altLang="en-US" sz="2400" dirty="0"/>
            </a:br>
            <a:endParaRPr lang="zh-CN" altLang="en-US" sz="2400" dirty="0"/>
          </a:p>
          <a:p>
            <a:pPr>
              <a:lnSpc>
                <a:spcPts val="3800"/>
              </a:lnSpc>
            </a:pP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2428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7544" y="745350"/>
            <a:ext cx="5904656" cy="602264"/>
            <a:chOff x="827584" y="1388376"/>
            <a:chExt cx="6585174" cy="602264"/>
          </a:xfrm>
        </p:grpSpPr>
        <p:sp>
          <p:nvSpPr>
            <p:cNvPr id="13" name="矩形 12"/>
            <p:cNvSpPr/>
            <p:nvPr/>
          </p:nvSpPr>
          <p:spPr>
            <a:xfrm>
              <a:off x="2040803" y="1388376"/>
              <a:ext cx="5371955" cy="60226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27584" y="1388376"/>
              <a:ext cx="1252783" cy="602264"/>
            </a:xfrm>
            <a:prstGeom prst="rect">
              <a:avLst/>
            </a:prstGeom>
            <a:solidFill>
              <a:srgbClr val="7EC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r>
                <a:rPr lang="zh-CN" altLang="en-US" sz="2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（一）</a:t>
              </a:r>
              <a:endParaRPr lang="zh-CN" altLang="en-US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51720" y="81735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父母角色同等重要</a:t>
            </a:r>
          </a:p>
        </p:txBody>
      </p:sp>
    </p:spTree>
    <p:extLst>
      <p:ext uri="{BB962C8B-B14F-4D97-AF65-F5344CB8AC3E}">
        <p14:creationId xmlns:p14="http://schemas.microsoft.com/office/powerpoint/2010/main" val="2566896630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三、真诚沟通，合力育人。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57413" y="1347615"/>
            <a:ext cx="8707075" cy="3672408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</a:p>
          <a:p>
            <a:pPr>
              <a:lnSpc>
                <a:spcPts val="38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在所有的优秀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孩子身上，几乎都有他们父母的烙印。在所有的问题儿童身上，也</a:t>
            </a:r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都</a:t>
            </a:r>
            <a:r>
              <a:rPr lang="zh-CN" altLang="en-US" sz="24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可以</a:t>
            </a:r>
            <a:r>
              <a:rPr lang="zh-CN" altLang="en-US" sz="2400" b="1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反映出</a:t>
            </a:r>
            <a:r>
              <a:rPr lang="zh-CN" altLang="en-US" sz="24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他们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家庭的原因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有了成绩和功劳全归到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学校是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不对的，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有了问题全怪学校也是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不对的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，家庭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的作用远远比学校重要得多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家庭教育是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我们整个教育链的基础的基础，关键的关键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教育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真的是家校精诚合作的共同事业，不是单方面的一厢情愿和孤掌难鸣。</a:t>
            </a:r>
            <a:endParaRPr lang="en-US" altLang="zh-CN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400" dirty="0"/>
          </a:p>
          <a:p>
            <a:pPr>
              <a:lnSpc>
                <a:spcPts val="3800"/>
              </a:lnSpc>
            </a:pP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2428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7544" y="745350"/>
            <a:ext cx="5904656" cy="602264"/>
            <a:chOff x="827584" y="1388376"/>
            <a:chExt cx="6585174" cy="602264"/>
          </a:xfrm>
        </p:grpSpPr>
        <p:sp>
          <p:nvSpPr>
            <p:cNvPr id="13" name="矩形 12"/>
            <p:cNvSpPr/>
            <p:nvPr/>
          </p:nvSpPr>
          <p:spPr>
            <a:xfrm>
              <a:off x="2040803" y="1388376"/>
              <a:ext cx="5371955" cy="60226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27584" y="1388376"/>
              <a:ext cx="1252783" cy="602264"/>
            </a:xfrm>
            <a:prstGeom prst="rect">
              <a:avLst/>
            </a:prstGeom>
            <a:solidFill>
              <a:srgbClr val="7EC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r>
                <a:rPr lang="zh-CN" altLang="en-US" sz="2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（二）</a:t>
              </a:r>
              <a:endParaRPr lang="zh-CN" altLang="en-US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51720" y="81735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家庭教育最为关键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7009492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7584" y="987574"/>
            <a:ext cx="6840760" cy="602264"/>
            <a:chOff x="827584" y="1388376"/>
            <a:chExt cx="6624736" cy="602264"/>
          </a:xfrm>
        </p:grpSpPr>
        <p:sp>
          <p:nvSpPr>
            <p:cNvPr id="16" name="矩形 15"/>
            <p:cNvSpPr/>
            <p:nvPr/>
          </p:nvSpPr>
          <p:spPr>
            <a:xfrm>
              <a:off x="2080365" y="1388376"/>
              <a:ext cx="5371955" cy="60226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幼小衔接就得多上培训班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27584" y="1388376"/>
              <a:ext cx="1252783" cy="602264"/>
            </a:xfrm>
            <a:prstGeom prst="rect">
              <a:avLst/>
            </a:prstGeom>
            <a:solidFill>
              <a:srgbClr val="7EC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r>
                <a:rPr lang="zh-CN" altLang="en-US" sz="2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误区一</a:t>
              </a:r>
            </a:p>
          </p:txBody>
        </p:sp>
      </p:grp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一、</a:t>
            </a: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正确认识幼小衔接</a:t>
            </a: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80364" y="1850095"/>
            <a:ext cx="5587980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幼小衔接就是孩子的事儿</a:t>
            </a:r>
          </a:p>
        </p:txBody>
      </p:sp>
      <p:sp>
        <p:nvSpPr>
          <p:cNvPr id="28" name="矩形 27"/>
          <p:cNvSpPr/>
          <p:nvPr/>
        </p:nvSpPr>
        <p:spPr>
          <a:xfrm>
            <a:off x="827583" y="1850095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误区二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87724" y="2715766"/>
            <a:ext cx="5580620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重视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物质准备，忽视心理准备</a:t>
            </a:r>
          </a:p>
        </p:txBody>
      </p:sp>
      <p:sp>
        <p:nvSpPr>
          <p:cNvPr id="30" name="矩形 29"/>
          <p:cNvSpPr/>
          <p:nvPr/>
        </p:nvSpPr>
        <p:spPr>
          <a:xfrm>
            <a:off x="834943" y="27157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误区三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87726" y="3546595"/>
            <a:ext cx="5580618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进入小学就是学校的事儿</a:t>
            </a:r>
          </a:p>
        </p:txBody>
      </p:sp>
      <p:sp>
        <p:nvSpPr>
          <p:cNvPr id="32" name="矩形 31"/>
          <p:cNvSpPr/>
          <p:nvPr/>
        </p:nvSpPr>
        <p:spPr>
          <a:xfrm>
            <a:off x="834945" y="3546595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误区四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1" y="4371950"/>
            <a:ext cx="5577103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孩子不适应时就随便</a:t>
            </a: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责骂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38460" y="4371950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误区五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96895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4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4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4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4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4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4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4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4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4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4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4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三、真诚沟通，合力育人。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51519" y="1347615"/>
            <a:ext cx="8712969" cy="3672408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朱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成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案例：</a:t>
            </a: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“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只追前一名”</a:t>
            </a:r>
            <a:r>
              <a:rPr lang="en-US" altLang="zh-CN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目标虽小但具体。孩子有了</a:t>
            </a: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这</a:t>
            </a:r>
            <a:endParaRPr lang="en-US" altLang="zh-CN" sz="20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个目标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，就有了努力的方向，就会心无杂念，</a:t>
            </a: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认认真真</a:t>
            </a:r>
            <a:endParaRPr lang="en-US" altLang="zh-CN" sz="20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地去对待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，而这个小小的目标，只要孩子稍加努力，</a:t>
            </a: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就</a:t>
            </a:r>
            <a:endParaRPr lang="en-US" altLang="zh-CN" sz="20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可以轻而易举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的实现。</a:t>
            </a:r>
          </a:p>
          <a:p>
            <a:pPr>
              <a:lnSpc>
                <a:spcPts val="35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孩子在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一次次小成功中，得到了他人的认可和</a:t>
            </a: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赏识，</a:t>
            </a:r>
            <a:endParaRPr lang="en-US" altLang="zh-CN" sz="20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孩子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的自信心和高昂的斗志就会被激发出来，从而</a:t>
            </a: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逐步</a:t>
            </a:r>
            <a:endParaRPr lang="en-US" altLang="zh-CN" sz="20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走向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大的成功。</a:t>
            </a:r>
          </a:p>
          <a:p>
            <a:pPr>
              <a:lnSpc>
                <a:spcPts val="3800"/>
              </a:lnSpc>
            </a:pP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400" dirty="0"/>
          </a:p>
          <a:p>
            <a:pPr>
              <a:lnSpc>
                <a:spcPts val="3800"/>
              </a:lnSpc>
            </a:pP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2428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/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7544" y="745350"/>
            <a:ext cx="5904656" cy="602264"/>
            <a:chOff x="827584" y="1388376"/>
            <a:chExt cx="6585174" cy="602264"/>
          </a:xfrm>
        </p:grpSpPr>
        <p:sp>
          <p:nvSpPr>
            <p:cNvPr id="13" name="矩形 12"/>
            <p:cNvSpPr/>
            <p:nvPr/>
          </p:nvSpPr>
          <p:spPr>
            <a:xfrm>
              <a:off x="2040803" y="1388376"/>
              <a:ext cx="5371955" cy="60226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27584" y="1388376"/>
              <a:ext cx="1252783" cy="602264"/>
            </a:xfrm>
            <a:prstGeom prst="rect">
              <a:avLst/>
            </a:prstGeom>
            <a:solidFill>
              <a:srgbClr val="7EC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r>
                <a:rPr lang="zh-CN" altLang="en-US" sz="2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（二）</a:t>
              </a:r>
              <a:endParaRPr lang="zh-CN" altLang="en-US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51720" y="81735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家庭教育最为关键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1" name="Picture 1" descr="C:\Users\Administrator\Documents\Tencent Files\63371481\Image\C2C\0%HHU6BL6_LFO)ZP~S4K69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733" y="1347615"/>
            <a:ext cx="2353155" cy="352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686786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white">
                    <a:lumMod val="95000"/>
                  </a:prstClr>
                </a:solidFill>
                <a:latin typeface="Adobe Gothic Std B" pitchFamily="34" charset="-128"/>
                <a:ea typeface="微软雅黑" pitchFamily="34" charset="-122"/>
              </a:rPr>
              <a:t>三、真诚沟通，合力育人。</a:t>
            </a:r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51519" y="1707654"/>
            <a:ext cx="8712969" cy="2808312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老师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最怕两种家长：一种是从不来学校，对于孩子的事不闻不问，真的是自由生长，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成绩不理想对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孩子一通质问，外加拳打脚踢；另一种是三天两头来学校，一点鸡毛蒜皮的事都来找老师理论，尤其是孩子之间出了问题就会不依不饶。</a:t>
            </a:r>
          </a:p>
          <a:p>
            <a:pPr>
              <a:lnSpc>
                <a:spcPts val="3800"/>
              </a:lnSpc>
            </a:pP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400" dirty="0">
              <a:solidFill>
                <a:prstClr val="white"/>
              </a:solidFill>
            </a:endParaRPr>
          </a:p>
          <a:p>
            <a:pPr>
              <a:lnSpc>
                <a:spcPts val="3800"/>
              </a:lnSpc>
            </a:pP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2428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>
              <a:solidFill>
                <a:prstClr val="black"/>
              </a:solidFill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7544" y="745350"/>
            <a:ext cx="5904656" cy="602264"/>
            <a:chOff x="827584" y="1388376"/>
            <a:chExt cx="6585174" cy="602264"/>
          </a:xfrm>
        </p:grpSpPr>
        <p:sp>
          <p:nvSpPr>
            <p:cNvPr id="13" name="矩形 12"/>
            <p:cNvSpPr/>
            <p:nvPr/>
          </p:nvSpPr>
          <p:spPr>
            <a:xfrm>
              <a:off x="2040803" y="1388376"/>
              <a:ext cx="5371955" cy="60226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27584" y="1388376"/>
              <a:ext cx="1252783" cy="602264"/>
            </a:xfrm>
            <a:prstGeom prst="rect">
              <a:avLst/>
            </a:prstGeom>
            <a:solidFill>
              <a:srgbClr val="7EC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r>
                <a:rPr lang="zh-CN" altLang="en-US" sz="2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（三）</a:t>
              </a:r>
              <a:endParaRPr lang="zh-CN" altLang="en-US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51720" y="81735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及时沟通，积极配合</a:t>
            </a:r>
            <a:endParaRPr lang="zh-CN" altLang="en-US" sz="28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8926451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white">
                    <a:lumMod val="95000"/>
                  </a:prstClr>
                </a:solidFill>
                <a:latin typeface="Adobe Gothic Std B" pitchFamily="34" charset="-128"/>
                <a:ea typeface="微软雅黑" pitchFamily="34" charset="-122"/>
              </a:rPr>
              <a:t>三、真诚沟通，合力育人。</a:t>
            </a:r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51519" y="1498295"/>
            <a:ext cx="8712969" cy="3435846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聪明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家长会在孩子面前树立老师的形象，让孩子对老师的尊重、敬佩存在心中，正所谓“亲其师”，才可以“信其道”；有的家长则会在孩子面前贬低老师，让老师的形象在孩子心中大打折扣，那教育教学的效果肯定会大打折扣。家长和老师的关系就像是左右手，左手是老师，右手是家长，两手合作才可以完成工作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 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400" dirty="0">
              <a:solidFill>
                <a:prstClr val="white"/>
              </a:solidFill>
            </a:endParaRPr>
          </a:p>
          <a:p>
            <a:pPr>
              <a:lnSpc>
                <a:spcPts val="3800"/>
              </a:lnSpc>
            </a:pP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2428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>
              <a:solidFill>
                <a:prstClr val="black"/>
              </a:solidFill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7544" y="745350"/>
            <a:ext cx="5904656" cy="602264"/>
            <a:chOff x="827584" y="1388376"/>
            <a:chExt cx="6585174" cy="602264"/>
          </a:xfrm>
        </p:grpSpPr>
        <p:sp>
          <p:nvSpPr>
            <p:cNvPr id="13" name="矩形 12"/>
            <p:cNvSpPr/>
            <p:nvPr/>
          </p:nvSpPr>
          <p:spPr>
            <a:xfrm>
              <a:off x="2040803" y="1388376"/>
              <a:ext cx="5371955" cy="60226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27584" y="1388376"/>
              <a:ext cx="1252783" cy="602264"/>
            </a:xfrm>
            <a:prstGeom prst="rect">
              <a:avLst/>
            </a:prstGeom>
            <a:solidFill>
              <a:srgbClr val="7EC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r>
                <a:rPr lang="zh-CN" altLang="en-US" sz="2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（三）</a:t>
              </a:r>
              <a:endParaRPr lang="zh-CN" altLang="en-US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51720" y="81735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及时沟通，积极配合</a:t>
            </a:r>
            <a:endParaRPr lang="zh-CN" altLang="en-US" sz="28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610256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/>
          <p:nvPr/>
        </p:nvSpPr>
        <p:spPr>
          <a:xfrm>
            <a:off x="3023632" y="987573"/>
            <a:ext cx="4013408" cy="698143"/>
          </a:xfrm>
          <a:custGeom>
            <a:avLst/>
            <a:gdLst/>
            <a:ahLst/>
            <a:cxnLst/>
            <a:rect l="l" t="t" r="r" b="b"/>
            <a:pathLst>
              <a:path w="3384376" h="468055">
                <a:moveTo>
                  <a:pt x="57964" y="0"/>
                </a:moveTo>
                <a:lnTo>
                  <a:pt x="3384376" y="0"/>
                </a:lnTo>
                <a:lnTo>
                  <a:pt x="3384376" y="468055"/>
                </a:lnTo>
                <a:lnTo>
                  <a:pt x="57964" y="468055"/>
                </a:lnTo>
                <a:lnTo>
                  <a:pt x="57964" y="468051"/>
                </a:lnTo>
                <a:lnTo>
                  <a:pt x="208609" y="234026"/>
                </a:lnTo>
                <a:close/>
                <a:moveTo>
                  <a:pt x="0" y="0"/>
                </a:moveTo>
                <a:lnTo>
                  <a:pt x="57964" y="0"/>
                </a:lnTo>
                <a:lnTo>
                  <a:pt x="57964" y="3"/>
                </a:lnTo>
                <a:lnTo>
                  <a:pt x="0" y="3"/>
                </a:ln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正确认识幼小衔接</a:t>
            </a:r>
          </a:p>
        </p:txBody>
      </p:sp>
      <p:sp>
        <p:nvSpPr>
          <p:cNvPr id="3" name="矩形 15"/>
          <p:cNvSpPr/>
          <p:nvPr/>
        </p:nvSpPr>
        <p:spPr>
          <a:xfrm>
            <a:off x="2411760" y="987573"/>
            <a:ext cx="930515" cy="698143"/>
          </a:xfrm>
          <a:custGeom>
            <a:avLst/>
            <a:gdLst/>
            <a:ahLst/>
            <a:cxnLst/>
            <a:rect l="l" t="t" r="r" b="b"/>
            <a:pathLst>
              <a:path w="784673" h="468055">
                <a:moveTo>
                  <a:pt x="634028" y="0"/>
                </a:moveTo>
                <a:lnTo>
                  <a:pt x="784673" y="234026"/>
                </a:lnTo>
                <a:lnTo>
                  <a:pt x="634028" y="468051"/>
                </a:lnTo>
                <a:lnTo>
                  <a:pt x="634028" y="468055"/>
                </a:lnTo>
                <a:lnTo>
                  <a:pt x="0" y="468055"/>
                </a:lnTo>
                <a:lnTo>
                  <a:pt x="0" y="3"/>
                </a:lnTo>
                <a:lnTo>
                  <a:pt x="634028" y="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5"/>
          <p:cNvSpPr/>
          <p:nvPr/>
        </p:nvSpPr>
        <p:spPr>
          <a:xfrm>
            <a:off x="3006864" y="1995686"/>
            <a:ext cx="4030176" cy="698143"/>
          </a:xfrm>
          <a:custGeom>
            <a:avLst/>
            <a:gdLst/>
            <a:ahLst/>
            <a:cxnLst/>
            <a:rect l="l" t="t" r="r" b="b"/>
            <a:pathLst>
              <a:path w="3384376" h="468055">
                <a:moveTo>
                  <a:pt x="57964" y="0"/>
                </a:moveTo>
                <a:lnTo>
                  <a:pt x="3384376" y="0"/>
                </a:lnTo>
                <a:lnTo>
                  <a:pt x="3384376" y="468055"/>
                </a:lnTo>
                <a:lnTo>
                  <a:pt x="57964" y="468055"/>
                </a:lnTo>
                <a:lnTo>
                  <a:pt x="57964" y="468051"/>
                </a:lnTo>
                <a:lnTo>
                  <a:pt x="208609" y="234026"/>
                </a:lnTo>
                <a:close/>
                <a:moveTo>
                  <a:pt x="0" y="0"/>
                </a:moveTo>
                <a:lnTo>
                  <a:pt x="57964" y="0"/>
                </a:lnTo>
                <a:lnTo>
                  <a:pt x="57964" y="3"/>
                </a:lnTo>
                <a:lnTo>
                  <a:pt x="0" y="3"/>
                </a:ln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坚持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培养良好习惯</a:t>
            </a:r>
          </a:p>
        </p:txBody>
      </p:sp>
      <p:sp>
        <p:nvSpPr>
          <p:cNvPr id="5" name="矩形 15"/>
          <p:cNvSpPr/>
          <p:nvPr/>
        </p:nvSpPr>
        <p:spPr>
          <a:xfrm>
            <a:off x="2411760" y="2005197"/>
            <a:ext cx="930515" cy="698143"/>
          </a:xfrm>
          <a:custGeom>
            <a:avLst/>
            <a:gdLst/>
            <a:ahLst/>
            <a:cxnLst/>
            <a:rect l="l" t="t" r="r" b="b"/>
            <a:pathLst>
              <a:path w="784673" h="468055">
                <a:moveTo>
                  <a:pt x="634028" y="0"/>
                </a:moveTo>
                <a:lnTo>
                  <a:pt x="784673" y="234026"/>
                </a:lnTo>
                <a:lnTo>
                  <a:pt x="634028" y="468051"/>
                </a:lnTo>
                <a:lnTo>
                  <a:pt x="634028" y="468055"/>
                </a:lnTo>
                <a:lnTo>
                  <a:pt x="0" y="468055"/>
                </a:lnTo>
                <a:lnTo>
                  <a:pt x="0" y="3"/>
                </a:lnTo>
                <a:lnTo>
                  <a:pt x="634028" y="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15"/>
          <p:cNvSpPr/>
          <p:nvPr/>
        </p:nvSpPr>
        <p:spPr>
          <a:xfrm>
            <a:off x="3095640" y="3003798"/>
            <a:ext cx="3941400" cy="756024"/>
          </a:xfrm>
          <a:custGeom>
            <a:avLst/>
            <a:gdLst/>
            <a:ahLst/>
            <a:cxnLst/>
            <a:rect l="l" t="t" r="r" b="b"/>
            <a:pathLst>
              <a:path w="3384376" h="468055">
                <a:moveTo>
                  <a:pt x="57964" y="0"/>
                </a:moveTo>
                <a:lnTo>
                  <a:pt x="3384376" y="0"/>
                </a:lnTo>
                <a:lnTo>
                  <a:pt x="3384376" y="468055"/>
                </a:lnTo>
                <a:lnTo>
                  <a:pt x="57964" y="468055"/>
                </a:lnTo>
                <a:lnTo>
                  <a:pt x="57964" y="468051"/>
                </a:lnTo>
                <a:lnTo>
                  <a:pt x="208609" y="234026"/>
                </a:lnTo>
                <a:close/>
                <a:moveTo>
                  <a:pt x="0" y="0"/>
                </a:moveTo>
                <a:lnTo>
                  <a:pt x="57964" y="0"/>
                </a:lnTo>
                <a:lnTo>
                  <a:pt x="57964" y="3"/>
                </a:lnTo>
                <a:lnTo>
                  <a:pt x="0" y="3"/>
                </a:ln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真诚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沟通，合力育人</a:t>
            </a:r>
          </a:p>
        </p:txBody>
      </p:sp>
      <p:sp>
        <p:nvSpPr>
          <p:cNvPr id="9" name="矩形 15"/>
          <p:cNvSpPr/>
          <p:nvPr/>
        </p:nvSpPr>
        <p:spPr>
          <a:xfrm>
            <a:off x="2483768" y="3003798"/>
            <a:ext cx="913820" cy="756024"/>
          </a:xfrm>
          <a:custGeom>
            <a:avLst/>
            <a:gdLst/>
            <a:ahLst/>
            <a:cxnLst/>
            <a:rect l="l" t="t" r="r" b="b"/>
            <a:pathLst>
              <a:path w="784673" h="468055">
                <a:moveTo>
                  <a:pt x="634028" y="0"/>
                </a:moveTo>
                <a:lnTo>
                  <a:pt x="784673" y="234026"/>
                </a:lnTo>
                <a:lnTo>
                  <a:pt x="634028" y="468051"/>
                </a:lnTo>
                <a:lnTo>
                  <a:pt x="634028" y="468055"/>
                </a:lnTo>
                <a:lnTo>
                  <a:pt x="0" y="468055"/>
                </a:lnTo>
                <a:lnTo>
                  <a:pt x="0" y="3"/>
                </a:lnTo>
                <a:lnTo>
                  <a:pt x="634028" y="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5"/>
          <p:cNvSpPr/>
          <p:nvPr/>
        </p:nvSpPr>
        <p:spPr>
          <a:xfrm>
            <a:off x="3095640" y="4011910"/>
            <a:ext cx="3941400" cy="756024"/>
          </a:xfrm>
          <a:custGeom>
            <a:avLst/>
            <a:gdLst/>
            <a:ahLst/>
            <a:cxnLst/>
            <a:rect l="l" t="t" r="r" b="b"/>
            <a:pathLst>
              <a:path w="3384376" h="468055">
                <a:moveTo>
                  <a:pt x="57964" y="0"/>
                </a:moveTo>
                <a:lnTo>
                  <a:pt x="3384376" y="0"/>
                </a:lnTo>
                <a:lnTo>
                  <a:pt x="3384376" y="468055"/>
                </a:lnTo>
                <a:lnTo>
                  <a:pt x="57964" y="468055"/>
                </a:lnTo>
                <a:lnTo>
                  <a:pt x="57964" y="468051"/>
                </a:lnTo>
                <a:lnTo>
                  <a:pt x="208609" y="234026"/>
                </a:lnTo>
                <a:close/>
                <a:moveTo>
                  <a:pt x="0" y="0"/>
                </a:moveTo>
                <a:lnTo>
                  <a:pt x="57964" y="0"/>
                </a:lnTo>
                <a:lnTo>
                  <a:pt x="57964" y="3"/>
                </a:lnTo>
                <a:lnTo>
                  <a:pt x="0" y="3"/>
                </a:ln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几条建议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5"/>
          <p:cNvSpPr/>
          <p:nvPr/>
        </p:nvSpPr>
        <p:spPr>
          <a:xfrm>
            <a:off x="2483768" y="4011910"/>
            <a:ext cx="913820" cy="756024"/>
          </a:xfrm>
          <a:custGeom>
            <a:avLst/>
            <a:gdLst/>
            <a:ahLst/>
            <a:cxnLst/>
            <a:rect l="l" t="t" r="r" b="b"/>
            <a:pathLst>
              <a:path w="784673" h="468055">
                <a:moveTo>
                  <a:pt x="634028" y="0"/>
                </a:moveTo>
                <a:lnTo>
                  <a:pt x="784673" y="234026"/>
                </a:lnTo>
                <a:lnTo>
                  <a:pt x="634028" y="468051"/>
                </a:lnTo>
                <a:lnTo>
                  <a:pt x="634028" y="468055"/>
                </a:lnTo>
                <a:lnTo>
                  <a:pt x="0" y="468055"/>
                </a:lnTo>
                <a:lnTo>
                  <a:pt x="0" y="3"/>
                </a:lnTo>
                <a:lnTo>
                  <a:pt x="634028" y="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927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white">
                    <a:lumMod val="95000"/>
                  </a:prstClr>
                </a:solidFill>
                <a:latin typeface="Adobe Gothic Std B" pitchFamily="34" charset="-128"/>
                <a:ea typeface="微软雅黑" pitchFamily="34" charset="-122"/>
              </a:rPr>
              <a:t>四、几条建议。</a:t>
            </a:r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79511" y="994807"/>
            <a:ext cx="8712969" cy="3435846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一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、知子莫如父母，及时纠正孩子的不良习惯，坚持不懈地培养好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习惯可以收到事半功倍的效果。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二、初学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拼音就像学习一门外语，有些孩子感觉困难，那就坚持天天巩固，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不要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积少成多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，跟不上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步伐，孩子失去信心。</a:t>
            </a:r>
            <a:b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三、家长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不要把孩子交给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电脑、电视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和老人，一定要每天抽出时间来和孩子交流、沟通。</a:t>
            </a:r>
            <a:b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400" dirty="0">
              <a:solidFill>
                <a:prstClr val="white"/>
              </a:solidFill>
            </a:endParaRPr>
          </a:p>
          <a:p>
            <a:pPr>
              <a:lnSpc>
                <a:spcPts val="3800"/>
              </a:lnSpc>
            </a:pP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2428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>
              <a:solidFill>
                <a:prstClr val="black"/>
              </a:solidFill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1475633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-16691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white">
                    <a:lumMod val="95000"/>
                  </a:prstClr>
                </a:solidFill>
                <a:latin typeface="Adobe Gothic Std B" pitchFamily="34" charset="-128"/>
                <a:ea typeface="微软雅黑" pitchFamily="34" charset="-122"/>
              </a:rPr>
              <a:t>四、几条建议。</a:t>
            </a:r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  <a:p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22660" y="915566"/>
            <a:ext cx="8712969" cy="3991452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8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endParaRPr lang="en-US" altLang="zh-CN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</a:t>
            </a:r>
            <a:endParaRPr lang="en-US" altLang="zh-CN" sz="20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四、让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孩子快乐成长是正确的</a:t>
            </a: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，寓教于乐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的教育方式，并不意味着</a:t>
            </a: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孩子不需要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刻苦学习。我们要让孩子尽量去体会努力</a:t>
            </a: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学习取得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好成绩，或者努力获得成长的快乐，去</a:t>
            </a: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培养不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付出就没有收获的价值观。</a:t>
            </a:r>
          </a:p>
          <a:p>
            <a:pPr>
              <a:lnSpc>
                <a:spcPts val="38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五、抚养</a:t>
            </a:r>
            <a:r>
              <a:rPr lang="zh-CN" altLang="en-US" sz="20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一个孩子很容易，但是教育好一个孩子很难，建议不要只用经验教育孩子，一定要与时俱进，不断学习，寻找更科学的方法来教育我们的孩子！咱们的眼界和视野，正慢慢改变着孩子的人生，也一定会影响孩子的未来！</a:t>
            </a:r>
          </a:p>
          <a:p>
            <a:pPr>
              <a:lnSpc>
                <a:spcPts val="3800"/>
              </a:lnSpc>
            </a:pP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400" dirty="0">
              <a:solidFill>
                <a:prstClr val="white"/>
              </a:solidFill>
            </a:endParaRPr>
          </a:p>
          <a:p>
            <a:pPr>
              <a:lnSpc>
                <a:spcPts val="3800"/>
              </a:lnSpc>
            </a:pPr>
            <a:endParaRPr lang="zh-CN" altLang="en-US" sz="24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2428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>
              <a:solidFill>
                <a:prstClr val="black"/>
              </a:solidFill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7032347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-16691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22660" y="915566"/>
            <a:ext cx="8712969" cy="3816424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    </a:t>
            </a:r>
            <a:endParaRPr lang="en-US" altLang="zh-CN" sz="3600" dirty="0" smtClean="0">
              <a:solidFill>
                <a:srgbClr val="C0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3600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3600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36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一个成功的</a:t>
            </a:r>
            <a:r>
              <a:rPr lang="zh-CN" altLang="en-US" sz="3600" b="1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孩子，足以让你</a:t>
            </a:r>
            <a:r>
              <a:rPr lang="zh-CN" altLang="en-US" sz="36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晚景幸福。</a:t>
            </a:r>
            <a:r>
              <a:rPr lang="zh-CN" altLang="en-US" sz="3600" b="1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望子成龙，不如马上行动</a:t>
            </a:r>
            <a:r>
              <a:rPr lang="zh-CN" altLang="en-US" sz="36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！</a:t>
            </a:r>
            <a:endParaRPr lang="en-US" altLang="zh-CN" sz="3600" b="1" dirty="0" smtClean="0">
              <a:solidFill>
                <a:srgbClr val="C0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    家长朋友们，开学</a:t>
            </a:r>
            <a:r>
              <a:rPr lang="zh-CN" altLang="en-US" sz="3600" b="1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的脚步已经走近</a:t>
            </a:r>
            <a:r>
              <a:rPr lang="zh-CN" altLang="en-US" sz="36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，陪</a:t>
            </a:r>
            <a:r>
              <a:rPr lang="zh-CN" altLang="en-US" sz="3600" b="1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我们的孩子们收收心，让他们打起精神</a:t>
            </a:r>
            <a:r>
              <a:rPr lang="zh-CN" altLang="en-US" sz="36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，信心百倍，充满向往地</a:t>
            </a:r>
            <a:r>
              <a:rPr lang="zh-CN" altLang="en-US" sz="3600" b="1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迎接崭新的一</a:t>
            </a:r>
            <a:r>
              <a:rPr lang="zh-CN" altLang="en-US" sz="36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年级！</a:t>
            </a:r>
            <a:r>
              <a:rPr lang="zh-CN" altLang="en-US" sz="3600" b="1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zh-CN" altLang="en-US" sz="3600" b="1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</a:br>
            <a:endParaRPr lang="zh-CN" altLang="en-US" sz="3600" b="1" dirty="0">
              <a:solidFill>
                <a:srgbClr val="C0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3800"/>
              </a:lnSpc>
            </a:pP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7124" y="1498295"/>
            <a:ext cx="8766876" cy="2428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700"/>
              </a:lnSpc>
            </a:pPr>
            <a:endParaRPr lang="zh-CN" altLang="en-US" sz="2800" dirty="0">
              <a:solidFill>
                <a:prstClr val="black"/>
              </a:solidFill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3170701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448" t="32996"/>
          <a:stretch/>
        </p:blipFill>
        <p:spPr>
          <a:xfrm>
            <a:off x="5432893" y="1852917"/>
            <a:ext cx="3715097" cy="32905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2" t="2485" r="36650" b="75691"/>
          <a:stretch/>
        </p:blipFill>
        <p:spPr>
          <a:xfrm>
            <a:off x="611560" y="315020"/>
            <a:ext cx="2382281" cy="7889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823"/>
          <a:stretch/>
        </p:blipFill>
        <p:spPr>
          <a:xfrm>
            <a:off x="5334" y="4103914"/>
            <a:ext cx="9133333" cy="10365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3608" y="1707654"/>
            <a:ext cx="3888432" cy="1092585"/>
          </a:xfrm>
          <a:prstGeom prst="rect">
            <a:avLst/>
          </a:prstGeom>
        </p:spPr>
        <p:txBody>
          <a:bodyPr wrap="square" lIns="76179" tIns="38089" rIns="76179" bIns="38089" anchor="ctr">
            <a:spAutoFit/>
          </a:bodyPr>
          <a:lstStyle/>
          <a:p>
            <a:pPr algn="ctr"/>
            <a:r>
              <a:rPr lang="zh-CN" altLang="en-US" sz="6600" b="1" spc="500" dirty="0">
                <a:solidFill>
                  <a:schemeClr val="bg1"/>
                </a:solidFill>
                <a:latin typeface="Adobe Gothic Std B" pitchFamily="34" charset="-128"/>
                <a:ea typeface="微软雅黑" pitchFamily="34" charset="-122"/>
              </a:rPr>
              <a:t>感谢聆听</a:t>
            </a:r>
          </a:p>
        </p:txBody>
      </p:sp>
    </p:spTree>
    <p:extLst>
      <p:ext uri="{BB962C8B-B14F-4D97-AF65-F5344CB8AC3E}">
        <p14:creationId xmlns:p14="http://schemas.microsoft.com/office/powerpoint/2010/main" val="282974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7584" y="987574"/>
            <a:ext cx="6840760" cy="602264"/>
            <a:chOff x="827584" y="1388376"/>
            <a:chExt cx="6624736" cy="602264"/>
          </a:xfrm>
        </p:grpSpPr>
        <p:sp>
          <p:nvSpPr>
            <p:cNvPr id="16" name="矩形 15"/>
            <p:cNvSpPr/>
            <p:nvPr/>
          </p:nvSpPr>
          <p:spPr>
            <a:xfrm>
              <a:off x="2080365" y="1388376"/>
              <a:ext cx="5371955" cy="60226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幼小衔接就得多上培训班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27584" y="1388376"/>
              <a:ext cx="1252783" cy="602264"/>
            </a:xfrm>
            <a:prstGeom prst="rect">
              <a:avLst/>
            </a:prstGeom>
            <a:solidFill>
              <a:srgbClr val="7EC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r>
                <a:rPr lang="zh-CN" altLang="en-US" sz="2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误区一</a:t>
              </a:r>
            </a:p>
          </p:txBody>
        </p:sp>
      </p:grp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white">
                    <a:lumMod val="95000"/>
                  </a:prstClr>
                </a:solidFill>
                <a:latin typeface="Adobe Gothic Std B" pitchFamily="34" charset="-128"/>
                <a:ea typeface="微软雅黑" pitchFamily="34" charset="-122"/>
              </a:rPr>
              <a:t>一、</a:t>
            </a:r>
            <a:r>
              <a:rPr lang="zh-CN" altLang="en-US" sz="2800" b="1" dirty="0">
                <a:solidFill>
                  <a:prstClr val="white">
                    <a:lumMod val="95000"/>
                  </a:prstClr>
                </a:solidFill>
                <a:latin typeface="Adobe Gothic Std B" pitchFamily="34" charset="-128"/>
                <a:ea typeface="微软雅黑" pitchFamily="34" charset="-122"/>
              </a:rPr>
              <a:t>正确认识幼小衔接</a:t>
            </a:r>
          </a:p>
          <a:p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92223" y="1851670"/>
            <a:ext cx="7668512" cy="2652943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8382" y="2270200"/>
            <a:ext cx="70567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语文最大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的难点是拼音学习和识字数量问题。</a:t>
            </a:r>
            <a:b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数学学会不是问题，差距在于计算速度和准确率。 </a:t>
            </a:r>
          </a:p>
        </p:txBody>
      </p:sp>
    </p:spTree>
    <p:extLst>
      <p:ext uri="{BB962C8B-B14F-4D97-AF65-F5344CB8AC3E}">
        <p14:creationId xmlns:p14="http://schemas.microsoft.com/office/powerpoint/2010/main" val="1754581008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9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white">
                    <a:lumMod val="95000"/>
                  </a:prstClr>
                </a:solidFill>
                <a:latin typeface="Adobe Gothic Std B" pitchFamily="34" charset="-128"/>
                <a:ea typeface="微软雅黑" pitchFamily="34" charset="-122"/>
              </a:rPr>
              <a:t>一、</a:t>
            </a:r>
            <a:r>
              <a:rPr lang="zh-CN" altLang="en-US" sz="2800" b="1" dirty="0">
                <a:solidFill>
                  <a:prstClr val="white">
                    <a:lumMod val="95000"/>
                  </a:prstClr>
                </a:solidFill>
                <a:latin typeface="Adobe Gothic Std B" pitchFamily="34" charset="-128"/>
                <a:ea typeface="微软雅黑" pitchFamily="34" charset="-122"/>
              </a:rPr>
              <a:t>正确认识幼小衔接</a:t>
            </a:r>
          </a:p>
          <a:p>
            <a:endParaRPr lang="zh-CN" altLang="en-US" sz="3200" b="1" dirty="0">
              <a:solidFill>
                <a:prstClr val="white">
                  <a:lumMod val="95000"/>
                </a:prst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80364" y="987574"/>
            <a:ext cx="5587980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幼小衔接就是孩子的事儿</a:t>
            </a:r>
          </a:p>
        </p:txBody>
      </p:sp>
      <p:sp>
        <p:nvSpPr>
          <p:cNvPr id="28" name="矩形 27"/>
          <p:cNvSpPr/>
          <p:nvPr/>
        </p:nvSpPr>
        <p:spPr>
          <a:xfrm>
            <a:off x="827583" y="987574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误区二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92223" y="1851670"/>
            <a:ext cx="7668512" cy="2652943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5613" y="1851670"/>
            <a:ext cx="7615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首先，家长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需要清楚认识自己的角色，不断给自己心理暗示，告诉自己成为一名小学生的家长了，和孩子一起适应。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56318" y="3345835"/>
            <a:ext cx="7615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其次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，尽量调整好自己的生活节奏和作息时间，为孩子入学做充分准备。</a:t>
            </a:r>
          </a:p>
        </p:txBody>
      </p:sp>
    </p:spTree>
    <p:extLst>
      <p:ext uri="{BB962C8B-B14F-4D97-AF65-F5344CB8AC3E}">
        <p14:creationId xmlns:p14="http://schemas.microsoft.com/office/powerpoint/2010/main" val="428663627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一、</a:t>
            </a: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正确认识幼小衔接</a:t>
            </a: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87724" y="915566"/>
            <a:ext cx="5580620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重视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物质准备，忽视心理准备</a:t>
            </a:r>
          </a:p>
        </p:txBody>
      </p:sp>
      <p:sp>
        <p:nvSpPr>
          <p:cNvPr id="30" name="矩形 29"/>
          <p:cNvSpPr/>
          <p:nvPr/>
        </p:nvSpPr>
        <p:spPr>
          <a:xfrm>
            <a:off x="834943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误区三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92223" y="1851670"/>
            <a:ext cx="7668512" cy="2652943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5613" y="1851670"/>
            <a:ext cx="7615122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最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重要的入学准备就是让孩子在心理上做好充分准备，以便入学后尽快适应角色的转变和环境的改变，引导孩子对小学充满向往之情。</a:t>
            </a:r>
          </a:p>
        </p:txBody>
      </p:sp>
    </p:spTree>
    <p:extLst>
      <p:ext uri="{BB962C8B-B14F-4D97-AF65-F5344CB8AC3E}">
        <p14:creationId xmlns:p14="http://schemas.microsoft.com/office/powerpoint/2010/main" val="127997760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一、</a:t>
            </a: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正确认识幼小衔接</a:t>
            </a: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81691" y="915566"/>
            <a:ext cx="5580618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进入小学就是学校的事儿</a:t>
            </a:r>
          </a:p>
        </p:txBody>
      </p:sp>
      <p:sp>
        <p:nvSpPr>
          <p:cNvPr id="32" name="矩形 31"/>
          <p:cNvSpPr/>
          <p:nvPr/>
        </p:nvSpPr>
        <p:spPr>
          <a:xfrm>
            <a:off x="52891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误区四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92223" y="1851670"/>
            <a:ext cx="7668512" cy="2652943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5613" y="1851670"/>
            <a:ext cx="76151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要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让孩子的幼小衔接更加顺利，家校互动才是最为关键的解决之道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家长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的支持和配合到位，孩子学得轻松，适应性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强。</a:t>
            </a: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0769577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48000"/>
            <a:ext cx="9144000" cy="72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64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254632" y="140596"/>
            <a:ext cx="156984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55983" y="234800"/>
            <a:ext cx="156984" cy="16058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51520" y="324110"/>
            <a:ext cx="155802" cy="159408"/>
          </a:xfrm>
          <a:custGeom>
            <a:avLst/>
            <a:gdLst>
              <a:gd name="T0" fmla="*/ 11 w 295"/>
              <a:gd name="T1" fmla="*/ 128 h 295"/>
              <a:gd name="T2" fmla="*/ 128 w 295"/>
              <a:gd name="T3" fmla="*/ 11 h 295"/>
              <a:gd name="T4" fmla="*/ 167 w 295"/>
              <a:gd name="T5" fmla="*/ 11 h 295"/>
              <a:gd name="T6" fmla="*/ 284 w 295"/>
              <a:gd name="T7" fmla="*/ 128 h 295"/>
              <a:gd name="T8" fmla="*/ 284 w 295"/>
              <a:gd name="T9" fmla="*/ 167 h 295"/>
              <a:gd name="T10" fmla="*/ 167 w 295"/>
              <a:gd name="T11" fmla="*/ 284 h 295"/>
              <a:gd name="T12" fmla="*/ 128 w 295"/>
              <a:gd name="T13" fmla="*/ 284 h 295"/>
              <a:gd name="T14" fmla="*/ 11 w 295"/>
              <a:gd name="T15" fmla="*/ 167 h 295"/>
              <a:gd name="T16" fmla="*/ 11 w 295"/>
              <a:gd name="T17" fmla="*/ 128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295">
                <a:moveTo>
                  <a:pt x="11" y="128"/>
                </a:moveTo>
                <a:lnTo>
                  <a:pt x="128" y="11"/>
                </a:lnTo>
                <a:cubicBezTo>
                  <a:pt x="139" y="0"/>
                  <a:pt x="156" y="0"/>
                  <a:pt x="167" y="11"/>
                </a:cubicBezTo>
                <a:lnTo>
                  <a:pt x="284" y="128"/>
                </a:lnTo>
                <a:cubicBezTo>
                  <a:pt x="295" y="139"/>
                  <a:pt x="295" y="156"/>
                  <a:pt x="284" y="167"/>
                </a:cubicBezTo>
                <a:lnTo>
                  <a:pt x="167" y="284"/>
                </a:lnTo>
                <a:cubicBezTo>
                  <a:pt x="156" y="295"/>
                  <a:pt x="139" y="295"/>
                  <a:pt x="128" y="284"/>
                </a:cubicBezTo>
                <a:lnTo>
                  <a:pt x="11" y="167"/>
                </a:lnTo>
                <a:cubicBezTo>
                  <a:pt x="0" y="156"/>
                  <a:pt x="0" y="139"/>
                  <a:pt x="11" y="1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539552" y="123478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一、</a:t>
            </a: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itchFamily="34" charset="-122"/>
              </a:rPr>
              <a:t>正确认识幼小衔接</a:t>
            </a:r>
          </a:p>
          <a:p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Adobe Gothic Std B" pitchFamily="34" charset="-128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91241" y="915566"/>
            <a:ext cx="5577103" cy="6022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孩子不适应时就随便</a:t>
            </a: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责骂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38460" y="915566"/>
            <a:ext cx="1252783" cy="602264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4" tIns="43202" rIns="86404" bIns="43202" anchor="ctr"/>
          <a:lstStyle/>
          <a:p>
            <a:pPr algn="ctr">
              <a:defRPr/>
            </a:pPr>
            <a:r>
              <a:rPr lang="zh-CN" altLang="en-US" sz="2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误区五</a:t>
            </a:r>
            <a:endParaRPr lang="zh-CN" altLang="en-US" sz="2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92223" y="1851670"/>
            <a:ext cx="7668512" cy="2652943"/>
          </a:xfrm>
          <a:prstGeom prst="roundRect">
            <a:avLst>
              <a:gd name="adj" fmla="val 4084"/>
            </a:avLst>
          </a:prstGeom>
          <a:noFill/>
          <a:ln w="9525">
            <a:solidFill>
              <a:srgbClr val="7EC2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5613" y="1851670"/>
            <a:ext cx="76151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不同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的孩子所经历的时间长短不一样，有些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孩子一个月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就能完全适应，而有些孩子可能就需要一个学期甚至一个学年。不适应的几个方面：生活方面、学习方面、人际关系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方面</a:t>
            </a:r>
            <a:r>
              <a:rPr lang="zh-CN" altLang="en-US" sz="28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3462896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2372</Words>
  <Application>Microsoft Office PowerPoint</Application>
  <PresentationFormat>全屏显示(16:9)</PresentationFormat>
  <Paragraphs>385</Paragraphs>
  <Slides>47</Slides>
  <Notes>46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Microsoft</cp:lastModifiedBy>
  <cp:revision>160</cp:revision>
  <dcterms:created xsi:type="dcterms:W3CDTF">2016-03-02T10:21:05Z</dcterms:created>
  <dcterms:modified xsi:type="dcterms:W3CDTF">2016-08-25T02:20:26Z</dcterms:modified>
</cp:coreProperties>
</file>