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1178" r:id="rId3"/>
    <p:sldId id="1179" r:id="rId4"/>
    <p:sldId id="1221" r:id="rId5"/>
    <p:sldId id="1222" r:id="rId6"/>
    <p:sldId id="1223" r:id="rId7"/>
    <p:sldId id="1224" r:id="rId8"/>
    <p:sldId id="1230" r:id="rId9"/>
    <p:sldId id="1225" r:id="rId10"/>
    <p:sldId id="1226" r:id="rId11"/>
    <p:sldId id="1227" r:id="rId12"/>
    <p:sldId id="1228" r:id="rId13"/>
    <p:sldId id="1229" r:id="rId14"/>
    <p:sldId id="1320" r:id="rId15"/>
    <p:sldId id="1231" r:id="rId16"/>
    <p:sldId id="1092" r:id="rId17"/>
    <p:sldId id="1315" r:id="rId18"/>
    <p:sldId id="1114" r:id="rId19"/>
    <p:sldId id="1097" r:id="rId20"/>
    <p:sldId id="1095" r:id="rId21"/>
    <p:sldId id="1096" r:id="rId22"/>
    <p:sldId id="1104" r:id="rId23"/>
    <p:sldId id="1118" r:id="rId24"/>
    <p:sldId id="1125" r:id="rId25"/>
    <p:sldId id="1129" r:id="rId26"/>
    <p:sldId id="1121" r:id="rId27"/>
    <p:sldId id="1268" r:id="rId28"/>
    <p:sldId id="1269" r:id="rId30"/>
    <p:sldId id="1270" r:id="rId31"/>
    <p:sldId id="1271" r:id="rId32"/>
    <p:sldId id="1272" r:id="rId33"/>
    <p:sldId id="1273" r:id="rId34"/>
    <p:sldId id="1274" r:id="rId35"/>
    <p:sldId id="1275" r:id="rId36"/>
    <p:sldId id="1293" r:id="rId37"/>
    <p:sldId id="1294" r:id="rId38"/>
    <p:sldId id="1295" r:id="rId39"/>
    <p:sldId id="1296" r:id="rId40"/>
    <p:sldId id="1297" r:id="rId41"/>
    <p:sldId id="1298" r:id="rId42"/>
    <p:sldId id="1299" r:id="rId43"/>
    <p:sldId id="1300" r:id="rId44"/>
    <p:sldId id="1301" r:id="rId45"/>
    <p:sldId id="1302" r:id="rId46"/>
    <p:sldId id="1303" r:id="rId47"/>
    <p:sldId id="1304" r:id="rId48"/>
    <p:sldId id="1305" r:id="rId49"/>
    <p:sldId id="1306" r:id="rId50"/>
    <p:sldId id="1308" r:id="rId51"/>
    <p:sldId id="1309" r:id="rId52"/>
    <p:sldId id="1310" r:id="rId53"/>
    <p:sldId id="1311" r:id="rId54"/>
    <p:sldId id="459" r:id="rId55"/>
    <p:sldId id="965" r:id="rId56"/>
    <p:sldId id="966" r:id="rId57"/>
    <p:sldId id="1318" r:id="rId58"/>
    <p:sldId id="1319" r:id="rId59"/>
    <p:sldId id="463" r:id="rId60"/>
    <p:sldId id="1312" r:id="rId61"/>
    <p:sldId id="1313" r:id="rId62"/>
    <p:sldId id="1317" r:id="rId63"/>
    <p:sldId id="1316" r:id="rId64"/>
    <p:sldId id="1321" r:id="rId65"/>
    <p:sldId id="1322" r:id="rId66"/>
    <p:sldId id="464" r:id="rId67"/>
    <p:sldId id="435" r:id="rId68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3333CC"/>
    <a:srgbClr val="CC3300"/>
    <a:srgbClr val="FF33CC"/>
    <a:srgbClr val="9933FF"/>
    <a:srgbClr val="FF9900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55" d="100"/>
          <a:sy n="155" d="100"/>
        </p:scale>
        <p:origin x="-2274" y="-84"/>
      </p:cViewPr>
      <p:guideLst>
        <p:guide orient="horz" pos="2137"/>
        <p:guide pos="28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1" Type="http://schemas.openxmlformats.org/officeDocument/2006/relationships/tableStyles" Target="tableStyles.xml"/><Relationship Id="rId70" Type="http://schemas.openxmlformats.org/officeDocument/2006/relationships/viewProps" Target="viewProps.xml"/><Relationship Id="rId7" Type="http://schemas.openxmlformats.org/officeDocument/2006/relationships/slide" Target="slides/slide5.xml"/><Relationship Id="rId69" Type="http://schemas.openxmlformats.org/officeDocument/2006/relationships/presProps" Target="presProps.xml"/><Relationship Id="rId68" Type="http://schemas.openxmlformats.org/officeDocument/2006/relationships/slide" Target="slides/slide65.xml"/><Relationship Id="rId67" Type="http://schemas.openxmlformats.org/officeDocument/2006/relationships/slide" Target="slides/slide64.xml"/><Relationship Id="rId66" Type="http://schemas.openxmlformats.org/officeDocument/2006/relationships/slide" Target="slides/slide63.xml"/><Relationship Id="rId65" Type="http://schemas.openxmlformats.org/officeDocument/2006/relationships/slide" Target="slides/slide62.xml"/><Relationship Id="rId64" Type="http://schemas.openxmlformats.org/officeDocument/2006/relationships/slide" Target="slides/slide6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4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notesMaster" Target="notesMasters/notesMaster1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sng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sng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6084" name="幻灯片图像占位符 3"/>
          <p:cNvSpPr>
            <a:spLocks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3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sng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如何</a:t>
            </a:r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幻灯片图像占位符 1"/>
          <p:cNvSpPr>
            <a:spLocks noGrp="1" noTextEdit="1"/>
          </p:cNvSpPr>
          <p:nvPr>
            <p:ph type="sldImg"/>
          </p:nvPr>
        </p:nvSpPr>
        <p:spPr/>
      </p:sp>
      <p:sp>
        <p:nvSpPr>
          <p:cNvPr id="7170" name="文本占位符 2"/>
          <p:cNvSpPr/>
          <p:nvPr>
            <p:ph type="body"/>
          </p:nvPr>
        </p:nvSpPr>
        <p:spPr/>
        <p:txBody>
          <a:bodyPr wrap="square" lIns="91440" tIns="45720" rIns="91440" bIns="45720" anchor="ctr"/>
          <a:p>
            <a:pPr lvl="0"/>
            <a:endParaRPr lang="zh-CN" altLang="en-US" dirty="0"/>
          </a:p>
        </p:txBody>
      </p:sp>
      <p:sp>
        <p:nvSpPr>
          <p:cNvPr id="717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如何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幻灯片图像占位符 1"/>
          <p:cNvSpPr>
            <a:spLocks noGrp="1" noTextEdit="1"/>
          </p:cNvSpPr>
          <p:nvPr>
            <p:ph type="sldImg"/>
          </p:nvPr>
        </p:nvSpPr>
        <p:spPr/>
      </p:sp>
      <p:sp>
        <p:nvSpPr>
          <p:cNvPr id="7170" name="文本占位符 2"/>
          <p:cNvSpPr/>
          <p:nvPr>
            <p:ph type="body"/>
          </p:nvPr>
        </p:nvSpPr>
        <p:spPr/>
        <p:txBody>
          <a:bodyPr wrap="square" lIns="91440" tIns="45720" rIns="91440" bIns="45720" anchor="ctr"/>
          <a:p>
            <a:pPr lvl="0"/>
            <a:endParaRPr lang="zh-CN" altLang="en-US" dirty="0"/>
          </a:p>
        </p:txBody>
      </p:sp>
      <p:sp>
        <p:nvSpPr>
          <p:cNvPr id="717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幻灯片图像占位符 1"/>
          <p:cNvSpPr>
            <a:spLocks noGrp="1" noTextEdit="1"/>
          </p:cNvSpPr>
          <p:nvPr>
            <p:ph type="sldImg"/>
          </p:nvPr>
        </p:nvSpPr>
        <p:spPr/>
      </p:sp>
      <p:sp>
        <p:nvSpPr>
          <p:cNvPr id="12290" name="文本占位符 2"/>
          <p:cNvSpPr/>
          <p:nvPr>
            <p:ph type="body"/>
          </p:nvPr>
        </p:nvSpPr>
        <p:spPr/>
        <p:txBody>
          <a:bodyPr wrap="square" lIns="91440" tIns="45720" rIns="91440" bIns="45720" anchor="ctr"/>
          <a:p>
            <a:pPr lvl="0"/>
            <a:endParaRPr lang="zh-CN" altLang="en-US" dirty="0"/>
          </a:p>
        </p:txBody>
      </p:sp>
      <p:sp>
        <p:nvSpPr>
          <p:cNvPr id="1229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幻灯片图像占位符 1"/>
          <p:cNvSpPr>
            <a:spLocks noGrp="1" noTextEdit="1"/>
          </p:cNvSpPr>
          <p:nvPr>
            <p:ph type="sldImg"/>
          </p:nvPr>
        </p:nvSpPr>
        <p:spPr/>
      </p:sp>
      <p:sp>
        <p:nvSpPr>
          <p:cNvPr id="36866" name="文本占位符 2"/>
          <p:cNvSpPr/>
          <p:nvPr>
            <p:ph type="body"/>
          </p:nvPr>
        </p:nvSpPr>
        <p:spPr/>
        <p:txBody>
          <a:bodyPr wrap="square" lIns="91440" tIns="45720" rIns="91440" bIns="45720" anchor="ctr"/>
          <a:p>
            <a:pPr lvl="0"/>
            <a:endParaRPr lang="zh-CN" altLang="en-US" dirty="0"/>
          </a:p>
        </p:txBody>
      </p:sp>
      <p:sp>
        <p:nvSpPr>
          <p:cNvPr id="3686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5" name="幻灯片图像占位符 1"/>
          <p:cNvSpPr>
            <a:spLocks noGrp="1" noTextEdit="1"/>
          </p:cNvSpPr>
          <p:nvPr>
            <p:ph type="sldImg"/>
          </p:nvPr>
        </p:nvSpPr>
        <p:spPr/>
      </p:sp>
      <p:sp>
        <p:nvSpPr>
          <p:cNvPr id="41986" name="文本占位符 2"/>
          <p:cNvSpPr/>
          <p:nvPr>
            <p:ph type="body"/>
          </p:nvPr>
        </p:nvSpPr>
        <p:spPr/>
        <p:txBody>
          <a:bodyPr wrap="square" lIns="91440" tIns="45720" rIns="91440" bIns="45720" anchor="ctr"/>
          <a:p>
            <a:pPr lvl="0"/>
            <a:endParaRPr lang="zh-CN" altLang="en-US" dirty="0"/>
          </a:p>
        </p:txBody>
      </p:sp>
      <p:sp>
        <p:nvSpPr>
          <p:cNvPr id="4198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7" name="幻灯片图像占位符 1"/>
          <p:cNvSpPr>
            <a:spLocks noGrp="1" noTextEdit="1"/>
          </p:cNvSpPr>
          <p:nvPr>
            <p:ph type="sldImg"/>
          </p:nvPr>
        </p:nvSpPr>
        <p:spPr/>
      </p:sp>
      <p:sp>
        <p:nvSpPr>
          <p:cNvPr id="45058" name="文本占位符 2"/>
          <p:cNvSpPr/>
          <p:nvPr>
            <p:ph type="body"/>
          </p:nvPr>
        </p:nvSpPr>
        <p:spPr/>
        <p:txBody>
          <a:bodyPr wrap="square" lIns="91440" tIns="45720" rIns="91440" bIns="45720" anchor="ctr"/>
          <a:p>
            <a:pPr lvl="0"/>
            <a:endParaRPr lang="zh-CN" altLang="en-US" dirty="0"/>
          </a:p>
        </p:txBody>
      </p:sp>
      <p:sp>
        <p:nvSpPr>
          <p:cNvPr id="4505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幻灯片图像占位符 1"/>
          <p:cNvSpPr>
            <a:spLocks noGrp="1" noTextEdit="1"/>
          </p:cNvSpPr>
          <p:nvPr>
            <p:ph type="sldImg"/>
          </p:nvPr>
        </p:nvSpPr>
        <p:spPr/>
      </p:sp>
      <p:sp>
        <p:nvSpPr>
          <p:cNvPr id="7170" name="文本占位符 2"/>
          <p:cNvSpPr/>
          <p:nvPr>
            <p:ph type="body"/>
          </p:nvPr>
        </p:nvSpPr>
        <p:spPr/>
        <p:txBody>
          <a:bodyPr wrap="square" lIns="91440" tIns="45720" rIns="91440" bIns="45720" anchor="ctr"/>
          <a:p>
            <a:pPr lvl="0"/>
            <a:endParaRPr lang="zh-CN" altLang="en-US" dirty="0"/>
          </a:p>
        </p:txBody>
      </p:sp>
      <p:sp>
        <p:nvSpPr>
          <p:cNvPr id="717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幻灯片图像占位符 1"/>
          <p:cNvSpPr>
            <a:spLocks noGrp="1" noTextEdit="1"/>
          </p:cNvSpPr>
          <p:nvPr>
            <p:ph type="sldImg"/>
          </p:nvPr>
        </p:nvSpPr>
        <p:spPr/>
      </p:sp>
      <p:sp>
        <p:nvSpPr>
          <p:cNvPr id="7170" name="文本占位符 2"/>
          <p:cNvSpPr/>
          <p:nvPr>
            <p:ph type="body"/>
          </p:nvPr>
        </p:nvSpPr>
        <p:spPr/>
        <p:txBody>
          <a:bodyPr wrap="square" lIns="91440" tIns="45720" rIns="91440" bIns="45720" anchor="ctr"/>
          <a:p>
            <a:pPr lvl="0"/>
            <a:endParaRPr lang="zh-CN" altLang="en-US" dirty="0"/>
          </a:p>
        </p:txBody>
      </p:sp>
      <p:sp>
        <p:nvSpPr>
          <p:cNvPr id="717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幻灯片图像占位符 1"/>
          <p:cNvSpPr>
            <a:spLocks noGrp="1" noTextEdit="1"/>
          </p:cNvSpPr>
          <p:nvPr>
            <p:ph type="sldImg"/>
          </p:nvPr>
        </p:nvSpPr>
        <p:spPr/>
      </p:sp>
      <p:sp>
        <p:nvSpPr>
          <p:cNvPr id="7170" name="文本占位符 2"/>
          <p:cNvSpPr/>
          <p:nvPr>
            <p:ph type="body"/>
          </p:nvPr>
        </p:nvSpPr>
        <p:spPr/>
        <p:txBody>
          <a:bodyPr wrap="square" lIns="91440" tIns="45720" rIns="91440" bIns="45720" anchor="ctr"/>
          <a:p>
            <a:pPr lvl="0"/>
            <a:endParaRPr lang="zh-CN" altLang="en-US" dirty="0"/>
          </a:p>
        </p:txBody>
      </p:sp>
      <p:sp>
        <p:nvSpPr>
          <p:cNvPr id="717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400" u="none" dirty="0"/>
            </a:fld>
            <a:endParaRPr lang="zh-CN" altLang="en-US" sz="1400" u="none" dirty="0"/>
          </a:p>
        </p:txBody>
      </p:sp>
    </p:spTree>
  </p:cSld>
  <p:clrMapOvr>
    <a:masterClrMapping/>
  </p:clrMapOvr>
  <p:transition spd="slow"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400" u="none" dirty="0"/>
            </a:fld>
            <a:endParaRPr lang="zh-CN" altLang="en-US" sz="1400" u="none" dirty="0"/>
          </a:p>
        </p:txBody>
      </p:sp>
    </p:spTree>
  </p:cSld>
  <p:clrMapOvr>
    <a:masterClrMapping/>
  </p:clrMapOvr>
  <p:transition spd="slow"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381000"/>
            <a:ext cx="2135187" cy="56419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381000"/>
            <a:ext cx="6253163" cy="56419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400" u="none" dirty="0"/>
            </a:fld>
            <a:endParaRPr lang="zh-CN" altLang="en-US" sz="1400" u="none" dirty="0"/>
          </a:p>
        </p:txBody>
      </p:sp>
    </p:spTree>
  </p:cSld>
  <p:clrMapOvr>
    <a:masterClrMapping/>
  </p:clrMapOvr>
  <p:transition spd="slow"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400" u="none" dirty="0"/>
            </a:fld>
            <a:endParaRPr lang="zh-CN" altLang="en-US" sz="1400" u="none" dirty="0"/>
          </a:p>
        </p:txBody>
      </p:sp>
    </p:spTree>
  </p:cSld>
  <p:clrMapOvr>
    <a:masterClrMapping/>
  </p:clrMapOvr>
  <p:transition spd="slow"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400" u="none" dirty="0"/>
            </a:fld>
            <a:endParaRPr lang="zh-CN" altLang="en-US" sz="1400" u="none" dirty="0"/>
          </a:p>
        </p:txBody>
      </p:sp>
    </p:spTree>
  </p:cSld>
  <p:clrMapOvr>
    <a:masterClrMapping/>
  </p:clrMapOvr>
  <p:transition spd="slow"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752600"/>
            <a:ext cx="4194175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194175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400" u="none" dirty="0"/>
            </a:fld>
            <a:endParaRPr lang="zh-CN" altLang="en-US" sz="1400" u="none" dirty="0"/>
          </a:p>
        </p:txBody>
      </p:sp>
    </p:spTree>
  </p:cSld>
  <p:clrMapOvr>
    <a:masterClrMapping/>
  </p:clrMapOvr>
  <p:transition spd="slow"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400" u="none" dirty="0"/>
            </a:fld>
            <a:endParaRPr lang="zh-CN" altLang="en-US" sz="1400" u="none" dirty="0"/>
          </a:p>
        </p:txBody>
      </p:sp>
    </p:spTree>
  </p:cSld>
  <p:clrMapOvr>
    <a:masterClrMapping/>
  </p:clrMapOvr>
  <p:transition spd="slow"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400" u="none" dirty="0"/>
            </a:fld>
            <a:endParaRPr lang="zh-CN" altLang="en-US" sz="1400" u="none" dirty="0"/>
          </a:p>
        </p:txBody>
      </p:sp>
    </p:spTree>
  </p:cSld>
  <p:clrMapOvr>
    <a:masterClrMapping/>
  </p:clrMapOvr>
  <p:transition spd="slow"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400" u="none" dirty="0"/>
            </a:fld>
            <a:endParaRPr lang="zh-CN" altLang="en-US" sz="1400" u="none" dirty="0"/>
          </a:p>
        </p:txBody>
      </p:sp>
    </p:spTree>
  </p:cSld>
  <p:clrMapOvr>
    <a:masterClrMapping/>
  </p:clrMapOvr>
  <p:transition spd="slow"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400" u="none" dirty="0"/>
            </a:fld>
            <a:endParaRPr lang="zh-CN" altLang="en-US" sz="1400" u="none" dirty="0"/>
          </a:p>
        </p:txBody>
      </p:sp>
    </p:spTree>
  </p:cSld>
  <p:clrMapOvr>
    <a:masterClrMapping/>
  </p:clrMapOvr>
  <p:transition spd="slow"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400" u="none" dirty="0"/>
            </a:fld>
            <a:endParaRPr lang="zh-CN" altLang="en-US" sz="1400" u="none" dirty="0"/>
          </a:p>
        </p:txBody>
      </p:sp>
    </p:spTree>
  </p:cSld>
  <p:clrMapOvr>
    <a:masterClrMapping/>
  </p:clrMapOvr>
  <p:transition spd="slow">
    <p:strips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 noRot="1"/>
          </p:cNvSpPr>
          <p:nvPr>
            <p:ph type="title"/>
          </p:nvPr>
        </p:nvSpPr>
        <p:spPr>
          <a:xfrm>
            <a:off x="301625" y="3810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 noRot="1"/>
          </p:cNvSpPr>
          <p:nvPr>
            <p:ph type="body" idx="1"/>
          </p:nvPr>
        </p:nvSpPr>
        <p:spPr>
          <a:xfrm>
            <a:off x="301625" y="1752600"/>
            <a:ext cx="8540750" cy="42703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172200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u="none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u="none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 eaLnBrk="1" hangingPunct="1"/>
            <a:fld id="{9A0DB2DC-4C9A-4742-B13C-FB6460FD3503}" type="slidenum">
              <a:rPr lang="zh-CN" altLang="en-US" sz="1400" u="none" dirty="0"/>
            </a:fld>
            <a:endParaRPr lang="zh-CN" altLang="en-US" sz="1400" u="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5000"/>
        <a:buFont typeface="Wingdings" panose="05000000000000000000" pitchFamily="2" charset="2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矩形 107522"/>
          <p:cNvSpPr/>
          <p:nvPr/>
        </p:nvSpPr>
        <p:spPr>
          <a:xfrm>
            <a:off x="0" y="404813"/>
            <a:ext cx="8964613" cy="63703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 algn="ctr"/>
            <a:r>
              <a:rPr lang="zh-CN" altLang="en-US" sz="4400" b="1" u="none" dirty="0">
                <a:solidFill>
                  <a:schemeClr val="tx2"/>
                </a:solidFill>
                <a:latin typeface="华文新魏" pitchFamily="2" charset="-122"/>
                <a:ea typeface="华文新魏" pitchFamily="2" charset="-122"/>
              </a:rPr>
              <a:t>反思研究问题</a:t>
            </a:r>
            <a:br>
              <a:rPr lang="zh-CN" altLang="en-US" sz="4400" b="1" u="none" dirty="0">
                <a:solidFill>
                  <a:schemeClr val="tx2"/>
                </a:solidFill>
                <a:latin typeface="华文新魏" pitchFamily="2" charset="-122"/>
                <a:ea typeface="华文新魏" pitchFamily="2" charset="-122"/>
              </a:rPr>
            </a:br>
            <a:r>
              <a:rPr lang="zh-CN" altLang="en-US" sz="4400" b="1" u="none" dirty="0">
                <a:solidFill>
                  <a:schemeClr val="tx2"/>
                </a:solidFill>
                <a:latin typeface="华文新魏" pitchFamily="2" charset="-122"/>
                <a:ea typeface="华文新魏" pitchFamily="2" charset="-122"/>
              </a:rPr>
              <a:t>聚焦研究主题</a:t>
            </a:r>
            <a:endParaRPr lang="zh-CN" altLang="en-US" sz="4400" b="1" u="none" dirty="0">
              <a:solidFill>
                <a:schemeClr val="tx2"/>
              </a:solidFill>
              <a:latin typeface="华文新魏" pitchFamily="2" charset="-122"/>
              <a:ea typeface="华文新魏" pitchFamily="2" charset="-122"/>
            </a:endParaRPr>
          </a:p>
          <a:p>
            <a:pPr lvl="0" indent="0" algn="ctr"/>
            <a:r>
              <a:rPr lang="zh-CN" altLang="en-US" sz="4400" b="1" u="none" dirty="0">
                <a:solidFill>
                  <a:schemeClr val="tx2"/>
                </a:solidFill>
                <a:latin typeface="华文新魏" pitchFamily="2" charset="-122"/>
                <a:ea typeface="华文新魏" pitchFamily="2" charset="-122"/>
              </a:rPr>
              <a:t>优化研究策略</a:t>
            </a:r>
            <a:endParaRPr lang="zh-CN" altLang="en-US" sz="4400" b="1" u="none" dirty="0">
              <a:solidFill>
                <a:schemeClr val="tx2"/>
              </a:solidFill>
              <a:latin typeface="华文新魏" pitchFamily="2" charset="-122"/>
              <a:ea typeface="华文新魏" pitchFamily="2" charset="-122"/>
            </a:endParaRPr>
          </a:p>
          <a:p>
            <a:pPr lvl="0" indent="0" algn="ctr"/>
            <a:endParaRPr lang="zh-CN" altLang="en-US" sz="1600" b="1" u="none" dirty="0">
              <a:solidFill>
                <a:schemeClr val="tx2"/>
              </a:solidFill>
              <a:latin typeface="华文新魏" pitchFamily="2" charset="-122"/>
              <a:ea typeface="华文新魏" pitchFamily="2" charset="-122"/>
            </a:endParaRPr>
          </a:p>
          <a:p>
            <a:pPr lvl="0" indent="0" algn="ctr"/>
            <a:endParaRPr lang="zh-CN" altLang="en-US" sz="1600" b="1" u="none" dirty="0">
              <a:solidFill>
                <a:schemeClr val="tx2"/>
              </a:solidFill>
              <a:latin typeface="华文新魏" pitchFamily="2" charset="-122"/>
              <a:ea typeface="华文新魏" pitchFamily="2" charset="-122"/>
            </a:endParaRPr>
          </a:p>
          <a:p>
            <a:pPr lvl="0" indent="0" algn="ctr"/>
            <a:r>
              <a:rPr lang="zh-CN" altLang="en-US" sz="48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教师研究中的问题与策略</a:t>
            </a:r>
            <a:endParaRPr lang="zh-CN" altLang="en-US" sz="4800" b="1" u="none" dirty="0">
              <a:solidFill>
                <a:schemeClr val="folHlin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indent="0" algn="ctr"/>
            <a:endParaRPr lang="zh-CN" altLang="en-US" sz="1800" b="1" u="none" dirty="0">
              <a:solidFill>
                <a:schemeClr val="folHlin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indent="0" algn="ctr"/>
            <a:endParaRPr lang="zh-CN" altLang="en-US" sz="1800" b="1" u="none" dirty="0">
              <a:solidFill>
                <a:schemeClr val="folHlin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indent="0" algn="ctr"/>
            <a:r>
              <a:rPr lang="zh-CN" altLang="en-US" sz="4000" b="1" u="none" dirty="0">
                <a:solidFill>
                  <a:schemeClr val="tx2"/>
                </a:solidFill>
                <a:latin typeface="楷体_GB2312" pitchFamily="1" charset="-122"/>
                <a:ea typeface="仿宋_GB2312" pitchFamily="1" charset="-122"/>
              </a:rPr>
              <a:t>辜伟节</a:t>
            </a:r>
            <a:endParaRPr lang="zh-CN" altLang="en-US" sz="4800" b="1" u="none" dirty="0">
              <a:solidFill>
                <a:srgbClr val="FF9900"/>
              </a:solidFill>
              <a:latin typeface="华文新魏" pitchFamily="2" charset="-122"/>
              <a:ea typeface="仿宋_GB2312" pitchFamily="1" charset="-122"/>
            </a:endParaRPr>
          </a:p>
          <a:p>
            <a:pPr lvl="0" indent="0" algn="ctr"/>
            <a:br>
              <a:rPr lang="zh-CN" altLang="en-US" sz="1800" u="none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3200" b="1" u="none" dirty="0">
                <a:solidFill>
                  <a:schemeClr val="tx2"/>
                </a:solidFill>
                <a:latin typeface="隶书" pitchFamily="49" charset="-122"/>
                <a:ea typeface="隶书" pitchFamily="49" charset="-122"/>
              </a:rPr>
              <a:t>扬州市教育科学研究院</a:t>
            </a:r>
            <a:endParaRPr lang="zh-CN" altLang="en-US" sz="3200" b="1" u="none" dirty="0">
              <a:solidFill>
                <a:schemeClr val="tx2"/>
              </a:solidFill>
              <a:latin typeface="隶书" pitchFamily="49" charset="-122"/>
              <a:ea typeface="隶书" pitchFamily="49" charset="-122"/>
            </a:endParaRPr>
          </a:p>
          <a:p>
            <a:pPr lvl="0" indent="0" algn="ctr"/>
            <a:endParaRPr lang="zh-CN" altLang="en-US" sz="1000" b="1" u="none" dirty="0">
              <a:solidFill>
                <a:schemeClr val="tx2"/>
              </a:solidFill>
              <a:latin typeface="楷体_GB2312" pitchFamily="1" charset="-122"/>
              <a:ea typeface="楷体_GB2312" pitchFamily="1" charset="-122"/>
            </a:endParaRPr>
          </a:p>
          <a:p>
            <a:pPr lvl="0" indent="0" algn="ctr"/>
            <a:r>
              <a:rPr lang="en-US" altLang="zh-CN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名师之旅</a:t>
            </a:r>
            <a:r>
              <a:rPr lang="en-US" altLang="zh-CN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：专题讲座</a:t>
            </a:r>
            <a:r>
              <a:rPr lang="zh-CN" altLang="en-US" sz="3200" b="1" u="none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 </a:t>
            </a:r>
            <a:r>
              <a:rPr lang="en-US" altLang="zh-CN" sz="3200" b="1" u="none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/2016.9.25</a:t>
            </a:r>
            <a:r>
              <a:rPr lang="zh-CN" altLang="en-US" sz="3200" b="1" u="none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（南京）</a:t>
            </a:r>
            <a:endParaRPr lang="zh-CN" altLang="en-US" sz="3200" b="1" u="none" dirty="0">
              <a:solidFill>
                <a:schemeClr val="tx2"/>
              </a:solidFill>
              <a:latin typeface="楷体_GB2312" pitchFamily="1" charset="-122"/>
              <a:ea typeface="楷体_GB2312" pitchFamily="1" charset="-122"/>
            </a:endParaRPr>
          </a:p>
          <a:p>
            <a:pPr lvl="0" indent="0" algn="ctr"/>
            <a:endParaRPr lang="zh-CN" altLang="en-US" sz="3200" b="1" u="none">
              <a:solidFill>
                <a:schemeClr val="tx2"/>
              </a:solidFill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2"/>
          <p:cNvSpPr>
            <a:spLocks noRot="1"/>
          </p:cNvSpPr>
          <p:nvPr/>
        </p:nvSpPr>
        <p:spPr>
          <a:xfrm>
            <a:off x="0" y="404813"/>
            <a:ext cx="9144000" cy="611981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0" hangingPunct="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4400" u="none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2.研究指导教学问题的反思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</a:endParaRPr>
          </a:p>
          <a:p>
            <a:pPr marL="342900" lvl="0" indent="-342900" eaLnBrk="0" hangingPunct="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（1）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基于课标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课程、教学、评价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一致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?</a:t>
            </a:r>
            <a:endParaRPr lang="en-US" altLang="zh-CN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0" hangingPunct="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（2）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体现意义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经验生成，学习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真正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发生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?</a:t>
            </a:r>
            <a:endParaRPr lang="en-US" altLang="zh-CN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0" hangingPunct="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（3）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技术支撑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辅助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工具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与呈现方式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?</a:t>
            </a:r>
            <a:endParaRPr lang="en-US" altLang="zh-CN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0" hangingPunct="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（4）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优选资源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开发恰当与使用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合理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性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?</a:t>
            </a:r>
            <a:endParaRPr lang="en-US" altLang="zh-CN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0" hangingPunct="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（5）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适时应变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指导多视角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个性化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策略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?</a:t>
            </a:r>
            <a:endParaRPr lang="en-US" altLang="zh-CN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0" hangingPunct="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（6）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合作探究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共同体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互动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可能与效果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?</a:t>
            </a:r>
            <a:endParaRPr lang="en-US" altLang="zh-CN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0" hangingPunct="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（7）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范式创生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主体教学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结构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与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流程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?</a:t>
            </a:r>
            <a:endParaRPr lang="en-US" altLang="zh-CN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0" hangingPunct="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（8）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观课视导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平台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搭建与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尺度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把握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?</a:t>
            </a:r>
            <a:endParaRPr lang="en-US" altLang="zh-CN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1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34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54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73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93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113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133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152" end="1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2"/>
          <p:cNvSpPr>
            <a:spLocks noRot="1"/>
          </p:cNvSpPr>
          <p:nvPr/>
        </p:nvSpPr>
        <p:spPr>
          <a:xfrm>
            <a:off x="0" y="404813"/>
            <a:ext cx="9036050" cy="619283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40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3.教师研究学术问题的反思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（1）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问题的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发现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与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调研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 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（2）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文献的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收集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与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综述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 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（3）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概念的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生成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与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厘定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（4）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命题的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论证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与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提出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 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（5）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课题的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设计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与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过程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 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（6）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前沿的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敏感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与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辨析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（7）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方法的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运用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与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创生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（8）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素养的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积淀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与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特质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      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（9）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成果的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提炼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与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呈现？</a:t>
            </a:r>
            <a:endParaRPr lang="zh-CN" altLang="en-US" sz="3200" b="1" u="none" dirty="0">
              <a:solidFill>
                <a:srgbClr val="33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1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36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56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75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95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115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134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153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178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2"/>
          <p:cNvSpPr/>
          <p:nvPr/>
        </p:nvSpPr>
        <p:spPr>
          <a:xfrm>
            <a:off x="0" y="260350"/>
            <a:ext cx="9144000" cy="60985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10000"/>
              </a:lnSpc>
            </a:pPr>
            <a:r>
              <a:rPr lang="en-US" altLang="zh-CN" sz="40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4.教师研究取向问题的反思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36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（1）重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质量提升，轻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品质升级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（品位、层次、高阶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思维：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密、宽、深、厚度）；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（2）重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理论传递，轻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“实践”运用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（如成果实践推广、课堂中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专业活动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研究）；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（3）重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技术要素，轻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本体要素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（精神内驱、幸福体验）；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（4）重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常规视野，轻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多元视角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（如教研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文化多样性、区域差异、特色彰显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等）；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（5）重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学科解题范式，轻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专业研修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范式。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Rectangle 2"/>
          <p:cNvSpPr>
            <a:spLocks noRot="1"/>
          </p:cNvSpPr>
          <p:nvPr/>
        </p:nvSpPr>
        <p:spPr>
          <a:xfrm>
            <a:off x="0" y="333375"/>
            <a:ext cx="9144000" cy="65246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en-US" altLang="zh-CN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5.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教师课题研究过程问题的反思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</a:rPr>
              <a:t>（1）研究内容不明晰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（从申报到立项，只是些粗浅想法，未能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深入分析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（2）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</a:rPr>
              <a:t>研究方案不完善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（缺少规划意识与能力，计划不够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细化具体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）； 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（3）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</a:rPr>
              <a:t>研究活动随意性大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（课题活动与日常工作等同，缺少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针对性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科学性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</a:rPr>
              <a:t>（4）研究过程梳理不够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（实践经验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理性思辨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不够，阶段性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反思调整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不够）；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（5）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</a:rPr>
              <a:t>研究成果质量不高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（过程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研究资料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的积累和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提炼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不够）；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charRg st="15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charRg st="52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charRg st="89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charRg st="129" end="1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charRg st="168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Rot="1"/>
          </p:cNvSpPr>
          <p:nvPr/>
        </p:nvSpPr>
        <p:spPr>
          <a:xfrm>
            <a:off x="36513" y="404813"/>
            <a:ext cx="9072562" cy="633571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600" b="1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  <a:t>二、</a:t>
            </a:r>
            <a:r>
              <a:rPr lang="zh-CN" altLang="en-US" sz="3600" b="1" u="none" dirty="0">
                <a:solidFill>
                  <a:srgbClr val="3333CC"/>
                </a:solidFill>
                <a:ea typeface="黑体" panose="02010609060101010101" pitchFamily="49" charset="-122"/>
                <a:cs typeface="+mn-ea"/>
                <a:sym typeface="+mn-ea"/>
              </a:rPr>
              <a:t>教师研究中的优选策略</a:t>
            </a:r>
            <a:endParaRPr lang="zh-CN" altLang="en-US" sz="3700" b="1" u="none" dirty="0">
              <a:solidFill>
                <a:srgbClr val="33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342900" lvl="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700" b="1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</a:rPr>
              <a:t> </a:t>
            </a: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（一）理念更新策略</a:t>
            </a:r>
            <a:endParaRPr lang="zh-CN" altLang="en-US" sz="3600" b="1" u="none" dirty="0">
              <a:solidFill>
                <a:schemeClr val="folHlink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</a:endParaRPr>
          </a:p>
          <a:p>
            <a:pPr marL="342900" lvl="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7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1.教研理念的更新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（1）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教研的信仰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sym typeface="Arial" panose="020B0604020202020204" pitchFamily="34" charset="0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sym typeface="Arial" panose="020B0604020202020204" pitchFamily="34" charset="0"/>
              </a:rPr>
              <a:t>忠诚教研的价值信仰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（认同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人生价值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追求：神圣、艰辛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sym typeface="Arial" panose="020B0604020202020204" pitchFamily="34" charset="0"/>
              </a:rPr>
              <a:t>、幸福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；充满教研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情怀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愿景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和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意志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；专注于教研而形成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定力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sym typeface="Arial" panose="020B0604020202020204" pitchFamily="34" charset="0"/>
              </a:rPr>
              <a:t>教研行动的科学信仰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（研中重“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行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”，非“坐而论道”；行中有“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道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”，合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规律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；行中有“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术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”，合科学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方法</a:t>
            </a: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sym typeface="Arial" panose="020B0604020202020204" pitchFamily="34" charset="0"/>
              </a:rPr>
              <a:t>教研评价的自由信仰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（倡导专业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评价与表达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；有氛围、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敢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表达；有思考、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想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表达；有能力、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善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表达）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charRg st="2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charRg st="36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charRg st="93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charRg st="148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Rot="1"/>
          </p:cNvSpPr>
          <p:nvPr/>
        </p:nvSpPr>
        <p:spPr>
          <a:xfrm>
            <a:off x="0" y="404813"/>
            <a:ext cx="9144000" cy="602456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600" b="1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（2）教研的道德</a:t>
            </a:r>
            <a:endParaRPr lang="zh-CN" altLang="en-US" sz="3200" b="1" u="none" dirty="0">
              <a:solidFill>
                <a:schemeClr val="folHlink"/>
              </a:solidFill>
              <a:latin typeface="楷体_GB2312" pitchFamily="1" charset="-122"/>
              <a:ea typeface="楷体_GB2312" pitchFamily="1" charset="-122"/>
            </a:endParaRPr>
          </a:p>
          <a:p>
            <a:pPr marL="342900" lvl="0" indent="-342900" eaLnBrk="1" hangingPunct="1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正视教研道德的力量：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一是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，非物质的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精神资本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（占贡献率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2/3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）；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二是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，以德为先，统领知识、能力与业绩；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明晰教研道德的内涵：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人文关怀、实事求是、尊重他人、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尊严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至上。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5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体现教研伦理的向度：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人本，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教师第一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。真正解放，较高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生活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生命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品质。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高效，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视为生命线。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实质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投入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、意义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生成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、真正“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获得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”。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创新，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理念到行动。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视角、形态、行为、成果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创生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charRg st="1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charRg st="70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charRg st="110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Rot="1"/>
          </p:cNvSpPr>
          <p:nvPr/>
        </p:nvSpPr>
        <p:spPr>
          <a:xfrm>
            <a:off x="0" y="404813"/>
            <a:ext cx="9144000" cy="602456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0" hangingPunct="0">
              <a:lnSpc>
                <a:spcPct val="13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en-US" altLang="zh-CN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黑体" panose="02010609060101010101" pitchFamily="49" charset="-122"/>
              </a:rPr>
              <a:t>一个值得正视的</a:t>
            </a:r>
            <a:r>
              <a:rPr lang="en-US" altLang="x-none" sz="3200" b="1" u="none" dirty="0">
                <a:solidFill>
                  <a:srgbClr val="3333CC"/>
                </a:solidFill>
                <a:latin typeface="楷体_GB2312" pitchFamily="1" charset="-122"/>
                <a:ea typeface="黑体" panose="02010609060101010101" pitchFamily="49" charset="-122"/>
              </a:rPr>
              <a:t>函数式</a:t>
            </a:r>
            <a:endParaRPr lang="en-US" altLang="x-none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lvl="0" indent="-342900" eaLnBrk="0" hangingPunct="0">
              <a:lnSpc>
                <a:spcPct val="13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en-US" altLang="x-none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教师研究函数式</a:t>
            </a:r>
            <a:r>
              <a:rPr lang="en-US" altLang="x-none" sz="3200" b="1" u="none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 u="none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y=kx</a:t>
            </a:r>
            <a:r>
              <a:rPr lang="zh-CN" altLang="en-US" sz="3200" b="1" u="none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en-US" altLang="x-none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内涵解读：</a:t>
            </a:r>
            <a:endParaRPr lang="en-US" altLang="x-none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0" hangingPunct="0">
              <a:lnSpc>
                <a:spcPct val="13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en-US" altLang="zh-CN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因变量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y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表示教师</a:t>
            </a:r>
            <a:r>
              <a:rPr lang="en-US" altLang="x-none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研究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力量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，教研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质态与效果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0" hangingPunct="0">
              <a:lnSpc>
                <a:spcPct val="13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en-US" altLang="zh-CN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系数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k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表示教</a:t>
            </a:r>
            <a:r>
              <a:rPr 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师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的形象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修为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，人格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魅力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0" hangingPunct="0">
              <a:lnSpc>
                <a:spcPct val="13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en-US" altLang="zh-CN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自变量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x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表示教师</a:t>
            </a:r>
            <a:r>
              <a:rPr lang="en-US" altLang="x-none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专业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素养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和先进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理念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charRg st="15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charRg st="39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charRg st="73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charRg st="103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Rot="1"/>
          </p:cNvSpPr>
          <p:nvPr/>
        </p:nvSpPr>
        <p:spPr>
          <a:xfrm>
            <a:off x="0" y="333375"/>
            <a:ext cx="9144000" cy="63373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44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（3）教研的本质</a:t>
            </a:r>
            <a:endParaRPr lang="zh-CN" altLang="en-US" sz="3200" b="1" u="none" dirty="0">
              <a:solidFill>
                <a:schemeClr val="folHlink"/>
              </a:solidFill>
              <a:latin typeface="楷体_GB2312" pitchFamily="1" charset="-122"/>
              <a:ea typeface="楷体_GB2312" pitchFamily="1" charset="-122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功能取向的本质：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一是给人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思想上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以启示；二是给人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实践中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以借鉴；三是给人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智慧上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以共享。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准确导向的本质：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不是先教后研，而是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边教边研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；不是只教不研，而是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以研导教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；不是研而不教，而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以研促教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应用指向的本质：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不仅重“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形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”，更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重“实”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； 不仅重“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他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”，更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重“已”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； 不仅重“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量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”，更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重“质”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13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64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123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Rot="1"/>
          </p:cNvSpPr>
          <p:nvPr/>
        </p:nvSpPr>
        <p:spPr>
          <a:xfrm>
            <a:off x="0" y="260350"/>
            <a:ext cx="9144000" cy="65976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105000"/>
              </a:lnSpc>
            </a:pPr>
            <a:r>
              <a:rPr lang="zh-CN" altLang="en-US" sz="36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（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4）教研的特征</a:t>
            </a:r>
            <a:endParaRPr lang="zh-CN" altLang="en-US" sz="3200" b="1" u="none" dirty="0">
              <a:solidFill>
                <a:schemeClr val="folHlin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lvl="0" indent="-342900" eaLnBrk="1" hangingPunct="1">
              <a:lnSpc>
                <a:spcPct val="105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自主性。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基于自身实践问题、满足解决问题需求、提高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个人成长值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5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互动性。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教师间、小组间、学科间。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5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多元性。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个人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问题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研究、学科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小组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研究、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网络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平台研究、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课题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化解研究。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5000"/>
              </a:lnSpc>
            </a:pP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发展性。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实现教师自我发展、专业发展（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学术转化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教学，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理念转化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行为）。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5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激励性。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激活教师参与研究的热情；在总结中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展示、交流、激励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5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实效性。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有效解决问题困惑、加速教师专业发展、提升教研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效益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11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46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67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104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142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176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Rot="1"/>
          </p:cNvSpPr>
          <p:nvPr/>
        </p:nvSpPr>
        <p:spPr>
          <a:xfrm>
            <a:off x="0" y="260350"/>
            <a:ext cx="9144000" cy="65976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en-US" altLang="zh-CN" sz="40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（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5）教研的自觉</a:t>
            </a:r>
            <a:endParaRPr lang="zh-CN" altLang="en-US" sz="3200" b="1" u="none" dirty="0">
              <a:solidFill>
                <a:schemeClr val="folHlin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lvl="0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责任自觉</a:t>
            </a:r>
            <a:endParaRPr lang="en-US" altLang="x-none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lvl="0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楷体_GB2312" pitchFamily="1" charset="-122"/>
                <a:ea typeface="楷体_GB2312" pitchFamily="1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  <a:cs typeface="+mn-ea"/>
              </a:rPr>
              <a:t>定位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一种事业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cs typeface="+mn-ea"/>
              </a:rPr>
              <a:t>责任感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，始终存有</a:t>
            </a:r>
            <a:r>
              <a:rPr lang="zh-CN" altLang="en-US" sz="3200" b="1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</a:rPr>
              <a:t>理想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与   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   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</a:rPr>
              <a:t>信念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，对教研过程的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cs typeface="+mn-ea"/>
              </a:rPr>
              <a:t>精益求精</a:t>
            </a:r>
            <a:r>
              <a:rPr lang="zh-CN" altLang="en-US" sz="3200" b="1" u="none" dirty="0">
                <a:latin typeface="楷体_GB2312" pitchFamily="1" charset="-122"/>
                <a:ea typeface="楷体_GB2312" pitchFamily="1" charset="-122"/>
              </a:rPr>
              <a:t>。</a:t>
            </a:r>
            <a:endParaRPr lang="zh-CN" altLang="en-US" sz="3200" b="1" u="none" dirty="0">
              <a:latin typeface="楷体_GB2312" pitchFamily="1" charset="-122"/>
              <a:ea typeface="楷体_GB2312" pitchFamily="1" charset="-122"/>
            </a:endParaRPr>
          </a:p>
          <a:p>
            <a:pPr marL="342900" lvl="0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  <a:cs typeface="+mn-ea"/>
              </a:rPr>
              <a:t>表现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对师生负责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从师生那里寻找教  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          研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sym typeface="Arial" panose="020B0604020202020204" pitchFamily="34" charset="0"/>
              </a:rPr>
              <a:t>课题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，获得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教研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sym typeface="Arial" panose="020B0604020202020204" pitchFamily="34" charset="0"/>
              </a:rPr>
              <a:t>动力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，得到教研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          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sym typeface="Arial" panose="020B0604020202020204" pitchFamily="34" charset="0"/>
              </a:rPr>
              <a:t>成果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</a:rPr>
              <a:t>验证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  <a:cs typeface="+mn-ea"/>
              </a:rPr>
              <a:t>取向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推动教研的</a:t>
            </a:r>
            <a:r>
              <a:rPr lang="zh-CN" altLang="en-US" sz="3200" b="1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</a:rPr>
              <a:t>持续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进行；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          推动教研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sym typeface="Arial" panose="020B0604020202020204" pitchFamily="34" charset="0"/>
              </a:rPr>
              <a:t>成果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</a:rPr>
              <a:t>快速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转化；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          推动教研职业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sym typeface="Arial" panose="020B0604020202020204" pitchFamily="34" charset="0"/>
              </a:rPr>
              <a:t>生存方式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</a:rPr>
              <a:t>改变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（视为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cs typeface="+mn-ea"/>
              </a:rPr>
              <a:t>常态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cs typeface="+mn-ea"/>
              </a:rPr>
              <a:t>分内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之事、实践</a:t>
            </a:r>
            <a:r>
              <a:rPr lang="zh-CN" altLang="en-US" sz="3200" b="1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  <a:cs typeface="+mn-ea"/>
              </a:rPr>
              <a:t>智慧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）。</a:t>
            </a: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200" b="1" u="none" dirty="0"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1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19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43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72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97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127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148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166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193" end="2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Rot="1"/>
          </p:cNvSpPr>
          <p:nvPr/>
        </p:nvSpPr>
        <p:spPr>
          <a:xfrm>
            <a:off x="-55245" y="360045"/>
            <a:ext cx="9163050" cy="619506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4400" u="none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  </a:t>
            </a:r>
            <a:r>
              <a:rPr lang="zh-CN" altLang="en-US" sz="40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■内容</a:t>
            </a:r>
            <a:r>
              <a:rPr lang="en-US" altLang="x-none" sz="40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结构</a:t>
            </a:r>
            <a:endParaRPr lang="en-US" altLang="x-none" sz="4000" b="1" u="none" dirty="0">
              <a:solidFill>
                <a:schemeClr val="fol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6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600" b="1" u="none" dirty="0">
                <a:solidFill>
                  <a:srgbClr val="3333CC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  一、</a:t>
            </a:r>
            <a:r>
              <a:rPr lang="zh-CN" altLang="en-US" sz="3600" b="1" u="none" dirty="0">
                <a:solidFill>
                  <a:srgbClr val="3333CC"/>
                </a:solidFill>
                <a:ea typeface="黑体" panose="02010609060101010101" pitchFamily="49" charset="-122"/>
                <a:sym typeface="+mn-ea"/>
              </a:rPr>
              <a:t>教师研究中的问题反思</a:t>
            </a:r>
            <a:endParaRPr lang="zh-CN" altLang="en-US" sz="3600" b="1" u="none" dirty="0">
              <a:solidFill>
                <a:srgbClr val="33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600" b="1" u="none" dirty="0">
                <a:solidFill>
                  <a:srgbClr val="3333CC"/>
                </a:solidFill>
                <a:ea typeface="黑体" panose="02010609060101010101" pitchFamily="49" charset="-122"/>
                <a:sym typeface="+mn-ea"/>
              </a:rPr>
              <a:t>       （</a:t>
            </a:r>
            <a:r>
              <a:rPr lang="zh-CN" altLang="en-US" sz="3600" b="1" u="none" dirty="0">
                <a:ea typeface="黑体" panose="02010609060101010101" pitchFamily="49" charset="-122"/>
                <a:sym typeface="+mn-ea"/>
              </a:rPr>
              <a:t>角色、态度、行为、关系、重点</a:t>
            </a:r>
            <a:r>
              <a:rPr lang="zh-CN" altLang="en-US" sz="3600" b="1" u="none" dirty="0">
                <a:solidFill>
                  <a:srgbClr val="3333CC"/>
                </a:solidFill>
                <a:ea typeface="黑体" panose="02010609060101010101" pitchFamily="49" charset="-122"/>
                <a:sym typeface="+mn-ea"/>
              </a:rPr>
              <a:t>）</a:t>
            </a:r>
            <a:endParaRPr lang="zh-CN" altLang="en-US" sz="3600" b="1" u="none" dirty="0">
              <a:solidFill>
                <a:srgbClr val="3333CC"/>
              </a:solidFill>
              <a:ea typeface="黑体" panose="02010609060101010101" pitchFamily="49" charset="-122"/>
              <a:sym typeface="+mn-ea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600" b="1" u="none" dirty="0">
                <a:solidFill>
                  <a:srgbClr val="3333CC"/>
                </a:solidFill>
                <a:ea typeface="黑体" panose="02010609060101010101" pitchFamily="49" charset="-122"/>
                <a:sym typeface="+mn-ea"/>
              </a:rPr>
              <a:t>        </a:t>
            </a: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二、教师研究中的优选策略</a:t>
            </a:r>
            <a:endParaRPr lang="zh-CN" altLang="en-US" sz="3600" b="1" u="none" dirty="0">
              <a:solidFill>
                <a:srgbClr val="33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    </a:t>
            </a:r>
            <a:r>
              <a:rPr lang="zh-CN" altLang="en-US" sz="40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1</a:t>
            </a:r>
            <a:r>
              <a:rPr lang="zh-CN" altLang="en-US" sz="40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.</a:t>
            </a: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理念更新策略（</a:t>
            </a:r>
            <a:r>
              <a:rPr lang="zh-CN" altLang="en-US" sz="3600" b="1" u="none" dirty="0">
                <a:latin typeface="Arial" panose="020B0604020202020204" pitchFamily="34" charset="0"/>
                <a:ea typeface="黑体" panose="02010609060101010101" pitchFamily="49" charset="-122"/>
              </a:rPr>
              <a:t>教研、教育、课程、教学、学习、学生、教师发展</a:t>
            </a: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）</a:t>
            </a:r>
            <a:endParaRPr lang="zh-CN" altLang="en-US" sz="3600" b="1" u="none" dirty="0">
              <a:solidFill>
                <a:srgbClr val="33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en-US" altLang="x-none" sz="36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        </a:t>
            </a:r>
            <a:r>
              <a:rPr lang="zh-CN" altLang="en-US" sz="40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2</a:t>
            </a:r>
            <a:r>
              <a:rPr lang="zh-CN" altLang="en-US" sz="40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.</a:t>
            </a: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主题聚焦策略（</a:t>
            </a:r>
            <a:r>
              <a:rPr lang="zh-CN" altLang="en-US" sz="3600" b="1" u="none" dirty="0"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核心素养</a:t>
            </a: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endParaRPr lang="zh-CN" altLang="en-US" sz="3600" b="1" u="none" dirty="0">
              <a:solidFill>
                <a:srgbClr val="3333CC"/>
              </a:solidFill>
              <a:latin typeface="Arial" panose="020B0604020202020204" pitchFamily="34" charset="0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        </a:t>
            </a:r>
            <a:r>
              <a:rPr lang="zh-CN" altLang="en-US" sz="40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3</a:t>
            </a:r>
            <a:r>
              <a:rPr lang="zh-CN" altLang="en-US" sz="40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.</a:t>
            </a:r>
            <a:r>
              <a:rPr lang="zh-CN" altLang="en-US" sz="3600" b="1" u="none" dirty="0">
                <a:solidFill>
                  <a:srgbClr val="3333CC"/>
                </a:solidFill>
                <a:ea typeface="黑体" panose="02010609060101010101" pitchFamily="49" charset="-122"/>
                <a:cs typeface="+mn-ea"/>
                <a:sym typeface="+mn-ea"/>
              </a:rPr>
              <a:t>教研行动策略</a:t>
            </a: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（</a:t>
            </a:r>
            <a:r>
              <a:rPr lang="zh-CN" altLang="en-US" sz="3600" b="1" u="none" dirty="0"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方式</a:t>
            </a: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）   </a:t>
            </a:r>
            <a:endParaRPr lang="zh-CN" altLang="en-US" sz="3600" b="1" u="none" dirty="0">
              <a:solidFill>
                <a:srgbClr val="3333CC"/>
              </a:solidFill>
              <a:latin typeface="Arial" panose="020B0604020202020204" pitchFamily="34" charset="0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12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97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Rot="1"/>
          </p:cNvSpPr>
          <p:nvPr/>
        </p:nvSpPr>
        <p:spPr>
          <a:xfrm>
            <a:off x="0" y="404813"/>
            <a:ext cx="9144000" cy="645318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4400" u="none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问题自觉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lvl="0" indent="-342900" eaLnBrk="1" hangingPunct="1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含义：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题目、矛盾、疑难、事故、弊端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现实：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不是缺少问题，而是缺少发现。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培养“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四问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”意识：</a:t>
            </a:r>
            <a:endParaRPr lang="zh-CN" altLang="en-US" sz="3200" b="1" u="none" dirty="0">
              <a:solidFill>
                <a:srgbClr val="33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342900" lvl="0" indent="-342900" eaLnBrk="1" hangingPunct="1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为什么研究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”（背景、价值）；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u="none" dirty="0">
                <a:latin typeface="宋体" panose="02010600030101010101" pitchFamily="2" charset="-122"/>
                <a:ea typeface="黑体" panose="02010609060101010101" pitchFamily="49" charset="-122"/>
              </a:rPr>
              <a:t>“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研究什么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”（主题、内涵）；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怎样研究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”（方案、方法）；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研究得怎样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”（过程、结果）。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状态：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善于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观察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、深入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思考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、变换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视角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r>
              <a:rPr lang="zh-CN" altLang="en-US" sz="3600" u="none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endParaRPr lang="zh-CN" altLang="en-US" sz="3200" b="1" u="none" dirty="0"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11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32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57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69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93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113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133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154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/>
          <p:nvPr/>
        </p:nvSpPr>
        <p:spPr>
          <a:xfrm>
            <a:off x="0" y="404813"/>
            <a:ext cx="9144000" cy="60128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20000"/>
              </a:lnSpc>
            </a:pPr>
            <a:r>
              <a:rPr lang="en-US" altLang="zh-CN" sz="36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反思自觉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■自主反思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教师专业素养发展的自主意识和内在动力。 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如：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是否主动进行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教研反思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；是否具有自主的专业发展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反思意识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专业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理念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、专业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知识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、专业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能力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、专业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精神。</a:t>
            </a:r>
            <a:endParaRPr lang="zh-CN" altLang="en-US" sz="3200" b="1" u="none" dirty="0">
              <a:solidFill>
                <a:srgbClr val="33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反思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五有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”落实状态：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有效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，互动对话；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有质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，主题内涵、思维品质；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有度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，适度活动节奏、解决问题程度；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有变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，预设与生成结合；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有神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，质疑、批判、探究、创新。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Rot="1"/>
          </p:cNvSpPr>
          <p:nvPr/>
        </p:nvSpPr>
        <p:spPr>
          <a:xfrm>
            <a:off x="0" y="285750"/>
            <a:ext cx="9144000" cy="65722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0" hangingPunct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4400" b="1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文化自觉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lvl="0" indent="-342900" eaLnBrk="0" hangingPunct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</a:rPr>
              <a:t> </a:t>
            </a:r>
            <a:r>
              <a:rPr lang="en-US" altLang="zh-CN" sz="3200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楷体_GB2312" pitchFamily="1" charset="-122"/>
                <a:ea typeface="楷体_GB2312" pitchFamily="1" charset="-122"/>
              </a:rPr>
              <a:t>■共建教研文化</a:t>
            </a:r>
            <a:r>
              <a:rPr lang="en-US" altLang="x-none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愿景：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创新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教研、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精致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活动、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幸福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过程”；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特色：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“丰厚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学术资本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，推进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大气教研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en-US" altLang="x-none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内涵：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“崇真、尚术、唯实、求精、分享 ”）。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0" hangingPunct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一是</a:t>
            </a:r>
            <a:r>
              <a:rPr 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研究精深，提升内涵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（深度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思考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、关注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学术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、丰富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含量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、追求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境界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0" hangingPunct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二是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，研究精准，提优质量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（聚焦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、合乎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情境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、凸显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专业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、体现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优质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0" hangingPunct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三是</a:t>
            </a:r>
            <a:r>
              <a:rPr 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研究精致，提高公信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实践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取向、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系统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支持、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精细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过程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高度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认同）。 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9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81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121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161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Rot="1"/>
          </p:cNvSpPr>
          <p:nvPr/>
        </p:nvSpPr>
        <p:spPr>
          <a:xfrm>
            <a:off x="0" y="260350"/>
            <a:ext cx="9144000" cy="6553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23850" lvl="0" indent="-32385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en-US" altLang="zh-CN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2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.教育理念的更新</a:t>
            </a:r>
            <a:endParaRPr lang="zh-CN" altLang="en-US" sz="3200" b="1" u="none" dirty="0">
              <a:solidFill>
                <a:srgbClr val="3333CC"/>
              </a:solidFill>
              <a:latin typeface="楷体_GB2312" pitchFamily="1" charset="-122"/>
              <a:ea typeface="楷体_GB2312" pitchFamily="1" charset="-122"/>
            </a:endParaRPr>
          </a:p>
          <a:p>
            <a:pPr marL="323850" lvl="0" indent="-323850" eaLnBrk="1" hangingPunct="1">
              <a:lnSpc>
                <a:spcPct val="110000"/>
              </a:lnSpc>
            </a:pP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教育的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核心和灵魂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是立德树人，教育的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根本目的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是人的发展（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核心素养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）。 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立德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”既是教育的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起点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，更是发展的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终点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树人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”就是“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育人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体现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社会性和时代性</a:t>
            </a: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立足学生终身发展，使之真正懂得、识别、向往、追求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真善美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23850" lvl="0" indent="-323850" eaLnBrk="1" hangingPunct="1">
              <a:lnSpc>
                <a:spcPct val="11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教育的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规范意义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：意味着“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教人做好人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”。立德树人与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培育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“好人”一致。“好人教育”是通过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有意思的学校生活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实现教育的意义，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先有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意思，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后有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意义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。教育要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重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发现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、重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挖掘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、重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体验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、重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反思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、重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接纳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、重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激励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、重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点燃、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重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发展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9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110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Rot="1"/>
          </p:cNvSpPr>
          <p:nvPr/>
        </p:nvSpPr>
        <p:spPr>
          <a:xfrm>
            <a:off x="0" y="260350"/>
            <a:ext cx="9144000" cy="6553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>
              <a:lnSpc>
                <a:spcPct val="115000"/>
              </a:lnSpc>
            </a:pP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 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3.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学生理念的更新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  <a:p>
            <a:pPr lvl="0" eaLnBrk="1" hangingPunct="1">
              <a:lnSpc>
                <a:spcPct val="115000"/>
              </a:lnSpc>
            </a:pP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■学生完整生命个体：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知情意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协调发展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的统一体。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学生具有主体性：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独立性、选择性、调控性、创造性、自我意识性；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学生天生学习者：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自主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探究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、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生活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欲望、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需求、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展示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需要；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学生天然充满好奇：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新鲜感、向美好、求变化；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学生偏于非理性：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本能、欲望、情感、直觉、想象等。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lvl="0" eaLnBrk="1" hangingPunct="1">
              <a:lnSpc>
                <a:spcPct val="115000"/>
              </a:lnSpc>
            </a:pP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■学生好似有生机的种子：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把学生当成学生来培养，尊重他们身心发展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特点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，赋予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更多空间去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释放天性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。追求：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自由、诗意、本真、快乐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学生生活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charRg st="9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charRg st="135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/>
          <p:nvPr/>
        </p:nvSpPr>
        <p:spPr>
          <a:xfrm>
            <a:off x="0" y="260350"/>
            <a:ext cx="9144000" cy="63607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05000"/>
              </a:lnSpc>
            </a:pPr>
            <a:r>
              <a:rPr lang="en-US" altLang="zh-CN" sz="40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4.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教师发展理念的更新</a:t>
            </a:r>
            <a:endParaRPr lang="en-US" altLang="x-none" sz="3200" b="1" u="none" dirty="0">
              <a:solidFill>
                <a:srgbClr val="3333CC"/>
              </a:solidFill>
              <a:latin typeface="楷体_GB2312" pitchFamily="1" charset="-122"/>
              <a:ea typeface="楷体_GB2312" pitchFamily="1" charset="-122"/>
            </a:endParaRPr>
          </a:p>
          <a:p>
            <a:pPr lvl="0" eaLnBrk="1" hangingPunct="1">
              <a:lnSpc>
                <a:spcPct val="105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■专业生涯：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依托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专业组织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持续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专业训练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，习得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专业知能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，实施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专业自主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，表现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专业道德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，提高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从教素质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专业成长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过程。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05000"/>
              </a:lnSpc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■关键强调：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教师自发的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专业进取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，体现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自我引导</a:t>
            </a:r>
            <a:r>
              <a:rPr lang="en-US" altLang="zh-CN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对自己的言行加以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思索、研究、改进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，解决专业实际问题，寻求旧质向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新质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突破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，而不是“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被发展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05000"/>
              </a:lnSpc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■发展结构：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教育观念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更新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、师德水平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提升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、教学能力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增强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、教学行为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改善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、教学经验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积累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、教育智慧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生成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、自主意识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觉醒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、教育幸福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体验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、生命价值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实现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Rot="1"/>
          </p:cNvSpPr>
          <p:nvPr/>
        </p:nvSpPr>
        <p:spPr>
          <a:xfrm>
            <a:off x="-152400" y="249555"/>
            <a:ext cx="9260205" cy="63055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4400" u="none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 </a:t>
            </a: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（二）主题聚焦策略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（</a:t>
            </a:r>
            <a:r>
              <a:rPr lang="zh-CN" altLang="en-US" sz="3200" b="1" u="none" dirty="0"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核心素养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endParaRPr lang="zh-CN" altLang="en-US" sz="3200" b="1" u="none" dirty="0">
              <a:solidFill>
                <a:srgbClr val="3333CC"/>
              </a:solidFill>
              <a:latin typeface="Arial" panose="020B0604020202020204" pitchFamily="34" charset="0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chemeClr val="tx1"/>
                </a:solidFill>
                <a:latin typeface="宋体" panose="02010600030101010101" pitchFamily="2" charset="-122"/>
                <a:cs typeface="+mn-ea"/>
                <a:sym typeface="+mn-ea"/>
              </a:rPr>
              <a:t>教师研究需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与时俱进</a:t>
            </a:r>
            <a:r>
              <a:rPr lang="zh-CN" altLang="en-US" sz="3200" b="1" u="none" dirty="0">
                <a:solidFill>
                  <a:schemeClr val="tx1"/>
                </a:solidFill>
                <a:latin typeface="宋体" panose="02010600030101010101" pitchFamily="2" charset="-122"/>
                <a:cs typeface="+mn-ea"/>
                <a:sym typeface="+mn-ea"/>
              </a:rPr>
              <a:t>、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聚焦主题</a:t>
            </a:r>
            <a:r>
              <a:rPr lang="zh-CN" altLang="en-US" sz="3200" b="1" u="none" dirty="0">
                <a:solidFill>
                  <a:schemeClr val="tx1"/>
                </a:solidFill>
                <a:latin typeface="宋体" panose="02010600030101010101" pitchFamily="2" charset="-122"/>
                <a:cs typeface="+mn-ea"/>
                <a:sym typeface="+mn-ea"/>
              </a:rPr>
              <a:t>、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深度思考</a:t>
            </a:r>
            <a:r>
              <a:rPr lang="zh-CN" altLang="en-US" sz="3200" b="1" u="none" dirty="0">
                <a:solidFill>
                  <a:schemeClr val="tx1"/>
                </a:solidFill>
                <a:latin typeface="宋体" panose="02010600030101010101" pitchFamily="2" charset="-122"/>
                <a:cs typeface="+mn-ea"/>
                <a:sym typeface="+mn-ea"/>
              </a:rPr>
              <a:t>：</a:t>
            </a:r>
            <a:endParaRPr lang="zh-CN" altLang="en-US" sz="3200" b="1" u="none" dirty="0">
              <a:solidFill>
                <a:schemeClr val="tx1"/>
              </a:solidFill>
              <a:latin typeface="宋体" panose="02010600030101010101" pitchFamily="2" charset="-122"/>
              <a:cs typeface="+mn-ea"/>
              <a:sym typeface="+mn-ea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chemeClr val="tx1"/>
                </a:solidFill>
                <a:latin typeface="宋体" panose="02010600030101010101" pitchFamily="2" charset="-122"/>
                <a:cs typeface="+mn-ea"/>
                <a:sym typeface="+mn-ea"/>
              </a:rPr>
              <a:t>   </a:t>
            </a:r>
            <a:r>
              <a:rPr lang="en-US" altLang="zh-CN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A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.如何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领悟核心素养的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内涵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要义、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本质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认知、基本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关系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?</a:t>
            </a:r>
            <a:endParaRPr lang="zh-CN" altLang="en-US" sz="3200" b="1" u="none" dirty="0">
              <a:latin typeface="宋体" panose="02010600030101010101" pitchFamily="2" charset="-122"/>
              <a:cs typeface="+mn-ea"/>
              <a:sym typeface="+mn-ea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   </a:t>
            </a:r>
            <a:r>
              <a:rPr lang="en-US" altLang="zh-CN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B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.如何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依据核心素养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体系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，建构可理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解把握、可操作实施、可观察评估的培养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Arial" panose="020B0604020202020204" pitchFamily="34" charset="0"/>
              </a:rPr>
              <a:t>目标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?</a:t>
            </a:r>
            <a:endParaRPr lang="en-US" altLang="zh-CN" sz="3200" b="1" u="none" dirty="0">
              <a:latin typeface="宋体" panose="02010600030101010101" pitchFamily="2" charset="-122"/>
              <a:cs typeface="+mn-ea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en-US" altLang="zh-CN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   </a:t>
            </a:r>
            <a:r>
              <a:rPr lang="en-US" altLang="zh-CN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C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.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如何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聚焦核心素养，科学设计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Arial" panose="020B0604020202020204" pitchFamily="34" charset="0"/>
              </a:rPr>
              <a:t>创生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学校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课程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?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 </a:t>
            </a:r>
            <a:endParaRPr lang="zh-CN" altLang="en-US" sz="3200" b="1" u="none" dirty="0">
              <a:latin typeface="宋体" panose="02010600030101010101" pitchFamily="2" charset="-122"/>
              <a:cs typeface="+mn-ea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   </a:t>
            </a:r>
            <a:r>
              <a:rPr lang="en-US" altLang="zh-CN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D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.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如何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让学习真正发生，推进指向核心素养的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Arial" panose="020B0604020202020204" pitchFamily="34" charset="0"/>
              </a:rPr>
              <a:t>教学变革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?</a:t>
            </a:r>
            <a:endParaRPr lang="en-US" altLang="zh-CN" sz="3200" b="1" u="none" dirty="0">
              <a:latin typeface="宋体" panose="02010600030101010101" pitchFamily="2" charset="-122"/>
              <a:cs typeface="+mn-ea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en-US" altLang="zh-CN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   </a:t>
            </a:r>
            <a:r>
              <a:rPr lang="en-US" altLang="zh-CN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E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.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如何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根据核心素养，建立从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Arial" panose="020B0604020202020204" pitchFamily="34" charset="0"/>
              </a:rPr>
              <a:t>知识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向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Arial" panose="020B0604020202020204" pitchFamily="34" charset="0"/>
              </a:rPr>
              <a:t>能力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、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Arial" panose="020B0604020202020204" pitchFamily="34" charset="0"/>
              </a:rPr>
              <a:t>素养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不断提升的发展水平等级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Arial" panose="020B0604020202020204" pitchFamily="34" charset="0"/>
              </a:rPr>
              <a:t>标准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?</a:t>
            </a:r>
            <a:endParaRPr lang="en-US" altLang="zh-CN" sz="3200" b="1" u="none" dirty="0">
              <a:latin typeface="宋体" panose="02010600030101010101" pitchFamily="2" charset="-122"/>
              <a:cs typeface="+mn-ea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en-US" altLang="zh-CN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   </a:t>
            </a:r>
            <a:r>
              <a:rPr lang="en-US" altLang="zh-CN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F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.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如何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引导学校从知识走向能力、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Arial" panose="020B0604020202020204" pitchFamily="34" charset="0"/>
              </a:rPr>
              <a:t>素养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的教育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?</a:t>
            </a:r>
            <a:endParaRPr lang="zh-CN" altLang="en-US" sz="3200" b="1" u="none" dirty="0">
              <a:latin typeface="宋体" panose="02010600030101010101" pitchFamily="2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Rot="1"/>
          </p:cNvSpPr>
          <p:nvPr/>
        </p:nvSpPr>
        <p:spPr>
          <a:xfrm>
            <a:off x="6350" y="419100"/>
            <a:ext cx="9137650" cy="6273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核心素养认知的研究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en-US" altLang="zh-CN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</a:rPr>
              <a:t>（1）概念界定</a:t>
            </a:r>
            <a:endParaRPr lang="zh-CN" altLang="en-US" sz="3200" b="1" u="none" dirty="0">
              <a:solidFill>
                <a:srgbClr val="3333CC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6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“核心素养”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首次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提出：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代表了一系列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知识、技能和态度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集合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，它们是可以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迁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移的、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多功能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的，这些素养是每个人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发展自我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、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融入社会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及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胜任工作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所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必需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的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（欧盟经合组织研究项目报告《知识经济时代的核心素养》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2002</a:t>
            </a:r>
            <a:r>
              <a:rPr lang="en-US" altLang="zh-CN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3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；舶来于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西方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：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关键的、必不可少的、能力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）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342900" lvl="0" indent="-342900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核心素养界定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：是学生适应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信息时代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知识社会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的需要，解决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复杂问题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和适应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不可预测情境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的能力和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道德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，它由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跨学科核心素养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学科素养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所构成。当前全球共同倡导跨学科核心素养是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4C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：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合作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、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交往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、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创造性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批判性思维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。</a:t>
            </a:r>
            <a:endParaRPr lang="zh-CN" altLang="en-US" sz="3200" b="1" u="none" dirty="0">
              <a:solidFill>
                <a:schemeClr val="folHlink"/>
              </a:solidFill>
              <a:latin typeface="宋体" panose="02010600030101010101" pitchFamily="2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52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181" end="2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Rectangle 2"/>
          <p:cNvSpPr/>
          <p:nvPr/>
        </p:nvSpPr>
        <p:spPr>
          <a:xfrm>
            <a:off x="55563" y="333375"/>
            <a:ext cx="9056687" cy="5921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Aft>
                <a:spcPct val="30000"/>
              </a:spcAft>
            </a:pPr>
            <a:r>
              <a:rPr lang="en-US" altLang="zh-CN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《中国学生发展核心素养》项目组界定：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indent="0">
              <a:spcAft>
                <a:spcPct val="30000"/>
              </a:spcAft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     ■研究关注：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学生核心素养的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政策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研究、基于核心素养的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传统文化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分析、基于核心素养的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课标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分析、学生核心素养的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内涵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研究、学生核心素养的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国际比较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、学生核心素养的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实证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研究。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lvl="0" indent="0">
              <a:spcAft>
                <a:spcPct val="30000"/>
              </a:spcAft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■主要成果：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建构中国学生核心素养的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整体框架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；出版学生发展核心素养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丛书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：《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21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世纪学生发展核心素养研究》。  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lvl="0" indent="0">
              <a:spcAft>
                <a:spcPct val="30000"/>
              </a:spcAft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      ■权威界定：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核心素养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“主要是指学生应具备的、能够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适应终身发展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社会发展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需要的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必备品格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和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cs typeface="+mn-ea"/>
                <a:sym typeface="Arial" panose="020B0604020202020204" pitchFamily="34" charset="0"/>
              </a:rPr>
              <a:t>关键能力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”。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Rectangle 2"/>
          <p:cNvSpPr>
            <a:spLocks noRot="1"/>
          </p:cNvSpPr>
          <p:nvPr/>
        </p:nvSpPr>
        <p:spPr>
          <a:xfrm>
            <a:off x="31750" y="333375"/>
            <a:ext cx="9153525" cy="64817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en-US" altLang="zh-CN" sz="36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  <a:sym typeface="宋体" panose="02010600030101010101" pitchFamily="2" charset="-122"/>
              </a:rPr>
              <a:t>（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</a:rPr>
              <a:t>2）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  <a:sym typeface="宋体" panose="02010600030101010101" pitchFamily="2" charset="-122"/>
              </a:rPr>
              <a:t>本质认知</a:t>
            </a:r>
            <a:endParaRPr lang="zh-CN" altLang="en-US" sz="3200" b="1" u="none" dirty="0">
              <a:solidFill>
                <a:schemeClr val="folHlink"/>
              </a:solidFill>
              <a:ea typeface="黑体" panose="02010609060101010101" pitchFamily="49" charset="-122"/>
              <a:cs typeface="+mn-ea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■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核心素养是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所有学生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应具有的最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关键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、最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必</a:t>
            </a:r>
            <a:endParaRPr lang="zh-CN" altLang="en-US" sz="3200" b="1" u="none" dirty="0">
              <a:solidFill>
                <a:srgbClr val="3333CC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要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基础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素养</a:t>
            </a:r>
            <a:r>
              <a:rPr lang="zh-CN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。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 </a:t>
            </a:r>
            <a:endParaRPr lang="en-US" altLang="zh-CN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■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核心素养是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知识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、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能力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态度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等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综合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表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现。 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■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核心素养可以通过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接受教育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来形成和发展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。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                            </a:t>
            </a:r>
            <a:endParaRPr lang="en-US" altLang="zh-CN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■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核心素养具有发展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连续性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阶段性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。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  </a:t>
            </a:r>
            <a:endParaRPr lang="en-US" altLang="zh-CN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■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核心素养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兼具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个人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价值和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社会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价值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；是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关键</a:t>
            </a:r>
            <a:endParaRPr lang="zh-CN" altLang="en-US" sz="3200" b="1" u="none" dirty="0">
              <a:solidFill>
                <a:srgbClr val="3333CC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素养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，不是全面素养（非核心素养、优先选项）；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是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高级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素养（跨学科、综合性），不是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低级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素养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（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死记硬背、题海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战术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）。  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  </a:t>
            </a:r>
            <a:endParaRPr lang="en-US" altLang="zh-CN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核心素养：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可传、可教、可学，可有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计划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、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意识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、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目的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引领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习得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，并可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终身受用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。</a:t>
            </a:r>
            <a:r>
              <a:rPr lang="en-US" altLang="zh-CN" sz="36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endParaRPr lang="en-US" altLang="zh-CN" sz="36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en-US" altLang="zh-CN" sz="36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宋体" panose="02010600030101010101" pitchFamily="2" charset="-122"/>
              </a:rPr>
              <a:t>■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核心素养是一个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体系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，其作用具有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整合性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。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2"/>
          <p:cNvSpPr>
            <a:spLocks noRot="1"/>
          </p:cNvSpPr>
          <p:nvPr/>
        </p:nvSpPr>
        <p:spPr>
          <a:xfrm>
            <a:off x="0" y="260350"/>
            <a:ext cx="9144000" cy="61928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一、教师研究中的问题反思</a:t>
            </a:r>
            <a:endParaRPr lang="zh-CN" altLang="en-US" sz="3600" b="1" u="none" dirty="0">
              <a:solidFill>
                <a:srgbClr val="3333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 </a:t>
            </a: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（一）教师研究</a:t>
            </a: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角色的反思</a:t>
            </a: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zh-CN" altLang="en-US" sz="3600" b="1" u="none" dirty="0">
                <a:latin typeface="Arial" panose="020B0604020202020204" pitchFamily="34" charset="0"/>
                <a:ea typeface="宋体" panose="02010600030101010101" pitchFamily="2" charset="-122"/>
              </a:rPr>
              <a:t>偏差与</a:t>
            </a:r>
            <a:r>
              <a:rPr lang="zh-CN" altLang="en-US" sz="36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定位</a:t>
            </a: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）</a:t>
            </a:r>
            <a:endParaRPr lang="zh-CN" altLang="en-US" sz="3600" b="1" u="none" dirty="0">
              <a:solidFill>
                <a:srgbClr val="3333CC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120000"/>
              </a:lnSpc>
            </a:pP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   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1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课程建设：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“追随者”走向“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领导者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</a:pP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教学变革：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“务虚者”走向“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务实者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</a:pP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课堂评价：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“客套者”走向“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求真者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4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校本教研：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“消费者”走向“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奉献者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</a:pP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5.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文献资料：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“收集者”走向“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转化者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</a:pP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6.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学术互动：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“倾听者”走向“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建构者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7.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课题研究：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“盲从者”走向“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自觉者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8.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教师研训：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“参与者”走向“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主导者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19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38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61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84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107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130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153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176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00" end="2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Rectangle 2"/>
          <p:cNvSpPr>
            <a:spLocks noRot="1"/>
          </p:cNvSpPr>
          <p:nvPr/>
        </p:nvSpPr>
        <p:spPr>
          <a:xfrm>
            <a:off x="31750" y="333375"/>
            <a:ext cx="9153525" cy="64817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en-US" altLang="zh-CN" sz="36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学生发展核心素养</a:t>
            </a:r>
            <a:r>
              <a:rPr lang="zh-CN" altLang="en-US" sz="3200" b="1" u="none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-6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个指标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（6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.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24版9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.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13）</a:t>
            </a:r>
            <a:r>
              <a:rPr lang="en-US" altLang="zh-CN" sz="36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</a:t>
            </a:r>
            <a:endParaRPr lang="en-US" altLang="zh-CN" sz="36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en-US" altLang="zh-CN" sz="36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黑体" panose="02010609060101010101" pitchFamily="49" charset="-122"/>
                <a:sym typeface="宋体" panose="02010600030101010101" pitchFamily="2" charset="-122"/>
              </a:rPr>
              <a:t>核心指向：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全面发展的人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黑体" panose="02010609060101010101" pitchFamily="49" charset="-122"/>
                <a:sym typeface="宋体" panose="02010600030101010101" pitchFamily="2" charset="-122"/>
              </a:rPr>
              <a:t>文化基础：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人文底蕴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（人文积淀，人文情怀，审美情趣）、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科学精神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（理性思维，批判质疑，勇于探究）  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黑体" panose="02010609060101010101" pitchFamily="49" charset="-122"/>
                <a:sym typeface="宋体" panose="02010600030101010101" pitchFamily="2" charset="-122"/>
              </a:rPr>
              <a:t>  自主发展：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学会学习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（乐学善学，勤于反思，信息意识）、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健康生活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（珍爱生命，健全人格，自我管理）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黑体" panose="02010609060101010101" pitchFamily="49" charset="-122"/>
                <a:sym typeface="宋体" panose="02010600030101010101" pitchFamily="2" charset="-122"/>
              </a:rPr>
              <a:t>  社会参与：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责任担当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（社会责任，国家认同，国际理解）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、实践创新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（劳动意识，问题解决，技术应用）。</a:t>
            </a:r>
            <a:endParaRPr lang="en-US" altLang="zh-CN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Rectangle 2"/>
          <p:cNvSpPr/>
          <p:nvPr/>
        </p:nvSpPr>
        <p:spPr>
          <a:xfrm>
            <a:off x="0" y="333375"/>
            <a:ext cx="9324975" cy="633920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lnSpc>
                <a:spcPct val="90000"/>
              </a:lnSpc>
              <a:spcAft>
                <a:spcPct val="30000"/>
              </a:spcAft>
            </a:pPr>
            <a:r>
              <a:rPr lang="en-US" altLang="zh-CN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</a:rPr>
              <a:t>（3）关系理解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  <a:p>
            <a:pPr lvl="0" indent="0">
              <a:lnSpc>
                <a:spcPct val="90000"/>
              </a:lnSpc>
              <a:spcAft>
                <a:spcPct val="30000"/>
              </a:spcAft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  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A</a:t>
            </a:r>
            <a:r>
              <a:rPr lang="en-US" altLang="zh-CN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核心素养与校本探究的关系。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学校是否应该制定自己的核心素养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?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 容易进入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误区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。核心素养是国家研制的标准，各学校都必须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执行、落实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。一旦有了校本核心素养，势必造成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多元标准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，形成混乱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?</a:t>
            </a:r>
            <a:endParaRPr lang="en-US" altLang="zh-CN" sz="3200" b="1" u="none" dirty="0">
              <a:latin typeface="宋体" panose="02010600030101010101" pitchFamily="2" charset="-122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lvl="0" indent="0">
              <a:lnSpc>
                <a:spcPct val="90000"/>
              </a:lnSpc>
              <a:spcAft>
                <a:spcPct val="30000"/>
              </a:spcAft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宋体" panose="02010600030101010101" pitchFamily="2" charset="-122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  <a:sym typeface="宋体" panose="02010600030101010101" pitchFamily="2" charset="-122"/>
              </a:rPr>
              <a:t>学校的核心任务：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校本化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理解、转化、表达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。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  <a:sym typeface="宋体" panose="02010600030101010101" pitchFamily="2" charset="-122"/>
              </a:rPr>
              <a:t>理解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重在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领会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核心素养的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价值和规定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要求；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  <a:sym typeface="宋体" panose="02010600030101010101" pitchFamily="2" charset="-122"/>
              </a:rPr>
              <a:t>转化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重在将国家标准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校本落实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在课程、教学、评价、管理等方面；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  <a:sym typeface="宋体" panose="02010600030101010101" pitchFamily="2" charset="-122"/>
              </a:rPr>
              <a:t>表达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重在从校情出发，明确强调和拓展的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内涵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，形成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cs typeface="+mn-ea"/>
                <a:sym typeface="宋体" panose="02010600030101010101" pitchFamily="2" charset="-122"/>
              </a:rPr>
              <a:t>和而不同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文化气象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，彰显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校本特色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。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lvl="0" indent="0">
              <a:lnSpc>
                <a:spcPct val="90000"/>
              </a:lnSpc>
              <a:spcAft>
                <a:spcPct val="30000"/>
              </a:spcAft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sym typeface="宋体" panose="02010600030101010101" pitchFamily="2" charset="-122"/>
              </a:rPr>
              <a:t>■清华附小：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宋体" panose="02010600030101010101" pitchFamily="2" charset="-122"/>
              </a:rPr>
              <a:t>天下情怀、身心健康、诚志于学、审美情趣、学会改变等。在国家标准下，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宋体" panose="02010600030101010101" pitchFamily="2" charset="-122"/>
              </a:rPr>
              <a:t>关照文化传统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宋体" panose="02010600030101010101" pitchFamily="2" charset="-122"/>
              </a:rPr>
              <a:t>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宋体" panose="02010600030101010101" pitchFamily="2" charset="-122"/>
              </a:rPr>
              <a:t>瞻望未来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宋体" panose="02010600030101010101" pitchFamily="2" charset="-122"/>
              </a:rPr>
              <a:t>。</a:t>
            </a:r>
            <a:r>
              <a:rPr lang="en-US" altLang="zh-CN" sz="36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3600" b="1" u="none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Rot="1"/>
          </p:cNvSpPr>
          <p:nvPr/>
        </p:nvSpPr>
        <p:spPr>
          <a:xfrm>
            <a:off x="-296862" y="419100"/>
            <a:ext cx="9407525" cy="60737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 B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宋体" panose="02010600030101010101" pitchFamily="2" charset="-122"/>
              </a:rPr>
              <a:t>.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核心素养与非核心素养的关系。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核心素养不等于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全面素养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，不是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面面俱到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的素养</a:t>
            </a:r>
            <a:r>
              <a:rPr lang="en-US" altLang="zh-CN" sz="3200" b="1" u="none" dirty="0">
                <a:latin typeface="黑体" panose="02010609060101010101" pitchFamily="49" charset="-122"/>
                <a:ea typeface="宋体" panose="02010600030101010101" pitchFamily="2" charset="-122"/>
              </a:rPr>
              <a:t>“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大杂烩</a:t>
            </a:r>
            <a:r>
              <a:rPr lang="en-US" altLang="zh-CN" sz="3200" b="1" u="none" dirty="0">
                <a:latin typeface="黑体" panose="02010609060101010101" pitchFamily="49" charset="-122"/>
                <a:ea typeface="宋体" panose="02010600030101010101" pitchFamily="2" charset="-122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，而是全部素养清单中的</a:t>
            </a:r>
            <a:r>
              <a:rPr lang="en-US" altLang="zh-CN" sz="3200" b="1" u="none" dirty="0">
                <a:latin typeface="黑体" panose="02010609060101010101" pitchFamily="49" charset="-122"/>
                <a:ea typeface="宋体" panose="02010600030101010101" pitchFamily="2" charset="-122"/>
              </a:rPr>
              <a:t>“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cs typeface="+mn-ea"/>
              </a:rPr>
              <a:t>关键素养</a:t>
            </a:r>
            <a:r>
              <a:rPr lang="en-US" altLang="zh-CN" sz="3200" b="1" u="none" dirty="0">
                <a:latin typeface="黑体" panose="02010609060101010101" pitchFamily="49" charset="-122"/>
                <a:ea typeface="宋体" panose="02010600030101010101" pitchFamily="2" charset="-122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。没有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非核心素养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就无所谓核心素养。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宋体" panose="02010600030101010101" pitchFamily="2" charset="-122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几乎没有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一个发达国家和国际组织涉及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非核心素养研制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问题，但不能说明没有非核心素养。关注核心素养的同时也需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关注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非核心素养。</a:t>
            </a:r>
            <a:r>
              <a:rPr lang="zh-CN" altLang="en-US" sz="36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</a:t>
            </a:r>
            <a:endParaRPr lang="zh-CN" altLang="en-US" sz="3600" b="1" u="none" dirty="0">
              <a:solidFill>
                <a:schemeClr val="folHlink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342900" lvl="0" indent="-342900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6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宋体" panose="02010600030101010101" pitchFamily="2" charset="-122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核心素养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结构与养成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过程都是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开放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的，它并不排斥、拒绝其他元素，这些元素可能就是核心素养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生成、影响、带动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的。如：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批判性思维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与理解、判断、反思、质疑、表达、描述、归类、分析、论证、评估、元认知、高阶思维等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元素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。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charRg st="0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charRg st="81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charRg st="147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3" name="Rectangle 2"/>
          <p:cNvSpPr>
            <a:spLocks noRot="1"/>
          </p:cNvSpPr>
          <p:nvPr/>
        </p:nvSpPr>
        <p:spPr>
          <a:xfrm>
            <a:off x="69850" y="407988"/>
            <a:ext cx="9115425" cy="64071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en-US" altLang="zh-CN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宋体" panose="02010600030101010101" pitchFamily="2" charset="-122"/>
              </a:rPr>
              <a:t>C</a:t>
            </a:r>
            <a:r>
              <a:rPr lang="zh-CN" altLang="en-US" sz="3200" b="1" u="none" dirty="0">
                <a:solidFill>
                  <a:srgbClr val="3333CC"/>
                </a:solidFill>
                <a:ea typeface="黑体" panose="02010609060101010101" pitchFamily="49" charset="-122"/>
                <a:cs typeface="+mn-ea"/>
                <a:sym typeface="宋体" panose="02010600030101010101" pitchFamily="2" charset="-122"/>
              </a:rPr>
              <a:t>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宋体" panose="02010600030101010101" pitchFamily="2" charset="-122"/>
              </a:rPr>
              <a:t>核心素养与三维目标的关系。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从“双基”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到三维目标到核心素养，为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发展与超越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的进程。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但不是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等距、等值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。核心素养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不可替代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三维目标。 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核心素养较之于三维目标既有传承，又有超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越：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传承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更多体现在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“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内涵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上，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超越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更多体现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在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“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性质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sym typeface="宋体" panose="02010600030101010101" pitchFamily="2" charset="-122"/>
              </a:rPr>
              <a:t>上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。关键能力和必备品格实际上是三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维目标的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提炼和整合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：一、二维提炼为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能力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，第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三维提炼为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品格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。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如：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历史素养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是通过日常教化和自我积累而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获得的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历史知识、能力、意识及情感价值观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构成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与综合反映。它所表现出来的，是能够从历史和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历史学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的角度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发现、思考、解决问题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的富有个性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7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的心理品质。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zh-CN" altLang="en-US" sz="3200" b="1" u="none" dirty="0">
              <a:solidFill>
                <a:schemeClr val="folHlink"/>
              </a:solidFill>
              <a:latin typeface="Arial" panose="020B0604020202020204" pitchFamily="34" charset="0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Rectangle 2"/>
          <p:cNvSpPr>
            <a:spLocks noRot="1"/>
          </p:cNvSpPr>
          <p:nvPr/>
        </p:nvSpPr>
        <p:spPr>
          <a:xfrm>
            <a:off x="22225" y="472440"/>
            <a:ext cx="9163050" cy="634301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en-US" altLang="zh-CN" sz="36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三维目标是一个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整体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，是一个目标的三个方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面，而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非三个互相孤立的目标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。可以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准确表述：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在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教学过程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中掌握方法，获取知识，形成能力，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培养情感态度价值观。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三维目标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不是终极的目标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，而是核心素养形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成的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要素和路径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。教学的终极目标是能力和品格。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爱因斯坦：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“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教育无非是将一切已学过的东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西都遗忘后所剩下来的东西。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即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素养：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能力与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品格。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三维目标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走向核心素养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，使教育促进人的发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展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内在本质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关键素养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更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清晰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、更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聚焦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。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zh-CN" altLang="en-US" sz="3200" b="1" u="none" dirty="0">
              <a:solidFill>
                <a:schemeClr val="folHlink"/>
              </a:solidFill>
              <a:latin typeface="Arial" panose="020B0604020202020204" pitchFamily="34" charset="0"/>
              <a:ea typeface="黑体" panose="02010609060101010101" pitchFamily="49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1" name="Rectangle 2"/>
          <p:cNvSpPr/>
          <p:nvPr/>
        </p:nvSpPr>
        <p:spPr>
          <a:xfrm>
            <a:off x="0" y="333375"/>
            <a:ext cx="9324975" cy="61214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lnSpc>
                <a:spcPct val="90000"/>
              </a:lnSpc>
              <a:spcAft>
                <a:spcPct val="30000"/>
              </a:spcAft>
            </a:pPr>
            <a:r>
              <a:rPr lang="en-US" altLang="zh-CN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  <a:t>D</a:t>
            </a:r>
            <a:r>
              <a:rPr lang="zh-CN" altLang="en-US" sz="3200" b="1" u="none" dirty="0">
                <a:solidFill>
                  <a:srgbClr val="3333CC"/>
                </a:solidFill>
                <a:ea typeface="黑体" panose="02010609060101010101" pitchFamily="49" charset="-122"/>
                <a:cs typeface="+mn-ea"/>
                <a:sym typeface="宋体" panose="02010600030101010101" pitchFamily="2" charset="-122"/>
              </a:rPr>
              <a:t>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核心素养与学科核心素养的关系。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学科核心素养是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学科本质观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教育价值观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反映。是一门学科对学生核心素养发展的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cs typeface="+mn-ea"/>
              </a:rPr>
              <a:t>独特贡献（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特殊教育价值）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solidFill>
                <a:srgbClr val="3333CC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indent="0">
              <a:lnSpc>
                <a:spcPct val="90000"/>
              </a:lnSpc>
              <a:spcAft>
                <a:spcPct val="30000"/>
              </a:spcAft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从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语文学科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践行独特价值来看，主要关注</a:t>
            </a:r>
            <a:r>
              <a:rPr lang="zh-CN" altLang="en-US" sz="3200" b="1" u="none" dirty="0">
                <a:solidFill>
                  <a:srgbClr val="3333CC"/>
                </a:solidFill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语言建构与运用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，</a:t>
            </a:r>
            <a:r>
              <a:rPr lang="zh-CN" altLang="en-US" sz="3200" b="1" u="none" dirty="0">
                <a:solidFill>
                  <a:srgbClr val="3333CC"/>
                </a:solidFill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思维发展与提升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，</a:t>
            </a:r>
            <a:r>
              <a:rPr lang="zh-CN" altLang="en-US" sz="3200" b="1" u="none" dirty="0">
                <a:solidFill>
                  <a:srgbClr val="3333CC"/>
                </a:solidFill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审美鉴赏与创造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，</a:t>
            </a:r>
            <a:r>
              <a:rPr lang="zh-CN" altLang="en-US" sz="3200" b="1" u="none" dirty="0">
                <a:solidFill>
                  <a:srgbClr val="3333CC"/>
                </a:solidFill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文化传承与理解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等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核心素养。有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内在一致性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：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性质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，都是学生核心素养体系的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有机组成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部分；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方向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，都是基于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立德树人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正能量的培育；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路径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，都是基于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学生成长特点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、采取合适方式落实到教学过程。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lvl="0" indent="0">
              <a:lnSpc>
                <a:spcPct val="90000"/>
              </a:lnSpc>
              <a:spcAft>
                <a:spcPct val="30000"/>
              </a:spcAft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但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“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同中有异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：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学科性质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表达方式、研究对象问题领域、解决问题思维方式、满足多样个性需求等。如：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人文底蕴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语文学科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主要在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经典诗篇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学习中实现；而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德育学科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则关注于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尊重与自尊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。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trips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09" name="Rectangle 2"/>
          <p:cNvSpPr>
            <a:spLocks noRot="1"/>
          </p:cNvSpPr>
          <p:nvPr/>
        </p:nvSpPr>
        <p:spPr>
          <a:xfrm>
            <a:off x="-217487" y="287338"/>
            <a:ext cx="9402762" cy="6527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en-US" altLang="zh-CN" sz="36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  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宋体" panose="02010600030101010101" pitchFamily="2" charset="-122"/>
              </a:rPr>
              <a:t>E</a:t>
            </a:r>
            <a:r>
              <a:rPr lang="en-US" altLang="zh-CN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宋体" panose="02010600030101010101" pitchFamily="2" charset="-122"/>
              </a:rPr>
              <a:t>核心素养与知识技能的关系。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核心素养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是知识、技能在相关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工作领域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与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个体特质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相互作用的结果，是个体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学习经验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的整合，并通过一定的方式表现出来。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技能、知识和素养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的关系不是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线性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的，而是相互依存、“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多元决定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”的：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技能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为知识的获得提供条件，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知识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决定素养，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素养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的发展又促进了技能的提高；素养既展示了一个人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知识和技能的水平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，又促进二者发展。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marL="342900" lvl="0" indent="-342900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核心素养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是将知识与技能用于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解决复杂问题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和处理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不可预测情境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所形成的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能力和道德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。  </a:t>
            </a:r>
            <a:r>
              <a:rPr lang="zh-CN" altLang="en-US" sz="3600" b="1" u="none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</a:t>
            </a:r>
            <a:endParaRPr lang="zh-CN" altLang="en-US" sz="3600" b="1" u="none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3" name="Rectangle 2"/>
          <p:cNvSpPr/>
          <p:nvPr/>
        </p:nvSpPr>
        <p:spPr>
          <a:xfrm>
            <a:off x="0" y="333375"/>
            <a:ext cx="9185910" cy="62401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spcAft>
                <a:spcPct val="30000"/>
              </a:spcAft>
            </a:pPr>
            <a:r>
              <a:rPr lang="en-US" altLang="zh-CN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宋体" panose="02010600030101010101" pitchFamily="2" charset="-122"/>
              </a:rPr>
              <a:t>F</a:t>
            </a:r>
            <a:r>
              <a:rPr lang="en-US" altLang="zh-CN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核心素养与课程体系的关系。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课标修订亮点：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是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一根主线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，统领着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学科课程知识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的选择、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课程内容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的组织、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课程难度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的确定、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课程容量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的安排、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课程实施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学业质量标准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的确立，是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cs typeface="+mn-ea"/>
              </a:rPr>
              <a:t>课标之魂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人的身影</a:t>
            </a:r>
            <a:r>
              <a:rPr lang="en-US" altLang="zh-CN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，使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课标形态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从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教学大纲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（双基）、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内容标准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（三维目标）走向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成就标准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（核心素养）。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indent="0">
              <a:lnSpc>
                <a:spcPct val="90000"/>
              </a:lnSpc>
              <a:spcAft>
                <a:spcPct val="30000"/>
              </a:spcAft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核心素养是课程改革的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原动力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。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新课程体系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：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课程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教学目标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，落实学生核心能力与素养；课程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内容标准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，规定核心学科领域的知识与技能；课程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教学建议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（教学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过程标准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），落实素养的教学安排、重点处理、传授方式、教师专业体现；课程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质量标准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（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学业质量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标准），学生核心素养发展达到的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基本水平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。</a:t>
            </a:r>
            <a:endParaRPr lang="en-US" altLang="zh-CN" sz="3200" b="1" u="none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Rot="1"/>
          </p:cNvSpPr>
          <p:nvPr/>
        </p:nvSpPr>
        <p:spPr>
          <a:xfrm>
            <a:off x="-249555" y="409575"/>
            <a:ext cx="9393555" cy="62833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en-US" altLang="zh-CN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核心素养实践策略的研究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lvl="0" indent="-342900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（1）构建素养本位的课程教学新体系策略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lvl="0" indent="-342900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宋体" panose="02010600030101010101" pitchFamily="2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遵循</a:t>
            </a:r>
            <a:r>
              <a:rPr lang="en-US" altLang="zh-CN" sz="3200" b="1" u="none" dirty="0">
                <a:latin typeface="宋体" panose="02010600030101010101" pitchFamily="2" charset="-122"/>
                <a:sym typeface="+mn-ea"/>
              </a:rPr>
              <a:t>“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少而精</a:t>
            </a:r>
            <a:r>
              <a:rPr lang="en-US" altLang="zh-CN" sz="3200" b="1" u="none" dirty="0">
                <a:latin typeface="宋体" panose="02010600030101010101" pitchFamily="2" charset="-122"/>
                <a:sym typeface="+mn-ea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原则选择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sym typeface="+mn-ea"/>
              </a:rPr>
              <a:t>重构课程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内容，实现课程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内容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的</a:t>
            </a:r>
            <a:r>
              <a:rPr lang="en-US" altLang="zh-CN" sz="3200" b="1" u="none" dirty="0">
                <a:latin typeface="宋体" panose="02010600030101010101" pitchFamily="2" charset="-122"/>
                <a:sym typeface="+mn-ea"/>
              </a:rPr>
              <a:t>“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素养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化</a:t>
            </a:r>
            <a:r>
              <a:rPr lang="en-US" altLang="zh-CN" sz="3200" b="1" u="none" dirty="0">
                <a:latin typeface="宋体" panose="02010600030101010101" pitchFamily="2" charset="-122"/>
                <a:sym typeface="+mn-ea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。</a:t>
            </a:r>
            <a:endParaRPr lang="zh-CN" altLang="en-US" sz="3200" b="1" u="none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 marL="342900" lvl="0" indent="-342900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宋体" panose="02010600030101010101" pitchFamily="2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倡导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个性化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学习与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人性化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学习，通过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深度学习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发展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批判性思维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、问题解决能力和创造性，实现学生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学习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的</a:t>
            </a:r>
            <a:r>
              <a:rPr lang="en-US" altLang="zh-CN" sz="3200" b="1" u="none" dirty="0">
                <a:latin typeface="宋体" panose="02010600030101010101" pitchFamily="2" charset="-122"/>
                <a:sym typeface="+mn-ea"/>
              </a:rPr>
              <a:t>“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素养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化</a:t>
            </a:r>
            <a:r>
              <a:rPr lang="en-US" altLang="zh-CN" sz="3200" b="1" u="none" dirty="0">
                <a:latin typeface="宋体" panose="02010600030101010101" pitchFamily="2" charset="-122"/>
                <a:sym typeface="+mn-ea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。</a:t>
            </a:r>
            <a:endParaRPr lang="zh-CN" altLang="en-US" sz="3200" b="1" u="none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 marL="342900" lvl="0" indent="-342900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宋体" panose="02010600030101010101" pitchFamily="2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倡导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学科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研究性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教学与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合作性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教学，实现教师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教学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的</a:t>
            </a:r>
            <a:r>
              <a:rPr lang="en-US" altLang="zh-CN" sz="3200" b="1" u="none" dirty="0">
                <a:latin typeface="宋体" panose="02010600030101010101" pitchFamily="2" charset="-122"/>
                <a:sym typeface="+mn-ea"/>
              </a:rPr>
              <a:t>“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素养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化</a:t>
            </a:r>
            <a:r>
              <a:rPr lang="en-US" altLang="zh-CN" sz="3200" b="1" u="none" dirty="0">
                <a:latin typeface="宋体" panose="02010600030101010101" pitchFamily="2" charset="-122"/>
                <a:sym typeface="+mn-ea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。</a:t>
            </a:r>
            <a:endParaRPr lang="zh-CN" altLang="en-US" sz="3200" b="1" u="none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 marL="342900" lvl="0" indent="-342900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宋体" panose="02010600030101010101" pitchFamily="2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积极推进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课程教学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的</a:t>
            </a:r>
            <a:r>
              <a:rPr lang="en-US" altLang="zh-CN" sz="3200" b="1" u="none" dirty="0">
                <a:latin typeface="宋体" panose="02010600030101010101" pitchFamily="2" charset="-122"/>
                <a:sym typeface="+mn-ea"/>
              </a:rPr>
              <a:t>“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真实性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评价</a:t>
            </a:r>
            <a:r>
              <a:rPr lang="en-US" altLang="zh-CN" sz="3200" b="1" u="none" dirty="0">
                <a:latin typeface="宋体" panose="02010600030101010101" pitchFamily="2" charset="-122"/>
                <a:sym typeface="+mn-ea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、</a:t>
            </a:r>
            <a:r>
              <a:rPr lang="en-US" altLang="zh-CN" sz="3200" b="1" u="none" dirty="0">
                <a:latin typeface="宋体" panose="02010600030101010101" pitchFamily="2" charset="-122"/>
                <a:sym typeface="+mn-ea"/>
              </a:rPr>
              <a:t>“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档案袋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评价</a:t>
            </a:r>
            <a:r>
              <a:rPr lang="en-US" altLang="zh-CN" sz="3200" b="1" u="none" dirty="0">
                <a:latin typeface="宋体" panose="02010600030101010101" pitchFamily="2" charset="-122"/>
                <a:sym typeface="+mn-ea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，鼓励学生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自由表现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创造性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发展，实现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课程教学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评价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的</a:t>
            </a:r>
            <a:r>
              <a:rPr lang="en-US" altLang="zh-CN" sz="3200" b="1" u="none" dirty="0">
                <a:latin typeface="宋体" panose="02010600030101010101" pitchFamily="2" charset="-122"/>
                <a:sym typeface="+mn-ea"/>
              </a:rPr>
              <a:t>“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素养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化</a:t>
            </a:r>
            <a:r>
              <a:rPr lang="en-US" altLang="zh-CN" sz="3200" b="1" u="none" dirty="0">
                <a:latin typeface="宋体" panose="02010600030101010101" pitchFamily="2" charset="-122"/>
                <a:sym typeface="+mn-ea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。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sym typeface="+mn-ea"/>
              </a:rPr>
              <a:t> 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 </a:t>
            </a:r>
            <a:endParaRPr lang="zh-CN" altLang="en-US" sz="3200" b="1" u="none" dirty="0">
              <a:solidFill>
                <a:schemeClr val="folHlink"/>
              </a:solidFill>
              <a:latin typeface="宋体" panose="02010600030101010101" pitchFamily="2" charset="-122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Rectangle 2"/>
          <p:cNvSpPr>
            <a:spLocks noRot="1"/>
          </p:cNvSpPr>
          <p:nvPr/>
        </p:nvSpPr>
        <p:spPr>
          <a:xfrm>
            <a:off x="-107950" y="333375"/>
            <a:ext cx="9251950" cy="63373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414655" lvl="0" indent="0" eaLnBrk="0" hangingPunct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（2）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宋体" panose="02010600030101010101" pitchFamily="2" charset="-122"/>
                <a:sym typeface="Arial" panose="020B0604020202020204" pitchFamily="34" charset="0"/>
              </a:rPr>
              <a:t>基于核心素养的课程创生的策略</a:t>
            </a:r>
            <a:endParaRPr lang="zh-CN" altLang="en-US" sz="3200" b="1" u="none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  <a:p>
            <a:pPr marL="414655" lvl="0" indent="0" eaLnBrk="0" hangingPunct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chemeClr val="folHlink"/>
                </a:solidFill>
                <a:cs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</a:rPr>
              <a:t>①明确基于核心素养的课程落地理念</a:t>
            </a:r>
            <a:endParaRPr lang="zh-CN" altLang="en-US" sz="3200" b="1" u="none" dirty="0">
              <a:solidFill>
                <a:srgbClr val="3333CC"/>
              </a:solidFill>
              <a:cs typeface="+mn-ea"/>
            </a:endParaRPr>
          </a:p>
          <a:p>
            <a:pPr marL="414655" lvl="0" indent="0" eaLnBrk="0" hangingPunct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  <a:sym typeface="+mn-ea"/>
              </a:rPr>
              <a:t>课程结构</a:t>
            </a:r>
            <a:r>
              <a:rPr lang="zh-CN" altLang="en-US" sz="3200" b="1" u="none" dirty="0">
                <a:cs typeface="+mn-ea"/>
                <a:sym typeface="+mn-ea"/>
              </a:rPr>
              <a:t>决定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素质结构</a:t>
            </a:r>
            <a:r>
              <a:rPr lang="zh-CN" altLang="en-US" sz="3200" b="1" u="none" dirty="0">
                <a:cs typeface="+mn-ea"/>
                <a:sym typeface="+mn-ea"/>
              </a:rPr>
              <a:t>。关注学生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核心素养</a:t>
            </a:r>
            <a:r>
              <a:rPr lang="zh-CN" altLang="en-US" sz="3200" b="1" u="none" dirty="0">
                <a:cs typeface="+mn-ea"/>
                <a:sym typeface="+mn-ea"/>
              </a:rPr>
              <a:t>：从指令型转向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解放型、个性化</a:t>
            </a:r>
            <a:r>
              <a:rPr lang="zh-CN" altLang="en-US" sz="3200" b="1" u="none" dirty="0">
                <a:cs typeface="+mn-ea"/>
                <a:sym typeface="+mn-ea"/>
              </a:rPr>
              <a:t>。</a:t>
            </a:r>
            <a:endParaRPr lang="zh-CN" altLang="en-US" sz="3200" b="1" u="none" dirty="0">
              <a:cs typeface="+mn-ea"/>
              <a:sym typeface="+mn-ea"/>
            </a:endParaRPr>
          </a:p>
          <a:p>
            <a:pPr marL="414655" lvl="0" indent="0" eaLnBrk="0" hangingPunct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把握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全新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课程逻辑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：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基于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核心素养，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凝练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学科课程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指向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的核心素养，以核心素养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为纲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，选择、构建课程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内容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14655" lvl="0" indent="0" eaLnBrk="0" hangingPunct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聚焦学生学习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成果定位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一是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三维的整合；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二是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个体在复杂的、不确定的现实情境中，能综合运用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cs typeface="+mn-ea"/>
              </a:rPr>
              <a:t>学科知识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cs typeface="+mn-ea"/>
              </a:rPr>
              <a:t>思想方法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和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  <a:cs typeface="+mn-ea"/>
              </a:rPr>
              <a:t>探究技能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发现和解决问题的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学习品质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14655" lvl="0" indent="0" eaLnBrk="0" hangingPunct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教师面临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巨大挑战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：学科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教学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-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跨学科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教育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；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学科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课程观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-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素养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课程观；知识技能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量增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-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能力品质</a:t>
            </a: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升级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。强化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整体、关系、过程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思维。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charRg st="17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Rot="1"/>
          </p:cNvSpPr>
          <p:nvPr/>
        </p:nvSpPr>
        <p:spPr>
          <a:xfrm>
            <a:off x="0" y="188913"/>
            <a:ext cx="9144000" cy="666908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4400" u="none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</a:t>
            </a: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（二）教师研究变革态度的反思</a:t>
            </a:r>
            <a:endParaRPr lang="zh-CN" altLang="en-US" sz="3600" b="1" u="none" dirty="0">
              <a:solidFill>
                <a:schemeClr val="folHlink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现实：</a:t>
            </a:r>
            <a:r>
              <a:rPr lang="zh-CN" altLang="en-US" sz="3200" b="1" u="none" dirty="0">
                <a:latin typeface="Arial" panose="020B0604020202020204" pitchFamily="34" charset="0"/>
                <a:cs typeface="+mn-ea"/>
              </a:rPr>
              <a:t>关注不够</a:t>
            </a:r>
            <a:r>
              <a:rPr lang="zh-CN" altLang="en-US" sz="3200" b="1" u="none" dirty="0">
                <a:sym typeface="+mn-ea"/>
              </a:rPr>
              <a:t>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依然乏力、谈变色惊；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1.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看不见。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经验视而不见，自我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封闭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2.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不愿学。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别人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经验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，成就越大，动力越低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3.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未理解。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缺乏必要的认知基础和学习力，不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知好经验的“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所以然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4.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嫌麻烦。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固化的套路，不愿改变；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5.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怕失败。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患得患失，怕曲折、挑战；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教师研究变革是“做”的哲学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，不能仅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观望</a:t>
            </a:r>
            <a:endParaRPr lang="en-US" altLang="zh-CN" sz="3200" b="1" u="none" dirty="0">
              <a:solidFill>
                <a:schemeClr val="folHlink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别人、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固守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自己的经验，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行动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才是参与变革的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最</a:t>
            </a:r>
            <a:endParaRPr lang="zh-CN" altLang="en-US" sz="3200" b="1" u="none" dirty="0">
              <a:solidFill>
                <a:srgbClr val="33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高纲领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切记：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世界上最远的距离是“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知道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 到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做到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”的距离。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16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40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6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82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116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135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155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179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Rectangle 2"/>
          <p:cNvSpPr>
            <a:spLocks noRot="1"/>
          </p:cNvSpPr>
          <p:nvPr/>
        </p:nvSpPr>
        <p:spPr>
          <a:xfrm>
            <a:off x="-339090" y="436245"/>
            <a:ext cx="9483090" cy="623443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414655" lvl="0" indent="0" eaLnBrk="0" hangingPunct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rgbClr val="3333CC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②基于核心素养的课程创生实践</a:t>
            </a:r>
            <a:endParaRPr lang="zh-CN" altLang="en-US" sz="3200" b="1" u="none" dirty="0">
              <a:solidFill>
                <a:srgbClr val="3333CC"/>
              </a:solidFill>
              <a:cs typeface="+mn-ea"/>
              <a:sym typeface="+mn-ea"/>
            </a:endParaRPr>
          </a:p>
          <a:p>
            <a:pPr marL="414655" lvl="0" indent="0" eaLnBrk="0" hangingPunct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为发展学生的核心素养，倡导小学生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核心阅读</a:t>
            </a:r>
            <a:r>
              <a:rPr lang="zh-CN" altLang="en-US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（第一课程、第一动机、核心素养、大阅读）两种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课程形态</a:t>
            </a:r>
            <a:r>
              <a:rPr lang="zh-CN" altLang="en-US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：一是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单列式</a:t>
            </a:r>
            <a:r>
              <a:rPr lang="zh-CN" altLang="en-US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阅读课程（有独立课时），一是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统整式</a:t>
            </a:r>
            <a:r>
              <a:rPr lang="zh-CN" altLang="en-US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阅读（与其他学科整合）。</a:t>
            </a:r>
            <a:endParaRPr lang="zh-CN" altLang="en-US" sz="3200" b="1" u="none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14655" lvl="0" indent="0" eaLnBrk="0" hangingPunct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杭州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建新小学</a:t>
            </a:r>
            <a:r>
              <a:rPr lang="zh-CN" altLang="en-US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根据</a:t>
            </a:r>
            <a:r>
              <a:rPr lang="zh-CN" altLang="en-US" sz="3200" b="1" u="none" dirty="0">
                <a:sym typeface="+mn-ea"/>
              </a:rPr>
              <a:t>儿童成长需要，从儿童视角出发，将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  <a:sym typeface="+mn-ea"/>
              </a:rPr>
              <a:t>爱丽丝绘本阅读课程</a:t>
            </a:r>
            <a:r>
              <a:rPr lang="zh-CN" altLang="en-US" sz="3200" b="1" u="none" dirty="0">
                <a:sym typeface="+mn-ea"/>
              </a:rPr>
              <a:t>分为智慧开启、心理治愈、哲学启蒙、品德涵养、人际交往、美学鉴赏、亲情体味、国际理解、创作评鉴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9个核心板块</a:t>
            </a:r>
            <a:r>
              <a:rPr lang="zh-CN" altLang="en-US" sz="3200" b="1" u="none" dirty="0">
                <a:sym typeface="+mn-ea"/>
              </a:rPr>
              <a:t>。每个板块在绘本</a:t>
            </a:r>
            <a:r>
              <a:rPr lang="zh-CN" altLang="en-US" sz="3200" b="1" u="none" dirty="0">
                <a:solidFill>
                  <a:srgbClr val="3333CC"/>
                </a:solidFill>
                <a:sym typeface="+mn-ea"/>
              </a:rPr>
              <a:t>阅读主题</a:t>
            </a:r>
            <a:r>
              <a:rPr lang="zh-CN" altLang="en-US" sz="3200" b="1" u="none" dirty="0">
                <a:sym typeface="+mn-ea"/>
              </a:rPr>
              <a:t>下成为独立的课程，整体则构成一个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课程群</a:t>
            </a:r>
            <a:r>
              <a:rPr lang="zh-CN" altLang="en-US" sz="3200" b="1" u="none" dirty="0">
                <a:sym typeface="+mn-ea"/>
              </a:rPr>
              <a:t>。</a:t>
            </a:r>
            <a:endParaRPr lang="zh-CN" altLang="en-US" sz="3200" b="1" u="none" dirty="0">
              <a:sym typeface="+mn-ea"/>
            </a:endParaRPr>
          </a:p>
          <a:p>
            <a:pPr marL="414655" lvl="0" indent="0" eaLnBrk="0" hangingPunct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该校开设了多种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绘本阅读课程</a:t>
            </a:r>
            <a:r>
              <a:rPr lang="zh-CN" altLang="en-US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，但总课时并未增加，</a:t>
            </a:r>
            <a:r>
              <a:rPr lang="en-US" altLang="zh-CN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“</a:t>
            </a:r>
            <a:r>
              <a:rPr lang="zh-CN" altLang="en-US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在做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减法</a:t>
            </a:r>
            <a:r>
              <a:rPr lang="zh-CN" altLang="en-US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中丰盈课程</a:t>
            </a:r>
            <a:r>
              <a:rPr lang="en-US" altLang="zh-CN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”</a:t>
            </a:r>
            <a:r>
              <a:rPr lang="zh-CN" altLang="en-US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，时间从各学科（不仅仅包括阅读课程）的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整合</a:t>
            </a:r>
            <a:r>
              <a:rPr lang="zh-CN" altLang="en-US" sz="3200" b="1" u="none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中省出来。</a:t>
            </a:r>
            <a:endParaRPr lang="zh-CN" altLang="en-US" sz="3200" b="1" u="none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Rectangle 3"/>
          <p:cNvSpPr/>
          <p:nvPr/>
        </p:nvSpPr>
        <p:spPr>
          <a:xfrm>
            <a:off x="59055" y="330200"/>
            <a:ext cx="9085580" cy="607631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4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+mn-ea"/>
              </a:rPr>
              <a:t> </a:t>
            </a:r>
            <a:r>
              <a:rPr lang="zh-CN" altLang="en-US" sz="3200" b="1" u="none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（3）</a:t>
            </a:r>
            <a:r>
              <a:rPr lang="zh-CN" altLang="en-US" sz="3200" b="1" u="none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基于核心素养的课堂教学变革的策略</a:t>
            </a:r>
            <a:endParaRPr lang="zh-CN" altLang="en-US" sz="3200" b="1" u="none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cs typeface="+mn-ea"/>
                <a:sym typeface="Arial" panose="020B0604020202020204" pitchFamily="34" charset="0"/>
              </a:rPr>
              <a:t>    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cs typeface="+mn-ea"/>
                <a:sym typeface="Arial" panose="020B0604020202020204" pitchFamily="34" charset="0"/>
              </a:rPr>
              <a:t>①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cs typeface="+mn-ea"/>
                <a:sym typeface="+mn-ea"/>
              </a:rPr>
              <a:t>深度把握素养取向教学理念</a:t>
            </a:r>
            <a:endParaRPr kumimoji="0" lang="zh-CN" altLang="en-US" sz="3200" b="1" i="0" u="none" strike="noStrike" kern="1200" cap="none" spc="0" normalizeH="0" baseline="0" noProof="1">
              <a:ln>
                <a:noFill/>
              </a:ln>
              <a:solidFill>
                <a:srgbClr val="3333CC"/>
              </a:solidFill>
              <a:effectLst/>
              <a:uLnTx/>
              <a:uFillTx/>
              <a:cs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    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■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教学本质观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：教学是依据核心素养和课程标准，在教师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组织、引起、指导、维持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下，以学为中心的特殊活动；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教学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的根本功能是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促学、助学、辅学、导学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。教学是师生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教与学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交往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、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互动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、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共同发展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的过程；教学要从“教会”到“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学会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”，从“人为”到“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为人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”。</a:t>
            </a:r>
            <a:endParaRPr kumimoji="0" lang="zh-CN" altLang="en-US" sz="32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    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■教学新期待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：适应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核心素养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新要求，陶冶学生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人格境界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；与学生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生活世界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结合，引导学生学会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选择与主动发展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；学生真正成为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课堂主体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，履行促进学生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学习的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职责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。</a:t>
            </a:r>
            <a:endParaRPr kumimoji="0" lang="zh-CN" altLang="en-US" sz="32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    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■时刻关注：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学生学习的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状态、质态、常态。</a:t>
            </a:r>
            <a:endParaRPr kumimoji="0" lang="zh-CN" altLang="en-US" sz="32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trips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Rot="1"/>
          </p:cNvSpPr>
          <p:nvPr/>
        </p:nvSpPr>
        <p:spPr>
          <a:xfrm>
            <a:off x="10795" y="456565"/>
            <a:ext cx="9158605" cy="635889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楷体_GB2312" pitchFamily="1" charset="-122"/>
                <a:ea typeface="楷体_GB2312" pitchFamily="1" charset="-122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学习本质观</a:t>
            </a:r>
            <a:endParaRPr lang="zh-CN" altLang="en-US" sz="3200" b="1" u="none" dirty="0">
              <a:solidFill>
                <a:srgbClr val="3333CC"/>
              </a:solidFill>
              <a:latin typeface="楷体_GB2312" pitchFamily="1" charset="-122"/>
              <a:ea typeface="楷体_GB2312" pitchFamily="1" charset="-122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学习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是一种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对话与修炼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的过程，是与客观世界（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文化性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）、与他人（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社会性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）、与自我（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反思性实践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）对话的活动。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学习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是引导和促进学生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脑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神经元之间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建立更多联结，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超越既有经验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学习</a:t>
            </a:r>
            <a:r>
              <a:rPr lang="zh-CN" altLang="en-US" sz="3200" b="1" u="none" dirty="0">
                <a:sym typeface="Arial" panose="020B0604020202020204" pitchFamily="34" charset="0"/>
              </a:rPr>
              <a:t>就是把自己的经验不断与他人的经验</a:t>
            </a:r>
            <a:r>
              <a:rPr lang="zh-CN" altLang="en-US" sz="3200" b="1" u="none" dirty="0">
                <a:solidFill>
                  <a:srgbClr val="3333CC"/>
                </a:solidFill>
                <a:sym typeface="Arial" panose="020B0604020202020204" pitchFamily="34" charset="0"/>
              </a:rPr>
              <a:t>相互印证</a:t>
            </a:r>
            <a:r>
              <a:rPr lang="zh-CN" altLang="en-US" sz="3200" b="1" u="none" dirty="0">
                <a:sym typeface="+mn-ea"/>
              </a:rPr>
              <a:t>；在</a:t>
            </a:r>
            <a:r>
              <a:rPr lang="zh-CN" altLang="en-US" sz="3200" b="1" u="none" dirty="0">
                <a:sym typeface="Arial" panose="020B0604020202020204" pitchFamily="34" charset="0"/>
              </a:rPr>
              <a:t>真实的</a:t>
            </a:r>
            <a:r>
              <a:rPr lang="zh-CN" altLang="en-US" sz="3200" b="1" u="none" dirty="0">
                <a:solidFill>
                  <a:srgbClr val="3333CC"/>
                </a:solidFill>
                <a:sym typeface="Arial" panose="020B0604020202020204" pitchFamily="34" charset="0"/>
              </a:rPr>
              <a:t>学习情境</a:t>
            </a:r>
            <a:r>
              <a:rPr lang="zh-CN" altLang="en-US" sz="3200" b="1" u="none" dirty="0">
                <a:sym typeface="Arial" panose="020B0604020202020204" pitchFamily="34" charset="0"/>
              </a:rPr>
              <a:t>中习得</a:t>
            </a:r>
            <a:r>
              <a:rPr lang="zh-CN" altLang="en-US" sz="3200" b="1" u="none" dirty="0">
                <a:solidFill>
                  <a:schemeClr val="folHlink"/>
                </a:solidFill>
                <a:sym typeface="Arial" panose="020B0604020202020204" pitchFamily="34" charset="0"/>
              </a:rPr>
              <a:t>知识</a:t>
            </a:r>
            <a:r>
              <a:rPr lang="zh-CN" altLang="en-US" sz="3200" b="1" u="none" dirty="0">
                <a:sym typeface="Arial" panose="020B0604020202020204" pitchFamily="34" charset="0"/>
              </a:rPr>
              <a:t>、获得</a:t>
            </a:r>
            <a:r>
              <a:rPr lang="zh-CN" altLang="en-US" sz="3200" b="1" u="none" dirty="0">
                <a:solidFill>
                  <a:schemeClr val="folHlink"/>
                </a:solidFill>
                <a:sym typeface="Arial" panose="020B0604020202020204" pitchFamily="34" charset="0"/>
              </a:rPr>
              <a:t>技能</a:t>
            </a:r>
            <a:r>
              <a:rPr lang="zh-CN" altLang="en-US" sz="3200" b="1" u="none" dirty="0">
                <a:sym typeface="Arial" panose="020B0604020202020204" pitchFamily="34" charset="0"/>
              </a:rPr>
              <a:t>、丰富</a:t>
            </a:r>
            <a:r>
              <a:rPr lang="zh-CN" altLang="en-US" sz="3200" b="1" u="none" dirty="0">
                <a:solidFill>
                  <a:schemeClr val="folHlink"/>
                </a:solidFill>
                <a:sym typeface="Arial" panose="020B0604020202020204" pitchFamily="34" charset="0"/>
              </a:rPr>
              <a:t>交往</a:t>
            </a:r>
            <a:r>
              <a:rPr lang="zh-CN" altLang="en-US" sz="3200" b="1" u="none" dirty="0">
                <a:sym typeface="Arial" panose="020B0604020202020204" pitchFamily="34" charset="0"/>
              </a:rPr>
              <a:t>，形成</a:t>
            </a:r>
            <a:r>
              <a:rPr lang="zh-CN" altLang="en-US" sz="3200" b="1" u="none" dirty="0">
                <a:solidFill>
                  <a:schemeClr val="folHlink"/>
                </a:solidFill>
                <a:sym typeface="Arial" panose="020B0604020202020204" pitchFamily="34" charset="0"/>
              </a:rPr>
              <a:t>品质</a:t>
            </a:r>
            <a:r>
              <a:rPr lang="zh-CN" altLang="en-US" sz="3200" b="1" u="none" dirty="0">
                <a:sym typeface="Arial" panose="020B0604020202020204" pitchFamily="34" charset="0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95000"/>
              </a:lnSpc>
              <a:buNone/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sym typeface="+mn-ea"/>
              </a:rPr>
              <a:t>真正的学习：</a:t>
            </a:r>
            <a:r>
              <a:rPr lang="zh-CN" altLang="en-US" sz="3200" b="1" u="none" dirty="0">
                <a:sym typeface="+mn-ea"/>
              </a:rPr>
              <a:t>是一种</a:t>
            </a:r>
            <a:r>
              <a:rPr lang="zh-CN" altLang="en-US" sz="3200" b="1" u="none" dirty="0">
                <a:solidFill>
                  <a:srgbClr val="3333CC"/>
                </a:solidFill>
                <a:sym typeface="+mn-ea"/>
              </a:rPr>
              <a:t>协同与</a:t>
            </a:r>
            <a:r>
              <a:rPr lang="zh-CN" altLang="en-US" sz="3200" b="1" u="none" dirty="0">
                <a:sym typeface="+mn-ea"/>
              </a:rPr>
              <a:t>合作，是“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相互学</a:t>
            </a:r>
            <a:r>
              <a:rPr lang="zh-CN" altLang="en-US" sz="3200" b="1" u="none" dirty="0">
                <a:sym typeface="+mn-ea"/>
              </a:rPr>
              <a:t>”（</a:t>
            </a:r>
            <a:r>
              <a:rPr lang="zh-CN" altLang="en-US" sz="3200" b="1" u="none" dirty="0">
                <a:solidFill>
                  <a:srgbClr val="3333CC"/>
                </a:solidFill>
                <a:sym typeface="+mn-ea"/>
              </a:rPr>
              <a:t>有碰撞</a:t>
            </a:r>
            <a:r>
              <a:rPr lang="zh-CN" altLang="en-US" sz="3200" b="1" u="none" dirty="0">
                <a:sym typeface="+mn-ea"/>
              </a:rPr>
              <a:t>），非“</a:t>
            </a:r>
            <a:r>
              <a:rPr lang="zh-CN" altLang="en-US" sz="3200" b="1" u="none" dirty="0">
                <a:solidFill>
                  <a:srgbClr val="3333CC"/>
                </a:solidFill>
                <a:sym typeface="+mn-ea"/>
              </a:rPr>
              <a:t>相互说</a:t>
            </a:r>
            <a:r>
              <a:rPr lang="zh-CN" altLang="en-US" sz="3200" b="1" u="none" dirty="0">
                <a:sym typeface="+mn-ea"/>
              </a:rPr>
              <a:t>”。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85000"/>
              </a:lnSpc>
              <a:buNone/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■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  <a:t>深度学习：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关注学生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内部潜力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，既了解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掌握知识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，更注重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知识内化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水平，只有内化于自身的知识才能形成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素养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（表层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-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深层，低阶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-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高阶）。</a:t>
            </a:r>
            <a:r>
              <a:rPr lang="zh-CN" altLang="en-US" sz="3600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</a:t>
            </a:r>
            <a:endParaRPr lang="zh-CN" altLang="en-US" sz="3600" dirty="0"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charRg st="11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charRg st="71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矩形 18433"/>
          <p:cNvSpPr>
            <a:spLocks noRot="1"/>
          </p:cNvSpPr>
          <p:nvPr/>
        </p:nvSpPr>
        <p:spPr>
          <a:xfrm>
            <a:off x="-382270" y="381000"/>
            <a:ext cx="9507220" cy="62166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6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引导学生进行深度学习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36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endParaRPr lang="zh-CN" altLang="en-US" sz="36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6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表层学习</a:t>
            </a:r>
            <a:r>
              <a:rPr lang="en-US" altLang="x-none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</a:rPr>
              <a:t>被动接受</a:t>
            </a:r>
            <a:r>
              <a:rPr lang="zh-CN" altLang="en-US" sz="3200" b="1" u="none" dirty="0">
                <a:latin typeface="Arial" panose="020B0604020202020204" pitchFamily="34" charset="0"/>
                <a:ea typeface="楷体_GB2312" pitchFamily="1" charset="-122"/>
              </a:rPr>
              <a:t>信息，其策略：任务驱动、时间管理、资源选择、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</a:rPr>
              <a:t>认知、复述、记忆</a:t>
            </a:r>
            <a:r>
              <a:rPr lang="zh-CN" altLang="en-US" sz="3200" b="1" u="none" dirty="0">
                <a:latin typeface="Arial" panose="020B0604020202020204" pitchFamily="34" charset="0"/>
                <a:ea typeface="楷体_GB2312" pitchFamily="1" charset="-122"/>
              </a:rPr>
              <a:t>等；</a:t>
            </a:r>
            <a:endParaRPr lang="zh-CN" altLang="en-US" sz="3200" b="1" u="none" dirty="0">
              <a:solidFill>
                <a:schemeClr val="tx2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pPr marL="342900" lvl="0" indent="-3429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深层学习</a:t>
            </a:r>
            <a:r>
              <a:rPr lang="en-US" altLang="x-none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</a:rPr>
              <a:t>主动内化</a:t>
            </a:r>
            <a:r>
              <a:rPr lang="zh-CN" altLang="en-US" sz="3200" b="1" u="none" dirty="0">
                <a:latin typeface="Arial" panose="020B0604020202020204" pitchFamily="34" charset="0"/>
                <a:ea typeface="楷体_GB2312" pitchFamily="1" charset="-122"/>
              </a:rPr>
              <a:t>信息，其策略：从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</a:rPr>
              <a:t>符号</a:t>
            </a:r>
            <a:r>
              <a:rPr lang="zh-CN" altLang="en-US" sz="3200" b="1" u="none" dirty="0">
                <a:latin typeface="Arial" panose="020B0604020202020204" pitchFamily="34" charset="0"/>
                <a:ea typeface="楷体_GB2312" pitchFamily="1" charset="-122"/>
              </a:rPr>
              <a:t>认知</a:t>
            </a:r>
            <a:r>
              <a:rPr lang="en-US" altLang="zh-CN" sz="3200" b="1" u="none" dirty="0">
                <a:latin typeface="Arial" panose="020B0604020202020204" pitchFamily="34" charset="0"/>
                <a:ea typeface="楷体_GB2312" pitchFamily="1" charset="-122"/>
              </a:rPr>
              <a:t>-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</a:rPr>
              <a:t>思维</a:t>
            </a:r>
            <a:r>
              <a:rPr lang="zh-CN" altLang="en-US" sz="3200" b="1" u="none" dirty="0">
                <a:latin typeface="Arial" panose="020B0604020202020204" pitchFamily="34" charset="0"/>
                <a:ea typeface="楷体_GB2312" pitchFamily="1" charset="-122"/>
              </a:rPr>
              <a:t>逻辑</a:t>
            </a:r>
            <a:r>
              <a:rPr lang="en-US" altLang="zh-CN" sz="3200" b="1" u="none" dirty="0">
                <a:latin typeface="Arial" panose="020B0604020202020204" pitchFamily="34" charset="0"/>
                <a:ea typeface="楷体_GB2312" pitchFamily="1" charset="-122"/>
              </a:rPr>
              <a:t>-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</a:rPr>
              <a:t>价值</a:t>
            </a:r>
            <a:r>
              <a:rPr lang="zh-CN" altLang="en-US" sz="3200" b="1" u="none" dirty="0">
                <a:latin typeface="Arial" panose="020B0604020202020204" pitchFamily="34" charset="0"/>
                <a:ea typeface="楷体_GB2312" pitchFamily="1" charset="-122"/>
              </a:rPr>
              <a:t>内涵；通过理解、归纳、分析、综合、评价手段，达到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</a:rPr>
              <a:t>有意义学习</a:t>
            </a:r>
            <a:r>
              <a:rPr lang="zh-CN" altLang="en-US" sz="3200" b="1" u="none" dirty="0">
                <a:latin typeface="Arial" panose="020B0604020202020204" pitchFamily="34" charset="0"/>
                <a:ea typeface="楷体_GB2312" pitchFamily="1" charset="-122"/>
              </a:rPr>
              <a:t>目的（批判接受新知识、建构知识间联系、迁移应用知识、培养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</a:rPr>
              <a:t>高阶思维</a:t>
            </a:r>
            <a:r>
              <a:rPr lang="zh-CN" altLang="en-US" sz="3200" b="1" u="none" dirty="0">
                <a:latin typeface="Arial" panose="020B0604020202020204" pitchFamily="34" charset="0"/>
                <a:ea typeface="楷体_GB2312" pitchFamily="1" charset="-122"/>
              </a:rPr>
              <a:t>力：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复杂、综合、灵活</a:t>
            </a:r>
            <a:r>
              <a:rPr lang="zh-CN" altLang="en-US" sz="3200" b="1" u="none" dirty="0">
                <a:latin typeface="Arial" panose="020B0604020202020204" pitchFamily="34" charset="0"/>
                <a:ea typeface="楷体_GB2312" pitchFamily="1" charset="-122"/>
              </a:rPr>
              <a:t>程度）；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</a:rPr>
              <a:t>体现</a:t>
            </a:r>
            <a:r>
              <a:rPr lang="zh-CN" altLang="en-US" sz="3200" b="1" u="none" dirty="0">
                <a:latin typeface="Arial" panose="020B0604020202020204" pitchFamily="34" charset="0"/>
                <a:ea typeface="楷体_GB2312" pitchFamily="1" charset="-122"/>
              </a:rPr>
              <a:t>拓展、生成、理解、探究、反思性（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</a:rPr>
              <a:t>元认知</a:t>
            </a:r>
            <a:r>
              <a:rPr lang="zh-CN" altLang="en-US" sz="3200" b="1" u="none" dirty="0">
                <a:latin typeface="Arial" panose="020B0604020202020204" pitchFamily="34" charset="0"/>
                <a:ea typeface="楷体_GB2312" pitchFamily="1" charset="-122"/>
              </a:rPr>
              <a:t>）等。</a:t>
            </a:r>
            <a:endParaRPr lang="zh-CN" altLang="en-US" sz="3200" b="1" u="none" dirty="0">
              <a:latin typeface="Arial" panose="020B0604020202020204" pitchFamily="34" charset="0"/>
              <a:ea typeface="楷体_GB2312" pitchFamily="1" charset="-122"/>
            </a:endParaRPr>
          </a:p>
          <a:p>
            <a:pPr marL="342900" lvl="0" indent="-3429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楷体_GB2312" pitchFamily="1" charset="-122"/>
              </a:rPr>
              <a:t> 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学习者具有：</a:t>
            </a:r>
            <a:r>
              <a:rPr lang="zh-CN" altLang="en-US" sz="3200" b="1" u="none" dirty="0">
                <a:latin typeface="Arial" panose="020B0604020202020204" pitchFamily="34" charset="0"/>
                <a:ea typeface="楷体_GB2312" pitchFamily="1" charset="-122"/>
              </a:rPr>
              <a:t>内化水平、探索精神、批判思维、学习迁移、创造能力（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</a:rPr>
              <a:t>学会学习</a:t>
            </a:r>
            <a:r>
              <a:rPr lang="zh-CN" altLang="en-US" sz="3200" b="1" u="none" dirty="0">
                <a:latin typeface="Arial" panose="020B0604020202020204" pitchFamily="34" charset="0"/>
                <a:ea typeface="楷体_GB2312" pitchFamily="1" charset="-122"/>
              </a:rPr>
              <a:t>）。</a:t>
            </a:r>
            <a:endParaRPr lang="zh-CN" altLang="en-US" sz="3200" b="1" u="none" dirty="0">
              <a:latin typeface="Arial" panose="020B0604020202020204" pitchFamily="34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49" name="Rectangle 2"/>
          <p:cNvSpPr/>
          <p:nvPr/>
        </p:nvSpPr>
        <p:spPr>
          <a:xfrm>
            <a:off x="60325" y="368300"/>
            <a:ext cx="9083675" cy="612394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lnSpc>
                <a:spcPct val="90000"/>
              </a:lnSpc>
              <a:spcAft>
                <a:spcPts val="600"/>
              </a:spcAft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  ②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突出</a:t>
            </a:r>
            <a:r>
              <a:rPr lang="zh-CN" altLang="en-US" sz="3200" b="1" u="none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核心素养教学变革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的核心特征</a:t>
            </a:r>
            <a:endParaRPr lang="en-US" altLang="x-none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lvl="0" indent="0">
              <a:lnSpc>
                <a:spcPct val="90000"/>
              </a:lnSpc>
              <a:spcAft>
                <a:spcPts val="600"/>
              </a:spcAft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    ■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人本性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学生放在教学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第一位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：相信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学生、潜能、自主学习能力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，把课堂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学习权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还给学生。</a:t>
            </a:r>
            <a:endParaRPr lang="en-US" altLang="x-none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lnSpc>
                <a:spcPct val="90000"/>
              </a:lnSpc>
              <a:spcAft>
                <a:spcPts val="600"/>
              </a:spcAft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一是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营造民主氛围。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民主化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教学，师生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关系重建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：追求真理的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同路人与合作者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，同一目标的追求者，真正实现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教学相长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en-US" altLang="x-none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lnSpc>
                <a:spcPct val="90000"/>
              </a:lnSpc>
              <a:spcAft>
                <a:spcPts val="600"/>
              </a:spcAft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二是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真正解放学生。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体现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解放创造力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的本质。从教师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独白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走向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对话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，通过对话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实现引领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，通过引领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生成创造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。在平等对话中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释放创造力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en-US" altLang="x-none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lnSpc>
                <a:spcPct val="90000"/>
              </a:lnSpc>
              <a:spcAft>
                <a:spcPts val="600"/>
              </a:spcAft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三是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关注生活和生命品质。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“教育即生活” 追求教学的较高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生活和生命品质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鼓励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学生主动将新知与已有生活经验结合，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鼓励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学生</a:t>
            </a:r>
            <a:r>
              <a:rPr lang="zh-CN" altLang="en-US" sz="3200" b="1" u="none" dirty="0"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自我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设计、</a:t>
            </a:r>
            <a:r>
              <a:rPr lang="zh-CN" altLang="en-US" sz="3200" b="1" u="none" dirty="0"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自我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管理、</a:t>
            </a:r>
            <a:r>
              <a:rPr lang="zh-CN" altLang="en-US" sz="3200" b="1" u="none" dirty="0"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自我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实现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，形成合作共羸的学习团队。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3" name="Rectangle 2"/>
          <p:cNvSpPr/>
          <p:nvPr/>
        </p:nvSpPr>
        <p:spPr>
          <a:xfrm>
            <a:off x="0" y="260350"/>
            <a:ext cx="9144000" cy="64312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/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发展性。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以促进学生核心素养发展为本，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回归教学本质</a:t>
            </a: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教学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基本任务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激活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学生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自主学习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愿望、兴趣、积极性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，增强自我发展的能力。</a:t>
            </a:r>
            <a:endParaRPr lang="en-US" altLang="x-none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一是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，注重所有学生的发展。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坚持不放弃任何一个学生，不断创新教学理念、变革组织方式，让所有学生都有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表达和展示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自己的机会。</a:t>
            </a:r>
            <a:endParaRPr lang="en-US" altLang="x-none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二是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，注重学生的全面发展。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培育健全人格，关注身体和心灵健全发展，包括人的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理性、情感和欲望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，真正体现教学的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伦理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意义。</a:t>
            </a:r>
            <a:endParaRPr lang="en-US" altLang="x-none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三是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，注重追求学生潜力的发展目标。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课堂教学目标有三：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教师预设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实际达到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及学生的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潜力目标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。所有的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教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都要为了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，为让学生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学得更好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达成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能够“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潜力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（竞争、胜任力）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目标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7" name="Rectangle 2"/>
          <p:cNvSpPr/>
          <p:nvPr/>
        </p:nvSpPr>
        <p:spPr>
          <a:xfrm>
            <a:off x="0" y="285750"/>
            <a:ext cx="9409113" cy="6400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Aft>
                <a:spcPts val="1200"/>
              </a:spcAft>
            </a:pPr>
            <a:r>
              <a:rPr lang="zh-CN" altLang="en-US" b="1" u="none" dirty="0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 ③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形成基于核心素养的教学机制。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教学变革的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价值取向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：从“知识至上”到“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素养为重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spcAft>
                <a:spcPts val="1200"/>
              </a:spcAft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教学的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真正质量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是“学生的素养”。课标的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三维目标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，实际是一个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素养体系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：掌握知识技能，经历过程、运用方法，融入情感态度价值观。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spcAft>
                <a:spcPts val="1200"/>
              </a:spcAft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学生的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学业发展水平评价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分为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四个层次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：知识技能、学科思想方法、实践能力、创新意识。</a:t>
            </a:r>
            <a:endParaRPr lang="en-US" altLang="x-none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spcAft>
                <a:spcPts val="1200"/>
              </a:spcAft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一是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，认同学科教学的价值。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高度认同学科教学的教育、育德价值。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如：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英语学科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不仅为了教学生掌握一种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工具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，而是全面认同语文教学的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三种价值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交流沟通、获取信息；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二、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认知思维、发展心智；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三、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品格塑造、立德树人。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1" name="Rectangle 2"/>
          <p:cNvSpPr/>
          <p:nvPr/>
        </p:nvSpPr>
        <p:spPr>
          <a:xfrm>
            <a:off x="0" y="285750"/>
            <a:ext cx="9144000" cy="64312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/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二是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，聚焦学科素养形成的有序机制。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把握“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学科素养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”形成的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机理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，处理好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知识、能力、素养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的三者关系。</a:t>
            </a:r>
            <a:endParaRPr lang="en-US" altLang="x-none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落实“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素养取向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”的教学，需要一个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有效的运行机制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，力求实现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两个“转化”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其一，知识向能力的转化。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基于学科知识的学习，着重探究如何培养能给学生“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带得走的能力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”，实现知识向能力的转化。</a:t>
            </a:r>
            <a:endParaRPr lang="en-US" altLang="x-none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spcAft>
                <a:spcPct val="30000"/>
              </a:spcAft>
            </a:pPr>
            <a:r>
              <a:rPr lang="en-US" altLang="x-none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其二，能力向素养的转化。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在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关键能力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习得中，给学生以“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文化关怀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”（“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为他人着想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道德关怀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），善于培养学生“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倾听、共处、自省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”的内在品质，培养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利他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的道德情怀，真正实现能力向素养的转化，推动学生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整体素养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的提升。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Rot="1"/>
          </p:cNvSpPr>
          <p:nvPr/>
        </p:nvSpPr>
        <p:spPr>
          <a:xfrm>
            <a:off x="-159385" y="419100"/>
            <a:ext cx="9303385" cy="6273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④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积累学科素养提升课堂教学境界的策略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lvl="0" indent="-342900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明晰：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教学创新比拼的全是自己的文化，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专业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修养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和文化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底蕴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。教学不仅是一种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技巧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, 更是一种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</a:rPr>
              <a:t>修养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, 这种修养需要长期的修炼提升, 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沉淀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在你的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内心深处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。</a:t>
            </a:r>
            <a:endParaRPr lang="zh-CN" altLang="en-US" sz="3200" b="1" u="none" dirty="0">
              <a:latin typeface="宋体" panose="02010600030101010101" pitchFamily="2" charset="-122"/>
              <a:cs typeface="+mn-ea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  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透视：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课堂的大问题就是“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</a:rPr>
              <a:t>内心深处沉淀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”的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学科素养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不足：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角色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局限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</a:rPr>
              <a:t>,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止步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学科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</a:rPr>
              <a:t>,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缺乏育人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视野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；知识性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错误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，对教材的整体理解把握不尽正确，缺乏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高度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；教学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思路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不够开阔,拘泥有余,灵活不足,课堂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境界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不高；对课堂上突发事件处理缺乏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艺术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性,对学生提出的出乎意料的答案无力给出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合理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恰切的点评,不能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</a:rPr>
              <a:t>因势利导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,借势造势。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  </a:t>
            </a:r>
            <a:endParaRPr lang="zh-CN" altLang="en-US" sz="3200" b="1" u="none" dirty="0">
              <a:solidFill>
                <a:schemeClr val="folHlink"/>
              </a:solidFill>
              <a:latin typeface="宋体" panose="02010600030101010101" pitchFamily="2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Rot="1"/>
          </p:cNvSpPr>
          <p:nvPr/>
        </p:nvSpPr>
        <p:spPr>
          <a:xfrm>
            <a:off x="-159385" y="419100"/>
            <a:ext cx="9303385" cy="6273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策略：</a:t>
            </a:r>
            <a:r>
              <a:rPr lang="zh-CN" altLang="en-US" sz="3200" b="1" u="none" dirty="0">
                <a:solidFill>
                  <a:schemeClr val="tx1"/>
                </a:solidFill>
                <a:latin typeface="宋体" panose="02010600030101010101" pitchFamily="2" charset="-122"/>
                <a:sym typeface="+mn-ea"/>
              </a:rPr>
              <a:t>提高学科素养,提升课堂境界和层次，需要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sym typeface="+mn-ea"/>
              </a:rPr>
              <a:t>积极而自觉积累</a:t>
            </a:r>
            <a:r>
              <a:rPr lang="zh-CN" altLang="en-US" sz="3200" b="1" u="none" dirty="0">
                <a:solidFill>
                  <a:schemeClr val="tx1"/>
                </a:solidFill>
                <a:latin typeface="宋体" panose="02010600030101010101" pitchFamily="2" charset="-122"/>
                <a:sym typeface="+mn-ea"/>
              </a:rPr>
              <a:t>（</a:t>
            </a:r>
            <a:r>
              <a:rPr lang="en-US" altLang="zh-CN" sz="3200" b="1" u="none" dirty="0">
                <a:solidFill>
                  <a:schemeClr val="tx1"/>
                </a:solidFill>
                <a:latin typeface="宋体" panose="02010600030101010101" pitchFamily="2" charset="-122"/>
                <a:sym typeface="+mn-ea"/>
              </a:rPr>
              <a:t>3</a:t>
            </a:r>
            <a:r>
              <a:rPr lang="zh-CN" altLang="en-US" sz="3200" b="1" u="none" dirty="0">
                <a:solidFill>
                  <a:schemeClr val="tx1"/>
                </a:solidFill>
                <a:latin typeface="宋体" panose="02010600030101010101" pitchFamily="2" charset="-122"/>
                <a:sym typeface="+mn-ea"/>
              </a:rPr>
              <a:t>天与</a:t>
            </a:r>
            <a:r>
              <a:rPr lang="en-US" altLang="zh-CN" sz="3200" b="1" u="none" dirty="0">
                <a:solidFill>
                  <a:schemeClr val="tx1"/>
                </a:solidFill>
                <a:latin typeface="宋体" panose="02010600030101010101" pitchFamily="2" charset="-122"/>
                <a:sym typeface="+mn-ea"/>
              </a:rPr>
              <a:t>30</a:t>
            </a:r>
            <a:r>
              <a:rPr lang="zh-CN" altLang="en-US" sz="3200" b="1" u="none" dirty="0">
                <a:solidFill>
                  <a:schemeClr val="tx1"/>
                </a:solidFill>
                <a:latin typeface="宋体" panose="02010600030101010101" pitchFamily="2" charset="-122"/>
                <a:sym typeface="+mn-ea"/>
              </a:rPr>
              <a:t>年）。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200" b="1" u="none" dirty="0">
                <a:latin typeface="宋体" panose="02010600030101010101" pitchFamily="2" charset="-122"/>
                <a:sym typeface="Arial" panose="020B0604020202020204" pitchFamily="34" charset="0"/>
              </a:rPr>
              <a:t>  </a:t>
            </a:r>
            <a:endParaRPr lang="zh-CN" altLang="en-US" sz="3200" b="1" u="none" dirty="0">
              <a:solidFill>
                <a:schemeClr val="folHlink"/>
              </a:solidFill>
              <a:latin typeface="宋体" panose="02010600030101010101" pitchFamily="2" charset="-122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专业力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=（自主觉醒+专业领引）×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cs typeface="+mn-ea"/>
                <a:sym typeface="+mn-ea"/>
              </a:rPr>
              <a:t>人格力</a:t>
            </a:r>
            <a:endParaRPr lang="zh-CN" altLang="en-US" sz="3200" b="1" u="none" dirty="0">
              <a:latin typeface="宋体" panose="02010600030101010101" pitchFamily="2" charset="-122"/>
              <a:cs typeface="+mn-ea"/>
              <a:sym typeface="+mn-ea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 A.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读书学习：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吸纳“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源头活水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”。《语文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课标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》指出：“教师要努力适应课程改革的需要,继续学习,更新观念,丰富知识,提高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自身文化素养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；要认真读书,精心钻研教科书,在与学生平等对话的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合作互动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中,加强对学生的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点拨和指导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,实现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教学相长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。”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强化“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内功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”：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cs typeface="+mn-ea"/>
                <a:sym typeface="+mn-ea"/>
              </a:rPr>
              <a:t>回归原点，安身立命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；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第一精神需要,饥饿者的食物。</a:t>
            </a:r>
            <a:endParaRPr lang="zh-CN" altLang="en-US" sz="3200" b="1" u="none" dirty="0">
              <a:latin typeface="宋体" panose="02010600030101010101" pitchFamily="2" charset="-122"/>
              <a:cs typeface="+mn-ea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B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.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自觉反思：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提升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专业素养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。一是反思“我”的课离新课程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标准多远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</a:rPr>
              <a:t>?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二是反思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</a:rPr>
              <a:t>“我”课是让学生越来越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喜欢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</a:rPr>
              <a:t>语文,还是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远离语文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</a:rPr>
              <a:t>?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三是反思对课的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研究状态与程度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（研究性教学）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</a:rPr>
              <a:t>?</a:t>
            </a:r>
            <a:endParaRPr lang="en-US" altLang="zh-CN" sz="3200" b="1" u="none" dirty="0">
              <a:latin typeface="宋体" panose="02010600030101010101" pitchFamily="2" charset="-122"/>
              <a:cs typeface="+mn-ea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2"/>
          <p:cNvSpPr>
            <a:spLocks noRot="1"/>
          </p:cNvSpPr>
          <p:nvPr/>
        </p:nvSpPr>
        <p:spPr>
          <a:xfrm>
            <a:off x="-107950" y="188913"/>
            <a:ext cx="9251950" cy="640873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4400" u="none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  <a:t>教师研究变革再出发的反思追问：</a:t>
            </a:r>
            <a:endParaRPr lang="zh-CN" altLang="en-US" sz="3200" b="1" u="none" dirty="0">
              <a:solidFill>
                <a:schemeClr val="fol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当常态教研机制建立后，如何向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深处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去？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当教研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形变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之后，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质变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如何产生？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哪些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需要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做，但依然被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忽略（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研究支撑质量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哪些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应该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做，但还没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做到（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专业素养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哪些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已经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做，但可能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过度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重视（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建模研究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）？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教研何以“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突破高原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”：改变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形态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→ 改善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生态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；改变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教与研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→改善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研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与教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；激发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兴趣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→ 支持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项目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、创新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成果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■如何向着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“互联网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+”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、多元化、个性化、创造性教研的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构建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迈进？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18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4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61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83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104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127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184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Rot="1"/>
          </p:cNvSpPr>
          <p:nvPr/>
        </p:nvSpPr>
        <p:spPr>
          <a:xfrm>
            <a:off x="-159385" y="419100"/>
            <a:ext cx="9303385" cy="6273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C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.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现场研修：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实现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场域转换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。追求积累学科素养的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</a:rPr>
              <a:t>最佳效果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：拓延教师专业研修的场域，从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</a:rPr>
              <a:t>“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学院式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走向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</a:rPr>
              <a:t>“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</a:rPr>
              <a:t>现场式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</a:rPr>
              <a:t>”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</a:rPr>
              <a:t>。</a:t>
            </a:r>
            <a:endParaRPr lang="zh-CN" altLang="en-US" sz="3200" b="1" u="none" dirty="0">
              <a:latin typeface="宋体" panose="02010600030101010101" pitchFamily="2" charset="-122"/>
              <a:cs typeface="+mn-ea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en-US" altLang="zh-CN" sz="3200" b="1" u="none" dirty="0">
                <a:latin typeface="宋体" panose="02010600030101010101" pitchFamily="2" charset="-122"/>
                <a:cs typeface="+mn-ea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■现实困境：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研修内容过于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理论化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，专家话语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强权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，履职与研修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隔离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。</a:t>
            </a:r>
            <a:endParaRPr lang="zh-CN" altLang="en-US" sz="3200" b="1" u="none" dirty="0">
              <a:latin typeface="宋体" panose="02010600030101010101" pitchFamily="2" charset="-122"/>
              <a:cs typeface="+mn-ea"/>
              <a:sym typeface="+mn-ea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  <a:sym typeface="+mn-ea"/>
              </a:rPr>
              <a:t>场域转换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意义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：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倒逼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理论与实践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互动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打通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履职与研修的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隔离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；体现现场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研修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内因</a:t>
            </a:r>
            <a:r>
              <a:rPr lang="en-US" altLang="zh-CN" sz="3200" b="1" u="none" dirty="0">
                <a:latin typeface="宋体" panose="02010600030101010101" pitchFamily="2" charset="-122"/>
                <a:cs typeface="+mn-ea"/>
                <a:sym typeface="+mn-ea"/>
              </a:rPr>
              <a:t>——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  <a:sym typeface="+mn-ea"/>
              </a:rPr>
              <a:t>崇高使命感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、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  <a:sym typeface="+mn-ea"/>
              </a:rPr>
              <a:t>专业成长渴望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、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  <a:sym typeface="+mn-ea"/>
              </a:rPr>
              <a:t>自我价值感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；关注教学实践、个体知识、教学情境、关键事件等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现场研修要素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。</a:t>
            </a:r>
            <a:endParaRPr lang="zh-CN" altLang="en-US" sz="3200" b="1" u="none" dirty="0">
              <a:latin typeface="宋体" panose="02010600030101010101" pitchFamily="2" charset="-122"/>
              <a:cs typeface="+mn-ea"/>
              <a:sym typeface="+mn-ea"/>
            </a:endParaRPr>
          </a:p>
          <a:p>
            <a:pPr marL="342900" lvl="0" indent="-342900">
              <a:lnSpc>
                <a:spcPct val="8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en-US" altLang="zh-CN" sz="3200" b="1" u="none" dirty="0">
                <a:latin typeface="宋体" panose="02010600030101010101" pitchFamily="2" charset="-122"/>
                <a:cs typeface="+mn-ea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■素养的终极发展：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指向鲜活的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实践情境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（课和题现场）和真实的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交往合作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（群师与师生共同体），强调自我价值实现的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生命自觉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：研修现场能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cs typeface="+mn-ea"/>
                <a:sym typeface="+mn-ea"/>
              </a:rPr>
              <a:t>走进、激扬、涵养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教师生命，促进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  <a:sym typeface="+mn-ea"/>
              </a:rPr>
              <a:t>生命成长</a:t>
            </a:r>
            <a:r>
              <a:rPr lang="zh-CN" altLang="en-US" sz="3200" b="1" u="none" dirty="0">
                <a:latin typeface="宋体" panose="02010600030101010101" pitchFamily="2" charset="-122"/>
                <a:cs typeface="+mn-ea"/>
                <a:sym typeface="+mn-ea"/>
              </a:rPr>
              <a:t>。</a:t>
            </a:r>
            <a:endParaRPr lang="zh-CN" altLang="en-US" sz="3200" b="1" u="none" dirty="0">
              <a:latin typeface="宋体" panose="02010600030101010101" pitchFamily="2" charset="-122"/>
              <a:cs typeface="+mn-ea"/>
              <a:sym typeface="+mn-ea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Rot="1"/>
          </p:cNvSpPr>
          <p:nvPr/>
        </p:nvSpPr>
        <p:spPr>
          <a:xfrm>
            <a:off x="-152400" y="249555"/>
            <a:ext cx="9260205" cy="63055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4400" u="none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 </a:t>
            </a: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（三）教研行动策略</a:t>
            </a:r>
            <a:endParaRPr lang="zh-CN" altLang="en-US" sz="3200" b="1" u="none" dirty="0">
              <a:solidFill>
                <a:srgbClr val="3333CC"/>
              </a:solidFill>
              <a:latin typeface="Arial" panose="020B0604020202020204" pitchFamily="34" charset="0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    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 1.坚守扎根教研的策略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宋体" panose="02010600030101010101" pitchFamily="2" charset="-122"/>
                <a:sym typeface="+mn-ea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cs typeface="+mn-ea"/>
                <a:sym typeface="Arial" panose="020B0604020202020204" pitchFamily="34" charset="0"/>
              </a:rPr>
              <a:t>（1）</a:t>
            </a:r>
            <a:r>
              <a:rPr lang="zh-CN" altLang="en-US" sz="3200" b="1" u="none" dirty="0">
                <a:sym typeface="Arial" panose="020B0604020202020204" pitchFamily="34" charset="0"/>
              </a:rPr>
              <a:t>寻找一种“</a:t>
            </a:r>
            <a:r>
              <a:rPr lang="zh-CN" altLang="en-US" sz="3200" b="1" u="none" dirty="0">
                <a:solidFill>
                  <a:srgbClr val="3333CC"/>
                </a:solidFill>
                <a:sym typeface="Arial" panose="020B0604020202020204" pitchFamily="34" charset="0"/>
              </a:rPr>
              <a:t>教学的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真实情景</a:t>
            </a:r>
            <a:r>
              <a:rPr lang="zh-CN" altLang="en-US" sz="3200" b="1" u="none" dirty="0">
                <a:sym typeface="Arial" panose="020B0604020202020204" pitchFamily="34" charset="0"/>
              </a:rPr>
              <a:t>”，有一些感兴趣的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主题</a:t>
            </a:r>
            <a:r>
              <a:rPr lang="zh-CN" altLang="en-US" sz="3200" b="1" u="none" dirty="0">
                <a:sym typeface="Arial" panose="020B0604020202020204" pitchFamily="34" charset="0"/>
              </a:rPr>
              <a:t>活动；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ym typeface="Arial" panose="020B0604020202020204" pitchFamily="34" charset="0"/>
              </a:rPr>
              <a:t>　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cs typeface="+mn-ea"/>
                <a:sym typeface="Arial" panose="020B0604020202020204" pitchFamily="34" charset="0"/>
              </a:rPr>
              <a:t>（2）</a:t>
            </a:r>
            <a:r>
              <a:rPr lang="zh-CN" altLang="en-US" sz="3200" b="1" u="none" dirty="0">
                <a:sym typeface="Arial" panose="020B0604020202020204" pitchFamily="34" charset="0"/>
              </a:rPr>
              <a:t>在这种“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情景</a:t>
            </a:r>
            <a:r>
              <a:rPr lang="zh-CN" altLang="en-US" sz="3200" b="1" u="none" dirty="0">
                <a:sym typeface="Arial" panose="020B0604020202020204" pitchFamily="34" charset="0"/>
              </a:rPr>
              <a:t>”里面，要有促使教师去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思考</a:t>
            </a:r>
            <a:r>
              <a:rPr lang="zh-CN" altLang="en-US" sz="3200" b="1" u="none" dirty="0">
                <a:sym typeface="Arial" panose="020B0604020202020204" pitchFamily="34" charset="0"/>
              </a:rPr>
              <a:t>的“</a:t>
            </a:r>
            <a:r>
              <a:rPr lang="zh-CN" altLang="en-US" sz="3200" b="1" u="none" dirty="0">
                <a:solidFill>
                  <a:srgbClr val="3333CC"/>
                </a:solidFill>
                <a:sym typeface="Arial" panose="020B0604020202020204" pitchFamily="34" charset="0"/>
              </a:rPr>
              <a:t>真实的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问题</a:t>
            </a:r>
            <a:r>
              <a:rPr lang="zh-CN" altLang="en-US" sz="3200" b="1" u="none" dirty="0">
                <a:sym typeface="Arial" panose="020B0604020202020204" pitchFamily="34" charset="0"/>
              </a:rPr>
              <a:t>”；</a:t>
            </a:r>
            <a:endParaRPr lang="zh-CN" altLang="en-US" sz="3200" b="1" u="none" dirty="0"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ym typeface="Arial" panose="020B0604020202020204" pitchFamily="34" charset="0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cs typeface="+mn-ea"/>
                <a:sym typeface="Arial" panose="020B0604020202020204" pitchFamily="34" charset="0"/>
              </a:rPr>
              <a:t>（3）</a:t>
            </a:r>
            <a:r>
              <a:rPr lang="zh-CN" altLang="en-US" sz="3200" b="1" u="none" dirty="0">
                <a:sym typeface="Arial" panose="020B0604020202020204" pitchFamily="34" charset="0"/>
              </a:rPr>
              <a:t>要有相当的知识和能力，从事必要的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观察</a:t>
            </a:r>
            <a:r>
              <a:rPr lang="zh-CN" altLang="en-US" sz="3200" b="1" u="none" dirty="0">
                <a:sym typeface="Arial" panose="020B0604020202020204" pitchFamily="34" charset="0"/>
              </a:rPr>
              <a:t>，认知</a:t>
            </a:r>
            <a:r>
              <a:rPr lang="zh-CN" altLang="en-US" sz="3200" b="1" u="none" dirty="0">
                <a:solidFill>
                  <a:srgbClr val="3333CC"/>
                </a:solidFill>
                <a:sym typeface="Arial" panose="020B0604020202020204" pitchFamily="34" charset="0"/>
              </a:rPr>
              <a:t>现实问题</a:t>
            </a:r>
            <a:r>
              <a:rPr lang="zh-CN" altLang="en-US" sz="3200" b="1" u="none" dirty="0">
                <a:sym typeface="Arial" panose="020B0604020202020204" pitchFamily="34" charset="0"/>
              </a:rPr>
              <a:t>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ym typeface="Arial" panose="020B0604020202020204" pitchFamily="34" charset="0"/>
              </a:rPr>
              <a:t>　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cs typeface="+mn-ea"/>
                <a:sym typeface="Arial" panose="020B0604020202020204" pitchFamily="34" charset="0"/>
              </a:rPr>
              <a:t>（4）</a:t>
            </a:r>
            <a:r>
              <a:rPr lang="zh-CN" altLang="en-US" sz="3200" b="1" u="none" dirty="0">
                <a:sym typeface="Arial" panose="020B0604020202020204" pitchFamily="34" charset="0"/>
              </a:rPr>
              <a:t>要有解决</a:t>
            </a:r>
            <a:r>
              <a:rPr lang="zh-CN" altLang="en-US" sz="3200" b="1" u="none" dirty="0">
                <a:solidFill>
                  <a:srgbClr val="3333CC"/>
                </a:solidFill>
                <a:sym typeface="Arial" panose="020B0604020202020204" pitchFamily="34" charset="0"/>
              </a:rPr>
              <a:t>真实问题的种种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设想</a:t>
            </a:r>
            <a:r>
              <a:rPr lang="zh-CN" altLang="en-US" sz="3200" b="1" u="none" dirty="0">
                <a:sym typeface="Arial" panose="020B0604020202020204" pitchFamily="34" charset="0"/>
              </a:rPr>
              <a:t>，并将这些设想</a:t>
            </a:r>
            <a:r>
              <a:rPr lang="zh-CN" altLang="en-US" sz="3200" b="1" u="none" dirty="0">
                <a:solidFill>
                  <a:srgbClr val="3333CC"/>
                </a:solidFill>
                <a:sym typeface="Arial" panose="020B0604020202020204" pitchFamily="34" charset="0"/>
              </a:rPr>
              <a:t>整理排序</a:t>
            </a:r>
            <a:r>
              <a:rPr lang="zh-CN" altLang="en-US" sz="3200" b="1" u="none" dirty="0">
                <a:sym typeface="Arial" panose="020B0604020202020204" pitchFamily="34" charset="0"/>
              </a:rPr>
              <a:t>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ym typeface="Arial" panose="020B0604020202020204" pitchFamily="34" charset="0"/>
              </a:rPr>
              <a:t>　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cs typeface="+mn-ea"/>
                <a:sym typeface="Arial" panose="020B0604020202020204" pitchFamily="34" charset="0"/>
              </a:rPr>
              <a:t>（5）</a:t>
            </a:r>
            <a:r>
              <a:rPr lang="zh-CN" altLang="en-US" sz="3200" b="1" u="none" dirty="0">
                <a:sym typeface="Arial" panose="020B0604020202020204" pitchFamily="34" charset="0"/>
              </a:rPr>
              <a:t>把</a:t>
            </a:r>
            <a:r>
              <a:rPr lang="zh-CN" altLang="en-US" sz="3200" b="1" u="none" dirty="0">
                <a:solidFill>
                  <a:srgbClr val="3333CC"/>
                </a:solidFill>
                <a:sym typeface="Arial" panose="020B0604020202020204" pitchFamily="34" charset="0"/>
              </a:rPr>
              <a:t>设想的办法付诸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实施</a:t>
            </a:r>
            <a:r>
              <a:rPr lang="zh-CN" altLang="en-US" sz="3200" b="1" u="none" dirty="0">
                <a:sym typeface="Arial" panose="020B0604020202020204" pitchFamily="34" charset="0"/>
              </a:rPr>
              <a:t>，</a:t>
            </a:r>
            <a:r>
              <a:rPr lang="zh-CN" altLang="en-US" sz="3200" b="1" u="none" dirty="0">
                <a:solidFill>
                  <a:srgbClr val="3333CC"/>
                </a:solidFill>
                <a:sym typeface="Arial" panose="020B0604020202020204" pitchFamily="34" charset="0"/>
              </a:rPr>
              <a:t>检验</a:t>
            </a:r>
            <a:r>
              <a:rPr lang="zh-CN" altLang="en-US" sz="3200" b="1" u="none" dirty="0">
                <a:sym typeface="Arial" panose="020B0604020202020204" pitchFamily="34" charset="0"/>
              </a:rPr>
              <a:t>这种方法的可靠性。</a:t>
            </a:r>
            <a:endParaRPr lang="zh-CN" altLang="en-US" sz="3200" b="1" u="none" dirty="0">
              <a:latin typeface="宋体" panose="02010600030101010101" pitchFamily="2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Rectangle 2"/>
          <p:cNvSpPr/>
          <p:nvPr/>
        </p:nvSpPr>
        <p:spPr>
          <a:xfrm>
            <a:off x="0" y="333375"/>
            <a:ext cx="9144000" cy="59537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30000"/>
              </a:lnSpc>
            </a:pPr>
            <a:r>
              <a:rPr lang="zh-CN" altLang="en-US" sz="40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</a:t>
            </a:r>
            <a:r>
              <a:rPr lang="zh-CN" altLang="en-US" sz="36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36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2.创优教研方式的策略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  <a:p>
            <a:pPr lvl="0" eaLnBrk="1" hangingPunct="1">
              <a:lnSpc>
                <a:spcPct val="130000"/>
              </a:lnSpc>
            </a:pP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  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（1）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课例聚焦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草根型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教研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3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（2）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阅读基础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沙龙型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教研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30000"/>
              </a:lnSpc>
            </a:pP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  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（3）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问题中心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解惑型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教研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3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（4）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项目驱动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任务型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教研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3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（5）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试题素材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评析型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教研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30000"/>
              </a:lnSpc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（6）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讲座载体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交流型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教研</a:t>
            </a:r>
            <a:endParaRPr lang="zh-CN" altLang="en-US" sz="3200" b="1" u="none" dirty="0">
              <a:solidFill>
                <a:srgbClr val="3333CC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lvl="0" eaLnBrk="1" hangingPunct="1">
              <a:lnSpc>
                <a:spcPct val="130000"/>
              </a:lnSpc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（7）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课题抓手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探索型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教研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30000"/>
              </a:lnSpc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（8）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网络平台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互动型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教研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Rectangle 2"/>
          <p:cNvSpPr>
            <a:spLocks noRot="1"/>
          </p:cNvSpPr>
          <p:nvPr/>
        </p:nvSpPr>
        <p:spPr>
          <a:xfrm>
            <a:off x="0" y="333375"/>
            <a:ext cx="9037638" cy="62642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en-US" altLang="zh-CN" sz="40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 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 3.变革课堂校本教研的策略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（1）方案设计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。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明晰问题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：具体、价值；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理清内容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：清晰、确定；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考虑方法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：适切、操作；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拟定成果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：明确、可达。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（2）实践指向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。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视点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：重、难、热点；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尺度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：问题明晰、研究精细、结论普适；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评价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：可观察、可研究、可推进；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方针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：教学改进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方向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、问题解决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线索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（3）操作流程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确定研究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主题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，选择执教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内容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，带着目的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观察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，畅所欲言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发现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，着眼达成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改进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，理清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主线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，亮出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观点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charRg st="19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charRg st="72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charRg st="141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Rectangle 2"/>
          <p:cNvSpPr>
            <a:spLocks noRot="1"/>
          </p:cNvSpPr>
          <p:nvPr/>
        </p:nvSpPr>
        <p:spPr>
          <a:xfrm>
            <a:off x="0" y="333375"/>
            <a:ext cx="9037638" cy="62642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sym typeface="Arial" panose="020B0604020202020204" pitchFamily="34" charset="0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rPr>
              <a:t>（4）组织方式。</a:t>
            </a:r>
            <a:endParaRPr lang="zh-CN" altLang="en-US" sz="3200" b="1" u="none" dirty="0">
              <a:solidFill>
                <a:srgbClr val="3333CC"/>
              </a:solidFill>
              <a:latin typeface="Arial" panose="020B0604020202020204" pitchFamily="34" charset="0"/>
              <a:ea typeface="楷体_GB2312" pitchFamily="1" charset="-122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同一内容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sym typeface="Arial" panose="020B0604020202020204" pitchFamily="34" charset="0"/>
              </a:rPr>
              <a:t>+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同一教师：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cs typeface="+mn-ea"/>
                <a:sym typeface="Arial" panose="020B0604020202020204" pitchFamily="34" charset="0"/>
              </a:rPr>
              <a:t>连续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改进；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同一内容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sym typeface="Arial" panose="020B0604020202020204" pitchFamily="34" charset="0"/>
              </a:rPr>
              <a:t>+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不同教师：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cs typeface="+mn-ea"/>
                <a:sym typeface="Arial" panose="020B0604020202020204" pitchFamily="34" charset="0"/>
              </a:rPr>
              <a:t>接力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改进；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同一单元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sym typeface="Arial" panose="020B0604020202020204" pitchFamily="34" charset="0"/>
              </a:rPr>
              <a:t>+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不同教师：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cs typeface="+mn-ea"/>
                <a:sym typeface="Arial" panose="020B0604020202020204" pitchFamily="34" charset="0"/>
              </a:rPr>
              <a:t>循环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改进；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不同内容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sym typeface="Arial" panose="020B0604020202020204" pitchFamily="34" charset="0"/>
              </a:rPr>
              <a:t>+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不同教师：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cs typeface="+mn-ea"/>
                <a:sym typeface="Arial" panose="020B0604020202020204" pitchFamily="34" charset="0"/>
              </a:rPr>
              <a:t>借鉴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改进；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不同内容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sym typeface="Arial" panose="020B0604020202020204" pitchFamily="34" charset="0"/>
              </a:rPr>
              <a:t>+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多对教师：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cs typeface="+mn-ea"/>
                <a:sym typeface="Arial" panose="020B0604020202020204" pitchFamily="34" charset="0"/>
              </a:rPr>
              <a:t>对比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演进。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sym typeface="Arial" panose="020B0604020202020204" pitchFamily="34" charset="0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rPr>
              <a:t>（5）研究报告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sym typeface="Arial" panose="020B0604020202020204" pitchFamily="34" charset="0"/>
              </a:rPr>
              <a:t>。</a:t>
            </a:r>
            <a:endParaRPr lang="zh-CN" altLang="en-US" sz="3200" b="1" u="none" dirty="0">
              <a:solidFill>
                <a:schemeClr val="folHlink"/>
              </a:solidFill>
              <a:latin typeface="Arial" panose="020B0604020202020204" pitchFamily="34" charset="0"/>
              <a:cs typeface="+mn-ea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核心要素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：关注的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sym typeface="Arial" panose="020B0604020202020204" pitchFamily="34" charset="0"/>
              </a:rPr>
              <a:t>问题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，研究的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sym typeface="Arial" panose="020B0604020202020204" pitchFamily="34" charset="0"/>
              </a:rPr>
              <a:t>过程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，案例的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sym typeface="Arial" panose="020B0604020202020204" pitchFamily="34" charset="0"/>
              </a:rPr>
              <a:t>支撑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，形成的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楷体_GB2312" pitchFamily="1" charset="-122"/>
                <a:sym typeface="Arial" panose="020B0604020202020204" pitchFamily="34" charset="0"/>
              </a:rPr>
              <a:t>结论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charRg st="9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charRg st="27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charRg st="45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charRg st="63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charRg st="81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charRg st="99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charRg st="108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矩形 50177"/>
          <p:cNvSpPr>
            <a:spLocks noRot="1"/>
          </p:cNvSpPr>
          <p:nvPr/>
        </p:nvSpPr>
        <p:spPr>
          <a:xfrm>
            <a:off x="0" y="188913"/>
            <a:ext cx="8893175" cy="6024562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32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•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15000"/>
              <a:buFont typeface="Wingdings" panose="05000000000000000000" pitchFamily="2" charset="2"/>
              <a:buChar char="•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lnSpc>
                <a:spcPct val="150000"/>
              </a:lnSpc>
              <a:buNone/>
            </a:pPr>
            <a:r>
              <a:rPr lang="en-US" altLang="zh-CN" sz="4000" b="1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en-US" altLang="zh-CN" b="1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4.</a:t>
            </a:r>
            <a:r>
              <a:rPr lang="zh-CN" altLang="en-US" b="1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教师课堂观察研究的策略</a:t>
            </a:r>
            <a:endParaRPr lang="zh-CN" altLang="en-US" b="1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>
              <a:lnSpc>
                <a:spcPct val="150000"/>
              </a:lnSpc>
              <a:buNone/>
            </a:pPr>
            <a:r>
              <a:rPr lang="zh-CN" altLang="en-US" b="1">
                <a:solidFill>
                  <a:srgbClr val="3333CC"/>
                </a:solidFill>
              </a:rPr>
              <a:t>      </a:t>
            </a:r>
            <a:r>
              <a:rPr lang="en-US" altLang="zh-CN" b="1">
                <a:solidFill>
                  <a:schemeClr val="folHlink"/>
                </a:solidFill>
              </a:rPr>
              <a:t>——</a:t>
            </a:r>
            <a:r>
              <a:rPr lang="zh-CN" altLang="en-US" b="1">
                <a:sym typeface="Arial" panose="020B0604020202020204" pitchFamily="34" charset="0"/>
              </a:rPr>
              <a:t>以</a:t>
            </a:r>
            <a:r>
              <a:rPr lang="zh-CN" altLang="en-US" b="1" dirty="0">
                <a:solidFill>
                  <a:srgbClr val="3333CC"/>
                </a:solidFill>
                <a:ea typeface="楷体_GB2312" pitchFamily="1" charset="-122"/>
                <a:cs typeface="+mn-ea"/>
                <a:sym typeface="Arial" panose="020B0604020202020204" pitchFamily="34" charset="0"/>
              </a:rPr>
              <a:t>学习</a:t>
            </a:r>
            <a:r>
              <a:rPr lang="zh-CN" altLang="en-US" b="1">
                <a:sym typeface="Arial" panose="020B0604020202020204" pitchFamily="34" charset="0"/>
              </a:rPr>
              <a:t>为中心</a:t>
            </a:r>
            <a:endParaRPr lang="zh-CN" altLang="en-US" b="1">
              <a:sym typeface="Arial" panose="020B0604020202020204" pitchFamily="34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zh-CN" altLang="en-US" b="1">
                <a:solidFill>
                  <a:schemeClr val="folHlink"/>
                </a:solidFill>
              </a:rPr>
              <a:t>      </a:t>
            </a:r>
            <a:r>
              <a:rPr lang="en-US" altLang="zh-CN" b="1">
                <a:solidFill>
                  <a:schemeClr val="folHlink"/>
                </a:solidFill>
              </a:rPr>
              <a:t>——</a:t>
            </a:r>
            <a:r>
              <a:rPr lang="zh-CN" altLang="en-US" b="1"/>
              <a:t>基于</a:t>
            </a:r>
            <a:r>
              <a:rPr lang="zh-CN" altLang="en-US" b="1" dirty="0">
                <a:solidFill>
                  <a:srgbClr val="3333CC"/>
                </a:solidFill>
                <a:ea typeface="楷体_GB2312" pitchFamily="1" charset="-122"/>
                <a:cs typeface="+mn-ea"/>
              </a:rPr>
              <a:t>理解</a:t>
            </a:r>
            <a:r>
              <a:rPr lang="zh-CN" altLang="en-US" b="1"/>
              <a:t>的观察（学习、评价）</a:t>
            </a:r>
            <a:endParaRPr lang="zh-CN" altLang="en-US" b="1"/>
          </a:p>
          <a:p>
            <a:pPr lvl="0">
              <a:lnSpc>
                <a:spcPct val="150000"/>
              </a:lnSpc>
              <a:buNone/>
            </a:pPr>
            <a:r>
              <a:rPr lang="zh-CN" altLang="en-US" b="1">
                <a:solidFill>
                  <a:schemeClr val="folHlink"/>
                </a:solidFill>
              </a:rPr>
              <a:t>      </a:t>
            </a:r>
            <a:r>
              <a:rPr lang="en-US" altLang="zh-CN" b="1">
                <a:solidFill>
                  <a:schemeClr val="folHlink"/>
                </a:solidFill>
              </a:rPr>
              <a:t>——</a:t>
            </a:r>
            <a:r>
              <a:rPr lang="zh-CN" altLang="en-US" b="1"/>
              <a:t>观察方案的</a:t>
            </a:r>
            <a:r>
              <a:rPr lang="zh-CN" altLang="en-US" b="1" dirty="0">
                <a:solidFill>
                  <a:srgbClr val="3333CC"/>
                </a:solidFill>
                <a:ea typeface="楷体_GB2312" pitchFamily="1" charset="-122"/>
                <a:cs typeface="+mn-ea"/>
              </a:rPr>
              <a:t>设计</a:t>
            </a:r>
            <a:r>
              <a:rPr lang="zh-CN" altLang="en-US" b="1"/>
              <a:t>（三维目标达成）</a:t>
            </a:r>
            <a:endParaRPr lang="zh-CN" altLang="en-US" b="1"/>
          </a:p>
          <a:p>
            <a:pPr lvl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chemeClr val="folHlink"/>
                </a:solidFill>
              </a:rPr>
              <a:t>      </a:t>
            </a:r>
            <a:r>
              <a:rPr lang="en-US" altLang="zh-CN" b="1">
                <a:solidFill>
                  <a:schemeClr val="folHlink"/>
                </a:solidFill>
              </a:rPr>
              <a:t>——</a:t>
            </a:r>
            <a:r>
              <a:rPr lang="zh-CN" altLang="en-US" b="1"/>
              <a:t>寻找学习</a:t>
            </a:r>
            <a:r>
              <a:rPr lang="zh-CN" altLang="en-US" b="1" dirty="0">
                <a:solidFill>
                  <a:srgbClr val="3333CC"/>
                </a:solidFill>
                <a:ea typeface="楷体_GB2312" pitchFamily="1" charset="-122"/>
                <a:cs typeface="+mn-ea"/>
              </a:rPr>
              <a:t>状态</a:t>
            </a:r>
            <a:r>
              <a:rPr lang="zh-CN" altLang="en-US" b="1"/>
              <a:t>的呈现“</a:t>
            </a:r>
            <a:r>
              <a:rPr lang="en-US" altLang="zh-CN" b="1">
                <a:solidFill>
                  <a:schemeClr val="folHlink"/>
                </a:solidFill>
                <a:cs typeface="+mn-ea"/>
              </a:rPr>
              <a:t>证据</a:t>
            </a:r>
            <a:r>
              <a:rPr lang="zh-CN" altLang="en-US" b="1"/>
              <a:t>”</a:t>
            </a:r>
            <a:endParaRPr lang="zh-CN" altLang="en-US" b="1"/>
          </a:p>
          <a:p>
            <a:pPr lvl="0">
              <a:lnSpc>
                <a:spcPct val="140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chemeClr val="folHlink"/>
                </a:solidFill>
              </a:rPr>
              <a:t>      </a:t>
            </a:r>
            <a:r>
              <a:rPr lang="en-US" altLang="zh-CN" b="1">
                <a:solidFill>
                  <a:schemeClr val="folHlink"/>
                </a:solidFill>
              </a:rPr>
              <a:t>——</a:t>
            </a:r>
            <a:r>
              <a:rPr lang="zh-CN" altLang="en-US" b="1"/>
              <a:t>提供观察</a:t>
            </a:r>
            <a:r>
              <a:rPr lang="zh-CN" altLang="en-US" b="1" dirty="0">
                <a:solidFill>
                  <a:srgbClr val="3333CC"/>
                </a:solidFill>
                <a:ea typeface="楷体_GB2312" pitchFamily="1" charset="-122"/>
                <a:cs typeface="+mn-ea"/>
              </a:rPr>
              <a:t>工具</a:t>
            </a:r>
            <a:endParaRPr lang="zh-CN" altLang="en-US" b="1"/>
          </a:p>
          <a:p>
            <a:pPr lvl="0">
              <a:lnSpc>
                <a:spcPct val="140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chemeClr val="folHlink"/>
                </a:solidFill>
              </a:rPr>
              <a:t>      </a:t>
            </a:r>
            <a:r>
              <a:rPr lang="en-US" altLang="zh-CN" b="1">
                <a:solidFill>
                  <a:schemeClr val="folHlink"/>
                </a:solidFill>
              </a:rPr>
              <a:t>——</a:t>
            </a:r>
            <a:r>
              <a:rPr lang="zh-CN" altLang="en-US" b="1"/>
              <a:t>突出观察的</a:t>
            </a:r>
            <a:r>
              <a:rPr lang="zh-CN" altLang="en-US" b="1" dirty="0">
                <a:solidFill>
                  <a:srgbClr val="3333CC"/>
                </a:solidFill>
                <a:ea typeface="楷体_GB2312" pitchFamily="1" charset="-122"/>
                <a:cs typeface="+mn-ea"/>
              </a:rPr>
              <a:t>思维与技术</a:t>
            </a:r>
            <a:r>
              <a:rPr lang="zh-CN" altLang="en-US" b="1"/>
              <a:t>     </a:t>
            </a:r>
            <a:r>
              <a:rPr lang="zh-CN" altLang="en-US" sz="4000" b="1"/>
              <a:t>             </a:t>
            </a:r>
            <a:endParaRPr lang="zh-CN" altLang="en-US" sz="4000" b="1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17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31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54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78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100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115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矩形 51201"/>
          <p:cNvSpPr>
            <a:spLocks noRot="1"/>
          </p:cNvSpPr>
          <p:nvPr/>
        </p:nvSpPr>
        <p:spPr>
          <a:xfrm>
            <a:off x="8890" y="309880"/>
            <a:ext cx="8884285" cy="590359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32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•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15000"/>
              <a:buFont typeface="Wingdings" panose="05000000000000000000" pitchFamily="2" charset="2"/>
              <a:buChar char="•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lnSpc>
                <a:spcPct val="100000"/>
              </a:lnSpc>
              <a:buNone/>
            </a:pPr>
            <a:r>
              <a:rPr lang="en-US" altLang="zh-CN" sz="4000" b="1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b="1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b="1">
                <a:solidFill>
                  <a:schemeClr val="folHlink"/>
                </a:solidFill>
              </a:rPr>
              <a:t>■</a:t>
            </a:r>
            <a:r>
              <a:rPr lang="en-US" altLang="zh-CN" b="1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课堂观察应关注的行为</a:t>
            </a:r>
            <a:endParaRPr lang="en-US" altLang="zh-CN" b="1">
              <a:solidFill>
                <a:schemeClr val="folHlink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</a:endParaRPr>
          </a:p>
          <a:p>
            <a:pPr lvl="0">
              <a:lnSpc>
                <a:spcPct val="100000"/>
              </a:lnSpc>
              <a:buNone/>
            </a:pPr>
            <a:r>
              <a:rPr lang="zh-CN" altLang="en-US" b="1">
                <a:solidFill>
                  <a:srgbClr val="3333CC"/>
                </a:solidFill>
              </a:rPr>
              <a:t>     </a:t>
            </a:r>
            <a:r>
              <a:rPr lang="en-US" altLang="zh-CN" b="1">
                <a:solidFill>
                  <a:schemeClr val="folHlink"/>
                </a:solidFill>
              </a:rPr>
              <a:t>——</a:t>
            </a:r>
            <a:r>
              <a:rPr lang="zh-CN" altLang="en-US" b="1">
                <a:sym typeface="Arial" panose="020B0604020202020204" pitchFamily="34" charset="0"/>
              </a:rPr>
              <a:t>目标</a:t>
            </a:r>
            <a:r>
              <a:rPr lang="zh-CN" altLang="en-US" b="1" dirty="0">
                <a:solidFill>
                  <a:srgbClr val="3333CC"/>
                </a:solidFill>
                <a:ea typeface="楷体_GB2312" pitchFamily="1" charset="-122"/>
                <a:cs typeface="+mn-ea"/>
                <a:sym typeface="Arial" panose="020B0604020202020204" pitchFamily="34" charset="0"/>
              </a:rPr>
              <a:t>引导</a:t>
            </a:r>
            <a:r>
              <a:rPr lang="zh-CN" altLang="en-US" b="1">
                <a:sym typeface="Arial" panose="020B0604020202020204" pitchFamily="34" charset="0"/>
              </a:rPr>
              <a:t>行为</a:t>
            </a:r>
            <a:endParaRPr lang="zh-CN" altLang="en-US" b="1">
              <a:sym typeface="Arial" panose="020B0604020202020204" pitchFamily="34" charset="0"/>
            </a:endParaRPr>
          </a:p>
          <a:p>
            <a:pPr lvl="0">
              <a:lnSpc>
                <a:spcPct val="100000"/>
              </a:lnSpc>
              <a:buNone/>
            </a:pPr>
            <a:r>
              <a:rPr lang="zh-CN" altLang="en-US" b="1">
                <a:solidFill>
                  <a:schemeClr val="folHlink"/>
                </a:solidFill>
              </a:rPr>
              <a:t>      </a:t>
            </a:r>
            <a:r>
              <a:rPr lang="en-US" altLang="zh-CN" b="1">
                <a:solidFill>
                  <a:schemeClr val="folHlink"/>
                </a:solidFill>
              </a:rPr>
              <a:t>——</a:t>
            </a:r>
            <a:r>
              <a:rPr lang="zh-CN" altLang="en-US" b="1"/>
              <a:t>情境</a:t>
            </a:r>
            <a:r>
              <a:rPr lang="zh-CN" altLang="en-US" b="1" dirty="0">
                <a:solidFill>
                  <a:srgbClr val="3333CC"/>
                </a:solidFill>
                <a:ea typeface="楷体_GB2312" pitchFamily="1" charset="-122"/>
                <a:cs typeface="+mn-ea"/>
              </a:rPr>
              <a:t>导学</a:t>
            </a:r>
            <a:r>
              <a:rPr lang="zh-CN" altLang="en-US" b="1"/>
              <a:t>行为</a:t>
            </a:r>
            <a:endParaRPr lang="zh-CN" altLang="en-US" b="1"/>
          </a:p>
          <a:p>
            <a:pPr lvl="0">
              <a:lnSpc>
                <a:spcPct val="100000"/>
              </a:lnSpc>
              <a:buNone/>
            </a:pPr>
            <a:r>
              <a:rPr lang="zh-CN" altLang="en-US" b="1">
                <a:solidFill>
                  <a:schemeClr val="folHlink"/>
                </a:solidFill>
              </a:rPr>
              <a:t>      </a:t>
            </a:r>
            <a:r>
              <a:rPr lang="en-US" altLang="zh-CN" b="1">
                <a:solidFill>
                  <a:schemeClr val="folHlink"/>
                </a:solidFill>
              </a:rPr>
              <a:t>——</a:t>
            </a:r>
            <a:r>
              <a:rPr lang="zh-CN" altLang="en-US" b="1"/>
              <a:t>专业</a:t>
            </a:r>
            <a:r>
              <a:rPr lang="zh-CN" altLang="en-US" b="1" dirty="0">
                <a:solidFill>
                  <a:srgbClr val="3333CC"/>
                </a:solidFill>
                <a:ea typeface="楷体_GB2312" pitchFamily="1" charset="-122"/>
                <a:cs typeface="+mn-ea"/>
              </a:rPr>
              <a:t>表达</a:t>
            </a:r>
            <a:r>
              <a:rPr lang="zh-CN" altLang="en-US" b="1"/>
              <a:t>行为</a:t>
            </a:r>
            <a:endParaRPr lang="zh-CN" altLang="en-US" b="1"/>
          </a:p>
          <a:p>
            <a:pPr lvl="0">
              <a:lnSpc>
                <a:spcPct val="100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chemeClr val="folHlink"/>
                </a:solidFill>
              </a:rPr>
              <a:t>      </a:t>
            </a:r>
            <a:r>
              <a:rPr lang="en-US" altLang="zh-CN" b="1">
                <a:solidFill>
                  <a:schemeClr val="folHlink"/>
                </a:solidFill>
              </a:rPr>
              <a:t>——</a:t>
            </a:r>
            <a:r>
              <a:rPr lang="zh-CN" altLang="en-US" b="1"/>
              <a:t>师生</a:t>
            </a:r>
            <a:r>
              <a:rPr lang="zh-CN" altLang="en-US" b="1" dirty="0">
                <a:solidFill>
                  <a:srgbClr val="3333CC"/>
                </a:solidFill>
                <a:ea typeface="楷体_GB2312" pitchFamily="1" charset="-122"/>
                <a:cs typeface="+mn-ea"/>
              </a:rPr>
              <a:t>交往</a:t>
            </a:r>
            <a:r>
              <a:rPr lang="zh-CN" altLang="en-US" b="1"/>
              <a:t>行为</a:t>
            </a:r>
            <a:endParaRPr lang="zh-CN" altLang="en-US" b="1"/>
          </a:p>
          <a:p>
            <a:pPr lvl="0">
              <a:lnSpc>
                <a:spcPct val="100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chemeClr val="folHlink"/>
                </a:solidFill>
              </a:rPr>
              <a:t>      </a:t>
            </a:r>
            <a:r>
              <a:rPr lang="en-US" altLang="zh-CN" b="1">
                <a:solidFill>
                  <a:schemeClr val="folHlink"/>
                </a:solidFill>
              </a:rPr>
              <a:t>——</a:t>
            </a:r>
            <a:r>
              <a:rPr lang="zh-CN" altLang="en-US" b="1"/>
              <a:t>提问</a:t>
            </a:r>
            <a:r>
              <a:rPr lang="zh-CN" altLang="en-US" b="1" dirty="0">
                <a:solidFill>
                  <a:srgbClr val="3333CC"/>
                </a:solidFill>
                <a:ea typeface="楷体_GB2312" pitchFamily="1" charset="-122"/>
                <a:cs typeface="+mn-ea"/>
              </a:rPr>
              <a:t>理答</a:t>
            </a:r>
            <a:r>
              <a:rPr lang="zh-CN" altLang="en-US" b="1"/>
              <a:t>行为</a:t>
            </a:r>
            <a:endParaRPr lang="zh-CN" altLang="en-US" b="1"/>
          </a:p>
          <a:p>
            <a:pPr lvl="0">
              <a:lnSpc>
                <a:spcPct val="100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chemeClr val="folHlink"/>
                </a:solidFill>
              </a:rPr>
              <a:t>      </a:t>
            </a:r>
            <a:r>
              <a:rPr lang="en-US" altLang="zh-CN" b="1">
                <a:solidFill>
                  <a:schemeClr val="folHlink"/>
                </a:solidFill>
              </a:rPr>
              <a:t>——</a:t>
            </a:r>
            <a:r>
              <a:rPr lang="zh-CN" altLang="en-US" b="1"/>
              <a:t>学习</a:t>
            </a:r>
            <a:r>
              <a:rPr lang="zh-CN" altLang="en-US" b="1" dirty="0">
                <a:solidFill>
                  <a:srgbClr val="3333CC"/>
                </a:solidFill>
                <a:ea typeface="楷体_GB2312" pitchFamily="1" charset="-122"/>
                <a:cs typeface="+mn-ea"/>
              </a:rPr>
              <a:t>探究</a:t>
            </a:r>
            <a:r>
              <a:rPr lang="zh-CN" altLang="en-US" b="1"/>
              <a:t>行为</a:t>
            </a:r>
            <a:endParaRPr lang="zh-CN" altLang="en-US" b="1"/>
          </a:p>
          <a:p>
            <a:pPr lvl="0">
              <a:lnSpc>
                <a:spcPct val="100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chemeClr val="folHlink"/>
                </a:solidFill>
              </a:rPr>
              <a:t>      </a:t>
            </a:r>
            <a:r>
              <a:rPr lang="en-US" altLang="zh-CN" b="1">
                <a:solidFill>
                  <a:schemeClr val="folHlink"/>
                </a:solidFill>
              </a:rPr>
              <a:t>——</a:t>
            </a:r>
            <a:r>
              <a:rPr lang="zh-CN" altLang="en-US" b="1"/>
              <a:t>媒体</a:t>
            </a:r>
            <a:r>
              <a:rPr lang="zh-CN" altLang="en-US" b="1" dirty="0">
                <a:solidFill>
                  <a:srgbClr val="3333CC"/>
                </a:solidFill>
                <a:ea typeface="楷体_GB2312" pitchFamily="1" charset="-122"/>
                <a:cs typeface="+mn-ea"/>
              </a:rPr>
              <a:t>应用</a:t>
            </a:r>
            <a:r>
              <a:rPr lang="zh-CN" altLang="en-US" b="1"/>
              <a:t>行为</a:t>
            </a:r>
            <a:endParaRPr lang="zh-CN" altLang="en-US" b="1"/>
          </a:p>
          <a:p>
            <a:pPr lvl="0">
              <a:lnSpc>
                <a:spcPct val="100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chemeClr val="folHlink"/>
                </a:solidFill>
              </a:rPr>
              <a:t>      </a:t>
            </a:r>
            <a:r>
              <a:rPr lang="en-US" altLang="zh-CN" b="1">
                <a:solidFill>
                  <a:schemeClr val="folHlink"/>
                </a:solidFill>
              </a:rPr>
              <a:t>——</a:t>
            </a:r>
            <a:r>
              <a:rPr lang="zh-CN" altLang="en-US" b="1"/>
              <a:t>自我</a:t>
            </a:r>
            <a:r>
              <a:rPr lang="zh-CN" altLang="en-US" b="1" dirty="0">
                <a:solidFill>
                  <a:srgbClr val="3333CC"/>
                </a:solidFill>
                <a:ea typeface="楷体_GB2312" pitchFamily="1" charset="-122"/>
                <a:cs typeface="+mn-ea"/>
              </a:rPr>
              <a:t>反思</a:t>
            </a:r>
            <a:r>
              <a:rPr lang="zh-CN" altLang="en-US" b="1"/>
              <a:t>行为</a:t>
            </a:r>
            <a:endParaRPr lang="zh-CN" altLang="en-US" b="1"/>
          </a:p>
          <a:p>
            <a:pPr lvl="0">
              <a:lnSpc>
                <a:spcPct val="100000"/>
              </a:lnSpc>
              <a:buNone/>
            </a:pPr>
            <a:r>
              <a:rPr lang="zh-CN" altLang="en-US" b="1">
                <a:solidFill>
                  <a:schemeClr val="folHlink"/>
                </a:solidFill>
              </a:rPr>
              <a:t>      </a:t>
            </a:r>
            <a:r>
              <a:rPr lang="en-US" altLang="zh-CN" b="1">
                <a:solidFill>
                  <a:schemeClr val="folHlink"/>
                </a:solidFill>
              </a:rPr>
              <a:t>——</a:t>
            </a:r>
            <a:r>
              <a:rPr lang="zh-CN" altLang="en-US" b="1"/>
              <a:t>习得</a:t>
            </a:r>
            <a:r>
              <a:rPr lang="zh-CN" altLang="en-US" b="1" dirty="0">
                <a:solidFill>
                  <a:srgbClr val="3333CC"/>
                </a:solidFill>
                <a:ea typeface="楷体_GB2312" pitchFamily="1" charset="-122"/>
                <a:cs typeface="+mn-ea"/>
              </a:rPr>
              <a:t>评价</a:t>
            </a:r>
            <a:r>
              <a:rPr lang="zh-CN" altLang="en-US" b="1"/>
              <a:t>行为       </a:t>
            </a:r>
            <a:r>
              <a:rPr lang="zh-CN" altLang="en-US" sz="4000" b="1"/>
              <a:t>                    </a:t>
            </a:r>
            <a:endParaRPr lang="zh-CN" altLang="en-US" sz="4000" b="1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14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28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43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58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73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88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103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118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133" end="1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Rectangle 2"/>
          <p:cNvSpPr>
            <a:spLocks noRot="1"/>
          </p:cNvSpPr>
          <p:nvPr/>
        </p:nvSpPr>
        <p:spPr>
          <a:xfrm>
            <a:off x="-27305" y="285115"/>
            <a:ext cx="9171305" cy="638429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40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 </a:t>
            </a:r>
            <a:r>
              <a:rPr lang="en-US" altLang="zh-CN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5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.“有效教研”活动的策略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（1）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用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问题驱动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学习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——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有主题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设计非事务性研究主题、共同关注：有困惑的具体问题、聚焦讨论）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（2）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用差异推动进取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——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有目标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（差异专业发展目标、不同任务驱动、差异资源）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（3）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用技术突破经验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——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有方法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（观察记录、分析诊断、思维评价技术，跳出经验）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（4）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用共识导向深入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——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有积淀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（梳理共识、分歧、建议，力戒重复、无序）。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71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14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58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Rectangle 2"/>
          <p:cNvSpPr/>
          <p:nvPr/>
        </p:nvSpPr>
        <p:spPr>
          <a:xfrm>
            <a:off x="0" y="260350"/>
            <a:ext cx="9144000" cy="608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20000"/>
              </a:lnSpc>
            </a:pPr>
            <a:r>
              <a:rPr lang="zh-CN" altLang="en-US" sz="40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 </a:t>
            </a:r>
            <a:r>
              <a:rPr lang="en-US" altLang="zh-CN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6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.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创新教研机制的策略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ea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3200" b="1" u="none" dirty="0">
                <a:solidFill>
                  <a:srgbClr val="3333CC"/>
                </a:solidFill>
                <a:sym typeface="+mn-ea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创新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是教师研究的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一种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境界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zh-CN" altLang="en-US" sz="3200" b="1" u="none" dirty="0">
                <a:cs typeface="+mn-ea"/>
                <a:sym typeface="+mn-ea"/>
              </a:rPr>
              <a:t>一种</a:t>
            </a:r>
            <a:r>
              <a:rPr lang="zh-CN" altLang="en-US" sz="3200" b="1" u="none" dirty="0">
                <a:solidFill>
                  <a:srgbClr val="3333CC"/>
                </a:solidFill>
                <a:sym typeface="+mn-ea"/>
              </a:rPr>
              <a:t>核心品质；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  <a:sym typeface="+mn-ea"/>
              </a:rPr>
              <a:t>创新教研机制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更是提升校本教研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质量效益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和教师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研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究水平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的重要保障。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关注点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：</a:t>
            </a:r>
            <a:endParaRPr lang="zh-CN" altLang="en-US" sz="3200" b="1" u="none" dirty="0">
              <a:solidFill>
                <a:srgbClr val="3333CC"/>
              </a:solidFill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打破学科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界限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（2）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实行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项目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负责，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（3）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集中优秀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资源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（4）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辐射优质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成果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（5）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打造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名师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群体，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（6）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星级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校本教研。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Rectangle 2"/>
          <p:cNvSpPr>
            <a:spLocks noRot="1"/>
          </p:cNvSpPr>
          <p:nvPr/>
        </p:nvSpPr>
        <p:spPr>
          <a:xfrm>
            <a:off x="0" y="260350"/>
            <a:ext cx="9144000" cy="65976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en-US" altLang="x-none" sz="40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3200" u="none" dirty="0">
                <a:sym typeface="+mn-ea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  <a:sym typeface="+mn-ea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</a:rPr>
              <a:t>校本教研星级创建策略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总体要求：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高度重视，定位目标，基于文件，熟知结构，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真实过程，内涵至上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（1）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rPr>
              <a:t>明晰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rPr>
              <a:t>理路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“</a:t>
            </a:r>
            <a:r>
              <a:rPr lang="zh-CN" altLang="en-US" sz="3200" b="1" u="none" dirty="0">
                <a:solidFill>
                  <a:schemeClr val="folHlink"/>
                </a:solidFill>
                <a:cs typeface="+mn-ea"/>
                <a:sym typeface="Arial" panose="020B0604020202020204" pitchFamily="34" charset="0"/>
              </a:rPr>
              <a:t>三回归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”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：学校、教师、教学实践</a:t>
            </a: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；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四操作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”：主题产生</a:t>
            </a: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文献整合</a:t>
            </a: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课例实践</a:t>
            </a: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总结提炼</a:t>
            </a: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（2）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rPr>
              <a:t>分层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rPr>
              <a:t>教研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：直觉观察</a:t>
            </a: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问题透视、案例探索</a:t>
            </a: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迁移推广</a:t>
            </a: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理论研究。</a:t>
            </a: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（3）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rPr>
              <a:t>多元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rPr>
              <a:t>方式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：正式与非正式、自主与互动、多情境聚焦问题研究的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形态创新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charRg st="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charRg st="52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charRg st="150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Rot="1"/>
          </p:cNvSpPr>
          <p:nvPr/>
        </p:nvSpPr>
        <p:spPr>
          <a:xfrm>
            <a:off x="107950" y="333375"/>
            <a:ext cx="9036050" cy="611981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（三）教师研究行为的反思</a:t>
            </a:r>
            <a:endParaRPr lang="zh-CN" altLang="en-US" sz="3600" b="1" u="none" dirty="0">
              <a:solidFill>
                <a:schemeClr val="folHlink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楷体_GB2312" pitchFamily="1" charset="-122"/>
                <a:ea typeface="楷体_GB2312" pitchFamily="1" charset="-122"/>
              </a:rPr>
              <a:t>    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1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.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情境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学习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多，深度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思考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少；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2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追求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功利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多，自觉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探究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少；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3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简单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模仿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多，独自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创新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少；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4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行动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研究多，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写作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研究少；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5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低效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互动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多，凸显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内涵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少；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6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应付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任务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多，有效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成果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少；   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7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关注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结果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，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持续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过程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少；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 8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浮躁求大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多，“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小题大作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”少。</a:t>
            </a:r>
            <a:endParaRPr lang="zh-CN" altLang="en-US" sz="3200" b="1" u="none" dirty="0"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33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56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79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02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25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51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74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Rectangle 2"/>
          <p:cNvSpPr>
            <a:spLocks noRot="1"/>
          </p:cNvSpPr>
          <p:nvPr/>
        </p:nvSpPr>
        <p:spPr>
          <a:xfrm>
            <a:off x="0" y="333375"/>
            <a:ext cx="9144000" cy="611981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130000"/>
              </a:lnSpc>
            </a:pPr>
            <a:r>
              <a:rPr lang="en-US" altLang="zh-CN" sz="40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7.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培育精品课题与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项目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成果的策略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。特别需要关注的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亮点与特质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30000"/>
              </a:lnSpc>
            </a:pPr>
            <a:r>
              <a:rPr lang="en-US" altLang="x-none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）课题研究突出“六精”策略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精选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研究主题、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精心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设计方案、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精当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操作课题、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精细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研究过程、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精准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提炼结论、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精彩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呈现成果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3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）研究项目成果培育策略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sym typeface="+mn-ea"/>
              </a:rPr>
              <a:t>确定鲜明</a:t>
            </a:r>
            <a:r>
              <a:rPr lang="zh-CN" altLang="en-US" sz="3200" b="1" u="none" dirty="0">
                <a:solidFill>
                  <a:srgbClr val="3333CC"/>
                </a:solidFill>
                <a:sym typeface="+mn-ea"/>
              </a:rPr>
              <a:t>主题</a:t>
            </a:r>
            <a:r>
              <a:rPr lang="zh-CN" altLang="en-US" sz="3200" b="1" u="none" dirty="0">
                <a:sym typeface="+mn-ea"/>
              </a:rPr>
              <a:t>、现代</a:t>
            </a:r>
            <a:r>
              <a:rPr lang="zh-CN" altLang="en-US" sz="3200" b="1" u="none" dirty="0">
                <a:solidFill>
                  <a:srgbClr val="3333CC"/>
                </a:solidFill>
                <a:sym typeface="+mn-ea"/>
              </a:rPr>
              <a:t>理论</a:t>
            </a:r>
            <a:r>
              <a:rPr lang="zh-CN" altLang="en-US" sz="3200" b="1" u="none" dirty="0">
                <a:sym typeface="+mn-ea"/>
              </a:rPr>
              <a:t>指导、富有</a:t>
            </a:r>
            <a:r>
              <a:rPr lang="zh-CN" altLang="en-US" sz="3200" b="1" u="none" dirty="0">
                <a:solidFill>
                  <a:srgbClr val="3333CC"/>
                </a:solidFill>
                <a:sym typeface="+mn-ea"/>
              </a:rPr>
              <a:t>草根</a:t>
            </a:r>
            <a:r>
              <a:rPr lang="zh-CN" altLang="en-US" sz="3200" b="1" u="none" dirty="0">
                <a:sym typeface="+mn-ea"/>
              </a:rPr>
              <a:t>特质、注重</a:t>
            </a:r>
            <a:r>
              <a:rPr lang="zh-CN" altLang="en-US" sz="3200" b="1" u="none" dirty="0">
                <a:solidFill>
                  <a:srgbClr val="3333CC"/>
                </a:solidFill>
                <a:sym typeface="+mn-ea"/>
              </a:rPr>
              <a:t>实践</a:t>
            </a:r>
            <a:r>
              <a:rPr lang="zh-CN" altLang="en-US" sz="3200" b="1" u="none" dirty="0">
                <a:sym typeface="+mn-ea"/>
              </a:rPr>
              <a:t>效用、利用</a:t>
            </a:r>
            <a:r>
              <a:rPr lang="zh-CN" altLang="en-US" sz="3200" b="1" u="none" dirty="0">
                <a:solidFill>
                  <a:srgbClr val="3333CC"/>
                </a:solidFill>
                <a:sym typeface="+mn-ea"/>
              </a:rPr>
              <a:t>课题</a:t>
            </a:r>
            <a:r>
              <a:rPr lang="zh-CN" altLang="en-US" sz="3200" b="1" u="none" dirty="0">
                <a:sym typeface="+mn-ea"/>
              </a:rPr>
              <a:t>平台、整合成果</a:t>
            </a:r>
            <a:r>
              <a:rPr lang="zh-CN" altLang="en-US" sz="3200" b="1" u="none" dirty="0">
                <a:solidFill>
                  <a:srgbClr val="3333CC"/>
                </a:solidFill>
                <a:sym typeface="+mn-ea"/>
              </a:rPr>
              <a:t>资源</a:t>
            </a:r>
            <a:r>
              <a:rPr lang="zh-CN" altLang="en-US" sz="3200" b="1" u="none" dirty="0">
                <a:sym typeface="+mn-ea"/>
              </a:rPr>
              <a:t>、突出核心</a:t>
            </a:r>
            <a:r>
              <a:rPr lang="zh-CN" altLang="en-US" sz="3200" b="1" u="none" dirty="0">
                <a:solidFill>
                  <a:srgbClr val="3333CC"/>
                </a:solidFill>
                <a:sym typeface="+mn-ea"/>
              </a:rPr>
              <a:t>支撑</a:t>
            </a:r>
            <a:r>
              <a:rPr lang="zh-CN" altLang="en-US" sz="3200" b="1" u="none" dirty="0">
                <a:sym typeface="+mn-ea"/>
              </a:rPr>
              <a:t>、体现</a:t>
            </a:r>
            <a:r>
              <a:rPr lang="zh-CN" altLang="en-US" sz="3200" b="1" u="none" dirty="0">
                <a:solidFill>
                  <a:srgbClr val="3333CC"/>
                </a:solidFill>
                <a:sym typeface="+mn-ea"/>
              </a:rPr>
              <a:t>辐射</a:t>
            </a:r>
            <a:r>
              <a:rPr lang="zh-CN" altLang="en-US" sz="3200" b="1" u="none" dirty="0">
                <a:sym typeface="+mn-ea"/>
              </a:rPr>
              <a:t>价值。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charRg st="32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charRg st="92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矩形 53249"/>
          <p:cNvSpPr>
            <a:spLocks noRot="1"/>
          </p:cNvSpPr>
          <p:nvPr/>
        </p:nvSpPr>
        <p:spPr>
          <a:xfrm>
            <a:off x="0" y="318770"/>
            <a:ext cx="9144000" cy="639508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32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•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15000"/>
              <a:buFont typeface="Wingdings" panose="05000000000000000000" pitchFamily="2" charset="2"/>
              <a:buChar char="•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lnSpc>
                <a:spcPct val="100000"/>
              </a:lnSpc>
              <a:buNone/>
            </a:pPr>
            <a:r>
              <a:rPr lang="en-US" altLang="zh-CN" sz="4000" b="1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 b="1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</a:t>
            </a:r>
            <a:r>
              <a:rPr lang="zh-CN" altLang="en-US" b="1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教师优化课题研究的策略</a:t>
            </a:r>
            <a:endParaRPr lang="zh-CN" altLang="en-US" b="1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>
              <a:lnSpc>
                <a:spcPct val="100000"/>
              </a:lnSpc>
              <a:buNone/>
            </a:pPr>
            <a:r>
              <a:rPr lang="zh-CN" altLang="en-US" b="1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  （</a:t>
            </a:r>
            <a:r>
              <a:rPr lang="en-US" altLang="zh-CN" b="1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1</a:t>
            </a:r>
            <a:r>
              <a:rPr lang="zh-CN" altLang="en-US" b="1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）研究内容清晰解构</a:t>
            </a:r>
            <a:r>
              <a:rPr lang="zh-CN" altLang="en-US" b="1"/>
              <a:t>（深度解读课题题目，进行</a:t>
            </a:r>
            <a:r>
              <a:rPr lang="zh-CN" altLang="en-US" b="1">
                <a:sym typeface="Arial" panose="020B0604020202020204" pitchFamily="34" charset="0"/>
              </a:rPr>
              <a:t>多角度</a:t>
            </a:r>
            <a:r>
              <a:rPr lang="zh-CN" altLang="en-US" b="1"/>
              <a:t>、多层次逻辑</a:t>
            </a:r>
            <a:r>
              <a:rPr lang="zh-CN" altLang="en-US" b="1" dirty="0">
                <a:solidFill>
                  <a:srgbClr val="3333CC"/>
                </a:solidFill>
                <a:cs typeface="+mn-ea"/>
              </a:rPr>
              <a:t>思辨</a:t>
            </a:r>
            <a:r>
              <a:rPr lang="zh-CN" altLang="en-US" b="1"/>
              <a:t>）；</a:t>
            </a:r>
            <a:endParaRPr lang="zh-CN" altLang="en-US" b="1"/>
          </a:p>
          <a:p>
            <a:pPr lvl="0">
              <a:lnSpc>
                <a:spcPct val="100000"/>
              </a:lnSpc>
              <a:buNone/>
            </a:pPr>
            <a:r>
              <a:rPr lang="zh-CN" altLang="en-US" b="1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  （</a:t>
            </a:r>
            <a:r>
              <a:rPr lang="en-US" altLang="zh-CN" b="1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2</a:t>
            </a:r>
            <a:r>
              <a:rPr lang="zh-CN" altLang="en-US" b="1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）研究方案细化完善</a:t>
            </a:r>
            <a:r>
              <a:rPr lang="zh-CN" altLang="en-US" b="1"/>
              <a:t>（计划制订具体，操作环节细化，研究步骤</a:t>
            </a:r>
            <a:r>
              <a:rPr lang="zh-CN" altLang="en-US" b="1" dirty="0">
                <a:solidFill>
                  <a:srgbClr val="3333CC"/>
                </a:solidFill>
                <a:cs typeface="+mn-ea"/>
              </a:rPr>
              <a:t>靠实</a:t>
            </a:r>
            <a:r>
              <a:rPr lang="zh-CN" altLang="en-US" b="1"/>
              <a:t>）； </a:t>
            </a:r>
            <a:endParaRPr lang="zh-CN" altLang="en-US" b="1"/>
          </a:p>
          <a:p>
            <a:pPr lvl="0">
              <a:lnSpc>
                <a:spcPct val="100000"/>
              </a:lnSpc>
              <a:buNone/>
            </a:pPr>
            <a:r>
              <a:rPr lang="zh-CN" altLang="en-US" b="1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  （</a:t>
            </a:r>
            <a:r>
              <a:rPr lang="en-US" altLang="zh-CN" b="1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3</a:t>
            </a:r>
            <a:r>
              <a:rPr lang="zh-CN" altLang="en-US" b="1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）研究活动扎实有序</a:t>
            </a:r>
            <a:r>
              <a:rPr lang="zh-CN" altLang="en-US" b="1">
                <a:sym typeface="Arial" panose="020B0604020202020204" pitchFamily="34" charset="0"/>
              </a:rPr>
              <a:t>（基于计划</a:t>
            </a:r>
            <a:r>
              <a:rPr lang="zh-CN" altLang="en-US" b="1"/>
              <a:t>实践研究，围绕主题系列分析与</a:t>
            </a:r>
            <a:r>
              <a:rPr lang="zh-CN" altLang="en-US" b="1" dirty="0">
                <a:solidFill>
                  <a:srgbClr val="3333CC"/>
                </a:solidFill>
                <a:cs typeface="+mn-ea"/>
              </a:rPr>
              <a:t>思考</a:t>
            </a:r>
            <a:r>
              <a:rPr lang="zh-CN" altLang="en-US" b="1"/>
              <a:t>）；</a:t>
            </a:r>
            <a:endParaRPr lang="zh-CN" altLang="en-US" b="1"/>
          </a:p>
          <a:p>
            <a:pPr lvl="0">
              <a:lnSpc>
                <a:spcPct val="100000"/>
              </a:lnSpc>
              <a:buNone/>
            </a:pPr>
            <a:r>
              <a:rPr lang="zh-CN" altLang="en-US" b="1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  （</a:t>
            </a:r>
            <a:r>
              <a:rPr lang="en-US" altLang="zh-CN" b="1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4</a:t>
            </a:r>
            <a:r>
              <a:rPr lang="zh-CN" altLang="en-US" b="1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）研究过程资料积累</a:t>
            </a:r>
            <a:r>
              <a:rPr lang="zh-CN" altLang="en-US" b="1"/>
              <a:t>（指导方案实施、记录操作过程、反映阶段研究实效</a:t>
            </a:r>
            <a:r>
              <a:rPr lang="zh-CN" altLang="en-US" b="1" dirty="0">
                <a:solidFill>
                  <a:srgbClr val="3333CC"/>
                </a:solidFill>
                <a:cs typeface="+mn-ea"/>
              </a:rPr>
              <a:t>资料</a:t>
            </a:r>
            <a:r>
              <a:rPr lang="zh-CN" altLang="en-US" b="1"/>
              <a:t>）；</a:t>
            </a:r>
            <a:endParaRPr lang="zh-CN" altLang="en-US" b="1"/>
          </a:p>
          <a:p>
            <a:pPr lvl="0">
              <a:lnSpc>
                <a:spcPct val="100000"/>
              </a:lnSpc>
              <a:buNone/>
            </a:pPr>
            <a:r>
              <a:rPr lang="zh-CN" altLang="en-US" b="1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  （</a:t>
            </a:r>
            <a:r>
              <a:rPr lang="en-US" altLang="zh-CN" b="1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5</a:t>
            </a:r>
            <a:r>
              <a:rPr lang="zh-CN" altLang="en-US" b="1">
                <a:solidFill>
                  <a:schemeClr val="folHlink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）研究成果及时梳理</a:t>
            </a:r>
            <a:r>
              <a:rPr lang="zh-CN" altLang="en-US" b="1"/>
              <a:t>（理性成果梳理，具体案例分析，某项阶段成果</a:t>
            </a:r>
            <a:r>
              <a:rPr lang="zh-CN" altLang="en-US" b="1" dirty="0">
                <a:solidFill>
                  <a:srgbClr val="3333CC"/>
                </a:solidFill>
                <a:cs typeface="+mn-ea"/>
              </a:rPr>
              <a:t>提炼</a:t>
            </a:r>
            <a:r>
              <a:rPr lang="zh-CN" altLang="en-US" b="1"/>
              <a:t>等）；</a:t>
            </a:r>
            <a:endParaRPr lang="zh-CN" altLang="en-US" b="1"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charRg st="52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charRg st="88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charRg st="123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charRg st="162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Rectangle 2"/>
          <p:cNvSpPr>
            <a:spLocks noRot="1"/>
          </p:cNvSpPr>
          <p:nvPr/>
        </p:nvSpPr>
        <p:spPr>
          <a:xfrm>
            <a:off x="-231775" y="334010"/>
            <a:ext cx="9375775" cy="652399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6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ea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课题研究内容解构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“中小学语文‘导学式’教学建构的行动研究”</a:t>
            </a:r>
            <a:endParaRPr lang="zh-CN" altLang="en-US" sz="3200" b="1" u="none" dirty="0">
              <a:solidFill>
                <a:srgbClr val="3333CC"/>
              </a:solidFill>
              <a:cs typeface="+mn-ea"/>
              <a:sym typeface="+mn-ea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sym typeface="+mn-ea"/>
              </a:rPr>
              <a:t>     </a:t>
            </a:r>
            <a:r>
              <a:rPr lang="zh-CN" altLang="en-US" sz="3200" b="1" u="none" dirty="0">
                <a:solidFill>
                  <a:srgbClr val="3333CC"/>
                </a:solidFill>
                <a:sym typeface="+mn-ea"/>
              </a:rPr>
              <a:t>■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依据目标（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唤醒</a:t>
            </a:r>
            <a:r>
              <a:rPr lang="zh-CN" altLang="en-US" sz="3200" b="1" u="none" dirty="0">
                <a:sym typeface="+mn-ea"/>
              </a:rPr>
              <a:t>学生自主学习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意识</a:t>
            </a:r>
            <a:r>
              <a:rPr lang="zh-CN" altLang="en-US" sz="3200" b="1" u="none" dirty="0">
                <a:sym typeface="+mn-ea"/>
              </a:rPr>
              <a:t>；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践行</a:t>
            </a:r>
            <a:r>
              <a:rPr lang="zh-CN" altLang="en-US" sz="3200" b="1" u="none" dirty="0">
                <a:sym typeface="+mn-ea"/>
              </a:rPr>
              <a:t>课堂有效教学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理念</a:t>
            </a:r>
            <a:r>
              <a:rPr lang="zh-CN" altLang="en-US" sz="3200" b="1" u="none" dirty="0">
                <a:sym typeface="+mn-ea"/>
              </a:rPr>
              <a:t>；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建构</a:t>
            </a:r>
            <a:r>
              <a:rPr lang="zh-CN" altLang="en-US" sz="3200" b="1" u="none" dirty="0">
                <a:sym typeface="+mn-ea"/>
              </a:rPr>
              <a:t>“导学式”语文教学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范式</a:t>
            </a:r>
            <a:r>
              <a:rPr lang="zh-CN" altLang="en-US" sz="3200" b="1" u="none" dirty="0">
                <a:sym typeface="+mn-ea"/>
              </a:rPr>
              <a:t>；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形成</a:t>
            </a:r>
            <a:r>
              <a:rPr lang="zh-CN" altLang="en-US" sz="3200" b="1" u="none" dirty="0">
                <a:sym typeface="+mn-ea"/>
              </a:rPr>
              <a:t>一批典型教学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案例</a:t>
            </a:r>
            <a:r>
              <a:rPr lang="zh-CN" altLang="en-US" sz="3200" b="1" u="none" dirty="0">
                <a:sym typeface="+mn-ea"/>
              </a:rPr>
              <a:t>；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提升</a:t>
            </a:r>
            <a:r>
              <a:rPr lang="zh-CN" altLang="en-US" sz="3200" b="1" u="none" dirty="0">
                <a:sym typeface="+mn-ea"/>
              </a:rPr>
              <a:t>语文课堂教学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质量</a:t>
            </a:r>
            <a:r>
              <a:rPr lang="zh-CN" altLang="en-US" sz="3200" b="1" u="none" dirty="0">
                <a:sym typeface="+mn-ea"/>
              </a:rPr>
              <a:t>与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效益</a:t>
            </a:r>
            <a:r>
              <a:rPr lang="zh-CN" altLang="en-US" sz="3200" b="1" u="none" dirty="0">
                <a:sym typeface="+mn-ea"/>
              </a:rPr>
              <a:t>；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促进</a:t>
            </a:r>
            <a:r>
              <a:rPr lang="zh-CN" altLang="en-US" sz="3200" b="1" u="none" dirty="0">
                <a:sym typeface="+mn-ea"/>
              </a:rPr>
              <a:t>师生教与学素养与品质</a:t>
            </a:r>
            <a:r>
              <a:rPr lang="zh-CN" altLang="en-US" sz="3200" b="1" u="none" dirty="0">
                <a:solidFill>
                  <a:srgbClr val="3333CC"/>
                </a:solidFill>
                <a:cs typeface="+mn-ea"/>
                <a:sym typeface="+mn-ea"/>
              </a:rPr>
              <a:t>发展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确定：</a:t>
            </a:r>
            <a:endParaRPr lang="zh-CN" altLang="en-US" sz="3200" b="1" u="none" dirty="0">
              <a:solidFill>
                <a:schemeClr val="fol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（1）理性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研究：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内涵、特征、价值、原则；                    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（2）调查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研究：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自学、选择、导学、质疑；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（3）建构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研究：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主张、课型、流程、特点；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（4）策略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研究：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导预、导问、导法、导评；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（5）质态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研究：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资源、基础、方式、测评；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（6）素养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研究：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结构、示范、习惯、功力。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charRg st="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charRg st="76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charRg st="133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charRg st="155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charRg st="177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charRg st="199" end="2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Rectangle 2"/>
          <p:cNvSpPr>
            <a:spLocks noRot="1"/>
          </p:cNvSpPr>
          <p:nvPr/>
        </p:nvSpPr>
        <p:spPr>
          <a:xfrm>
            <a:off x="0" y="333375"/>
            <a:ext cx="9180513" cy="62642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en-US" altLang="zh-CN" sz="40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en-US" altLang="zh-CN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9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.提升教研品质的策略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  （1）内涵的真理性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求真态度、敬畏真理、尊崇科学、坚守底线，诠释解读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发挥有度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  （2）方式的对话性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主体关系、共担责任、不同见解、共同成长，精神内核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启迪智慧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 （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3）情境的审美性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教研趣味、和谐环境、积极体验、注重创造，倡导审美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教研设计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  （4）过程的探究性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聚焦主题、激活思维、释放自由、独立建树，深度参与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获得满足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  （5）评价的包容性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催生超越、关注差异、挖掘优势、分享收益，求同存异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凝聚力量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charRg st="15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charRg st="55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charRg st="95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charRg st="135" end="1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charRg st="175" end="2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Rectangle 2"/>
          <p:cNvSpPr>
            <a:spLocks noRot="1"/>
          </p:cNvSpPr>
          <p:nvPr/>
        </p:nvSpPr>
        <p:spPr>
          <a:xfrm>
            <a:off x="0" y="188913"/>
            <a:ext cx="9144000" cy="65246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105000"/>
              </a:lnSpc>
            </a:pPr>
            <a:r>
              <a:rPr lang="zh-CN" altLang="en-US" sz="40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10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.教研活动效果评价的策略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105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（1）活动主题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与教师需求及教学实际的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关联度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？是否体现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典型性和普遍性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？是否对提高教学效益有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贡献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5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（2）方案设计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是否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切实可行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？流程设计是否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合理、完备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？是否有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特色与创新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5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（3）实施过程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教师参与度和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互动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交流氛围？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理论与实践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结合度？与研究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主题相关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资源利用率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05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（4）活动效果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形成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共识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的程度？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行为改进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或问题解决程度？有无有价值的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生成性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问题产生？参与者是否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真正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感到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有收获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？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charRg st="67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charRg st="106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charRg st="153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Rectangle 2"/>
          <p:cNvSpPr>
            <a:spLocks noRot="1"/>
          </p:cNvSpPr>
          <p:nvPr/>
        </p:nvSpPr>
        <p:spPr>
          <a:xfrm>
            <a:off x="0" y="276860"/>
            <a:ext cx="9144000" cy="624776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40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结束语：</a:t>
            </a:r>
            <a:endParaRPr lang="zh-CN" altLang="en-US" sz="3200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en-US" altLang="x-none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■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当今，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教师研究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第一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生产力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，力推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课改与改课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，提升教育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质量效益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，发展学生核心素养，已经摆到一个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崭新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的时代平台上；只要我们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使命与责任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共担，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激情与理性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同步，就一定会：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——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生动挥发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教研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价值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理性光辉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en-US" altLang="zh-CN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——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活力彰显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教研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引领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灵动智慧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en-US" altLang="zh-CN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——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精心打造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教研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结构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生态绿洲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endParaRPr lang="zh-CN" altLang="en-US" sz="3200" b="1" u="none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en-US" altLang="zh-CN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——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高位积淀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教研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素养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zh-CN" altLang="en-US" sz="3200" b="1" u="none" dirty="0">
                <a:solidFill>
                  <a:srgbClr val="33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专业力量</a:t>
            </a:r>
            <a:r>
              <a:rPr lang="zh-CN" altLang="en-US" sz="3200" b="1" u="none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sz="3200" b="1" u="none" dirty="0">
              <a:solidFill>
                <a:schemeClr val="fol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charRg st="8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charRg st="86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charRg st="106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charRg st="126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charRg st="146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Rectangle 2"/>
          <p:cNvSpPr>
            <a:spLocks noRot="1"/>
          </p:cNvSpPr>
          <p:nvPr/>
        </p:nvSpPr>
        <p:spPr>
          <a:xfrm>
            <a:off x="0" y="333375"/>
            <a:ext cx="8995410" cy="614108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lvl="0" indent="-342900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楷体_GB2312" pitchFamily="1" charset="-122"/>
                <a:ea typeface="楷体_GB2312" pitchFamily="1" charset="-122"/>
              </a:rPr>
              <a:t>    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</a:rPr>
              <a:t>■倡导教师把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  <a:t>“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</a:rPr>
              <a:t>小题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  <a:t>”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</a:rPr>
              <a:t>真正做成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  <a:t>“</a:t>
            </a:r>
            <a:r>
              <a:rPr lang="zh-CN" altLang="en-US" sz="3200" b="1" u="none" dirty="0">
                <a:solidFill>
                  <a:schemeClr val="folHlink"/>
                </a:solidFill>
                <a:ea typeface="黑体" panose="02010609060101010101" pitchFamily="49" charset="-122"/>
                <a:cs typeface="+mn-ea"/>
              </a:rPr>
              <a:t>大作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  <a:t>”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3200" b="1" u="none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lvl="0" indent="-342900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）小题真作：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cs typeface="+mn-ea"/>
              </a:rPr>
              <a:t>求真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的程度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实事求是、求真求诚、追求真理。</a:t>
            </a:r>
            <a:endParaRPr lang="zh-CN" altLang="en-US" sz="3200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）小题实作：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cs typeface="+mn-ea"/>
              </a:rPr>
              <a:t>实现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的力度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源于生活、直面问题、阐释现实、提炼生活、指导现实。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）小题长作：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cs typeface="+mn-ea"/>
              </a:rPr>
              <a:t>时间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的长度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坚持不懈、持之以恒、长期为之。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）小题合作：</a:t>
            </a:r>
            <a:r>
              <a:rPr lang="zh-CN" altLang="en-US" sz="3200" b="1" u="none" dirty="0">
                <a:solidFill>
                  <a:schemeClr val="folHlink"/>
                </a:solidFill>
                <a:latin typeface="宋体" panose="02010600030101010101" pitchFamily="2" charset="-122"/>
                <a:cs typeface="+mn-ea"/>
              </a:rPr>
              <a:t>合作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的精度</a:t>
            </a:r>
            <a:r>
              <a:rPr lang="en-US" altLang="zh-CN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同心协力、双赢互利、优势互补。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charRg st="22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charRg st="58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charRg st="104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charRg st="140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Rot="1"/>
          </p:cNvSpPr>
          <p:nvPr/>
        </p:nvSpPr>
        <p:spPr>
          <a:xfrm>
            <a:off x="26035" y="390525"/>
            <a:ext cx="8869045" cy="61341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10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4000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（四）教师研究关系的反思</a:t>
            </a:r>
            <a:endParaRPr lang="zh-CN" altLang="en-US" sz="3600" b="1" u="none" dirty="0">
              <a:solidFill>
                <a:schemeClr val="folHlink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</a:endParaRPr>
          </a:p>
          <a:p>
            <a:pPr marL="342900" lvl="0" indent="-342900" eaLnBrk="1" hangingPunct="1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楷体_GB2312" pitchFamily="1" charset="-122"/>
                <a:ea typeface="楷体_GB2312" pitchFamily="1" charset="-122"/>
              </a:rPr>
              <a:t>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1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.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被动与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主动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的关系；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2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.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动力与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方法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的关系； 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3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.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自我与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系统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的关系；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4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.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指导与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示范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的关系；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5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.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理论与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实践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的关系；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6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.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善教与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善研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的关系；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7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.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形式与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内涵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的关系；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15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8</a:t>
            </a:r>
            <a:r>
              <a:rPr lang="en-US" altLang="zh-CN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.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评选与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培育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的关系。</a:t>
            </a:r>
            <a:endParaRPr lang="zh-CN" altLang="en-US" sz="3200" b="1" u="none" dirty="0"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12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28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47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65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83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101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119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137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Rot="1"/>
          </p:cNvSpPr>
          <p:nvPr/>
        </p:nvSpPr>
        <p:spPr>
          <a:xfrm>
            <a:off x="-162560" y="404495"/>
            <a:ext cx="9306560" cy="605028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3600" b="1" u="none" dirty="0">
                <a:solidFill>
                  <a:schemeClr val="folHlin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（五）教师研究重点的反思</a:t>
            </a:r>
            <a:endParaRPr lang="zh-CN" altLang="en-US" sz="3600" b="1" u="none" dirty="0">
              <a:solidFill>
                <a:schemeClr val="folHlink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  <a:p>
            <a:pPr marL="342900" lvl="0" indent="-342900"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</a:pPr>
            <a:r>
              <a:rPr lang="zh-CN" altLang="en-US" sz="3200" b="1" u="none" dirty="0">
                <a:latin typeface="楷体_GB2312" pitchFamily="1" charset="-122"/>
                <a:ea typeface="楷体_GB2312" pitchFamily="1" charset="-122"/>
              </a:rPr>
              <a:t>   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t>1.</a:t>
            </a:r>
            <a:r>
              <a:rPr lang="zh-CN" altLang="en-US" sz="3200" b="1" u="none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教师研究活动问题的反思</a:t>
            </a:r>
            <a:endParaRPr lang="zh-CN" altLang="en-US" sz="3200" b="1" u="none" dirty="0">
              <a:solidFill>
                <a:schemeClr val="folHlin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lvl="0" indent="-342900" eaLnBrk="1" hangingPunct="1">
              <a:lnSpc>
                <a:spcPct val="120000"/>
              </a:lnSpc>
            </a:pP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（1）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聚焦教研方向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问题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（“例会”、“不知情”、随意性、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被教研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、“跑题”）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（2）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不同教师受益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问题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（差异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需求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、应付参与、缺少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共鸣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（3）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突破经验局限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问题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（难跳“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感触式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”怪圈、缺少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数据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；同水平重复：萝卜烧萝卜）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lvl="0" indent="-342900" eaLnBrk="1" hangingPunct="1">
              <a:lnSpc>
                <a:spcPct val="120000"/>
              </a:lnSpc>
            </a:pP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（4）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推进研讨深入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问题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（磨课困惑、缺乏</a:t>
            </a:r>
            <a:r>
              <a:rPr lang="zh-CN" altLang="en-US" sz="3200" b="1" u="none" dirty="0">
                <a:solidFill>
                  <a:srgbClr val="3333CC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提炼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、似曾相识、难现</a:t>
            </a:r>
            <a:r>
              <a:rPr lang="zh-CN" altLang="en-US" sz="3200" b="1" u="none" dirty="0">
                <a:solidFill>
                  <a:schemeClr val="fol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深度</a:t>
            </a:r>
            <a:r>
              <a:rPr lang="zh-CN" altLang="en-US" sz="3200" b="1" u="none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endParaRPr lang="zh-CN" altLang="en-US" sz="3200" b="1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charRg st="12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charRg st="27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charRg st="69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charRg st="100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charRg st="143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theme/theme1.xml><?xml version="1.0" encoding="utf-8"?>
<a:theme xmlns:a="http://schemas.openxmlformats.org/drawingml/2006/main" name="万里长城">
  <a:themeElements>
    <a:clrScheme name="万里长城 1">
      <a:dk1>
        <a:srgbClr val="000000"/>
      </a:dk1>
      <a:lt1>
        <a:srgbClr val="FFFFFF"/>
      </a:lt1>
      <a:dk2>
        <a:srgbClr val="000099"/>
      </a:dk2>
      <a:lt2>
        <a:srgbClr val="969696"/>
      </a:lt2>
      <a:accent1>
        <a:srgbClr val="FFFF99"/>
      </a:accent1>
      <a:accent2>
        <a:srgbClr val="0066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005C5C"/>
      </a:accent6>
      <a:hlink>
        <a:srgbClr val="800080"/>
      </a:hlink>
      <a:folHlink>
        <a:srgbClr val="FF6600"/>
      </a:folHlink>
    </a:clrScheme>
    <a:fontScheme name="万里长城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0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0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万里长城 1">
        <a:dk1>
          <a:srgbClr val="000000"/>
        </a:dk1>
        <a:lt1>
          <a:srgbClr val="FFFFFF"/>
        </a:lt1>
        <a:dk2>
          <a:srgbClr val="000099"/>
        </a:dk2>
        <a:lt2>
          <a:srgbClr val="969696"/>
        </a:lt2>
        <a:accent1>
          <a:srgbClr val="FFFF99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005C5C"/>
        </a:accent6>
        <a:hlink>
          <a:srgbClr val="80008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2">
        <a:dk1>
          <a:srgbClr val="000000"/>
        </a:dk1>
        <a:lt1>
          <a:srgbClr val="8EA4EA"/>
        </a:lt1>
        <a:dk2>
          <a:srgbClr val="0033CC"/>
        </a:dk2>
        <a:lt2>
          <a:srgbClr val="969696"/>
        </a:lt2>
        <a:accent1>
          <a:srgbClr val="86B5B6"/>
        </a:accent1>
        <a:accent2>
          <a:srgbClr val="FFCC66"/>
        </a:accent2>
        <a:accent3>
          <a:srgbClr val="C6CFF3"/>
        </a:accent3>
        <a:accent4>
          <a:srgbClr val="000000"/>
        </a:accent4>
        <a:accent5>
          <a:srgbClr val="C3D7D7"/>
        </a:accent5>
        <a:accent6>
          <a:srgbClr val="E7B95C"/>
        </a:accent6>
        <a:hlink>
          <a:srgbClr val="626292"/>
        </a:hlink>
        <a:folHlink>
          <a:srgbClr val="A236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3">
        <a:dk1>
          <a:srgbClr val="0000FF"/>
        </a:dk1>
        <a:lt1>
          <a:srgbClr val="C0C0C0"/>
        </a:lt1>
        <a:dk2>
          <a:srgbClr val="000000"/>
        </a:dk2>
        <a:lt2>
          <a:srgbClr val="B2B2B2"/>
        </a:lt2>
        <a:accent1>
          <a:srgbClr val="FFCC99"/>
        </a:accent1>
        <a:accent2>
          <a:srgbClr val="FF99CC"/>
        </a:accent2>
        <a:accent3>
          <a:srgbClr val="DCDCDC"/>
        </a:accent3>
        <a:accent4>
          <a:srgbClr val="0000DA"/>
        </a:accent4>
        <a:accent5>
          <a:srgbClr val="FFE2CA"/>
        </a:accent5>
        <a:accent6>
          <a:srgbClr val="E78AB9"/>
        </a:accent6>
        <a:hlink>
          <a:srgbClr val="9C4070"/>
        </a:hlink>
        <a:folHlink>
          <a:srgbClr val="0071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4">
        <a:dk1>
          <a:srgbClr val="0029AC"/>
        </a:dk1>
        <a:lt1>
          <a:srgbClr val="CCFFCC"/>
        </a:lt1>
        <a:dk2>
          <a:srgbClr val="993366"/>
        </a:dk2>
        <a:lt2>
          <a:srgbClr val="969696"/>
        </a:lt2>
        <a:accent1>
          <a:srgbClr val="FFCC99"/>
        </a:accent1>
        <a:accent2>
          <a:srgbClr val="6699FF"/>
        </a:accent2>
        <a:accent3>
          <a:srgbClr val="E2FFE2"/>
        </a:accent3>
        <a:accent4>
          <a:srgbClr val="002192"/>
        </a:accent4>
        <a:accent5>
          <a:srgbClr val="FFE2CA"/>
        </a:accent5>
        <a:accent6>
          <a:srgbClr val="5C8AE7"/>
        </a:accent6>
        <a:hlink>
          <a:srgbClr val="006600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5">
        <a:dk1>
          <a:srgbClr val="333333"/>
        </a:dk1>
        <a:lt1>
          <a:srgbClr val="FF99CC"/>
        </a:lt1>
        <a:dk2>
          <a:srgbClr val="006600"/>
        </a:dk2>
        <a:lt2>
          <a:srgbClr val="B2B2B2"/>
        </a:lt2>
        <a:accent1>
          <a:srgbClr val="FFFF66"/>
        </a:accent1>
        <a:accent2>
          <a:srgbClr val="33CCFF"/>
        </a:accent2>
        <a:accent3>
          <a:srgbClr val="FFCAE2"/>
        </a:accent3>
        <a:accent4>
          <a:srgbClr val="2A2A2A"/>
        </a:accent4>
        <a:accent5>
          <a:srgbClr val="FFFFB8"/>
        </a:accent5>
        <a:accent6>
          <a:srgbClr val="2DB9E7"/>
        </a:accent6>
        <a:hlink>
          <a:srgbClr val="6600FF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6">
        <a:dk1>
          <a:srgbClr val="000000"/>
        </a:dk1>
        <a:lt1>
          <a:srgbClr val="FFFFCC"/>
        </a:lt1>
        <a:dk2>
          <a:srgbClr val="6756A6"/>
        </a:dk2>
        <a:lt2>
          <a:srgbClr val="969696"/>
        </a:lt2>
        <a:accent1>
          <a:srgbClr val="99CCFF"/>
        </a:accent1>
        <a:accent2>
          <a:srgbClr val="008000"/>
        </a:accent2>
        <a:accent3>
          <a:srgbClr val="FFFFE2"/>
        </a:accent3>
        <a:accent4>
          <a:srgbClr val="000000"/>
        </a:accent4>
        <a:accent5>
          <a:srgbClr val="CAE2FF"/>
        </a:accent5>
        <a:accent6>
          <a:srgbClr val="007300"/>
        </a:accent6>
        <a:hlink>
          <a:srgbClr val="990033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7">
        <a:dk1>
          <a:srgbClr val="CC3300"/>
        </a:dk1>
        <a:lt1>
          <a:srgbClr val="99CCFF"/>
        </a:lt1>
        <a:dk2>
          <a:srgbClr val="003399"/>
        </a:dk2>
        <a:lt2>
          <a:srgbClr val="969696"/>
        </a:lt2>
        <a:accent1>
          <a:srgbClr val="CED7FE"/>
        </a:accent1>
        <a:accent2>
          <a:srgbClr val="FFFFFF"/>
        </a:accent2>
        <a:accent3>
          <a:srgbClr val="CAE2FF"/>
        </a:accent3>
        <a:accent4>
          <a:srgbClr val="AE2A00"/>
        </a:accent4>
        <a:accent5>
          <a:srgbClr val="E3E8FE"/>
        </a:accent5>
        <a:accent6>
          <a:srgbClr val="E7E7E7"/>
        </a:accent6>
        <a:hlink>
          <a:srgbClr val="006600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8">
        <a:dk1>
          <a:srgbClr val="006600"/>
        </a:dk1>
        <a:lt1>
          <a:srgbClr val="FFCC99"/>
        </a:lt1>
        <a:dk2>
          <a:srgbClr val="000000"/>
        </a:dk2>
        <a:lt2>
          <a:srgbClr val="B2B2B2"/>
        </a:lt2>
        <a:accent1>
          <a:srgbClr val="FFFFFF"/>
        </a:accent1>
        <a:accent2>
          <a:srgbClr val="FFFF66"/>
        </a:accent2>
        <a:accent3>
          <a:srgbClr val="FFE2CA"/>
        </a:accent3>
        <a:accent4>
          <a:srgbClr val="005600"/>
        </a:accent4>
        <a:accent5>
          <a:srgbClr val="FFFFFF"/>
        </a:accent5>
        <a:accent6>
          <a:srgbClr val="E7E75C"/>
        </a:accent6>
        <a:hlink>
          <a:srgbClr val="5B5B89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CDESIGNA</Template>
  <TotalTime>0</TotalTime>
  <Words>16828</Words>
  <Application>WPS 演示</Application>
  <PresentationFormat>全屏显示(4:3)</PresentationFormat>
  <Paragraphs>466</Paragraphs>
  <Slides>65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65</vt:i4>
      </vt:variant>
    </vt:vector>
  </HeadingPairs>
  <TitlesOfParts>
    <vt:vector size="78" baseType="lpstr">
      <vt:lpstr>Arial</vt:lpstr>
      <vt:lpstr>宋体</vt:lpstr>
      <vt:lpstr>Wingdings</vt:lpstr>
      <vt:lpstr>Calibri</vt:lpstr>
      <vt:lpstr>华文新魏</vt:lpstr>
      <vt:lpstr>黑体</vt:lpstr>
      <vt:lpstr>楷体_GB2312</vt:lpstr>
      <vt:lpstr>仿宋_GB2312</vt:lpstr>
      <vt:lpstr>隶书</vt:lpstr>
      <vt:lpstr>仿宋</vt:lpstr>
      <vt:lpstr>微软雅黑</vt:lpstr>
      <vt:lpstr>新宋体</vt:lpstr>
      <vt:lpstr>万里长城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jlfs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jlfs</dc:creator>
  <cp:lastModifiedBy>Administrator</cp:lastModifiedBy>
  <cp:revision>505</cp:revision>
  <dcterms:created xsi:type="dcterms:W3CDTF">2004-11-16T09:50:00Z</dcterms:created>
  <dcterms:modified xsi:type="dcterms:W3CDTF">2016-09-25T05:55:32Z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2052-10.1.0.5975</vt:lpwstr>
  </property>
</Properties>
</file>