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6" r:id="rId3"/>
    <p:sldId id="307" r:id="rId4"/>
    <p:sldId id="308" r:id="rId5"/>
    <p:sldId id="292" r:id="rId6"/>
    <p:sldId id="293" r:id="rId7"/>
    <p:sldId id="301" r:id="rId8"/>
    <p:sldId id="302" r:id="rId9"/>
    <p:sldId id="274" r:id="rId10"/>
    <p:sldId id="260" r:id="rId11"/>
    <p:sldId id="261" r:id="rId12"/>
    <p:sldId id="299" r:id="rId13"/>
    <p:sldId id="262" r:id="rId14"/>
    <p:sldId id="297" r:id="rId15"/>
    <p:sldId id="265" r:id="rId16"/>
    <p:sldId id="266" r:id="rId17"/>
    <p:sldId id="280" r:id="rId18"/>
    <p:sldId id="281" r:id="rId19"/>
    <p:sldId id="282" r:id="rId20"/>
    <p:sldId id="283" r:id="rId21"/>
    <p:sldId id="284" r:id="rId22"/>
    <p:sldId id="300" r:id="rId23"/>
    <p:sldId id="267" r:id="rId24"/>
    <p:sldId id="268" r:id="rId25"/>
    <p:sldId id="285" r:id="rId26"/>
    <p:sldId id="286" r:id="rId27"/>
    <p:sldId id="303" r:id="rId28"/>
    <p:sldId id="269" r:id="rId29"/>
    <p:sldId id="270" r:id="rId30"/>
    <p:sldId id="305" r:id="rId31"/>
    <p:sldId id="271" r:id="rId32"/>
    <p:sldId id="272" r:id="rId33"/>
    <p:sldId id="304" r:id="rId34"/>
    <p:sldId id="298" r:id="rId35"/>
    <p:sldId id="273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5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3016B-E932-48A5-ABD1-6B380063DB51}" type="doc">
      <dgm:prSet loTypeId="urn:microsoft.com/office/officeart/2005/8/layout/pyramid2" loCatId="pyramid" qsTypeId="urn:microsoft.com/office/officeart/2005/8/quickstyle/simple3" qsCatId="simple" csTypeId="urn:microsoft.com/office/officeart/2005/8/colors/colorful1" csCatId="colorful" phldr="1"/>
      <dgm:spPr/>
    </dgm:pt>
    <dgm:pt modelId="{9DAABCA1-7DAB-4070-B7BD-9CFA5A2D44FF}">
      <dgm:prSet phldrT="[文本]"/>
      <dgm:spPr/>
      <dgm:t>
        <a:bodyPr/>
        <a:lstStyle/>
        <a:p>
          <a:r>
            <a:rPr lang="zh-CN" altLang="en-US" dirty="0" smtClean="0"/>
            <a:t>理性修炼方式</a:t>
          </a:r>
          <a:endParaRPr lang="zh-CN" altLang="en-US" dirty="0"/>
        </a:p>
      </dgm:t>
    </dgm:pt>
    <dgm:pt modelId="{A935079B-0C6A-41F1-B64F-269201352CFF}" type="parTrans" cxnId="{BD14E30F-ACA5-4A57-BB72-8706550F9C86}">
      <dgm:prSet/>
      <dgm:spPr/>
      <dgm:t>
        <a:bodyPr/>
        <a:lstStyle/>
        <a:p>
          <a:endParaRPr lang="zh-CN" altLang="en-US"/>
        </a:p>
      </dgm:t>
    </dgm:pt>
    <dgm:pt modelId="{31461157-C5D7-4B9C-A6CE-D0DD0ABF4C8F}" type="sibTrans" cxnId="{BD14E30F-ACA5-4A57-BB72-8706550F9C86}">
      <dgm:prSet/>
      <dgm:spPr/>
      <dgm:t>
        <a:bodyPr/>
        <a:lstStyle/>
        <a:p>
          <a:endParaRPr lang="zh-CN" altLang="en-US"/>
        </a:p>
      </dgm:t>
    </dgm:pt>
    <dgm:pt modelId="{0A28EE20-3F7B-4C30-9F01-0244889B4B00}">
      <dgm:prSet phldrT="[文本]"/>
      <dgm:spPr/>
      <dgm:t>
        <a:bodyPr/>
        <a:lstStyle/>
        <a:p>
          <a:r>
            <a:rPr lang="zh-CN" altLang="en-US" dirty="0" smtClean="0"/>
            <a:t>相互影响方式</a:t>
          </a:r>
          <a:endParaRPr lang="zh-CN" altLang="en-US" dirty="0"/>
        </a:p>
      </dgm:t>
    </dgm:pt>
    <dgm:pt modelId="{47F584E6-C390-424E-8B6F-E8C7BE0F64F5}" type="parTrans" cxnId="{D3A880A4-EC3B-409B-B67B-A8856EA85C50}">
      <dgm:prSet/>
      <dgm:spPr/>
      <dgm:t>
        <a:bodyPr/>
        <a:lstStyle/>
        <a:p>
          <a:endParaRPr lang="zh-CN" altLang="en-US"/>
        </a:p>
      </dgm:t>
    </dgm:pt>
    <dgm:pt modelId="{CAB0F7FC-8E6D-432E-8194-CE2C748CBFD6}" type="sibTrans" cxnId="{D3A880A4-EC3B-409B-B67B-A8856EA85C50}">
      <dgm:prSet/>
      <dgm:spPr/>
      <dgm:t>
        <a:bodyPr/>
        <a:lstStyle/>
        <a:p>
          <a:endParaRPr lang="zh-CN" altLang="en-US"/>
        </a:p>
      </dgm:t>
    </dgm:pt>
    <dgm:pt modelId="{4412569A-13F1-40D6-A327-F9BE8A0397DB}">
      <dgm:prSet phldrT="[文本]"/>
      <dgm:spPr/>
      <dgm:t>
        <a:bodyPr/>
        <a:lstStyle/>
        <a:p>
          <a:r>
            <a:rPr lang="zh-CN" altLang="en-US" dirty="0" smtClean="0"/>
            <a:t>个人积累方式</a:t>
          </a:r>
          <a:endParaRPr lang="zh-CN" altLang="en-US" dirty="0"/>
        </a:p>
      </dgm:t>
    </dgm:pt>
    <dgm:pt modelId="{A6875671-2E5B-44EE-B073-68A56934A2AA}" type="parTrans" cxnId="{E28221D0-6A85-4DD3-8CC9-ECFEA62D1BFF}">
      <dgm:prSet/>
      <dgm:spPr/>
      <dgm:t>
        <a:bodyPr/>
        <a:lstStyle/>
        <a:p>
          <a:endParaRPr lang="zh-CN" altLang="en-US"/>
        </a:p>
      </dgm:t>
    </dgm:pt>
    <dgm:pt modelId="{76CE0E17-9D15-4219-93DF-532445226257}" type="sibTrans" cxnId="{E28221D0-6A85-4DD3-8CC9-ECFEA62D1BFF}">
      <dgm:prSet/>
      <dgm:spPr/>
      <dgm:t>
        <a:bodyPr/>
        <a:lstStyle/>
        <a:p>
          <a:endParaRPr lang="zh-CN" altLang="en-US"/>
        </a:p>
      </dgm:t>
    </dgm:pt>
    <dgm:pt modelId="{827BF69B-807F-4219-AF60-7ECBA0BC90E2}" type="pres">
      <dgm:prSet presAssocID="{4093016B-E932-48A5-ABD1-6B380063DB51}" presName="compositeShape" presStyleCnt="0">
        <dgm:presLayoutVars>
          <dgm:dir/>
          <dgm:resizeHandles/>
        </dgm:presLayoutVars>
      </dgm:prSet>
      <dgm:spPr/>
    </dgm:pt>
    <dgm:pt modelId="{9172EA3A-092F-4C03-B6DA-CE33FC9A7772}" type="pres">
      <dgm:prSet presAssocID="{4093016B-E932-48A5-ABD1-6B380063DB51}" presName="pyramid" presStyleLbl="node1" presStyleIdx="0" presStyleCnt="1"/>
      <dgm:spPr/>
    </dgm:pt>
    <dgm:pt modelId="{B18419A9-39C8-4998-80A2-A2E9325FD264}" type="pres">
      <dgm:prSet presAssocID="{4093016B-E932-48A5-ABD1-6B380063DB51}" presName="theList" presStyleCnt="0"/>
      <dgm:spPr/>
    </dgm:pt>
    <dgm:pt modelId="{0EEC3451-8C14-4E75-993C-805E4A29F942}" type="pres">
      <dgm:prSet presAssocID="{9DAABCA1-7DAB-4070-B7BD-9CFA5A2D44F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C05381-27E3-4AC3-8F69-F2153028B6A1}" type="pres">
      <dgm:prSet presAssocID="{9DAABCA1-7DAB-4070-B7BD-9CFA5A2D44FF}" presName="aSpace" presStyleCnt="0"/>
      <dgm:spPr/>
    </dgm:pt>
    <dgm:pt modelId="{ADE6C644-7A5B-4251-A4C9-2290A13408B8}" type="pres">
      <dgm:prSet presAssocID="{0A28EE20-3F7B-4C30-9F01-0244889B4B0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89D5B9-C008-4AAE-8A08-C8AF662ADB34}" type="pres">
      <dgm:prSet presAssocID="{0A28EE20-3F7B-4C30-9F01-0244889B4B00}" presName="aSpace" presStyleCnt="0"/>
      <dgm:spPr/>
    </dgm:pt>
    <dgm:pt modelId="{85027116-88BF-46B2-9E13-9357543A72E3}" type="pres">
      <dgm:prSet presAssocID="{4412569A-13F1-40D6-A327-F9BE8A0397D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DE6C74-C380-41F2-81BC-D43220E00072}" type="pres">
      <dgm:prSet presAssocID="{4412569A-13F1-40D6-A327-F9BE8A0397DB}" presName="aSpace" presStyleCnt="0"/>
      <dgm:spPr/>
    </dgm:pt>
  </dgm:ptLst>
  <dgm:cxnLst>
    <dgm:cxn modelId="{D3A880A4-EC3B-409B-B67B-A8856EA85C50}" srcId="{4093016B-E932-48A5-ABD1-6B380063DB51}" destId="{0A28EE20-3F7B-4C30-9F01-0244889B4B00}" srcOrd="1" destOrd="0" parTransId="{47F584E6-C390-424E-8B6F-E8C7BE0F64F5}" sibTransId="{CAB0F7FC-8E6D-432E-8194-CE2C748CBFD6}"/>
    <dgm:cxn modelId="{10B7E80F-DF3B-4DD3-BDF1-C75F9D87A6C8}" type="presOf" srcId="{9DAABCA1-7DAB-4070-B7BD-9CFA5A2D44FF}" destId="{0EEC3451-8C14-4E75-993C-805E4A29F942}" srcOrd="0" destOrd="0" presId="urn:microsoft.com/office/officeart/2005/8/layout/pyramid2"/>
    <dgm:cxn modelId="{27B70E60-4E4E-40F9-AE0F-6DB8DF320B14}" type="presOf" srcId="{4412569A-13F1-40D6-A327-F9BE8A0397DB}" destId="{85027116-88BF-46B2-9E13-9357543A72E3}" srcOrd="0" destOrd="0" presId="urn:microsoft.com/office/officeart/2005/8/layout/pyramid2"/>
    <dgm:cxn modelId="{E28221D0-6A85-4DD3-8CC9-ECFEA62D1BFF}" srcId="{4093016B-E932-48A5-ABD1-6B380063DB51}" destId="{4412569A-13F1-40D6-A327-F9BE8A0397DB}" srcOrd="2" destOrd="0" parTransId="{A6875671-2E5B-44EE-B073-68A56934A2AA}" sibTransId="{76CE0E17-9D15-4219-93DF-532445226257}"/>
    <dgm:cxn modelId="{CC606A71-0D95-41DA-B255-C253D3FBC2CF}" type="presOf" srcId="{4093016B-E932-48A5-ABD1-6B380063DB51}" destId="{827BF69B-807F-4219-AF60-7ECBA0BC90E2}" srcOrd="0" destOrd="0" presId="urn:microsoft.com/office/officeart/2005/8/layout/pyramid2"/>
    <dgm:cxn modelId="{2B172D22-AB6B-4DC5-956C-938D45E83EC4}" type="presOf" srcId="{0A28EE20-3F7B-4C30-9F01-0244889B4B00}" destId="{ADE6C644-7A5B-4251-A4C9-2290A13408B8}" srcOrd="0" destOrd="0" presId="urn:microsoft.com/office/officeart/2005/8/layout/pyramid2"/>
    <dgm:cxn modelId="{BD14E30F-ACA5-4A57-BB72-8706550F9C86}" srcId="{4093016B-E932-48A5-ABD1-6B380063DB51}" destId="{9DAABCA1-7DAB-4070-B7BD-9CFA5A2D44FF}" srcOrd="0" destOrd="0" parTransId="{A935079B-0C6A-41F1-B64F-269201352CFF}" sibTransId="{31461157-C5D7-4B9C-A6CE-D0DD0ABF4C8F}"/>
    <dgm:cxn modelId="{64B1C45E-DFD0-4C6A-BF8E-872263AB5272}" type="presParOf" srcId="{827BF69B-807F-4219-AF60-7ECBA0BC90E2}" destId="{9172EA3A-092F-4C03-B6DA-CE33FC9A7772}" srcOrd="0" destOrd="0" presId="urn:microsoft.com/office/officeart/2005/8/layout/pyramid2"/>
    <dgm:cxn modelId="{EB74C00A-F529-4221-AB5C-4C9BA1867FE2}" type="presParOf" srcId="{827BF69B-807F-4219-AF60-7ECBA0BC90E2}" destId="{B18419A9-39C8-4998-80A2-A2E9325FD264}" srcOrd="1" destOrd="0" presId="urn:microsoft.com/office/officeart/2005/8/layout/pyramid2"/>
    <dgm:cxn modelId="{234DC4A7-B081-4912-9C78-627AE69179D0}" type="presParOf" srcId="{B18419A9-39C8-4998-80A2-A2E9325FD264}" destId="{0EEC3451-8C14-4E75-993C-805E4A29F942}" srcOrd="0" destOrd="0" presId="urn:microsoft.com/office/officeart/2005/8/layout/pyramid2"/>
    <dgm:cxn modelId="{558A7355-9488-4B52-82C8-E818E393D78A}" type="presParOf" srcId="{B18419A9-39C8-4998-80A2-A2E9325FD264}" destId="{CDC05381-27E3-4AC3-8F69-F2153028B6A1}" srcOrd="1" destOrd="0" presId="urn:microsoft.com/office/officeart/2005/8/layout/pyramid2"/>
    <dgm:cxn modelId="{0475ADB0-82DC-4C32-886C-C5A281F5BE0D}" type="presParOf" srcId="{B18419A9-39C8-4998-80A2-A2E9325FD264}" destId="{ADE6C644-7A5B-4251-A4C9-2290A13408B8}" srcOrd="2" destOrd="0" presId="urn:microsoft.com/office/officeart/2005/8/layout/pyramid2"/>
    <dgm:cxn modelId="{0F1C241E-6F1E-4374-977F-DF11D410E86B}" type="presParOf" srcId="{B18419A9-39C8-4998-80A2-A2E9325FD264}" destId="{C589D5B9-C008-4AAE-8A08-C8AF662ADB34}" srcOrd="3" destOrd="0" presId="urn:microsoft.com/office/officeart/2005/8/layout/pyramid2"/>
    <dgm:cxn modelId="{8349D410-106A-4660-ADD8-649C5D9D4632}" type="presParOf" srcId="{B18419A9-39C8-4998-80A2-A2E9325FD264}" destId="{85027116-88BF-46B2-9E13-9357543A72E3}" srcOrd="4" destOrd="0" presId="urn:microsoft.com/office/officeart/2005/8/layout/pyramid2"/>
    <dgm:cxn modelId="{8377D844-FF41-4947-9755-548CA5849B62}" type="presParOf" srcId="{B18419A9-39C8-4998-80A2-A2E9325FD264}" destId="{DDDE6C74-C380-41F2-81BC-D43220E00072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8F7A3-7AD3-4FD6-B999-65E081D92D33}" type="datetimeFigureOut">
              <a:rPr lang="zh-CN" altLang="en-US" smtClean="0"/>
              <a:pPr/>
              <a:t>2016/12/23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5E586-0FE4-4486-9C49-6283050975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36DE-424E-4752-AC22-88E6591C8968}" type="datetimeFigureOut">
              <a:rPr lang="zh-CN" altLang="en-US" smtClean="0"/>
              <a:pPr/>
              <a:t>2016/12/23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A0EC-D46F-4089-AC2A-104BF3F40B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36DE-424E-4752-AC22-88E6591C8968}" type="datetimeFigureOut">
              <a:rPr lang="zh-CN" altLang="en-US" smtClean="0"/>
              <a:pPr/>
              <a:t>2016/12/23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A0EC-D46F-4089-AC2A-104BF3F40B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36DE-424E-4752-AC22-88E6591C8968}" type="datetimeFigureOut">
              <a:rPr lang="zh-CN" altLang="en-US" smtClean="0"/>
              <a:pPr/>
              <a:t>2016/12/23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A0EC-D46F-4089-AC2A-104BF3F40B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36DE-424E-4752-AC22-88E6591C8968}" type="datetimeFigureOut">
              <a:rPr lang="zh-CN" altLang="en-US" smtClean="0"/>
              <a:pPr/>
              <a:t>2016/12/23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A0EC-D46F-4089-AC2A-104BF3F40B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36DE-424E-4752-AC22-88E6591C8968}" type="datetimeFigureOut">
              <a:rPr lang="zh-CN" altLang="en-US" smtClean="0"/>
              <a:pPr/>
              <a:t>2016/12/23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A0EC-D46F-4089-AC2A-104BF3F40B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36DE-424E-4752-AC22-88E6591C8968}" type="datetimeFigureOut">
              <a:rPr lang="zh-CN" altLang="en-US" smtClean="0"/>
              <a:pPr/>
              <a:t>2016/12/23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A0EC-D46F-4089-AC2A-104BF3F40B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36DE-424E-4752-AC22-88E6591C8968}" type="datetimeFigureOut">
              <a:rPr lang="zh-CN" altLang="en-US" smtClean="0"/>
              <a:pPr/>
              <a:t>2016/12/23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A0EC-D46F-4089-AC2A-104BF3F40B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36DE-424E-4752-AC22-88E6591C8968}" type="datetimeFigureOut">
              <a:rPr lang="zh-CN" altLang="en-US" smtClean="0"/>
              <a:pPr/>
              <a:t>2016/12/23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A0EC-D46F-4089-AC2A-104BF3F40B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36DE-424E-4752-AC22-88E6591C8968}" type="datetimeFigureOut">
              <a:rPr lang="zh-CN" altLang="en-US" smtClean="0"/>
              <a:pPr/>
              <a:t>2016/12/23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A0EC-D46F-4089-AC2A-104BF3F40B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36DE-424E-4752-AC22-88E6591C8968}" type="datetimeFigureOut">
              <a:rPr lang="zh-CN" altLang="en-US" smtClean="0"/>
              <a:pPr/>
              <a:t>2016/12/23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A0EC-D46F-4089-AC2A-104BF3F40B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36DE-424E-4752-AC22-88E6591C8968}" type="datetimeFigureOut">
              <a:rPr lang="zh-CN" altLang="en-US" smtClean="0"/>
              <a:pPr/>
              <a:t>2016/12/23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A0EC-D46F-4089-AC2A-104BF3F40B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36DE-424E-4752-AC22-88E6591C8968}" type="datetimeFigureOut">
              <a:rPr lang="zh-CN" altLang="en-US" smtClean="0"/>
              <a:pPr/>
              <a:t>2016/12/23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A0EC-D46F-4089-AC2A-104BF3F40B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Autofit/>
          </a:bodyPr>
          <a:lstStyle/>
          <a:p>
            <a:r>
              <a:rPr lang="zh-CN" altLang="en-US" sz="4000" b="1" dirty="0" smtClean="0"/>
              <a:t>教育的内涵理解与</a:t>
            </a: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zh-CN" altLang="en-US" sz="4000" b="1" dirty="0" smtClean="0"/>
              <a:t>深化课程与教学改革的实践策略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2976" y="3386134"/>
            <a:ext cx="7058052" cy="2971824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3800" dirty="0" smtClean="0">
                <a:solidFill>
                  <a:srgbClr val="FF0000"/>
                </a:solidFill>
              </a:rPr>
              <a:t>中国教育学会中小学整体改革专业委员会</a:t>
            </a:r>
            <a:r>
              <a:rPr lang="zh-CN" altLang="en-US" sz="3800" dirty="0" smtClean="0">
                <a:solidFill>
                  <a:srgbClr val="FF0000"/>
                </a:solidFill>
              </a:rPr>
              <a:t>学术委员会主任</a:t>
            </a:r>
            <a:endParaRPr lang="en-US" altLang="zh-CN" sz="3800" dirty="0" smtClean="0">
              <a:solidFill>
                <a:srgbClr val="FF0000"/>
              </a:solidFill>
            </a:endParaRPr>
          </a:p>
          <a:p>
            <a:r>
              <a:rPr lang="zh-CN" altLang="en-US" sz="3800" dirty="0" smtClean="0">
                <a:solidFill>
                  <a:srgbClr val="FF0000"/>
                </a:solidFill>
              </a:rPr>
              <a:t>北京市人民政府督学</a:t>
            </a:r>
            <a:endParaRPr lang="en-US" altLang="zh-CN" sz="3800" dirty="0" smtClean="0">
              <a:solidFill>
                <a:srgbClr val="FF0000"/>
              </a:solidFill>
            </a:endParaRPr>
          </a:p>
          <a:p>
            <a:r>
              <a:rPr lang="zh-CN" altLang="en-US" sz="3800" dirty="0" smtClean="0">
                <a:solidFill>
                  <a:srgbClr val="FF0000"/>
                </a:solidFill>
              </a:rPr>
              <a:t>北京市西城区教育研修学院</a:t>
            </a:r>
            <a:endParaRPr lang="en-US" altLang="zh-CN" sz="3800" dirty="0" smtClean="0">
              <a:solidFill>
                <a:srgbClr val="FF0000"/>
              </a:solidFill>
            </a:endParaRPr>
          </a:p>
          <a:p>
            <a:r>
              <a:rPr lang="zh-CN" altLang="en-US" sz="3800" dirty="0" smtClean="0">
                <a:solidFill>
                  <a:srgbClr val="FF0000"/>
                </a:solidFill>
              </a:rPr>
              <a:t>北京市特级教师</a:t>
            </a:r>
            <a:endParaRPr lang="en-US" altLang="zh-CN" sz="3800" dirty="0" smtClean="0">
              <a:solidFill>
                <a:srgbClr val="FF0000"/>
              </a:solidFill>
            </a:endParaRPr>
          </a:p>
          <a:p>
            <a:r>
              <a:rPr lang="zh-CN" altLang="en-US" sz="3800" dirty="0" smtClean="0">
                <a:solidFill>
                  <a:srgbClr val="FF0000"/>
                </a:solidFill>
              </a:rPr>
              <a:t>王建宗</a:t>
            </a: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 idx="4294967295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学校管理的思考层面与实践要务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142875" y="1071543"/>
          <a:ext cx="8858278" cy="56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5"/>
                <a:gridCol w="1000132"/>
                <a:gridCol w="1688051"/>
                <a:gridCol w="1238920"/>
                <a:gridCol w="1238920"/>
                <a:gridCol w="1238920"/>
                <a:gridCol w="1238920"/>
              </a:tblGrid>
              <a:tr h="6327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基本问题</a:t>
                      </a:r>
                      <a:endParaRPr lang="zh-CN" altLang="en-US" sz="20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常思教育目的、目标：培养什么人的问题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  <a:tr h="1214219">
                <a:tc rowSpan="7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重在要务实践：怎样培养人的问题</a:t>
                      </a:r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职能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实践要务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提出问题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探寻原理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研究策略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实践反思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行政</a:t>
                      </a:r>
                      <a:endParaRPr lang="en-US" altLang="zh-CN" sz="2000" dirty="0" smtClean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1、</a:t>
                      </a:r>
                      <a:r>
                        <a:rPr lang="zh-CN" altLang="en-US" sz="2000" dirty="0" smtClean="0"/>
                        <a:t>社会事业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2、</a:t>
                      </a:r>
                      <a:r>
                        <a:rPr lang="zh-CN" altLang="en-US" sz="2000" dirty="0" smtClean="0"/>
                        <a:t>行政管理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业务</a:t>
                      </a:r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3、</a:t>
                      </a:r>
                      <a:r>
                        <a:rPr lang="zh-CN" altLang="en-US" sz="2000" dirty="0" smtClean="0"/>
                        <a:t>学校教育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4、</a:t>
                      </a:r>
                      <a:r>
                        <a:rPr lang="zh-CN" altLang="en-US" dirty="0" smtClean="0"/>
                        <a:t>课程建设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5、</a:t>
                      </a:r>
                      <a:r>
                        <a:rPr lang="zh-CN" altLang="en-US" dirty="0" smtClean="0"/>
                        <a:t>教学质量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vert="eaVert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6、</a:t>
                      </a:r>
                      <a:r>
                        <a:rPr lang="zh-CN" altLang="en-US" dirty="0" smtClean="0"/>
                        <a:t>学习质量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785786" y="1785926"/>
            <a:ext cx="7929588" cy="4929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/>
              <a:t>是从行开始，还是从知开始</a:t>
            </a:r>
            <a:endParaRPr lang="en-US" altLang="zh-CN" sz="3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/>
              <a:t>西方典范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从思开始</a:t>
            </a:r>
            <a:endParaRPr lang="en-US" altLang="zh-CN" sz="3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/>
              <a:t>中国名家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从知开始</a:t>
            </a:r>
            <a:endParaRPr lang="en-US" altLang="zh-CN" sz="3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/>
              <a:t>思想的可操作性（理性实践）</a:t>
            </a:r>
            <a:endParaRPr lang="en-US" altLang="zh-CN" sz="3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/>
              <a:t>追求多一点儿、准一点儿</a:t>
            </a:r>
            <a:endParaRPr lang="en-US" altLang="zh-CN" sz="3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/>
              <a:t>专业一点儿</a:t>
            </a:r>
            <a:endParaRPr lang="en-US" altLang="zh-C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从事教育的必知与必做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目的、目标（目的的常思与目标的规范必做）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指向目的的教学目标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认识并追求长远的目的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远景有追求</a:t>
            </a:r>
            <a:endParaRPr lang="en-US" altLang="zh-CN" dirty="0" smtClean="0"/>
          </a:p>
          <a:p>
            <a:r>
              <a:rPr lang="zh-CN" altLang="en-US" dirty="0" smtClean="0"/>
              <a:t>教师上课落实到教学目标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底线不出错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抓好教学常规技能的训练</a:t>
            </a:r>
            <a:endParaRPr lang="en-US" altLang="zh-CN" dirty="0" smtClean="0"/>
          </a:p>
          <a:p>
            <a:r>
              <a:rPr lang="zh-CN" altLang="en-US" dirty="0" smtClean="0"/>
              <a:t>目标叙写上的误区：</a:t>
            </a:r>
            <a:endParaRPr lang="en-US" altLang="zh-CN" dirty="0" smtClean="0"/>
          </a:p>
          <a:p>
            <a:r>
              <a:rPr lang="en-US" altLang="zh-CN" dirty="0" smtClean="0"/>
              <a:t>1、</a:t>
            </a:r>
            <a:r>
              <a:rPr lang="zh-CN" altLang="en-US" dirty="0" smtClean="0"/>
              <a:t>内容代替目标，不可检测</a:t>
            </a:r>
            <a:endParaRPr lang="en-US" altLang="zh-CN" dirty="0" smtClean="0"/>
          </a:p>
          <a:p>
            <a:r>
              <a:rPr lang="en-US" altLang="zh-CN" dirty="0" smtClean="0"/>
              <a:t>2、</a:t>
            </a:r>
            <a:r>
              <a:rPr lang="zh-CN" altLang="en-US" dirty="0" smtClean="0"/>
              <a:t>行为动词使用不熟练、不具体</a:t>
            </a:r>
            <a:endParaRPr lang="en-US" altLang="zh-CN" dirty="0" smtClean="0"/>
          </a:p>
          <a:p>
            <a:r>
              <a:rPr lang="en-US" altLang="zh-CN" dirty="0" smtClean="0"/>
              <a:t>3、</a:t>
            </a:r>
            <a:r>
              <a:rPr lang="zh-CN" altLang="en-US" dirty="0" smtClean="0"/>
              <a:t>行为主体常常写成老师的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 idx="4294967295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学校教育的思考层面与实践要务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142875" y="1071543"/>
          <a:ext cx="8858278" cy="56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5"/>
                <a:gridCol w="1000132"/>
                <a:gridCol w="1688051"/>
                <a:gridCol w="1238920"/>
                <a:gridCol w="1238920"/>
                <a:gridCol w="1238920"/>
                <a:gridCol w="1238920"/>
              </a:tblGrid>
              <a:tr h="6327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基本问题</a:t>
                      </a:r>
                      <a:endParaRPr lang="zh-CN" altLang="en-US" sz="20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常思教育目的、目标：培养什么人的问题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  <a:tr h="1214219">
                <a:tc rowSpan="7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重在要务实践：怎样培养人的问题</a:t>
                      </a:r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职能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实践要务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提出问题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探寻原理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研究策略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实践反思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学校行政</a:t>
                      </a:r>
                      <a:endParaRPr lang="en-US" altLang="zh-CN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vert="eaVert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1、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社会事业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2、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行政管理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学校业务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vert="eaVert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3、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立德树人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4、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课程建设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5、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教学效益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vert="eaVert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6、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学习质量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4143372" y="4286256"/>
            <a:ext cx="4857752" cy="2500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目的的长远思考</a:t>
            </a:r>
            <a:endParaRPr lang="en-US" altLang="zh-CN" sz="3200" dirty="0" smtClean="0"/>
          </a:p>
          <a:p>
            <a:pPr algn="ctr"/>
            <a:r>
              <a:rPr lang="zh-CN" altLang="en-US" sz="3200" dirty="0" smtClean="0"/>
              <a:t>目标的规范操作</a:t>
            </a:r>
            <a:endParaRPr lang="zh-CN" altLang="en-US" sz="3200" dirty="0"/>
          </a:p>
        </p:txBody>
      </p:sp>
      <p:sp>
        <p:nvSpPr>
          <p:cNvPr id="5" name="左箭头 4"/>
          <p:cNvSpPr/>
          <p:nvPr/>
        </p:nvSpPr>
        <p:spPr>
          <a:xfrm>
            <a:off x="4286248" y="2786058"/>
            <a:ext cx="4572032" cy="1357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从教育目的到教学目标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https://img.alicdn.com/bao/uploaded/i4/T1YlPFFwRcXXXXXXXX_!!0-item_pic.jpg_430x430q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286124"/>
            <a:ext cx="3548064" cy="3548064"/>
          </a:xfrm>
          <a:prstGeom prst="rect">
            <a:avLst/>
          </a:prstGeom>
          <a:noFill/>
        </p:spPr>
      </p:pic>
      <p:sp>
        <p:nvSpPr>
          <p:cNvPr id="71682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培养人“至圣至真”的信念</a:t>
            </a:r>
          </a:p>
        </p:txBody>
      </p:sp>
      <p:sp>
        <p:nvSpPr>
          <p:cNvPr id="71683" name="内容占位符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zh-CN" altLang="en-US" dirty="0" smtClean="0"/>
          </a:p>
        </p:txBody>
      </p:sp>
      <p:sp>
        <p:nvSpPr>
          <p:cNvPr id="71684" name="内容占位符 6"/>
          <p:cNvSpPr>
            <a:spLocks noGrp="1"/>
          </p:cNvSpPr>
          <p:nvPr>
            <p:ph sz="half" idx="2"/>
          </p:nvPr>
        </p:nvSpPr>
        <p:spPr>
          <a:xfrm>
            <a:off x="4500562" y="1474805"/>
            <a:ext cx="4572000" cy="45259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教育根本在心灵，</a:t>
            </a:r>
            <a:endParaRPr lang="en-US" altLang="zh-CN" dirty="0" smtClean="0"/>
          </a:p>
          <a:p>
            <a:r>
              <a:rPr lang="zh-CN" altLang="en-US" dirty="0" smtClean="0"/>
              <a:t>思维品质位其重。</a:t>
            </a:r>
            <a:endParaRPr lang="en-US" altLang="zh-CN" dirty="0" smtClean="0"/>
          </a:p>
          <a:p>
            <a:r>
              <a:rPr lang="zh-CN" altLang="en-US" dirty="0" smtClean="0"/>
              <a:t>育心健身强素养，</a:t>
            </a:r>
            <a:endParaRPr lang="en-US" altLang="zh-CN" dirty="0" smtClean="0"/>
          </a:p>
          <a:p>
            <a:r>
              <a:rPr lang="zh-CN" altLang="en-US" dirty="0" smtClean="0"/>
              <a:t>心能体能与群能。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            人能（</a:t>
            </a:r>
            <a:r>
              <a:rPr lang="en-US" altLang="zh-CN" dirty="0" smtClean="0"/>
              <a:t>OEN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zh-CN" altLang="en-US" dirty="0" smtClean="0"/>
          </a:p>
          <a:p>
            <a:endParaRPr lang="en-US" altLang="zh-CN" dirty="0" smtClean="0"/>
          </a:p>
          <a:p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7BAF-CA52-4471-BC8A-B8683DCB07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 descr="https://img3.doubanio.com/lpic/s2846153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27146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从事教育的必知与必做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目的、目标（目的的常思与目标的规范必做）</a:t>
            </a:r>
            <a:endParaRPr lang="en-US" altLang="zh-CN" dirty="0" smtClean="0"/>
          </a:p>
          <a:p>
            <a:r>
              <a:rPr lang="zh-CN" altLang="en-US" dirty="0" smtClean="0"/>
              <a:t>学习、学校学习（学习的认识与学校学习的质量追求必做）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 idx="4294967295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学校教育的思考层面与实践要务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142875" y="1071543"/>
          <a:ext cx="8858278" cy="56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5"/>
                <a:gridCol w="1000132"/>
                <a:gridCol w="1688051"/>
                <a:gridCol w="1238920"/>
                <a:gridCol w="1238920"/>
                <a:gridCol w="1238920"/>
                <a:gridCol w="1238920"/>
              </a:tblGrid>
              <a:tr h="6327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基本问题</a:t>
                      </a:r>
                      <a:endParaRPr lang="zh-CN" altLang="en-US" sz="20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常思教育目的、目标：培养什么人的问题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  <a:tr h="1214219">
                <a:tc rowSpan="7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重在要务实践：怎样培养人的问题</a:t>
                      </a:r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职能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实践要务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提出问题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探寻原理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研究策略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实践反思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学校行政</a:t>
                      </a:r>
                      <a:endParaRPr lang="en-US" altLang="zh-CN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vert="eaVert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1、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社会事业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2、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行政管理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学校业务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vert="eaVert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3、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立德树人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4、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课程建设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5、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教学效益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vert="eaVert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6、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学习质量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圆角矩形标注 7"/>
          <p:cNvSpPr/>
          <p:nvPr/>
        </p:nvSpPr>
        <p:spPr>
          <a:xfrm>
            <a:off x="4357686" y="3071810"/>
            <a:ext cx="4286280" cy="3214710"/>
          </a:xfrm>
          <a:prstGeom prst="wedgeRoundRectCallout">
            <a:avLst>
              <a:gd name="adj1" fmla="val -55500"/>
              <a:gd name="adj2" fmla="val 563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关于</a:t>
            </a:r>
            <a:r>
              <a:rPr lang="en-US" altLang="zh-CN" sz="2000" dirty="0"/>
              <a:t>“</a:t>
            </a:r>
            <a:r>
              <a:rPr lang="zh-CN" altLang="en-US" sz="2000" dirty="0"/>
              <a:t>学习</a:t>
            </a:r>
            <a:r>
              <a:rPr lang="en-US" altLang="zh-CN" sz="2000" dirty="0"/>
              <a:t>”</a:t>
            </a:r>
            <a:r>
              <a:rPr lang="zh-CN" altLang="en-US" sz="2000" dirty="0"/>
              <a:t>的理性修炼</a:t>
            </a:r>
            <a:endParaRPr lang="en-US" altLang="zh-CN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从熟知语句开始</a:t>
            </a:r>
            <a:r>
              <a:rPr lang="en-US" altLang="zh-CN" sz="2000" dirty="0"/>
              <a:t>——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探寻具有实践意义的核心理念</a:t>
            </a:r>
            <a:endParaRPr lang="en-US" altLang="zh-CN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学习是因经验发生的改变</a:t>
            </a:r>
            <a:endParaRPr lang="en-US" altLang="zh-CN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以原理出策略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NGJI~1\AppData\Local\Temp\1030592000.jpg"/>
          <p:cNvPicPr>
            <a:picLocks noChangeAspect="1" noChangeArrowheads="1"/>
          </p:cNvPicPr>
          <p:nvPr/>
        </p:nvPicPr>
        <p:blipFill>
          <a:blip r:embed="rId2"/>
          <a:srcRect l="28906" t="12500" r="32031" b="14583"/>
          <a:stretch>
            <a:fillRect/>
          </a:stretch>
        </p:blipFill>
        <p:spPr bwMode="auto">
          <a:xfrm rot="16200000">
            <a:off x="1143000" y="-1143003"/>
            <a:ext cx="6858001" cy="9144001"/>
          </a:xfrm>
          <a:prstGeom prst="rect">
            <a:avLst/>
          </a:prstGeom>
          <a:noFill/>
        </p:spPr>
      </p:pic>
      <p:sp>
        <p:nvSpPr>
          <p:cNvPr id="4" name="矩形标注 3"/>
          <p:cNvSpPr/>
          <p:nvPr/>
        </p:nvSpPr>
        <p:spPr>
          <a:xfrm>
            <a:off x="2285984" y="142852"/>
            <a:ext cx="6572296" cy="6572296"/>
          </a:xfrm>
          <a:prstGeom prst="wedgeRectCallout">
            <a:avLst>
              <a:gd name="adj1" fmla="val -59867"/>
              <a:gd name="adj2" fmla="val -36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 smtClean="0"/>
              <a:t>自然而然地生活感觉到的“数”</a:t>
            </a:r>
            <a:endParaRPr lang="zh-CN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NGJI~1\AppData\Local\Temp\1030592000.jpg"/>
          <p:cNvPicPr>
            <a:picLocks noChangeAspect="1" noChangeArrowheads="1"/>
          </p:cNvPicPr>
          <p:nvPr/>
        </p:nvPicPr>
        <p:blipFill>
          <a:blip r:embed="rId2"/>
          <a:srcRect l="28906" t="12500" r="32031" b="14583"/>
          <a:stretch>
            <a:fillRect/>
          </a:stretch>
        </p:blipFill>
        <p:spPr bwMode="auto">
          <a:xfrm rot="16200000">
            <a:off x="1143000" y="-1143003"/>
            <a:ext cx="6858001" cy="9144001"/>
          </a:xfrm>
          <a:prstGeom prst="rect">
            <a:avLst/>
          </a:prstGeom>
          <a:noFill/>
        </p:spPr>
      </p:pic>
      <p:sp>
        <p:nvSpPr>
          <p:cNvPr id="4" name="矩形标注 3"/>
          <p:cNvSpPr/>
          <p:nvPr/>
        </p:nvSpPr>
        <p:spPr>
          <a:xfrm>
            <a:off x="4214810" y="142852"/>
            <a:ext cx="4643470" cy="6572296"/>
          </a:xfrm>
          <a:prstGeom prst="wedgeRectCallout">
            <a:avLst>
              <a:gd name="adj1" fmla="val -68346"/>
              <a:gd name="adj2" fmla="val -33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用身体感觉“数”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NGJI~1\AppData\Local\Temp\1030592000.jpg"/>
          <p:cNvPicPr>
            <a:picLocks noChangeAspect="1" noChangeArrowheads="1"/>
          </p:cNvPicPr>
          <p:nvPr/>
        </p:nvPicPr>
        <p:blipFill>
          <a:blip r:embed="rId2"/>
          <a:srcRect l="28906" t="12500" r="32031" b="14583"/>
          <a:stretch>
            <a:fillRect/>
          </a:stretch>
        </p:blipFill>
        <p:spPr bwMode="auto">
          <a:xfrm rot="16200000">
            <a:off x="1143000" y="-1143003"/>
            <a:ext cx="6858001" cy="9144001"/>
          </a:xfrm>
          <a:prstGeom prst="rect">
            <a:avLst/>
          </a:prstGeom>
          <a:noFill/>
        </p:spPr>
      </p:pic>
      <p:sp>
        <p:nvSpPr>
          <p:cNvPr id="4" name="矩形标注 3"/>
          <p:cNvSpPr/>
          <p:nvPr/>
        </p:nvSpPr>
        <p:spPr>
          <a:xfrm>
            <a:off x="5643570" y="142852"/>
            <a:ext cx="3214710" cy="6572296"/>
          </a:xfrm>
          <a:prstGeom prst="wedgeRectCallout">
            <a:avLst>
              <a:gd name="adj1" fmla="val -68346"/>
              <a:gd name="adj2" fmla="val -33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用思维感觉“数”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zh-CN" altLang="en-US" smtClean="0">
                <a:ea typeface="宋体" pitchFamily="2" charset="-122"/>
              </a:rPr>
              <a:t>从教育方针到核心素养</a:t>
            </a:r>
            <a:r>
              <a:rPr lang="en-US" altLang="zh-CN" smtClean="0">
                <a:ea typeface="宋体" pitchFamily="2" charset="-122"/>
              </a:rPr>
              <a:t>……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899592" y="1790273"/>
            <a:ext cx="3315218" cy="2495983"/>
          </a:xfrm>
        </p:spPr>
        <p:txBody>
          <a:bodyPr>
            <a:normAutofit/>
          </a:bodyPr>
          <a:lstStyle/>
          <a:p>
            <a:pPr eaLnBrk="1"/>
            <a:r>
              <a:rPr lang="zh-CN" altLang="en-US" sz="2000" dirty="0">
                <a:ea typeface="宋体" pitchFamily="2" charset="-122"/>
              </a:rPr>
              <a:t>教育方针：教育必须为社会主义现代化建设服务，必须与生产劳动相结合，培养德、智、体等方面全面发展的社会主义事业的建设者和接班人</a:t>
            </a:r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6148" name="Picture 2" descr="http://img.mp.itc.cn/upload/20160914/d16d92b43ce54bc5ab7032aa34700bc8_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338030"/>
            <a:ext cx="4153707" cy="370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文本框 3"/>
          <p:cNvSpPr txBox="1">
            <a:spLocks noChangeArrowheads="1"/>
          </p:cNvSpPr>
          <p:nvPr/>
        </p:nvSpPr>
        <p:spPr bwMode="auto">
          <a:xfrm>
            <a:off x="5432254" y="1500174"/>
            <a:ext cx="2997398" cy="126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zh-CN" altLang="en-US" sz="2000" dirty="0">
                <a:ea typeface="宋体" pitchFamily="2" charset="-122"/>
              </a:rPr>
              <a:t>核心素养：</a:t>
            </a:r>
            <a:endParaRPr lang="en-US" altLang="zh-CN" sz="2000" dirty="0">
              <a:ea typeface="宋体" pitchFamily="2" charset="-122"/>
            </a:endParaRPr>
          </a:p>
          <a:p>
            <a:pPr eaLnBrk="1"/>
            <a:r>
              <a:rPr lang="zh-CN" altLang="en-US" sz="2000" dirty="0" smtClean="0">
                <a:ea typeface="宋体" pitchFamily="2" charset="-122"/>
              </a:rPr>
              <a:t>三</a:t>
            </a:r>
            <a:r>
              <a:rPr lang="zh-CN" altLang="en-US" sz="2000" dirty="0">
                <a:ea typeface="宋体" pitchFamily="2" charset="-122"/>
              </a:rPr>
              <a:t>个方面、六大素养、十八个基本要点</a:t>
            </a:r>
          </a:p>
          <a:p>
            <a:pPr eaLnBrk="1"/>
            <a:endParaRPr lang="zh-CN" altLang="en-US" sz="2000" dirty="0"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6493850"/>
              </p:ext>
            </p:extLst>
          </p:nvPr>
        </p:nvGraphicFramePr>
        <p:xfrm>
          <a:off x="755576" y="5517232"/>
          <a:ext cx="4896545" cy="919163"/>
        </p:xfrm>
        <a:graphic>
          <a:graphicData uri="http://schemas.openxmlformats.org/drawingml/2006/table">
            <a:tbl>
              <a:tblPr/>
              <a:tblGrid>
                <a:gridCol w="792088"/>
                <a:gridCol w="864096"/>
                <a:gridCol w="792088"/>
                <a:gridCol w="815830"/>
                <a:gridCol w="815830"/>
                <a:gridCol w="816613"/>
              </a:tblGrid>
              <a:tr h="919163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742950" indent="-28575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宋体" pitchFamily="2" charset="-122"/>
                          <a:sym typeface="Helvetica Light" charset="0"/>
                        </a:rPr>
                        <a:t>人文积淀　　　人文情怀　　审美情趣</a:t>
                      </a:r>
                    </a:p>
                  </a:txBody>
                  <a:tcPr marL="34290" marR="34290" marT="22860" marB="22860" horzOverflow="overflow">
                    <a:lnL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742950" indent="-28575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宋体" pitchFamily="2" charset="-122"/>
                          <a:sym typeface="Helvetica Light" charset="0"/>
                        </a:rPr>
                        <a:t>理性思维批判质疑勇于探究</a:t>
                      </a:r>
                    </a:p>
                  </a:txBody>
                  <a:tcPr marL="34290" marR="34290" marT="22860" marB="22860" horzOverflow="overflow">
                    <a:lnL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742950" indent="-28575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宋体" pitchFamily="2" charset="-122"/>
                          <a:sym typeface="Helvetica Light" charset="0"/>
                        </a:rPr>
                        <a:t>乐学善学勤于反思信息意识</a:t>
                      </a:r>
                    </a:p>
                  </a:txBody>
                  <a:tcPr marL="34290" marR="34290" marT="22860" marB="22860" horzOverflow="overflow">
                    <a:lnL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742950" indent="-28575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宋体" pitchFamily="2" charset="-122"/>
                          <a:sym typeface="Helvetica Light" charset="0"/>
                        </a:rPr>
                        <a:t>珍爱生命健全人格自我管理</a:t>
                      </a:r>
                    </a:p>
                  </a:txBody>
                  <a:tcPr marL="34290" marR="34290" marT="22860" marB="22860" horzOverflow="overflow">
                    <a:lnL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742950" indent="-28575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宋体" pitchFamily="2" charset="-122"/>
                          <a:sym typeface="Helvetica Light" charset="0"/>
                        </a:rPr>
                        <a:t>社会责任国家认同国际理解</a:t>
                      </a:r>
                    </a:p>
                  </a:txBody>
                  <a:tcPr marL="34290" marR="34290" marT="22860" marB="22860" horzOverflow="overflow">
                    <a:lnL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742950" indent="-28575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11430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6002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2057400" indent="-228600">
                        <a:spcBef>
                          <a:spcPts val="4200"/>
                        </a:spcBef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5146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9718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4290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886200" indent="-2286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75000"/>
                        <a:defRPr sz="46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宋体" pitchFamily="2" charset="-122"/>
                          <a:sym typeface="Helvetica Light" charset="0"/>
                        </a:rPr>
                        <a:t>劳动意识问题解决技术运用</a:t>
                      </a:r>
                    </a:p>
                  </a:txBody>
                  <a:tcPr marL="34290" marR="34290" marT="22860" marB="22860" horzOverflow="overflow">
                    <a:lnL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0289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NGJI~1\AppData\Local\Temp\1030592000.jpg"/>
          <p:cNvPicPr>
            <a:picLocks noChangeAspect="1" noChangeArrowheads="1"/>
          </p:cNvPicPr>
          <p:nvPr/>
        </p:nvPicPr>
        <p:blipFill>
          <a:blip r:embed="rId2"/>
          <a:srcRect l="28906" t="12500" r="32031" b="14583"/>
          <a:stretch>
            <a:fillRect/>
          </a:stretch>
        </p:blipFill>
        <p:spPr bwMode="auto">
          <a:xfrm rot="16200000">
            <a:off x="1143000" y="-1143003"/>
            <a:ext cx="6858001" cy="9144001"/>
          </a:xfrm>
          <a:prstGeom prst="rect">
            <a:avLst/>
          </a:prstGeom>
          <a:noFill/>
        </p:spPr>
      </p:pic>
      <p:sp>
        <p:nvSpPr>
          <p:cNvPr id="4" name="矩形标注 3"/>
          <p:cNvSpPr/>
          <p:nvPr/>
        </p:nvSpPr>
        <p:spPr>
          <a:xfrm>
            <a:off x="7500958" y="142852"/>
            <a:ext cx="1571604" cy="6572296"/>
          </a:xfrm>
          <a:prstGeom prst="wedgeRectCallout">
            <a:avLst>
              <a:gd name="adj1" fmla="val -95731"/>
              <a:gd name="adj2" fmla="val -3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用形感觉数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NGJI~1\AppData\Local\Temp\1030592000.jpg"/>
          <p:cNvPicPr>
            <a:picLocks noChangeAspect="1" noChangeArrowheads="1"/>
          </p:cNvPicPr>
          <p:nvPr/>
        </p:nvPicPr>
        <p:blipFill>
          <a:blip r:embed="rId2"/>
          <a:srcRect l="28906" t="12500" r="32031" b="14583"/>
          <a:stretch>
            <a:fillRect/>
          </a:stretch>
        </p:blipFill>
        <p:spPr bwMode="auto">
          <a:xfrm rot="16200000">
            <a:off x="1143000" y="-1143003"/>
            <a:ext cx="6858001" cy="9144001"/>
          </a:xfrm>
          <a:prstGeom prst="rect">
            <a:avLst/>
          </a:prstGeom>
          <a:noFill/>
        </p:spPr>
      </p:pic>
      <p:sp>
        <p:nvSpPr>
          <p:cNvPr id="4" name="矩形标注 3"/>
          <p:cNvSpPr/>
          <p:nvPr/>
        </p:nvSpPr>
        <p:spPr>
          <a:xfrm>
            <a:off x="0" y="0"/>
            <a:ext cx="7072330" cy="6858000"/>
          </a:xfrm>
          <a:prstGeom prst="wedgeRectCallout">
            <a:avLst>
              <a:gd name="adj1" fmla="val 57913"/>
              <a:gd name="adj2" fmla="val -19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实现教学目的</a:t>
            </a:r>
            <a:endParaRPr lang="en-US" altLang="zh-CN" sz="5400" dirty="0" smtClean="0"/>
          </a:p>
          <a:p>
            <a:pPr algn="ctr"/>
            <a:r>
              <a:rPr lang="zh-CN" altLang="en-US" sz="5400" dirty="0" smtClean="0"/>
              <a:t>形成数感</a:t>
            </a:r>
            <a:endParaRPr lang="en-US" altLang="zh-CN" sz="5400" dirty="0" smtClean="0"/>
          </a:p>
          <a:p>
            <a:pPr algn="ctr"/>
            <a:r>
              <a:rPr lang="zh-CN" altLang="en-US" sz="5400" dirty="0" smtClean="0"/>
              <a:t>数的意识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mg2.imgtn.bdimg.com/it/u=3915488256,3701870238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0" name="Picture 6" descr="http://blog.risechina.org/UploadFiles/2012-12/7954426345.jpg"/>
          <p:cNvPicPr>
            <a:picLocks noChangeAspect="1" noChangeArrowheads="1"/>
          </p:cNvPicPr>
          <p:nvPr/>
        </p:nvPicPr>
        <p:blipFill>
          <a:blip r:embed="rId2"/>
          <a:srcRect l="11842" r="9211"/>
          <a:stretch>
            <a:fillRect/>
          </a:stretch>
        </p:blipFill>
        <p:spPr bwMode="auto">
          <a:xfrm>
            <a:off x="5023187" y="1643050"/>
            <a:ext cx="3835093" cy="4857784"/>
          </a:xfrm>
          <a:prstGeom prst="rect">
            <a:avLst/>
          </a:prstGeom>
          <a:noFill/>
        </p:spPr>
      </p:pic>
      <p:pic>
        <p:nvPicPr>
          <p:cNvPr id="1032" name="Picture 8" descr="http://www.kfzimg.com/G00/M00/D0/98/ooYBAFZlK-iAYns3AAKzsWG_Wto234_n.jpg"/>
          <p:cNvPicPr>
            <a:picLocks noChangeAspect="1" noChangeArrowheads="1"/>
          </p:cNvPicPr>
          <p:nvPr/>
        </p:nvPicPr>
        <p:blipFill>
          <a:blip r:embed="rId3"/>
          <a:srcRect l="17105" t="2621" r="15789" b="5633"/>
          <a:stretch>
            <a:fillRect/>
          </a:stretch>
        </p:blipFill>
        <p:spPr bwMode="auto">
          <a:xfrm>
            <a:off x="357158" y="179271"/>
            <a:ext cx="3929090" cy="5392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从事教育的必知与必做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目的、目标（目的的常思与目标的规范必做）</a:t>
            </a:r>
            <a:endParaRPr lang="en-US" altLang="zh-CN" dirty="0" smtClean="0"/>
          </a:p>
          <a:p>
            <a:r>
              <a:rPr lang="zh-CN" altLang="en-US" dirty="0" smtClean="0"/>
              <a:t>学习、学校学习（学习的认识与学校学习的重心必做）</a:t>
            </a:r>
            <a:endParaRPr lang="en-US" altLang="zh-CN" dirty="0" smtClean="0"/>
          </a:p>
          <a:p>
            <a:r>
              <a:rPr lang="zh-CN" altLang="en-US" dirty="0" smtClean="0"/>
              <a:t>教学、课堂教学（教学的理解与课堂教学的两个落实必做）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 idx="4294967295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学校教育的思考层面与实践要务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142875" y="1071543"/>
          <a:ext cx="8858278" cy="56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5"/>
                <a:gridCol w="1000132"/>
                <a:gridCol w="1688051"/>
                <a:gridCol w="1238920"/>
                <a:gridCol w="1238920"/>
                <a:gridCol w="1238920"/>
                <a:gridCol w="1238920"/>
              </a:tblGrid>
              <a:tr h="6327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基本问题</a:t>
                      </a:r>
                      <a:endParaRPr lang="zh-CN" altLang="en-US" sz="20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常思教育目的、目标：培养什么人的问题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  <a:tr h="1214219">
                <a:tc rowSpan="7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重在要务实践：怎样培养人的问题</a:t>
                      </a:r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职能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实践要务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提出问题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探寻原理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研究策略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实践反思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学校行政</a:t>
                      </a:r>
                      <a:endParaRPr lang="en-US" altLang="zh-CN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vert="eaVert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1、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社会事业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2、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行政管理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学校业务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vert="eaVert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3、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立德树人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4、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课程建设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5、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教学效益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vert="eaVert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6、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学习质量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圆角矩形标注 7"/>
          <p:cNvSpPr/>
          <p:nvPr/>
        </p:nvSpPr>
        <p:spPr>
          <a:xfrm>
            <a:off x="4572000" y="3071810"/>
            <a:ext cx="4286280" cy="3214710"/>
          </a:xfrm>
          <a:prstGeom prst="wedgeRoundRectCallout">
            <a:avLst>
              <a:gd name="adj1" fmla="val -61722"/>
              <a:gd name="adj2" fmla="val 337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关于</a:t>
            </a:r>
            <a:r>
              <a:rPr lang="en-US" altLang="zh-CN" sz="2000" dirty="0"/>
              <a:t>“</a:t>
            </a:r>
            <a:r>
              <a:rPr lang="zh-CN" altLang="en-US" sz="2000" dirty="0"/>
              <a:t>教学</a:t>
            </a:r>
            <a:r>
              <a:rPr lang="en-US" altLang="zh-CN" sz="2000" dirty="0"/>
              <a:t>”</a:t>
            </a:r>
            <a:r>
              <a:rPr lang="zh-CN" altLang="en-US" sz="2000" dirty="0"/>
              <a:t>的理性修炼</a:t>
            </a:r>
            <a:endParaRPr lang="en-US" altLang="zh-CN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人常说的</a:t>
            </a:r>
            <a:r>
              <a:rPr lang="en-US" altLang="zh-CN" sz="2000" dirty="0"/>
              <a:t>——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最有实践意义</a:t>
            </a:r>
            <a:r>
              <a:rPr lang="zh-CN" altLang="en-US" sz="2000" dirty="0" smtClean="0"/>
              <a:t>的理念</a:t>
            </a:r>
            <a:r>
              <a:rPr lang="en-US" altLang="zh-CN" sz="2000" dirty="0" smtClean="0"/>
              <a:t>——</a:t>
            </a:r>
            <a:endParaRPr lang="en-US" altLang="zh-CN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教学是</a:t>
            </a:r>
            <a:r>
              <a:rPr lang="zh-CN" altLang="en-US" sz="2000" dirty="0" smtClean="0"/>
              <a:t>将间接经验直观化</a:t>
            </a:r>
            <a:endParaRPr lang="en-US" altLang="zh-CN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/>
              <a:t>两条贯通的教学要求</a:t>
            </a:r>
            <a:endParaRPr lang="en-US" altLang="zh-CN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/>
              <a:t>点点清、直观明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 cstate="print"/>
          <a:srcRect l="17518" r="13314"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ec4.images-amazon.com/images/I/41FuKNJyTUL._SY344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7"/>
            <a:ext cx="4071966" cy="5856310"/>
          </a:xfrm>
          <a:prstGeom prst="rect">
            <a:avLst/>
          </a:prstGeom>
          <a:noFill/>
        </p:spPr>
      </p:pic>
      <p:pic>
        <p:nvPicPr>
          <p:cNvPr id="47112" name="Picture 8" descr="科学解释与人文理解"/>
          <p:cNvPicPr>
            <a:picLocks noChangeAspect="1" noChangeArrowheads="1"/>
          </p:cNvPicPr>
          <p:nvPr/>
        </p:nvPicPr>
        <p:blipFill>
          <a:blip r:embed="rId3"/>
          <a:srcRect l="15789" r="11843"/>
          <a:stretch>
            <a:fillRect/>
          </a:stretch>
        </p:blipFill>
        <p:spPr bwMode="auto">
          <a:xfrm>
            <a:off x="4572000" y="1214422"/>
            <a:ext cx="45720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从事教育的必知与必做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目的、目标（目的的常思与目标的规范必做）</a:t>
            </a:r>
            <a:endParaRPr lang="en-US" altLang="zh-CN" dirty="0" smtClean="0"/>
          </a:p>
          <a:p>
            <a:r>
              <a:rPr lang="zh-CN" altLang="en-US" dirty="0" smtClean="0"/>
              <a:t>学习、学校学习（学习的认识与学校学习的重心必做）</a:t>
            </a:r>
            <a:endParaRPr lang="en-US" altLang="zh-CN" dirty="0" smtClean="0"/>
          </a:p>
          <a:p>
            <a:r>
              <a:rPr lang="zh-CN" altLang="en-US" dirty="0" smtClean="0"/>
              <a:t>教学、课堂教学（教学的理解与课堂教学的两个落实必做）</a:t>
            </a:r>
            <a:endParaRPr lang="en-US" altLang="zh-CN" dirty="0" smtClean="0"/>
          </a:p>
          <a:p>
            <a:r>
              <a:rPr lang="zh-CN" altLang="en-US" dirty="0" smtClean="0"/>
              <a:t>课程、学科课程（课程的理解与践行必做）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 idx="4294967295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学校教育的思考层面与实践要务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142875" y="1071543"/>
          <a:ext cx="8858278" cy="56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5"/>
                <a:gridCol w="1000132"/>
                <a:gridCol w="1688051"/>
                <a:gridCol w="1238920"/>
                <a:gridCol w="1238920"/>
                <a:gridCol w="1238920"/>
                <a:gridCol w="1238920"/>
              </a:tblGrid>
              <a:tr h="6327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基本问题</a:t>
                      </a:r>
                      <a:endParaRPr lang="zh-CN" altLang="en-US" sz="20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常思教育目的、目标：培养什么人的问题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  <a:tr h="1214219">
                <a:tc rowSpan="7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重在要务实践：怎样培养人的问题</a:t>
                      </a:r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职能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实践要务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提出问题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探寻原理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研究策略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实践反思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学校行政</a:t>
                      </a:r>
                      <a:endParaRPr lang="en-US" altLang="zh-CN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vert="eaVert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1、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社会事业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2、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行政管理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学校业务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vert="eaVert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3、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立德树人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4、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课程建设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5、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教学效益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vert="eaVert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6、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学习质量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圆角矩形标注 7"/>
          <p:cNvSpPr/>
          <p:nvPr/>
        </p:nvSpPr>
        <p:spPr>
          <a:xfrm>
            <a:off x="4572000" y="3071810"/>
            <a:ext cx="4357718" cy="3214710"/>
          </a:xfrm>
          <a:prstGeom prst="wedgeRoundRectCallout">
            <a:avLst>
              <a:gd name="adj1" fmla="val -59973"/>
              <a:gd name="adj2" fmla="val 148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/>
              <a:t>课程是精选的知识和经验</a:t>
            </a:r>
            <a:r>
              <a:rPr lang="en-US" altLang="zh-CN" sz="2000" dirty="0" smtClean="0"/>
              <a:t>——</a:t>
            </a:r>
            <a:endParaRPr lang="en-US" altLang="zh-CN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/>
              <a:t>自然科学</a:t>
            </a:r>
            <a:r>
              <a:rPr lang="zh-CN" altLang="en-US" sz="2000" dirty="0"/>
              <a:t>、人文科学、体艺</a:t>
            </a:r>
            <a:r>
              <a:rPr lang="zh-CN" altLang="en-US" sz="2000" dirty="0" smtClean="0"/>
              <a:t>学科</a:t>
            </a:r>
            <a:endParaRPr lang="en-US" altLang="zh-CN" sz="2000" dirty="0" smtClean="0"/>
          </a:p>
          <a:p>
            <a:pPr algn="ctr">
              <a:defRPr/>
            </a:pPr>
            <a:r>
              <a:rPr lang="zh-CN" altLang="en-US" sz="2000" dirty="0" smtClean="0"/>
              <a:t>学科课程的理解</a:t>
            </a:r>
            <a:r>
              <a:rPr lang="en-US" altLang="zh-CN" sz="2000" dirty="0" smtClean="0"/>
              <a:t>——</a:t>
            </a:r>
          </a:p>
          <a:p>
            <a:pPr algn="ctr">
              <a:defRPr/>
            </a:pPr>
            <a:r>
              <a:rPr lang="zh-CN" altLang="en-US" sz="2000" dirty="0" smtClean="0"/>
              <a:t>课程是跑道（跑步）</a:t>
            </a:r>
            <a:endParaRPr lang="en-US" altLang="zh-CN" sz="2000" dirty="0" smtClean="0"/>
          </a:p>
          <a:p>
            <a:pPr algn="ctr">
              <a:defRPr/>
            </a:pPr>
            <a:r>
              <a:rPr lang="zh-CN" altLang="en-US" sz="2000" dirty="0" smtClean="0"/>
              <a:t>学科教学的根本把握</a:t>
            </a:r>
            <a:r>
              <a:rPr lang="en-US" altLang="zh-CN" sz="2000" dirty="0" smtClean="0"/>
              <a:t>——</a:t>
            </a:r>
          </a:p>
          <a:p>
            <a:pPr algn="ctr">
              <a:defRPr/>
            </a:pPr>
            <a:r>
              <a:rPr lang="zh-CN" altLang="en-US" sz="2000" dirty="0" smtClean="0"/>
              <a:t>是什么与教什么</a:t>
            </a:r>
            <a:endParaRPr lang="en-US" altLang="zh-CN" sz="2000" dirty="0" smtClean="0"/>
          </a:p>
          <a:p>
            <a:pPr algn="ctr">
              <a:defRPr/>
            </a:pPr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从教育知识素养到学科核心素养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WANGJI~1\AppData\Local\Temp\1474879078.jpg"/>
          <p:cNvPicPr>
            <a:picLocks noChangeAspect="1" noChangeArrowheads="1"/>
          </p:cNvPicPr>
          <p:nvPr/>
        </p:nvPicPr>
        <p:blipFill>
          <a:blip r:embed="rId2"/>
          <a:srcRect l="6250" t="21902" r="2343" b="17708"/>
          <a:stretch>
            <a:fillRect/>
          </a:stretch>
        </p:blipFill>
        <p:spPr bwMode="auto">
          <a:xfrm>
            <a:off x="71438" y="1357298"/>
            <a:ext cx="892971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sa.baidu.com/baike/c0%3Dbaike80%2C5%2C5%2C80%2C26/sign=0fdb284b1e950a7b613846966bb809bc/e61190ef76c6a7ef8dc8db5bfefaaf51f2de66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4143404" cy="5440945"/>
          </a:xfrm>
          <a:prstGeom prst="rect">
            <a:avLst/>
          </a:prstGeom>
          <a:noFill/>
        </p:spPr>
      </p:pic>
      <p:pic>
        <p:nvPicPr>
          <p:cNvPr id="1030" name="Picture 6" descr="http://www.kfzimg.com/W01/a164ddb713406843341e3b6f7c8a14a6_n.jpg"/>
          <p:cNvPicPr>
            <a:picLocks noChangeAspect="1" noChangeArrowheads="1"/>
          </p:cNvPicPr>
          <p:nvPr/>
        </p:nvPicPr>
        <p:blipFill>
          <a:blip r:embed="rId3"/>
          <a:srcRect l="4847" r="4683"/>
          <a:stretch>
            <a:fillRect/>
          </a:stretch>
        </p:blipFill>
        <p:spPr bwMode="auto">
          <a:xfrm>
            <a:off x="4718636" y="1928802"/>
            <a:ext cx="421108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从事教育的必知与必做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目的、目标（目的的常思与目标的规范必做）</a:t>
            </a:r>
            <a:endParaRPr lang="en-US" altLang="zh-CN" dirty="0" smtClean="0"/>
          </a:p>
          <a:p>
            <a:r>
              <a:rPr lang="zh-CN" altLang="en-US" dirty="0" smtClean="0"/>
              <a:t>学习、学校学习（学习的认识与学校学习的重心必做）</a:t>
            </a:r>
            <a:endParaRPr lang="en-US" altLang="zh-CN" dirty="0" smtClean="0"/>
          </a:p>
          <a:p>
            <a:r>
              <a:rPr lang="zh-CN" altLang="en-US" dirty="0" smtClean="0"/>
              <a:t>教学、课堂教学（教学的理解与课堂教学的两个落实必做）</a:t>
            </a:r>
            <a:endParaRPr lang="en-US" altLang="zh-CN" dirty="0" smtClean="0"/>
          </a:p>
          <a:p>
            <a:r>
              <a:rPr lang="zh-CN" altLang="en-US" dirty="0" smtClean="0"/>
              <a:t>课程、学科课程（课程的理解与践行必做）</a:t>
            </a:r>
            <a:endParaRPr lang="en-US" altLang="zh-CN" dirty="0" smtClean="0"/>
          </a:p>
          <a:p>
            <a:r>
              <a:rPr lang="zh-CN" altLang="en-US" dirty="0" smtClean="0"/>
              <a:t>教育、立德树人（公德教育优先必做）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 idx="4294967295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学校教育的思考层面与实践要务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142875" y="1071543"/>
          <a:ext cx="8858278" cy="56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5"/>
                <a:gridCol w="1000132"/>
                <a:gridCol w="1688051"/>
                <a:gridCol w="1238920"/>
                <a:gridCol w="1238920"/>
                <a:gridCol w="1238920"/>
                <a:gridCol w="1238920"/>
              </a:tblGrid>
              <a:tr h="6327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基本问题</a:t>
                      </a:r>
                      <a:endParaRPr lang="zh-CN" altLang="en-US" sz="20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常思教育目的、目标：培养什么人的问题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  <a:tr h="1214219">
                <a:tc rowSpan="7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重在要务实践：怎样培养人的问题</a:t>
                      </a:r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职能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实践要务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提出问题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探寻原理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研究策略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实践反思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学校行政</a:t>
                      </a:r>
                      <a:endParaRPr lang="en-US" altLang="zh-CN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vert="eaVert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1、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社会事业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2、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行政管理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学校业务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vert="eaVert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</a:rPr>
                        <a:t>3、</a:t>
                      </a:r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立德树人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4、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课程建设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5、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教学效益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vert="eaVert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6、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学习质量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圆角矩形标注 7"/>
          <p:cNvSpPr/>
          <p:nvPr/>
        </p:nvSpPr>
        <p:spPr>
          <a:xfrm>
            <a:off x="4572000" y="3071810"/>
            <a:ext cx="4357718" cy="3214710"/>
          </a:xfrm>
          <a:prstGeom prst="wedgeRoundRectCallout">
            <a:avLst>
              <a:gd name="adj1" fmla="val -60556"/>
              <a:gd name="adj2" fmla="val -37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/>
              <a:t>道德教育的理性修炼</a:t>
            </a:r>
            <a:endParaRPr lang="en-US" altLang="zh-CN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/>
              <a:t>继承性的反思</a:t>
            </a:r>
            <a:r>
              <a:rPr lang="zh-CN" altLang="en-US" sz="2000" dirty="0"/>
              <a:t>伦理</a:t>
            </a:r>
            <a:endParaRPr lang="en-US" altLang="zh-CN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/>
              <a:t>道德的本质思考</a:t>
            </a:r>
            <a:endParaRPr lang="en-US" altLang="zh-CN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/>
              <a:t>——</a:t>
            </a:r>
            <a:r>
              <a:rPr lang="zh-CN" altLang="en-US" sz="2000" dirty="0" smtClean="0"/>
              <a:t>本质</a:t>
            </a:r>
            <a:r>
              <a:rPr lang="zh-CN" altLang="en-US" sz="2000" dirty="0"/>
              <a:t>是价值学（</a:t>
            </a:r>
            <a:r>
              <a:rPr lang="zh-CN" altLang="en-US" sz="2000" dirty="0" smtClean="0"/>
              <a:t>至善）</a:t>
            </a:r>
            <a:endParaRPr lang="en-US" altLang="zh-CN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公平正义为善</a:t>
            </a:r>
            <a:endParaRPr lang="en-US" altLang="zh-CN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公德至上的德育实践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mgsa.baidu.com/baike/c0%3Dbaike80%2C5%2C5%2C80%2C26/sign=a4350563af345982d187edc06d9d5ac8/ac6eddc451da81cb0a3312da5066d016082431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37201"/>
            <a:ext cx="4043370" cy="5520755"/>
          </a:xfrm>
          <a:prstGeom prst="rect">
            <a:avLst/>
          </a:prstGeom>
          <a:noFill/>
        </p:spPr>
      </p:pic>
      <p:pic>
        <p:nvPicPr>
          <p:cNvPr id="48132" name="Picture 4" descr="https://imgsa.baidu.com/baike/c0%3Dbaike80%2C5%2C5%2C80%2C26/sign=e75d0577372ac65c73086e219a9bd974/b812c8fcc3cec3fd21d97e62d488d43f869427c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21484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学校教育的思考层面与实践要务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教师的核心素养：教育知识的生成能力与应用能力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学习、教学、课程、德育、社会、目的、目标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教育知识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教育智慧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教育事业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F4C8C-2E54-4104-82D6-3B585788DDDB}" type="slidenum">
              <a:rPr lang="en-US" altLang="zh-CN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smtClean="0"/>
              <a:t>诗喻司职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2032000"/>
            <a:ext cx="7991475" cy="3557588"/>
          </a:xfrm>
        </p:spPr>
        <p:txBody>
          <a:bodyPr/>
          <a:lstStyle/>
          <a:p>
            <a:r>
              <a:rPr lang="zh-CN" altLang="en-US" sz="3600" smtClean="0"/>
              <a:t>主持团队何真谛，引领各方首核心。</a:t>
            </a:r>
          </a:p>
          <a:p>
            <a:r>
              <a:rPr lang="zh-CN" altLang="en-US" sz="3600" smtClean="0"/>
              <a:t>灯下光明好砚墨，林稍鸟韵佳抚琴。</a:t>
            </a:r>
          </a:p>
          <a:p>
            <a:r>
              <a:rPr lang="zh-CN" altLang="en-US" sz="3600" smtClean="0"/>
              <a:t>清水濯衣槌去渍，艳阳暖雪火来衿。</a:t>
            </a:r>
          </a:p>
          <a:p>
            <a:r>
              <a:rPr lang="zh-CN" altLang="en-US" sz="3600" smtClean="0"/>
              <a:t>内凝外聚成合力，文化润生铸神魂。</a:t>
            </a:r>
          </a:p>
          <a:p>
            <a:endParaRPr lang="en-US" altLang="zh-CN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WANGJI~1\AppData\Local\Temp\2080403780.jpg"/>
          <p:cNvPicPr>
            <a:picLocks noChangeAspect="1" noChangeArrowheads="1"/>
          </p:cNvPicPr>
          <p:nvPr/>
        </p:nvPicPr>
        <p:blipFill>
          <a:blip r:embed="rId2"/>
          <a:srcRect l="3125" t="32337" r="3906" b="18750"/>
          <a:stretch>
            <a:fillRect/>
          </a:stretch>
        </p:blipFill>
        <p:spPr bwMode="auto">
          <a:xfrm>
            <a:off x="214314" y="142876"/>
            <a:ext cx="8929718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rcRect b="12111"/>
          <a:stretch>
            <a:fillRect/>
          </a:stretch>
        </p:blipFill>
        <p:spPr bwMode="auto">
          <a:xfrm>
            <a:off x="71439" y="116666"/>
            <a:ext cx="4714876" cy="324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3"/>
          <a:srcRect b="13161"/>
          <a:stretch>
            <a:fillRect/>
          </a:stretch>
        </p:blipFill>
        <p:spPr bwMode="auto">
          <a:xfrm>
            <a:off x="215739" y="3429000"/>
            <a:ext cx="449913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4"/>
          <a:srcRect b="13759"/>
          <a:stretch>
            <a:fillRect/>
          </a:stretch>
        </p:blipFill>
        <p:spPr bwMode="auto">
          <a:xfrm>
            <a:off x="4714876" y="428604"/>
            <a:ext cx="4286281" cy="303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5"/>
          <a:srcRect b="14063"/>
          <a:stretch>
            <a:fillRect/>
          </a:stretch>
        </p:blipFill>
        <p:spPr bwMode="auto">
          <a:xfrm>
            <a:off x="5000629" y="3714753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圆角矩形标注 8"/>
          <p:cNvSpPr/>
          <p:nvPr/>
        </p:nvSpPr>
        <p:spPr>
          <a:xfrm>
            <a:off x="428596" y="357166"/>
            <a:ext cx="2857520" cy="1785950"/>
          </a:xfrm>
          <a:prstGeom prst="wedgeRoundRectCallout">
            <a:avLst>
              <a:gd name="adj1" fmla="val 89572"/>
              <a:gd name="adj2" fmla="val 788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从这里入手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照片 1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92247"/>
            <a:ext cx="3910012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照片 1278"/>
          <p:cNvPicPr>
            <a:picLocks noChangeAspect="1" noChangeArrowheads="1"/>
          </p:cNvPicPr>
          <p:nvPr/>
        </p:nvPicPr>
        <p:blipFill>
          <a:blip r:embed="rId3" cstate="print"/>
          <a:srcRect l="1559" t="1553" r="4314" b="2026"/>
          <a:stretch>
            <a:fillRect/>
          </a:stretch>
        </p:blipFill>
        <p:spPr bwMode="auto">
          <a:xfrm>
            <a:off x="452435" y="1285860"/>
            <a:ext cx="3833813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noProof="1" smtClean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教育部评选基础教育创新成果奖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arsgo.com/upload/83/13134734982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8538" y="4357694"/>
            <a:ext cx="3075494" cy="222408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dirty="0" smtClean="0"/>
              <a:t>教师发展的思想方法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5518183"/>
            <a:ext cx="2286016" cy="982651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以一驭多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gb.cri.cn/mmsource/images/2006/06/23/pb060623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4752" y="2214554"/>
            <a:ext cx="2684930" cy="2009772"/>
          </a:xfrm>
          <a:prstGeom prst="rect">
            <a:avLst/>
          </a:prstGeom>
          <a:noFill/>
        </p:spPr>
      </p:pic>
      <p:sp>
        <p:nvSpPr>
          <p:cNvPr id="1030" name="AutoShape 6" descr="http://img3.imgtn.bdimg.com/it/u=4137614990,1442837669&amp;fm=21&amp;gp=0.jpg"/>
          <p:cNvSpPr>
            <a:spLocks noChangeAspect="1" noChangeArrowheads="1"/>
          </p:cNvSpPr>
          <p:nvPr/>
        </p:nvSpPr>
        <p:spPr bwMode="auto">
          <a:xfrm>
            <a:off x="155575" y="-1165225"/>
            <a:ext cx="4067175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" name="AutoShape 8" descr="http://img4.imgtn.bdimg.com/it/u=4137614990,1442837669&amp;fm=214&amp;gp=0.jpg"/>
          <p:cNvSpPr>
            <a:spLocks noChangeAspect="1" noChangeArrowheads="1"/>
          </p:cNvSpPr>
          <p:nvPr/>
        </p:nvSpPr>
        <p:spPr bwMode="auto">
          <a:xfrm>
            <a:off x="155575" y="-1165225"/>
            <a:ext cx="4067175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" name="AutoShape 10" descr="http://img3.imgtn.bdimg.com/it/u=4137614990,1442837669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" name="AutoShape 12" descr="http://img0.imgtn.bdimg.com/it/u=3779387217,2934368857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8" name="Picture 14" descr="http://img5.blog.eastmoney.com/qg/qgw88888/201210/20121028194521923.jpg"/>
          <p:cNvPicPr>
            <a:picLocks noChangeAspect="1" noChangeArrowheads="1"/>
          </p:cNvPicPr>
          <p:nvPr/>
        </p:nvPicPr>
        <p:blipFill>
          <a:blip r:embed="rId4"/>
          <a:srcRect t="2930" b="9179"/>
          <a:stretch>
            <a:fillRect/>
          </a:stretch>
        </p:blipFill>
        <p:spPr bwMode="auto">
          <a:xfrm>
            <a:off x="2857488" y="1285860"/>
            <a:ext cx="3248025" cy="2214578"/>
          </a:xfrm>
          <a:prstGeom prst="rect">
            <a:avLst/>
          </a:prstGeom>
          <a:noFill/>
        </p:spPr>
      </p:pic>
      <p:sp>
        <p:nvSpPr>
          <p:cNvPr id="1040" name="AutoShape 16" descr="http://img3.imgtn.bdimg.com/it/u=4052391110,2891108435&amp;fm=21&amp;gp=0.jpg"/>
          <p:cNvSpPr>
            <a:spLocks noChangeAspect="1" noChangeArrowheads="1"/>
          </p:cNvSpPr>
          <p:nvPr/>
        </p:nvSpPr>
        <p:spPr bwMode="auto">
          <a:xfrm>
            <a:off x="155575" y="-1135063"/>
            <a:ext cx="4629150" cy="237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42" name="Picture 18" descr="http://www.52ij.com/chengyu/img/19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2877923" cy="2081210"/>
          </a:xfrm>
          <a:prstGeom prst="rect">
            <a:avLst/>
          </a:prstGeom>
          <a:noFill/>
        </p:spPr>
      </p:pic>
      <p:pic>
        <p:nvPicPr>
          <p:cNvPr id="1044" name="Picture 20" descr="http://s2.sinaimg.cn/mw690/002IEhbSgy6XExYnMOd51&amp;6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572008"/>
            <a:ext cx="3214710" cy="2143140"/>
          </a:xfrm>
          <a:prstGeom prst="rect">
            <a:avLst/>
          </a:prstGeom>
          <a:noFill/>
        </p:spPr>
      </p:pic>
      <p:pic>
        <p:nvPicPr>
          <p:cNvPr id="1046" name="Picture 22" descr="http://s10.sinaimg.cn/large/003fh2sIgy6Kg6wUKUxe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059" y="3000372"/>
            <a:ext cx="2666992" cy="2000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一个基本问题，七个关键把握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日常生活七件事：</a:t>
            </a:r>
            <a:endParaRPr lang="en-US" altLang="zh-CN" dirty="0" smtClean="0"/>
          </a:p>
          <a:p>
            <a:r>
              <a:rPr lang="zh-CN" altLang="en-US" dirty="0"/>
              <a:t>柴米油盐酱醋茶</a:t>
            </a:r>
            <a:endParaRPr lang="en-US" altLang="zh-CN" dirty="0" smtClean="0"/>
          </a:p>
          <a:p>
            <a:r>
              <a:rPr lang="zh-CN" altLang="en-US" dirty="0" smtClean="0"/>
              <a:t>教育工作一个基本、七个关键词</a:t>
            </a:r>
            <a:endParaRPr lang="en-US" altLang="zh-CN" dirty="0"/>
          </a:p>
          <a:p>
            <a:r>
              <a:rPr lang="zh-CN" altLang="en-US" dirty="0" smtClean="0"/>
              <a:t>一个基本问题；</a:t>
            </a:r>
            <a:endParaRPr lang="en-US" altLang="zh-CN" dirty="0" smtClean="0"/>
          </a:p>
          <a:p>
            <a:r>
              <a:rPr lang="zh-CN" altLang="en-US" dirty="0" smtClean="0"/>
              <a:t>培养人，怎样培养？</a:t>
            </a:r>
            <a:endParaRPr lang="en-US" altLang="zh-CN" dirty="0" smtClean="0"/>
          </a:p>
          <a:p>
            <a:r>
              <a:rPr lang="zh-CN" altLang="en-US" dirty="0"/>
              <a:t>七</a:t>
            </a:r>
            <a:r>
              <a:rPr lang="zh-CN" altLang="en-US" dirty="0" smtClean="0"/>
              <a:t>个关键把握：</a:t>
            </a:r>
            <a:endParaRPr lang="en-US" altLang="zh-CN" dirty="0" smtClean="0"/>
          </a:p>
          <a:p>
            <a:r>
              <a:rPr lang="zh-CN" altLang="en-US" dirty="0" smtClean="0"/>
              <a:t>学习、教学、课程、德育、业务、行政、社会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050" name="Picture 2" descr="http://s8.sinaimg.cn/middle/4d8fdb28gc91a1eab8be7&amp;6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90" y="1347790"/>
            <a:ext cx="6419850" cy="2438400"/>
          </a:xfrm>
          <a:prstGeom prst="rect">
            <a:avLst/>
          </a:prstGeom>
          <a:noFill/>
        </p:spPr>
      </p:pic>
      <p:pic>
        <p:nvPicPr>
          <p:cNvPr id="2052" name="Picture 4" descr="http://s1.sinaimg.cn/mw690/001okU6Hzy6SlgbaftK10&amp;69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86189"/>
            <a:ext cx="7858180" cy="293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 idx="4294967295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学校教育的思考层面与实践要务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142875" y="1071543"/>
          <a:ext cx="8858278" cy="56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5"/>
                <a:gridCol w="1000132"/>
                <a:gridCol w="1688051"/>
                <a:gridCol w="1238920"/>
                <a:gridCol w="1238920"/>
                <a:gridCol w="1238920"/>
                <a:gridCol w="1238920"/>
              </a:tblGrid>
              <a:tr h="6327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基本问题</a:t>
                      </a:r>
                      <a:endParaRPr lang="zh-CN" altLang="en-US" sz="20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常思教育目的、目标：培养什么人的问题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  <a:tr h="1214219">
                <a:tc rowSpan="7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重在要务实践：怎样培养人的问题</a:t>
                      </a:r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职能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实践要务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提出问题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探寻原理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研究策略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实践反思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行政</a:t>
                      </a:r>
                      <a:endParaRPr lang="en-US" altLang="zh-CN" sz="2000" dirty="0" smtClean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1、</a:t>
                      </a:r>
                      <a:r>
                        <a:rPr lang="zh-CN" altLang="en-US" sz="2000" dirty="0" smtClean="0"/>
                        <a:t>社会事业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2、</a:t>
                      </a:r>
                      <a:r>
                        <a:rPr lang="zh-CN" altLang="en-US" sz="2000" dirty="0" smtClean="0"/>
                        <a:t>行政管理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业务</a:t>
                      </a:r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3、</a:t>
                      </a:r>
                      <a:r>
                        <a:rPr lang="zh-CN" altLang="en-US" sz="2000" dirty="0" smtClean="0"/>
                        <a:t>学校教育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4、</a:t>
                      </a:r>
                      <a:r>
                        <a:rPr lang="zh-CN" altLang="en-US" dirty="0" smtClean="0"/>
                        <a:t>课程建设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5、</a:t>
                      </a:r>
                      <a:r>
                        <a:rPr lang="zh-CN" altLang="en-US" dirty="0" smtClean="0"/>
                        <a:t>教学质量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632769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vert="eaVert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6、</a:t>
                      </a:r>
                      <a:r>
                        <a:rPr lang="zh-CN" altLang="en-US" dirty="0" smtClean="0"/>
                        <a:t>学习质量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圆角矩形标注 5"/>
          <p:cNvSpPr/>
          <p:nvPr/>
        </p:nvSpPr>
        <p:spPr>
          <a:xfrm>
            <a:off x="1500166" y="1928802"/>
            <a:ext cx="7500990" cy="4786346"/>
          </a:xfrm>
          <a:prstGeom prst="wedgeRoundRectCallout">
            <a:avLst>
              <a:gd name="adj1" fmla="val -51871"/>
              <a:gd name="adj2" fmla="val -57655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基本、根本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夯实基础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抓根本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源</a:t>
            </a:r>
            <a:endParaRPr lang="en-US" altLang="zh-CN" sz="3600" dirty="0" smtClean="0"/>
          </a:p>
          <a:p>
            <a:pPr algn="ctr"/>
            <a:r>
              <a:rPr lang="zh-CN" altLang="en-US" sz="3600" dirty="0" smtClean="0"/>
              <a:t>元认知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1372</Words>
  <Application>Microsoft Office PowerPoint</Application>
  <PresentationFormat>全屏显示(4:3)</PresentationFormat>
  <Paragraphs>253</Paragraphs>
  <Slides>35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教育的内涵理解与 深化课程与教学改革的实践策略</vt:lpstr>
      <vt:lpstr>从教育方针到核心素养……</vt:lpstr>
      <vt:lpstr>从教育知识素养到学科核心素养</vt:lpstr>
      <vt:lpstr>幻灯片 4</vt:lpstr>
      <vt:lpstr>幻灯片 5</vt:lpstr>
      <vt:lpstr>教育部评选基础教育创新成果奖</vt:lpstr>
      <vt:lpstr>教师发展的思想方法</vt:lpstr>
      <vt:lpstr>一个基本问题，七个关键把握</vt:lpstr>
      <vt:lpstr>学校教育的思考层面与实践要务</vt:lpstr>
      <vt:lpstr>学校管理的思考层面与实践要务</vt:lpstr>
      <vt:lpstr>从事教育的必知与必做</vt:lpstr>
      <vt:lpstr>指向目的的教学目标</vt:lpstr>
      <vt:lpstr>学校教育的思考层面与实践要务</vt:lpstr>
      <vt:lpstr>培养人“至圣至真”的信念</vt:lpstr>
      <vt:lpstr>从事教育的必知与必做</vt:lpstr>
      <vt:lpstr>学校教育的思考层面与实践要务</vt:lpstr>
      <vt:lpstr>幻灯片 17</vt:lpstr>
      <vt:lpstr>幻灯片 18</vt:lpstr>
      <vt:lpstr>幻灯片 19</vt:lpstr>
      <vt:lpstr>幻灯片 20</vt:lpstr>
      <vt:lpstr>幻灯片 21</vt:lpstr>
      <vt:lpstr>幻灯片 22</vt:lpstr>
      <vt:lpstr>从事教育的必知与必做</vt:lpstr>
      <vt:lpstr>学校教育的思考层面与实践要务</vt:lpstr>
      <vt:lpstr>幻灯片 25</vt:lpstr>
      <vt:lpstr>幻灯片 26</vt:lpstr>
      <vt:lpstr>幻灯片 27</vt:lpstr>
      <vt:lpstr>从事教育的必知与必做</vt:lpstr>
      <vt:lpstr>学校教育的思考层面与实践要务</vt:lpstr>
      <vt:lpstr>幻灯片 30</vt:lpstr>
      <vt:lpstr>从事教育的必知与必做</vt:lpstr>
      <vt:lpstr>学校教育的思考层面与实践要务</vt:lpstr>
      <vt:lpstr>幻灯片 33</vt:lpstr>
      <vt:lpstr>学校教育的思考层面与实践要务</vt:lpstr>
      <vt:lpstr>诗喻司职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与教师交流</dc:title>
  <dc:creator>WANGJIANZONG</dc:creator>
  <cp:lastModifiedBy>WANGJIANZONG</cp:lastModifiedBy>
  <cp:revision>61</cp:revision>
  <dcterms:created xsi:type="dcterms:W3CDTF">2016-12-03T20:51:38Z</dcterms:created>
  <dcterms:modified xsi:type="dcterms:W3CDTF">2016-12-23T13:46:02Z</dcterms:modified>
</cp:coreProperties>
</file>