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65" r:id="rId4"/>
    <p:sldId id="264" r:id="rId5"/>
    <p:sldId id="263" r:id="rId6"/>
    <p:sldId id="262" r:id="rId7"/>
    <p:sldId id="298" r:id="rId8"/>
    <p:sldId id="261" r:id="rId9"/>
    <p:sldId id="260" r:id="rId10"/>
    <p:sldId id="259" r:id="rId11"/>
    <p:sldId id="258" r:id="rId12"/>
    <p:sldId id="257" r:id="rId13"/>
    <p:sldId id="300" r:id="rId14"/>
    <p:sldId id="276" r:id="rId15"/>
    <p:sldId id="275" r:id="rId16"/>
    <p:sldId id="303" r:id="rId17"/>
    <p:sldId id="295" r:id="rId18"/>
    <p:sldId id="273" r:id="rId19"/>
    <p:sldId id="269" r:id="rId20"/>
    <p:sldId id="301" r:id="rId21"/>
    <p:sldId id="271" r:id="rId22"/>
    <p:sldId id="270" r:id="rId23"/>
    <p:sldId id="277" r:id="rId24"/>
    <p:sldId id="283" r:id="rId25"/>
    <p:sldId id="282" r:id="rId26"/>
    <p:sldId id="279" r:id="rId27"/>
    <p:sldId id="294" r:id="rId28"/>
    <p:sldId id="296" r:id="rId29"/>
    <p:sldId id="297" r:id="rId30"/>
    <p:sldId id="281" r:id="rId31"/>
    <p:sldId id="280" r:id="rId32"/>
    <p:sldId id="306" r:id="rId33"/>
    <p:sldId id="278" r:id="rId34"/>
    <p:sldId id="305" r:id="rId35"/>
    <p:sldId id="284" r:id="rId36"/>
    <p:sldId id="304" r:id="rId37"/>
    <p:sldId id="293" r:id="rId38"/>
    <p:sldId id="292" r:id="rId39"/>
    <p:sldId id="288" r:id="rId40"/>
    <p:sldId id="287" r:id="rId41"/>
    <p:sldId id="302" r:id="rId42"/>
    <p:sldId id="285" r:id="rId4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伯牙绝弦</a:t>
            </a:r>
          </a:p>
          <a:p>
            <a:pPr algn="l"/>
            <a:r>
              <a:rPr lang="zh-CN" altLang="en-US" sz="96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</a:t>
            </a:r>
            <a:r>
              <a:rPr lang="zh-CN" altLang="en-US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sym typeface="Arial" pitchFamily="34" charset="0"/>
              </a:rPr>
              <a:t>人教版；鲁教版</a:t>
            </a:r>
          </a:p>
          <a:p>
            <a:pPr algn="l"/>
            <a:r>
              <a:rPr lang="zh-CN" altLang="en-US" sz="96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</a:t>
            </a:r>
            <a:r>
              <a:rPr lang="zh-CN" altLang="en-US" sz="8800" b="1" dirty="0" smtClean="0">
                <a:solidFill>
                  <a:srgbClr val="008000"/>
                </a:solidFill>
                <a:latin typeface="仿宋" pitchFamily="49" charset="-122"/>
                <a:ea typeface="仿宋" pitchFamily="49" charset="-122"/>
                <a:sym typeface="Arial" pitchFamily="34" charset="0"/>
              </a:rPr>
              <a:t>授课 赵谦翔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析文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品读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altLang="zh-CN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6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伯牙善鼓琴，钟子期善听。</a:t>
            </a:r>
            <a:endParaRPr lang="en-US" altLang="zh-CN" sz="6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伯牙鼓琴，志在高山，钟子期曰：</a:t>
            </a:r>
            <a:endParaRPr lang="en-US" altLang="zh-CN" sz="6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“善哉，峨峨兮若泰山！”志在</a:t>
            </a:r>
            <a:endParaRPr lang="en-US" altLang="zh-CN" sz="6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流水，钟子期曰：“善哉，洋洋</a:t>
            </a:r>
            <a:endParaRPr lang="en-US" altLang="zh-CN" sz="6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兮若江河！”伯牙所念，钟子期</a:t>
            </a:r>
            <a:endParaRPr lang="en-US" altLang="zh-CN" sz="6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必得之。</a:t>
            </a:r>
            <a:r>
              <a:rPr lang="zh-CN" altLang="en-US" sz="6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子期死，伯牙谓世再无</a:t>
            </a:r>
            <a:endParaRPr lang="en-US" altLang="zh-CN" sz="6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知音，乃破琴绝弦，终身不复鼓。</a:t>
            </a:r>
          </a:p>
          <a:p>
            <a:pPr algn="l"/>
            <a:endParaRPr lang="zh-CN" altLang="en-US" b="1" dirty="0" smtClean="0">
              <a:solidFill>
                <a:srgbClr val="000066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　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54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</a:rPr>
              <a:t>   伯牙善鼓琴，</a:t>
            </a:r>
            <a:r>
              <a:rPr lang="zh-CN" altLang="en-US" sz="5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钟子期善听。</a:t>
            </a:r>
          </a:p>
          <a:p>
            <a:pPr algn="l"/>
            <a:r>
              <a:rPr lang="zh-CN" altLang="en-US" sz="5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伯牙鼓琴，志在高山，钟子期</a:t>
            </a:r>
          </a:p>
          <a:p>
            <a:pPr algn="l"/>
            <a:r>
              <a:rPr lang="zh-CN" altLang="en-US" sz="5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曰：“善哉，峨峨兮若泰山！”</a:t>
            </a:r>
          </a:p>
          <a:p>
            <a:pPr algn="l"/>
            <a:r>
              <a:rPr lang="zh-CN" altLang="en-US" sz="5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志在流水，钟子期曰：“善哉，</a:t>
            </a:r>
          </a:p>
          <a:p>
            <a:pPr algn="l"/>
            <a:r>
              <a:rPr lang="zh-CN" altLang="en-US" sz="5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洋洋兮若江河！”</a:t>
            </a:r>
            <a:r>
              <a:rPr lang="zh-CN" altLang="en-US" sz="5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伯牙所念，</a:t>
            </a:r>
          </a:p>
          <a:p>
            <a:pPr algn="l"/>
            <a:r>
              <a:rPr lang="zh-CN" altLang="en-US" sz="5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钟子期必得之。　</a:t>
            </a:r>
          </a:p>
          <a:p>
            <a:endParaRPr lang="zh-CN" altLang="en-US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</a:pPr>
            <a:r>
              <a:rPr lang="en-US" altLang="zh-CN" sz="2400" b="1" dirty="0" smtClean="0">
                <a:solidFill>
                  <a:srgbClr val="FF0000"/>
                </a:solidFill>
                <a:ea typeface="黑体" pitchFamily="49" charset="-122"/>
              </a:rPr>
              <a:t>                  </a:t>
            </a:r>
            <a:r>
              <a:rPr lang="zh-CN" altLang="en-US" sz="6600" b="1" dirty="0" smtClean="0">
                <a:solidFill>
                  <a:srgbClr val="0000FF"/>
                </a:solidFill>
                <a:ea typeface="黑体" pitchFamily="49" charset="-122"/>
              </a:rPr>
              <a:t>《伯牙绝弦》</a:t>
            </a:r>
            <a:r>
              <a:rPr lang="zh-CN" altLang="en-US" sz="6600" b="1" dirty="0" smtClean="0">
                <a:solidFill>
                  <a:srgbClr val="FF0000"/>
                </a:solidFill>
                <a:ea typeface="黑体" pitchFamily="49" charset="-122"/>
              </a:rPr>
              <a:t>结构</a:t>
            </a:r>
          </a:p>
          <a:p>
            <a:pPr algn="l">
              <a:lnSpc>
                <a:spcPct val="1100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伯牙善鼓，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子期善听</a:t>
            </a:r>
          </a:p>
          <a:p>
            <a:pPr algn="l">
              <a:lnSpc>
                <a:spcPct val="110000"/>
              </a:lnSpc>
            </a:pPr>
            <a:r>
              <a:rPr lang="zh-CN" altLang="en-US" sz="66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</a:rPr>
              <a:t>      志在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高山；</a:t>
            </a:r>
            <a:endParaRPr lang="en-US" altLang="zh-CN" sz="6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10000"/>
              </a:lnSpc>
            </a:pPr>
            <a:r>
              <a:rPr lang="zh-CN" altLang="en-US" sz="66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</a:rPr>
              <a:t>      志在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流水；</a:t>
            </a:r>
          </a:p>
          <a:p>
            <a:pPr algn="l">
              <a:lnSpc>
                <a:spcPct val="110000"/>
              </a:lnSpc>
            </a:pPr>
            <a:r>
              <a:rPr lang="zh-CN" altLang="en-US" sz="66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</a:rPr>
              <a:t>      所念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必得。</a:t>
            </a:r>
          </a:p>
          <a:p>
            <a:pPr algn="l">
              <a:lnSpc>
                <a:spcPct val="1100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子期既死，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伯牙绝弦</a:t>
            </a:r>
            <a:endParaRPr lang="zh-CN" altLang="en-US" sz="6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000066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两个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新词</a:t>
            </a:r>
          </a:p>
          <a:p>
            <a:pPr algn="l"/>
            <a:r>
              <a:rPr lang="zh-CN" altLang="en-US" sz="96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   </a:t>
            </a:r>
            <a:endParaRPr lang="zh-CN" altLang="en-US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endParaRPr lang="zh-CN" altLang="en-US" sz="9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7200" b="1" noProof="1" smtClean="0">
                <a:solidFill>
                  <a:srgbClr val="008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charset="0"/>
                <a:ea typeface="黑体" charset="0"/>
                <a:cs typeface="+mn-ea"/>
                <a:sym typeface="+mn-ea"/>
              </a:rPr>
              <a:t>  </a:t>
            </a:r>
            <a:r>
              <a:rPr lang="zh-CN" altLang="en-US" sz="7200" b="1" noProof="1" smtClean="0"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charset="0"/>
                <a:ea typeface="黑体" charset="0"/>
                <a:cs typeface="+mn-ea"/>
                <a:sym typeface="+mn-ea"/>
              </a:rPr>
              <a:t>知音：</a:t>
            </a:r>
            <a:r>
              <a:rPr lang="zh-CN" altLang="en-US" sz="7200" b="1" noProof="1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charset="0"/>
                <a:ea typeface="黑体" charset="0"/>
                <a:cs typeface="+mn-ea"/>
                <a:sym typeface="+mn-ea"/>
              </a:rPr>
              <a:t>知己；赏识</a:t>
            </a:r>
          </a:p>
          <a:p>
            <a:pPr algn="l"/>
            <a:r>
              <a:rPr lang="zh-CN" altLang="en-US" sz="7200" b="1" noProof="1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charset="0"/>
                <a:ea typeface="黑体" charset="0"/>
                <a:cs typeface="+mn-ea"/>
                <a:sym typeface="+mn-ea"/>
              </a:rPr>
              <a:t>自己的人。</a:t>
            </a:r>
            <a:endParaRPr lang="en-US" altLang="zh-CN" sz="7200" b="1" noProof="1" smtClean="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charset="0"/>
              <a:ea typeface="黑体" charset="0"/>
              <a:cs typeface="+mn-ea"/>
              <a:sym typeface="+mn-ea"/>
            </a:endParaRPr>
          </a:p>
          <a:p>
            <a:pPr algn="l"/>
            <a:r>
              <a:rPr lang="zh-CN" altLang="en-US" sz="7200" b="1" noProof="1" smtClean="0">
                <a:solidFill>
                  <a:srgbClr val="008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charset="0"/>
                <a:ea typeface="黑体" charset="0"/>
                <a:cs typeface="+mn-ea"/>
                <a:sym typeface="+mn-ea"/>
              </a:rPr>
              <a:t>  </a:t>
            </a:r>
            <a:r>
              <a:rPr lang="zh-CN" altLang="en-US" sz="7200" b="1" noProof="1" smtClean="0"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charset="0"/>
                <a:ea typeface="黑体" charset="0"/>
                <a:cs typeface="+mn-ea"/>
                <a:sym typeface="+mn-ea"/>
              </a:rPr>
              <a:t>高山流水：</a:t>
            </a:r>
            <a:r>
              <a:rPr lang="zh-CN" altLang="en-US" sz="7200" b="1" noProof="1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charset="0"/>
                <a:ea typeface="黑体" charset="0"/>
                <a:cs typeface="+mn-ea"/>
                <a:sym typeface="+mn-ea"/>
              </a:rPr>
              <a:t>比喻知</a:t>
            </a:r>
          </a:p>
          <a:p>
            <a:pPr algn="l"/>
            <a:r>
              <a:rPr lang="zh-CN" altLang="en-US" sz="7200" b="1" noProof="1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charset="0"/>
                <a:ea typeface="黑体" charset="0"/>
                <a:cs typeface="+mn-ea"/>
                <a:sym typeface="+mn-ea"/>
              </a:rPr>
              <a:t>音或知己；也比喻乐</a:t>
            </a:r>
          </a:p>
          <a:p>
            <a:pPr algn="l"/>
            <a:r>
              <a:rPr lang="zh-CN" altLang="en-US" sz="7200" b="1" noProof="1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charset="0"/>
                <a:ea typeface="黑体" charset="0"/>
                <a:cs typeface="+mn-ea"/>
                <a:sym typeface="+mn-ea"/>
              </a:rPr>
              <a:t>曲高妙。</a:t>
            </a:r>
            <a:endParaRPr lang="zh-CN" altLang="en-US" sz="7200" noProof="1" smtClean="0"/>
          </a:p>
          <a:p>
            <a:pPr algn="l"/>
            <a:endParaRPr lang="zh-CN" altLang="en-US" sz="7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altLang="zh-CN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6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伯牙善鼓琴，钟子期善听。</a:t>
            </a:r>
            <a:endParaRPr lang="en-US" altLang="zh-CN" sz="6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伯牙鼓琴，志在高山，钟子期曰：</a:t>
            </a:r>
            <a:endParaRPr lang="en-US" altLang="zh-CN" sz="6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“善哉，峨峨兮若泰山！”志在</a:t>
            </a:r>
            <a:endParaRPr lang="en-US" altLang="zh-CN" sz="6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流水，钟子期曰：“善哉，洋洋</a:t>
            </a:r>
            <a:endParaRPr lang="en-US" altLang="zh-CN" sz="6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兮若江河！”伯牙所念，钟子期</a:t>
            </a:r>
            <a:endParaRPr lang="en-US" altLang="zh-CN" sz="6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必得之。</a:t>
            </a:r>
            <a:r>
              <a:rPr lang="zh-CN" altLang="en-US" sz="6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子期死，伯牙谓世再无</a:t>
            </a:r>
            <a:endParaRPr lang="en-US" altLang="zh-CN" sz="6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6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知音，乃破琴绝弦，终身不复鼓。</a:t>
            </a:r>
          </a:p>
          <a:p>
            <a:pPr algn="l"/>
            <a:endParaRPr lang="zh-CN" altLang="en-US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　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提示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诵读</a:t>
            </a:r>
            <a:endParaRPr lang="zh-CN" altLang="en-US" sz="96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伯牙</a:t>
            </a:r>
            <a:r>
              <a:rPr lang="zh-CN" altLang="en-US" sz="88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……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伯牙</a:t>
            </a:r>
            <a:r>
              <a:rPr lang="zh-CN" altLang="en-US" sz="88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……</a:t>
            </a:r>
            <a:endParaRPr lang="en-US" altLang="zh-CN" sz="8800" b="1" dirty="0" smtClean="0">
              <a:solidFill>
                <a:srgbClr val="0000FF"/>
              </a:solidFill>
              <a:ea typeface="黑体" pitchFamily="49" charset="-122"/>
              <a:sym typeface="宋体" pitchFamily="2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钟子</a:t>
            </a:r>
            <a:r>
              <a:rPr lang="zh-CN" altLang="en-US" sz="88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……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钟子</a:t>
            </a:r>
            <a:r>
              <a:rPr lang="zh-CN" altLang="en-US" sz="88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……</a:t>
            </a:r>
            <a:endParaRPr lang="en-US" altLang="zh-CN" sz="8800" b="1" dirty="0" smtClean="0">
              <a:solidFill>
                <a:srgbClr val="0000FF"/>
              </a:solidFill>
              <a:ea typeface="黑体" pitchFamily="49" charset="-122"/>
              <a:sym typeface="宋体" pitchFamily="2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伯牙</a:t>
            </a:r>
            <a:r>
              <a:rPr lang="zh-CN" altLang="en-US" sz="88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……</a:t>
            </a:r>
            <a:r>
              <a:rPr lang="zh-CN" altLang="en-US" sz="8800" b="1" dirty="0" smtClean="0">
                <a:solidFill>
                  <a:srgbClr val="FF0000"/>
                </a:solidFill>
                <a:ea typeface="黑体" pitchFamily="49" charset="-122"/>
                <a:sym typeface="宋体" pitchFamily="2" charset="-122"/>
              </a:rPr>
              <a:t>子期</a:t>
            </a:r>
            <a:r>
              <a:rPr lang="zh-CN" altLang="en-US" sz="88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……</a:t>
            </a:r>
            <a:endParaRPr lang="en-US" altLang="zh-CN" sz="8800" b="1" dirty="0" smtClean="0">
              <a:solidFill>
                <a:srgbClr val="0000FF"/>
              </a:solidFill>
              <a:ea typeface="黑体" pitchFamily="49" charset="-122"/>
              <a:sym typeface="宋体" pitchFamily="2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乃破</a:t>
            </a:r>
            <a:r>
              <a:rPr lang="zh-CN" altLang="en-US" sz="88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……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终身</a:t>
            </a:r>
            <a:r>
              <a:rPr lang="zh-CN" altLang="en-US" sz="88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……</a:t>
            </a:r>
            <a:endParaRPr lang="zh-CN" altLang="en-US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  <a:sym typeface="Arial" pitchFamily="34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伯牙善</a:t>
            </a:r>
            <a:r>
              <a:rPr lang="zh-CN" altLang="en-US" sz="9600" b="1" dirty="0" smtClean="0">
                <a:solidFill>
                  <a:srgbClr val="0000FF"/>
                </a:solidFill>
                <a:ea typeface="黑体" pitchFamily="49" charset="-122"/>
                <a:sym typeface="Arial" pitchFamily="34" charset="0"/>
              </a:rPr>
              <a:t>…</a:t>
            </a:r>
            <a:r>
              <a:rPr lang="zh-CN" altLang="en-US" sz="96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</a:t>
            </a:r>
            <a:endParaRPr lang="en-US" altLang="zh-CN" sz="9600" b="1" dirty="0" smtClean="0">
              <a:solidFill>
                <a:srgbClr val="0000FF"/>
              </a:solidFill>
              <a:ea typeface="黑体" pitchFamily="49" charset="-122"/>
              <a:sym typeface="宋体" pitchFamily="2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伯牙鼓</a:t>
            </a:r>
            <a:r>
              <a:rPr lang="zh-CN" altLang="en-US" sz="96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……</a:t>
            </a:r>
            <a:endParaRPr lang="en-US" altLang="zh-CN" sz="9600" b="1" dirty="0" smtClean="0">
              <a:solidFill>
                <a:srgbClr val="0000FF"/>
              </a:solidFill>
              <a:ea typeface="黑体" pitchFamily="49" charset="-122"/>
              <a:sym typeface="宋体" pitchFamily="2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伯牙所</a:t>
            </a:r>
            <a:r>
              <a:rPr lang="zh-CN" altLang="en-US" sz="96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……</a:t>
            </a:r>
            <a:endParaRPr lang="en-US" altLang="zh-CN" sz="9600" b="1" dirty="0" smtClean="0">
              <a:solidFill>
                <a:srgbClr val="0000FF"/>
              </a:solidFill>
              <a:ea typeface="黑体" pitchFamily="49" charset="-122"/>
              <a:sym typeface="宋体" pitchFamily="2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ea typeface="黑体" pitchFamily="49" charset="-122"/>
                <a:sym typeface="宋体" pitchFamily="2" charset="-122"/>
              </a:rPr>
              <a:t>       伯牙谓</a:t>
            </a:r>
            <a:r>
              <a:rPr lang="zh-CN" altLang="en-US" sz="9600" b="1" dirty="0" smtClean="0">
                <a:solidFill>
                  <a:srgbClr val="0000FF"/>
                </a:solidFill>
                <a:ea typeface="黑体" pitchFamily="49" charset="-122"/>
                <a:sym typeface="宋体" pitchFamily="2" charset="-122"/>
              </a:rPr>
              <a:t>……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正音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诵读</a:t>
            </a:r>
            <a:endParaRPr lang="zh-CN" altLang="en-US" sz="9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</a:pPr>
            <a:r>
              <a:rPr lang="en-US" altLang="zh-CN" sz="2400" b="1" dirty="0" smtClean="0">
                <a:solidFill>
                  <a:srgbClr val="0000FF"/>
                </a:solidFill>
                <a:ea typeface="黑体" pitchFamily="49" charset="-122"/>
              </a:rPr>
              <a:t>                               </a:t>
            </a:r>
            <a:r>
              <a:rPr lang="zh-CN" altLang="en-US" sz="6600" b="1" dirty="0" smtClean="0">
                <a:solidFill>
                  <a:srgbClr val="0000FF"/>
                </a:solidFill>
                <a:ea typeface="黑体" pitchFamily="49" charset="-122"/>
              </a:rPr>
              <a:t>看</a:t>
            </a:r>
            <a:r>
              <a:rPr lang="zh-CN" altLang="en-US" sz="6600" b="1" dirty="0" smtClean="0">
                <a:solidFill>
                  <a:srgbClr val="00B050"/>
                </a:solidFill>
                <a:ea typeface="黑体" pitchFamily="49" charset="-122"/>
              </a:rPr>
              <a:t>结构</a:t>
            </a:r>
            <a:r>
              <a:rPr lang="zh-CN" altLang="en-US" sz="6600" b="1" dirty="0" smtClean="0">
                <a:solidFill>
                  <a:srgbClr val="FF0000"/>
                </a:solidFill>
                <a:ea typeface="黑体" pitchFamily="49" charset="-122"/>
              </a:rPr>
              <a:t>背诵</a:t>
            </a:r>
            <a:endParaRPr lang="zh-CN" altLang="en-US" sz="6600" b="1" dirty="0" smtClean="0">
              <a:solidFill>
                <a:srgbClr val="FF0000"/>
              </a:solidFill>
              <a:ea typeface="黑体" pitchFamily="49" charset="-122"/>
            </a:endParaRPr>
          </a:p>
          <a:p>
            <a:pPr algn="l">
              <a:lnSpc>
                <a:spcPct val="1100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善鼓</a:t>
            </a:r>
            <a:r>
              <a:rPr lang="en-US" altLang="zh-CN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善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听</a:t>
            </a:r>
          </a:p>
          <a:p>
            <a:pPr algn="l">
              <a:lnSpc>
                <a:spcPct val="110000"/>
              </a:lnSpc>
            </a:pPr>
            <a:r>
              <a:rPr lang="zh-CN" altLang="en-US" sz="66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志在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高山；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10000"/>
              </a:lnSpc>
            </a:pPr>
            <a:r>
              <a:rPr lang="zh-CN" altLang="en-US" sz="66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志在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流水；</a:t>
            </a:r>
          </a:p>
          <a:p>
            <a:pPr algn="l">
              <a:lnSpc>
                <a:spcPct val="110000"/>
              </a:lnSpc>
            </a:pPr>
            <a:r>
              <a:rPr lang="zh-CN" altLang="en-US" sz="66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所念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必得。</a:t>
            </a:r>
          </a:p>
          <a:p>
            <a:pPr algn="l">
              <a:lnSpc>
                <a:spcPct val="1100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6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6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既死</a:t>
            </a:r>
            <a:r>
              <a:rPr lang="en-US" altLang="zh-CN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绝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弦</a:t>
            </a:r>
            <a:endParaRPr lang="zh-CN" altLang="en-US" sz="6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en-US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</a:t>
            </a: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背诵</a:t>
            </a:r>
          </a:p>
          <a:p>
            <a:pPr algn="l"/>
            <a:r>
              <a:rPr lang="en-US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《伯牙绝弦》</a:t>
            </a:r>
            <a:endParaRPr lang="zh-CN" altLang="en-US" sz="9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88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作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微文</a:t>
            </a:r>
            <a:endParaRPr lang="en-US" altLang="zh-CN" sz="8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我看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伯牙绝弦</a:t>
            </a:r>
            <a:r>
              <a:rPr lang="en-US" altLang="zh-CN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》</a:t>
            </a:r>
            <a:endParaRPr lang="zh-CN" altLang="en-US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 </a:t>
            </a:r>
            <a:endParaRPr lang="zh-CN" altLang="en-US" sz="8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微文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标准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精</a:t>
            </a:r>
            <a:r>
              <a:rPr lang="zh-CN" altLang="en-US" sz="96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</a:rPr>
              <a:t>诚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精</a:t>
            </a:r>
            <a:r>
              <a:rPr lang="zh-CN" altLang="en-US" sz="96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</a:rPr>
              <a:t>炼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精</a:t>
            </a:r>
            <a:r>
              <a:rPr lang="zh-CN" altLang="en-US" sz="96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</a:rPr>
              <a:t>彩</a:t>
            </a:r>
          </a:p>
          <a:p>
            <a:pPr algn="l"/>
            <a:endParaRPr lang="zh-CN" altLang="en-US" sz="9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  <a:sym typeface="Arial" pitchFamily="34" charset="0"/>
            </a:endParaRPr>
          </a:p>
          <a:p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讲评</a:t>
            </a: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课堂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微文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  <a:sym typeface="Arial" pitchFamily="34" charset="0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我看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伯牙绝弦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  <a:sym typeface="Arial" pitchFamily="34" charset="0"/>
            </a:endParaRPr>
          </a:p>
          <a:p>
            <a:pPr algn="l"/>
            <a:r>
              <a:rPr lang="zh-CN" altLang="en-US" sz="9600" b="1" dirty="0" smtClean="0">
                <a:solidFill>
                  <a:srgbClr val="0066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 </a:t>
            </a:r>
            <a:r>
              <a:rPr lang="zh-CN" altLang="en-US" sz="9600" b="1" dirty="0" smtClean="0">
                <a:solidFill>
                  <a:srgbClr val="006600"/>
                </a:solidFill>
                <a:latin typeface="华文新魏" pitchFamily="2" charset="-122"/>
                <a:ea typeface="华文新魏" pitchFamily="2" charset="-122"/>
                <a:sym typeface="Arial" pitchFamily="34" charset="0"/>
              </a:rPr>
              <a:t>赵谦翔</a:t>
            </a:r>
            <a:endParaRPr lang="zh-CN" altLang="en-US" sz="96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凡是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大有作为者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都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善于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利用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并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享受孤独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他们在孤独时积蓄能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量；机遇一到，便绽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放才华。</a:t>
            </a:r>
            <a:r>
              <a:rPr 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 </a:t>
            </a:r>
            <a:endParaRPr lang="zh-CN" altLang="en-US" sz="72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红楼梦</a:t>
            </a:r>
            <a:r>
              <a:rPr lang="en-US" altLang="zh-CN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曹雪芹</a:t>
            </a: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满纸荒唐言，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一把辛酸泪。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都云作者痴，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谁解其中味？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endParaRPr lang="zh-CN" altLang="en-US" sz="7200" b="1" dirty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7200" b="1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竹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里馆 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王维</a:t>
            </a:r>
          </a:p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独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坐幽篁里，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弹琴复长啸。</a:t>
            </a: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深林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人不知，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明月来相照。  </a:t>
            </a:r>
          </a:p>
          <a:p>
            <a:pPr algn="l"/>
            <a:endParaRPr lang="zh-CN" altLang="en-US" sz="72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月下独酌  </a:t>
            </a:r>
            <a:r>
              <a:rPr lang="zh-CN" altLang="en-US" sz="48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李白</a:t>
            </a:r>
            <a:endParaRPr lang="en-US" altLang="zh-CN" sz="48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花间一壶酒，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独</a:t>
            </a: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酌无相亲。</a:t>
            </a:r>
          </a:p>
          <a:p>
            <a:pPr algn="l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举杯邀明月，对影成三人。</a:t>
            </a:r>
          </a:p>
          <a:p>
            <a:pPr algn="l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月既不解饮，影徒随我身。</a:t>
            </a:r>
          </a:p>
          <a:p>
            <a:pPr algn="l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暂伴月将影，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行乐</a:t>
            </a: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须及春。</a:t>
            </a:r>
          </a:p>
          <a:p>
            <a:pPr algn="l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我歌月徘徊，我舞影零乱。</a:t>
            </a:r>
          </a:p>
          <a:p>
            <a:pPr algn="l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醒时同交欢，醉后各分散。</a:t>
            </a:r>
          </a:p>
          <a:p>
            <a:pPr algn="l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永结无情游，相期邈云汉。</a:t>
            </a:r>
          </a:p>
          <a:p>
            <a:pPr algn="l">
              <a:lnSpc>
                <a:spcPts val="5500"/>
              </a:lnSpc>
            </a:pPr>
            <a:endParaRPr lang="zh-CN" altLang="en-US" sz="48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伯牙善鼓琴，钟子期善听。</a:t>
            </a:r>
            <a:endParaRPr lang="en-US" altLang="zh-CN" sz="4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伯牙鼓琴，志在高山，钟子期曰：</a:t>
            </a:r>
          </a:p>
          <a:p>
            <a:pPr algn="l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“善哉，峨峨兮若泰山！”志在</a:t>
            </a:r>
          </a:p>
          <a:p>
            <a:pPr algn="l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流水，钟子期曰：“善哉，洋洋</a:t>
            </a:r>
          </a:p>
          <a:p>
            <a:pPr algn="l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兮若江河！”伯牙所念，钟子期</a:t>
            </a:r>
          </a:p>
          <a:p>
            <a:pPr algn="l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必得之。子期死，伯牙谓世再无</a:t>
            </a:r>
          </a:p>
          <a:p>
            <a:pPr algn="l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知音，乃破琴绝弦，终身不复鼓。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</a:pP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我看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伯牙绝弦</a:t>
            </a:r>
            <a:endParaRPr lang="en-US" altLang="zh-CN" sz="6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en-US" sz="66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赵谦翔 </a:t>
            </a:r>
            <a:endParaRPr lang="en-US" altLang="zh-CN" sz="6600" b="1" dirty="0" smtClean="0">
              <a:solidFill>
                <a:srgbClr val="00B050"/>
              </a:solidFill>
              <a:latin typeface="华文新魏" pitchFamily="2" charset="-122"/>
              <a:ea typeface="华文新魏" pitchFamily="2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高山流水，曲高和难；</a:t>
            </a:r>
          </a:p>
          <a:p>
            <a:pPr algn="l">
              <a:spcBef>
                <a:spcPct val="0"/>
              </a:spcBef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子期既逝，伯牙绝弦。</a:t>
            </a:r>
          </a:p>
          <a:p>
            <a:pPr algn="l">
              <a:spcBef>
                <a:spcPct val="0"/>
              </a:spcBef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知音寥寥，古今皆然；</a:t>
            </a:r>
          </a:p>
          <a:p>
            <a:pPr algn="l">
              <a:spcBef>
                <a:spcPct val="0"/>
              </a:spcBef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感情用事，未免极端。</a:t>
            </a:r>
          </a:p>
          <a:p>
            <a:pPr>
              <a:spcBef>
                <a:spcPct val="0"/>
              </a:spcBef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</a:t>
            </a:r>
            <a:endParaRPr lang="zh-CN" altLang="en-US" sz="6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人生苦短，世事多艰。</a:t>
            </a:r>
            <a:endParaRPr lang="zh-CN" altLang="en-US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钟爱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一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业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，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全力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攻坚：</a:t>
            </a:r>
            <a:endParaRPr lang="zh-CN" altLang="en-US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心莫旁骛，左顾右瞻；</a:t>
            </a:r>
            <a:endParaRPr lang="zh-CN" altLang="en-US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耐住寂寞，享受孤单；</a:t>
            </a:r>
            <a:endParaRPr lang="zh-CN" altLang="en-US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0"/>
              </a:spcBef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自钻自研，终至峰巅；</a:t>
            </a:r>
            <a:endParaRPr lang="zh-CN" altLang="en-US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0"/>
              </a:spcBef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纵无知音，亦可自安。</a:t>
            </a:r>
            <a:endParaRPr lang="zh-CN" altLang="en-US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endParaRPr lang="zh-CN" altLang="en-US" sz="66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高山流水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，曲高和难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；</a:t>
            </a:r>
            <a:endParaRPr lang="en-US" altLang="zh-CN" sz="4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子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期既逝，伯牙绝弦。</a:t>
            </a:r>
          </a:p>
          <a:p>
            <a:pPr algn="l">
              <a:spcBef>
                <a:spcPct val="0"/>
              </a:spcBef>
            </a:pP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知音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寥寥，古今皆然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；</a:t>
            </a:r>
            <a:endParaRPr lang="en-US" altLang="zh-CN" sz="4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感情用事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，未免极端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4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    </a:t>
            </a: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人生</a:t>
            </a: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苦短，世事多艰</a:t>
            </a: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。</a:t>
            </a:r>
            <a:endParaRPr lang="en-US" altLang="zh-CN" sz="44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  <a:sym typeface="Arial" pitchFamily="34" charset="0"/>
            </a:endParaRPr>
          </a:p>
          <a:p>
            <a:pPr algn="l">
              <a:spcBef>
                <a:spcPct val="0"/>
              </a:spcBef>
            </a:pP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    钟爱</a:t>
            </a: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一业，全力攻坚：</a:t>
            </a:r>
            <a:endParaRPr lang="zh-CN" altLang="en-US" sz="44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    心</a:t>
            </a: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莫旁骛，左顾右瞻</a:t>
            </a: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；</a:t>
            </a:r>
            <a:endParaRPr lang="en-US" altLang="zh-CN" sz="44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  <a:sym typeface="Arial" pitchFamily="34" charset="0"/>
            </a:endParaRPr>
          </a:p>
          <a:p>
            <a:pPr algn="l">
              <a:spcBef>
                <a:spcPct val="0"/>
              </a:spcBef>
            </a:pP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    耐</a:t>
            </a: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住寂寞，享受</a:t>
            </a: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孤单。</a:t>
            </a:r>
            <a:endParaRPr lang="en-US" altLang="zh-CN" sz="44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  <a:sym typeface="Arial" pitchFamily="34" charset="0"/>
            </a:endParaRPr>
          </a:p>
          <a:p>
            <a:pPr algn="l">
              <a:spcBef>
                <a:spcPct val="0"/>
              </a:spcBef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    自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钻自研，终至峰巅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；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  <a:sym typeface="Arial" pitchFamily="34" charset="0"/>
            </a:endParaRPr>
          </a:p>
          <a:p>
            <a:pPr algn="l">
              <a:spcBef>
                <a:spcPct val="0"/>
              </a:spcBef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    纵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无知音，亦可自安。</a:t>
            </a:r>
            <a:endParaRPr lang="zh-CN" altLang="en-US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endParaRPr lang="zh-CN" altLang="en-US" sz="4400" dirty="0" smtClean="0"/>
          </a:p>
          <a:p>
            <a:pPr algn="l">
              <a:spcBef>
                <a:spcPct val="0"/>
              </a:spcBef>
            </a:pPr>
            <a:endParaRPr lang="zh-CN" altLang="en-US" sz="3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0"/>
              </a:spcBef>
            </a:pPr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</a:t>
            </a:r>
            <a:endParaRPr lang="zh-CN" altLang="en-US" sz="3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7300"/>
              </a:lnSpc>
            </a:pPr>
            <a:r>
              <a:rPr lang="en-US" altLang="zh-CN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zh-CN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课后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作业</a:t>
            </a:r>
          </a:p>
          <a:p>
            <a:pPr algn="l">
              <a:lnSpc>
                <a:spcPts val="73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巩固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背诵并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默写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300"/>
              </a:lnSpc>
            </a:pPr>
            <a:r>
              <a:rPr lang="en-US" altLang="zh-CN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《伯牙绝弦》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3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深入鉴赏</a:t>
            </a:r>
            <a:r>
              <a:rPr lang="en-US" altLang="zh-CN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竹里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3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馆</a:t>
            </a:r>
            <a:r>
              <a:rPr lang="en-US" altLang="zh-CN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·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王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维</a:t>
            </a:r>
            <a:r>
              <a:rPr lang="en-US" altLang="zh-CN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和</a:t>
            </a:r>
            <a:r>
              <a:rPr lang="en-US" altLang="zh-CN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月下独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3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酌</a:t>
            </a:r>
            <a:r>
              <a:rPr lang="en-US" altLang="zh-CN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·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李白</a:t>
            </a:r>
            <a:r>
              <a:rPr lang="en-US" altLang="zh-CN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7300"/>
              </a:lnSpc>
            </a:pPr>
            <a:endParaRPr lang="zh-CN" altLang="en-US" sz="6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72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 algn="l"/>
            <a:endParaRPr lang="en-US" altLang="zh-CN" sz="72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 algn="l"/>
            <a:r>
              <a:rPr lang="en-US" altLang="zh-CN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2016</a:t>
            </a:r>
            <a:r>
              <a:rPr lang="zh-CN" altLang="en-US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年</a:t>
            </a:r>
            <a:r>
              <a:rPr lang="en-US" altLang="zh-CN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4</a:t>
            </a:r>
            <a:r>
              <a:rPr lang="zh-CN" altLang="en-US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月</a:t>
            </a:r>
            <a:r>
              <a:rPr lang="en-US" altLang="zh-CN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21</a:t>
            </a:r>
            <a:r>
              <a:rPr lang="zh-CN" altLang="en-US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日郑州</a:t>
            </a:r>
            <a:endParaRPr lang="zh-CN" altLang="en-US" sz="7200" b="1" dirty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72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教学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思路</a:t>
            </a:r>
          </a:p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正音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诵读；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释义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品读 </a:t>
            </a:r>
          </a:p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析文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品读；落实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背诵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</a:t>
            </a:r>
          </a:p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我看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绝弦；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课后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默写</a:t>
            </a:r>
          </a:p>
          <a:p>
            <a:endParaRPr lang="zh-CN" altLang="en-US" sz="7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72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教学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理念</a:t>
            </a:r>
            <a:endParaRPr lang="zh-CN" altLang="en-US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步步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不离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诵读，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环环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不离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词语，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节节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不离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文章，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个个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不离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练笔。</a:t>
            </a:r>
            <a:endParaRPr lang="zh-CN" altLang="en-US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endParaRPr lang="zh-CN" altLang="en-US" sz="7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en-US" altLang="zh-CN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网上教案导入新课</a:t>
            </a:r>
            <a:r>
              <a:rPr lang="en-US" altLang="zh-CN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(1)</a:t>
            </a:r>
          </a:p>
          <a:p>
            <a:pPr algn="l"/>
            <a:r>
              <a:rPr lang="en-US" altLang="zh-CN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60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可以先让学生听《高</a:t>
            </a:r>
          </a:p>
          <a:p>
            <a:pPr algn="l"/>
            <a:r>
              <a:rPr lang="zh-CN" altLang="en-US" sz="60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山流水》音乐，听后让学</a:t>
            </a:r>
          </a:p>
          <a:p>
            <a:pPr algn="l"/>
            <a:r>
              <a:rPr lang="zh-CN" altLang="en-US" sz="60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生简单交流</a:t>
            </a: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音乐带给自己</a:t>
            </a:r>
          </a:p>
          <a:p>
            <a:pPr algn="l"/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的感受</a:t>
            </a:r>
            <a:r>
              <a:rPr lang="zh-CN" altLang="en-US" sz="60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以及所产生的联想，</a:t>
            </a:r>
          </a:p>
          <a:p>
            <a:pPr algn="l"/>
            <a:r>
              <a:rPr lang="zh-CN" altLang="en-US" sz="60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再揭示课题。</a:t>
            </a:r>
            <a:endParaRPr lang="zh-CN" altLang="en-US" sz="6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    </a:t>
            </a:r>
            <a:r>
              <a:rPr lang="zh-CN" altLang="en-US" sz="5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导入新课</a:t>
            </a:r>
            <a:r>
              <a:rPr lang="en-US" altLang="zh-CN" sz="5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(2)</a:t>
            </a:r>
          </a:p>
          <a:p>
            <a:pPr algn="l"/>
            <a:r>
              <a:rPr lang="zh-CN" altLang="en-US" sz="54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出示诗句，请学生猜下句：</a:t>
            </a:r>
            <a:endParaRPr lang="en-US" altLang="zh-CN" sz="5400" b="1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54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“海内存</a:t>
            </a:r>
            <a:r>
              <a:rPr lang="zh-CN" altLang="en-US" sz="5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知己</a:t>
            </a:r>
            <a:r>
              <a:rPr lang="zh-CN" altLang="en-US" sz="54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”“桃花潭水深</a:t>
            </a:r>
            <a:endParaRPr lang="en-US" altLang="zh-CN" sz="5400" b="1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54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54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千尺”“劝君更尽一杯酒”</a:t>
            </a:r>
            <a:endParaRPr lang="en-US" altLang="zh-CN" sz="5400" b="1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54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54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然后引导学生发现这些诗句</a:t>
            </a:r>
            <a:endParaRPr lang="en-US" altLang="zh-CN" sz="5400" b="1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54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54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共同特点，导入本课学习。</a:t>
            </a:r>
            <a:endParaRPr lang="zh-CN" alt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 </a:t>
            </a:r>
          </a:p>
          <a:p>
            <a:pPr algn="l"/>
            <a:r>
              <a:rPr lang="en-US" altLang="zh-CN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伯牙绝弦</a:t>
            </a:r>
          </a:p>
          <a:p>
            <a:pPr algn="l"/>
            <a:r>
              <a:rPr lang="zh-CN" altLang="en-US" sz="96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   </a:t>
            </a:r>
            <a:r>
              <a:rPr lang="zh-CN" altLang="en-US" sz="9600" b="1" dirty="0" smtClean="0">
                <a:solidFill>
                  <a:srgbClr val="000066"/>
                </a:solidFill>
                <a:latin typeface="华文新魏" pitchFamily="2" charset="-122"/>
                <a:ea typeface="华文新魏" pitchFamily="2" charset="-122"/>
                <a:sym typeface="Arial" pitchFamily="34" charset="0"/>
              </a:rPr>
              <a:t>上海版</a:t>
            </a:r>
          </a:p>
          <a:p>
            <a:pPr algn="l"/>
            <a:r>
              <a:rPr lang="zh-CN" altLang="en-US" sz="9600" b="1" dirty="0" smtClean="0">
                <a:solidFill>
                  <a:srgbClr val="008000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  </a:t>
            </a:r>
            <a:endParaRPr lang="zh-CN" altLang="en-US" sz="96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释义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品读</a:t>
            </a:r>
            <a:endParaRPr lang="zh-CN" altLang="en-US" sz="9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伯牙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鼓</a:t>
            </a:r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琴，钟子期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听</a:t>
            </a:r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之，方鼓琴</a:t>
            </a:r>
            <a:endParaRPr lang="en-US" altLang="zh-CN" sz="4800" b="1" dirty="0" smtClean="0">
              <a:solidFill>
                <a:srgbClr val="000066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而志在高山，钟子期曰：“善哉</a:t>
            </a:r>
            <a:endParaRPr lang="en-US" altLang="zh-CN" sz="4800" b="1" dirty="0" smtClean="0">
              <a:solidFill>
                <a:srgbClr val="000066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乎鼓琴</a:t>
            </a:r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！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巍巍乎</a:t>
            </a:r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若泰山。”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少选</a:t>
            </a:r>
            <a:endParaRPr lang="en-US" altLang="zh-CN" sz="4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之间，</a:t>
            </a:r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而志在流水，钟子期曰：</a:t>
            </a:r>
            <a:endParaRPr lang="en-US" altLang="zh-CN" sz="4800" b="1" dirty="0" smtClean="0">
              <a:solidFill>
                <a:srgbClr val="000066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“善哉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乎鼓琴</a:t>
            </a:r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！洋洋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乎</a:t>
            </a:r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若江河。”</a:t>
            </a:r>
            <a:endParaRPr lang="en-US" altLang="zh-CN" sz="4800" b="1" dirty="0" smtClean="0">
              <a:solidFill>
                <a:srgbClr val="000066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钟子期死，伯牙破琴绝弦，终身</a:t>
            </a:r>
            <a:endParaRPr lang="en-US" altLang="zh-CN" sz="4800" b="1" dirty="0" smtClean="0">
              <a:solidFill>
                <a:srgbClr val="000066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8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不复鼓琴，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以为世无足复为鼓琴</a:t>
            </a:r>
            <a:endParaRPr lang="en-US" altLang="zh-CN" sz="4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者。</a:t>
            </a:r>
          </a:p>
          <a:p>
            <a:pPr algn="l"/>
            <a:endParaRPr lang="zh-CN" altLang="en-US" sz="4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</a:t>
            </a: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</a:t>
            </a: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en-US" sz="4400" b="1" dirty="0" err="1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张国荣</a:t>
            </a: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快乐是快乐的方式不只一种</a:t>
            </a: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b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最荣幸谁都是造物者的光荣</a:t>
            </a: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b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不用闪躲，为我喜欢的生活而活</a:t>
            </a: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b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不用粉墨，就站在光明的角落</a:t>
            </a: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b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我就是我，是颜色不一样的烟火</a:t>
            </a: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b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天空海阔，要做最坚强的泡沫</a:t>
            </a: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b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我喜欢我，让蔷薇开出一种结果</a:t>
            </a: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b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孤独的沙漠里，一样盛放得赤裸裸</a:t>
            </a: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b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sz="4400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000066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伯牙善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鼓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琴，</a:t>
            </a: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钟子期善听。</a:t>
            </a:r>
            <a:endParaRPr lang="zh-CN" altLang="en-US" sz="9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伯牙鼓琴，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志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在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高山，钟子期曰：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“善哉，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峨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峨兮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若泰山！”</a:t>
            </a: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endParaRPr lang="zh-CN" altLang="en-US" sz="8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志在流水，钟子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期曰：“善哉，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洋洋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兮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若江河！”</a:t>
            </a:r>
          </a:p>
          <a:p>
            <a:pPr algn="l"/>
            <a:r>
              <a:rPr lang="zh-CN" altLang="en-US" sz="96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   </a:t>
            </a:r>
          </a:p>
          <a:p>
            <a:endParaRPr lang="zh-CN" altLang="en-US" sz="9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endParaRPr lang="en-US" altLang="zh-CN" sz="9600" b="1" dirty="0" smtClean="0">
              <a:solidFill>
                <a:srgbClr val="000066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伯牙所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念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，钟子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期必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得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之。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9600" b="1" dirty="0" smtClean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子期死，伯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牙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谓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世再无知音，</a:t>
            </a: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乃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破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琴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绝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弦，终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身不复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鼓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</a:p>
          <a:p>
            <a:endParaRPr lang="zh-CN" altLang="en-US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1285</Words>
  <PresentationFormat>全屏显示(4:3)</PresentationFormat>
  <Paragraphs>197</Paragraphs>
  <Slides>42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43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zhaoqx</dc:creator>
  <cp:lastModifiedBy>zhaoqx</cp:lastModifiedBy>
  <cp:revision>14</cp:revision>
  <dcterms:created xsi:type="dcterms:W3CDTF">2016-03-08T22:25:18Z</dcterms:created>
  <dcterms:modified xsi:type="dcterms:W3CDTF">2016-04-18T22:12:01Z</dcterms:modified>
</cp:coreProperties>
</file>