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3"/>
    <p:sldId id="405" r:id="rId4"/>
    <p:sldId id="406" r:id="rId5"/>
    <p:sldId id="407" r:id="rId6"/>
    <p:sldId id="408" r:id="rId7"/>
    <p:sldId id="409" r:id="rId8"/>
    <p:sldId id="410" r:id="rId9"/>
    <p:sldId id="411" r:id="rId10"/>
    <p:sldId id="412" r:id="rId11"/>
    <p:sldId id="577" r:id="rId12"/>
    <p:sldId id="578" r:id="rId13"/>
    <p:sldId id="579" r:id="rId14"/>
    <p:sldId id="580" r:id="rId15"/>
    <p:sldId id="581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437" r:id="rId33"/>
    <p:sldId id="370" r:id="rId34"/>
    <p:sldId id="371" r:id="rId35"/>
    <p:sldId id="372" r:id="rId36"/>
    <p:sldId id="373" r:id="rId37"/>
    <p:sldId id="374" r:id="rId38"/>
    <p:sldId id="375" r:id="rId39"/>
    <p:sldId id="376" r:id="rId40"/>
    <p:sldId id="377" r:id="rId41"/>
    <p:sldId id="378" r:id="rId42"/>
    <p:sldId id="379" r:id="rId43"/>
    <p:sldId id="380" r:id="rId44"/>
    <p:sldId id="381" r:id="rId45"/>
    <p:sldId id="382" r:id="rId46"/>
    <p:sldId id="383" r:id="rId47"/>
    <p:sldId id="384" r:id="rId48"/>
    <p:sldId id="385" r:id="rId49"/>
    <p:sldId id="386" r:id="rId50"/>
    <p:sldId id="438" r:id="rId51"/>
    <p:sldId id="441" r:id="rId52"/>
    <p:sldId id="391" r:id="rId53"/>
    <p:sldId id="394" r:id="rId54"/>
    <p:sldId id="392" r:id="rId55"/>
    <p:sldId id="395" r:id="rId56"/>
    <p:sldId id="396" r:id="rId57"/>
    <p:sldId id="397" r:id="rId58"/>
    <p:sldId id="401" r:id="rId59"/>
    <p:sldId id="398" r:id="rId60"/>
    <p:sldId id="445" r:id="rId61"/>
    <p:sldId id="444" r:id="rId62"/>
    <p:sldId id="442" r:id="rId63"/>
    <p:sldId id="439" r:id="rId64"/>
    <p:sldId id="440" r:id="rId65"/>
    <p:sldId id="436" r:id="rId66"/>
    <p:sldId id="809" r:id="rId67"/>
    <p:sldId id="762" r:id="rId68"/>
    <p:sldId id="763" r:id="rId69"/>
    <p:sldId id="764" r:id="rId70"/>
    <p:sldId id="765" r:id="rId71"/>
    <p:sldId id="766" r:id="rId72"/>
    <p:sldId id="767" r:id="rId73"/>
    <p:sldId id="768" r:id="rId75"/>
    <p:sldId id="769" r:id="rId76"/>
    <p:sldId id="770" r:id="rId77"/>
    <p:sldId id="771" r:id="rId78"/>
    <p:sldId id="772" r:id="rId79"/>
    <p:sldId id="773" r:id="rId80"/>
    <p:sldId id="774" r:id="rId81"/>
    <p:sldId id="775" r:id="rId82"/>
    <p:sldId id="776" r:id="rId83"/>
    <p:sldId id="777" r:id="rId84"/>
    <p:sldId id="778" r:id="rId85"/>
    <p:sldId id="779" r:id="rId86"/>
    <p:sldId id="780" r:id="rId87"/>
    <p:sldId id="781" r:id="rId88"/>
    <p:sldId id="782" r:id="rId89"/>
    <p:sldId id="783" r:id="rId90"/>
    <p:sldId id="784" r:id="rId91"/>
    <p:sldId id="785" r:id="rId92"/>
    <p:sldId id="786" r:id="rId93"/>
    <p:sldId id="787" r:id="rId94"/>
    <p:sldId id="788" r:id="rId95"/>
    <p:sldId id="789" r:id="rId96"/>
    <p:sldId id="790" r:id="rId97"/>
    <p:sldId id="791" r:id="rId98"/>
    <p:sldId id="792" r:id="rId99"/>
    <p:sldId id="793" r:id="rId100"/>
    <p:sldId id="794" r:id="rId101"/>
    <p:sldId id="795" r:id="rId102"/>
    <p:sldId id="796" r:id="rId103"/>
    <p:sldId id="797" r:id="rId104"/>
    <p:sldId id="798" r:id="rId105"/>
    <p:sldId id="799" r:id="rId106"/>
    <p:sldId id="800" r:id="rId107"/>
    <p:sldId id="801" r:id="rId108"/>
    <p:sldId id="802" r:id="rId109"/>
    <p:sldId id="803" r:id="rId110"/>
    <p:sldId id="804" r:id="rId111"/>
    <p:sldId id="805" r:id="rId112"/>
    <p:sldId id="807" r:id="rId113"/>
    <p:sldId id="806" r:id="rId114"/>
    <p:sldId id="808" r:id="rId115"/>
    <p:sldId id="810" r:id="rId116"/>
    <p:sldId id="421" r:id="rId117"/>
    <p:sldId id="422" r:id="rId118"/>
    <p:sldId id="582" r:id="rId119"/>
    <p:sldId id="583" r:id="rId120"/>
    <p:sldId id="584" r:id="rId121"/>
    <p:sldId id="585" r:id="rId122"/>
    <p:sldId id="586" r:id="rId123"/>
    <p:sldId id="587" r:id="rId124"/>
    <p:sldId id="588" r:id="rId125"/>
    <p:sldId id="589" r:id="rId126"/>
    <p:sldId id="423" r:id="rId127"/>
    <p:sldId id="424" r:id="rId128"/>
    <p:sldId id="425" r:id="rId129"/>
    <p:sldId id="426" r:id="rId130"/>
    <p:sldId id="427" r:id="rId131"/>
    <p:sldId id="428" r:id="rId132"/>
    <p:sldId id="429" r:id="rId133"/>
    <p:sldId id="430" r:id="rId134"/>
    <p:sldId id="431" r:id="rId135"/>
    <p:sldId id="432" r:id="rId136"/>
    <p:sldId id="433" r:id="rId137"/>
    <p:sldId id="435" r:id="rId138"/>
    <p:sldId id="629" r:id="rId139"/>
    <p:sldId id="630" r:id="rId140"/>
    <p:sldId id="631" r:id="rId141"/>
    <p:sldId id="632" r:id="rId142"/>
    <p:sldId id="640" r:id="rId143"/>
    <p:sldId id="761" r:id="rId144"/>
    <p:sldId id="641" r:id="rId145"/>
    <p:sldId id="635" r:id="rId146"/>
    <p:sldId id="636" r:id="rId14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712" autoAdjust="0"/>
  </p:normalViewPr>
  <p:slideViewPr>
    <p:cSldViewPr>
      <p:cViewPr varScale="1">
        <p:scale>
          <a:sx n="108" d="100"/>
          <a:sy n="108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6.xml"/><Relationship Id="rId98" Type="http://schemas.openxmlformats.org/officeDocument/2006/relationships/slide" Target="slides/slide95.xml"/><Relationship Id="rId97" Type="http://schemas.openxmlformats.org/officeDocument/2006/relationships/slide" Target="slides/slide94.xml"/><Relationship Id="rId96" Type="http://schemas.openxmlformats.org/officeDocument/2006/relationships/slide" Target="slides/slide93.xml"/><Relationship Id="rId95" Type="http://schemas.openxmlformats.org/officeDocument/2006/relationships/slide" Target="slides/slide92.xml"/><Relationship Id="rId94" Type="http://schemas.openxmlformats.org/officeDocument/2006/relationships/slide" Target="slides/slide91.xml"/><Relationship Id="rId93" Type="http://schemas.openxmlformats.org/officeDocument/2006/relationships/slide" Target="slides/slide90.xml"/><Relationship Id="rId92" Type="http://schemas.openxmlformats.org/officeDocument/2006/relationships/slide" Target="slides/slide89.xml"/><Relationship Id="rId91" Type="http://schemas.openxmlformats.org/officeDocument/2006/relationships/slide" Target="slides/slide88.xml"/><Relationship Id="rId90" Type="http://schemas.openxmlformats.org/officeDocument/2006/relationships/slide" Target="slides/slide87.xml"/><Relationship Id="rId9" Type="http://schemas.openxmlformats.org/officeDocument/2006/relationships/slide" Target="slides/slide7.xml"/><Relationship Id="rId89" Type="http://schemas.openxmlformats.org/officeDocument/2006/relationships/slide" Target="slides/slide86.xml"/><Relationship Id="rId88" Type="http://schemas.openxmlformats.org/officeDocument/2006/relationships/slide" Target="slides/slide85.xml"/><Relationship Id="rId87" Type="http://schemas.openxmlformats.org/officeDocument/2006/relationships/slide" Target="slides/slide84.xml"/><Relationship Id="rId86" Type="http://schemas.openxmlformats.org/officeDocument/2006/relationships/slide" Target="slides/slide83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6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0" Type="http://schemas.openxmlformats.org/officeDocument/2006/relationships/tableStyles" Target="tableStyles.xml"/><Relationship Id="rId15" Type="http://schemas.openxmlformats.org/officeDocument/2006/relationships/slide" Target="slides/slide13.xml"/><Relationship Id="rId149" Type="http://schemas.openxmlformats.org/officeDocument/2006/relationships/viewProps" Target="viewProps.xml"/><Relationship Id="rId148" Type="http://schemas.openxmlformats.org/officeDocument/2006/relationships/presProps" Target="presProps.xml"/><Relationship Id="rId147" Type="http://schemas.openxmlformats.org/officeDocument/2006/relationships/slide" Target="slides/slide144.xml"/><Relationship Id="rId146" Type="http://schemas.openxmlformats.org/officeDocument/2006/relationships/slide" Target="slides/slide143.xml"/><Relationship Id="rId145" Type="http://schemas.openxmlformats.org/officeDocument/2006/relationships/slide" Target="slides/slide142.xml"/><Relationship Id="rId144" Type="http://schemas.openxmlformats.org/officeDocument/2006/relationships/slide" Target="slides/slide141.xml"/><Relationship Id="rId143" Type="http://schemas.openxmlformats.org/officeDocument/2006/relationships/slide" Target="slides/slide140.xml"/><Relationship Id="rId142" Type="http://schemas.openxmlformats.org/officeDocument/2006/relationships/slide" Target="slides/slide139.xml"/><Relationship Id="rId141" Type="http://schemas.openxmlformats.org/officeDocument/2006/relationships/slide" Target="slides/slide138.xml"/><Relationship Id="rId140" Type="http://schemas.openxmlformats.org/officeDocument/2006/relationships/slide" Target="slides/slide137.xml"/><Relationship Id="rId14" Type="http://schemas.openxmlformats.org/officeDocument/2006/relationships/slide" Target="slides/slide12.xml"/><Relationship Id="rId139" Type="http://schemas.openxmlformats.org/officeDocument/2006/relationships/slide" Target="slides/slide136.xml"/><Relationship Id="rId138" Type="http://schemas.openxmlformats.org/officeDocument/2006/relationships/slide" Target="slides/slide135.xml"/><Relationship Id="rId137" Type="http://schemas.openxmlformats.org/officeDocument/2006/relationships/slide" Target="slides/slide134.xml"/><Relationship Id="rId136" Type="http://schemas.openxmlformats.org/officeDocument/2006/relationships/slide" Target="slides/slide133.xml"/><Relationship Id="rId135" Type="http://schemas.openxmlformats.org/officeDocument/2006/relationships/slide" Target="slides/slide132.xml"/><Relationship Id="rId134" Type="http://schemas.openxmlformats.org/officeDocument/2006/relationships/slide" Target="slides/slide131.xml"/><Relationship Id="rId133" Type="http://schemas.openxmlformats.org/officeDocument/2006/relationships/slide" Target="slides/slide130.xml"/><Relationship Id="rId132" Type="http://schemas.openxmlformats.org/officeDocument/2006/relationships/slide" Target="slides/slide129.xml"/><Relationship Id="rId131" Type="http://schemas.openxmlformats.org/officeDocument/2006/relationships/slide" Target="slides/slide128.xml"/><Relationship Id="rId130" Type="http://schemas.openxmlformats.org/officeDocument/2006/relationships/slide" Target="slides/slide127.xml"/><Relationship Id="rId13" Type="http://schemas.openxmlformats.org/officeDocument/2006/relationships/slide" Target="slides/slide11.xml"/><Relationship Id="rId129" Type="http://schemas.openxmlformats.org/officeDocument/2006/relationships/slide" Target="slides/slide126.xml"/><Relationship Id="rId128" Type="http://schemas.openxmlformats.org/officeDocument/2006/relationships/slide" Target="slides/slide125.xml"/><Relationship Id="rId127" Type="http://schemas.openxmlformats.org/officeDocument/2006/relationships/slide" Target="slides/slide124.xml"/><Relationship Id="rId126" Type="http://schemas.openxmlformats.org/officeDocument/2006/relationships/slide" Target="slides/slide123.xml"/><Relationship Id="rId125" Type="http://schemas.openxmlformats.org/officeDocument/2006/relationships/slide" Target="slides/slide122.xml"/><Relationship Id="rId124" Type="http://schemas.openxmlformats.org/officeDocument/2006/relationships/slide" Target="slides/slide121.xml"/><Relationship Id="rId123" Type="http://schemas.openxmlformats.org/officeDocument/2006/relationships/slide" Target="slides/slide120.xml"/><Relationship Id="rId122" Type="http://schemas.openxmlformats.org/officeDocument/2006/relationships/slide" Target="slides/slide119.xml"/><Relationship Id="rId121" Type="http://schemas.openxmlformats.org/officeDocument/2006/relationships/slide" Target="slides/slide118.xml"/><Relationship Id="rId120" Type="http://schemas.openxmlformats.org/officeDocument/2006/relationships/slide" Target="slides/slide117.xml"/><Relationship Id="rId12" Type="http://schemas.openxmlformats.org/officeDocument/2006/relationships/slide" Target="slides/slide10.xml"/><Relationship Id="rId119" Type="http://schemas.openxmlformats.org/officeDocument/2006/relationships/slide" Target="slides/slide116.xml"/><Relationship Id="rId118" Type="http://schemas.openxmlformats.org/officeDocument/2006/relationships/slide" Target="slides/slide115.xml"/><Relationship Id="rId117" Type="http://schemas.openxmlformats.org/officeDocument/2006/relationships/slide" Target="slides/slide114.xml"/><Relationship Id="rId116" Type="http://schemas.openxmlformats.org/officeDocument/2006/relationships/slide" Target="slides/slide113.xml"/><Relationship Id="rId115" Type="http://schemas.openxmlformats.org/officeDocument/2006/relationships/slide" Target="slides/slide112.xml"/><Relationship Id="rId114" Type="http://schemas.openxmlformats.org/officeDocument/2006/relationships/slide" Target="slides/slide111.xml"/><Relationship Id="rId113" Type="http://schemas.openxmlformats.org/officeDocument/2006/relationships/slide" Target="slides/slide110.xml"/><Relationship Id="rId112" Type="http://schemas.openxmlformats.org/officeDocument/2006/relationships/slide" Target="slides/slide109.xml"/><Relationship Id="rId111" Type="http://schemas.openxmlformats.org/officeDocument/2006/relationships/slide" Target="slides/slide108.xml"/><Relationship Id="rId110" Type="http://schemas.openxmlformats.org/officeDocument/2006/relationships/slide" Target="slides/slide107.xml"/><Relationship Id="rId11" Type="http://schemas.openxmlformats.org/officeDocument/2006/relationships/slide" Target="slides/slide9.xml"/><Relationship Id="rId109" Type="http://schemas.openxmlformats.org/officeDocument/2006/relationships/slide" Target="slides/slide106.xml"/><Relationship Id="rId108" Type="http://schemas.openxmlformats.org/officeDocument/2006/relationships/slide" Target="slides/slide105.xml"/><Relationship Id="rId107" Type="http://schemas.openxmlformats.org/officeDocument/2006/relationships/slide" Target="slides/slide104.xml"/><Relationship Id="rId106" Type="http://schemas.openxmlformats.org/officeDocument/2006/relationships/slide" Target="slides/slide103.xml"/><Relationship Id="rId105" Type="http://schemas.openxmlformats.org/officeDocument/2006/relationships/slide" Target="slides/slide102.xml"/><Relationship Id="rId104" Type="http://schemas.openxmlformats.org/officeDocument/2006/relationships/slide" Target="slides/slide101.xml"/><Relationship Id="rId103" Type="http://schemas.openxmlformats.org/officeDocument/2006/relationships/slide" Target="slides/slide100.xml"/><Relationship Id="rId102" Type="http://schemas.openxmlformats.org/officeDocument/2006/relationships/slide" Target="slides/slide99.xml"/><Relationship Id="rId101" Type="http://schemas.openxmlformats.org/officeDocument/2006/relationships/slide" Target="slides/slide98.xml"/><Relationship Id="rId100" Type="http://schemas.openxmlformats.org/officeDocument/2006/relationships/slide" Target="slides/slide97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57654-6AB9-467E-8617-02BB599CC5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B8CC1-8BB1-4164-98BB-691CB8FE102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0238D-9664-4531-8634-D3580B52BF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zh-CN" altLang="en-US" sz="96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绿色语文</a:t>
            </a:r>
            <a:endParaRPr lang="en-US" altLang="zh-CN" sz="96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课例实说</a:t>
            </a:r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96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（小学）</a:t>
            </a:r>
            <a:endParaRPr lang="en-US" altLang="zh-CN" sz="96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96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赵谦翔</a:t>
            </a:r>
            <a:endParaRPr lang="zh-CN" altLang="en-US" sz="9600" b="1" dirty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4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   </a:t>
            </a:r>
            <a:r>
              <a:rPr lang="zh-CN" altLang="en-US" sz="4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母语的悲哀  </a:t>
            </a:r>
            <a:r>
              <a:rPr lang="zh-CN" altLang="en-US" sz="4000" b="1" smtClean="0">
                <a:solidFill>
                  <a:srgbClr val="008000"/>
                </a:solidFill>
                <a:latin typeface="仿宋_GB2312" pitchFamily="49" charset="-122"/>
                <a:ea typeface="仿宋_GB2312" pitchFamily="49" charset="-122"/>
              </a:rPr>
              <a:t>赵谦翔</a:t>
            </a:r>
            <a:endParaRPr lang="zh-CN" altLang="en-US" sz="4000" b="1" smtClean="0">
              <a:solidFill>
                <a:srgbClr val="008000"/>
              </a:solidFill>
              <a:latin typeface="仿宋_GB2312" pitchFamily="49" charset="-122"/>
              <a:ea typeface="仿宋_GB2312" pitchFamily="49" charset="-122"/>
            </a:endParaRPr>
          </a:p>
          <a:p>
            <a:pPr algn="l" eaLnBrk="1" hangingPunct="1"/>
            <a:r>
              <a:rPr lang="zh-CN" altLang="en-US" sz="3600" b="1" smtClean="0">
                <a:solidFill>
                  <a:srgbClr val="CC00FF"/>
                </a:solidFill>
                <a:latin typeface="仿宋_GB2312" pitchFamily="49" charset="-122"/>
                <a:ea typeface="仿宋_GB2312" pitchFamily="49" charset="-122"/>
              </a:rPr>
              <a:t>    </a:t>
            </a:r>
            <a:r>
              <a:rPr lang="zh-CN" altLang="en-US" sz="3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汉语，是我们的母语。可扪心自问，深</a:t>
            </a:r>
            <a:endParaRPr lang="zh-CN" altLang="en-US" sz="36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3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受母语养育之恩的我们，还有几个配做她问</a:t>
            </a:r>
            <a:endParaRPr lang="zh-CN" altLang="en-US" sz="36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3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心无愧的孝子？悲哉，母语！</a:t>
            </a:r>
            <a:endParaRPr lang="zh-CN" altLang="en-US" sz="36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3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从小学开始，学子们就移情别恋：爱外</a:t>
            </a:r>
            <a:endParaRPr lang="zh-CN" altLang="en-US" sz="36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3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语远远胜过爱母语。多姿多彩的方块字，被</a:t>
            </a:r>
            <a:endParaRPr lang="zh-CN" altLang="en-US" sz="36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3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涂抹得七扭八歪，单调简易的外文字母，却</a:t>
            </a:r>
            <a:endParaRPr lang="zh-CN" altLang="en-US" sz="36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3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写得流畅潇洒；抑扬顿挫的汉语诗文被读得</a:t>
            </a:r>
            <a:endParaRPr lang="zh-CN" altLang="en-US" sz="36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3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含混不清，</a:t>
            </a:r>
            <a:r>
              <a:rPr lang="zh-CN" altLang="en-US" sz="3600" b="1" smtClean="0">
                <a:solidFill>
                  <a:srgbClr val="FF0000"/>
                </a:solidFill>
                <a:ea typeface="黑体" pitchFamily="2" charset="-122"/>
              </a:rPr>
              <a:t>“</a:t>
            </a:r>
            <a:r>
              <a:rPr lang="en-US" altLang="zh-CN" sz="3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OK</a:t>
            </a:r>
            <a:r>
              <a:rPr lang="en-US" altLang="zh-CN" sz="3600" b="1" smtClean="0">
                <a:solidFill>
                  <a:srgbClr val="FF0000"/>
                </a:solidFill>
                <a:ea typeface="黑体" pitchFamily="2" charset="-122"/>
              </a:rPr>
              <a:t>”</a:t>
            </a:r>
            <a:r>
              <a:rPr lang="zh-CN" altLang="en-US" sz="3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、</a:t>
            </a:r>
            <a:r>
              <a:rPr lang="zh-CN" altLang="en-US" sz="3600" b="1" smtClean="0">
                <a:solidFill>
                  <a:srgbClr val="FF0000"/>
                </a:solidFill>
                <a:ea typeface="黑体" pitchFamily="2" charset="-122"/>
              </a:rPr>
              <a:t>“</a:t>
            </a:r>
            <a:r>
              <a:rPr lang="zh-CN" altLang="en-US" sz="3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拜拜</a:t>
            </a:r>
            <a:r>
              <a:rPr lang="zh-CN" altLang="en-US" sz="3600" b="1" smtClean="0">
                <a:solidFill>
                  <a:srgbClr val="FF0000"/>
                </a:solidFill>
                <a:ea typeface="黑体" pitchFamily="2" charset="-122"/>
              </a:rPr>
              <a:t>”</a:t>
            </a:r>
            <a:r>
              <a:rPr lang="zh-CN" altLang="en-US" sz="3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的洋腔洋调却说</a:t>
            </a:r>
            <a:endParaRPr lang="en-US" altLang="zh-CN" sz="36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3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得有滋有味。</a:t>
            </a:r>
            <a:endParaRPr lang="zh-CN" altLang="en-US" sz="36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ts val="10800"/>
              </a:lnSpc>
              <a:buNone/>
            </a:pP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只要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虚心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学</a:t>
            </a:r>
            <a:endParaRPr lang="en-US" altLang="zh-CN" sz="9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10800"/>
              </a:lnSpc>
              <a:buNone/>
            </a:pP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习，打牢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基础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，</a:t>
            </a:r>
            <a:endParaRPr lang="en-US" altLang="zh-CN" sz="9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10800"/>
              </a:lnSpc>
              <a:buNone/>
            </a:pP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成为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英才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就</a:t>
            </a:r>
            <a:r>
              <a:rPr lang="zh-CN" altLang="en-US" sz="96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为期</a:t>
            </a:r>
            <a:endParaRPr lang="en-US" altLang="zh-CN" sz="96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10800"/>
              </a:lnSpc>
              <a:buNone/>
            </a:pPr>
            <a:r>
              <a:rPr lang="zh-CN" altLang="en-US" sz="96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不远了。</a:t>
            </a:r>
            <a:endParaRPr lang="zh-CN" altLang="en-US" sz="9600" b="1" dirty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zh-CN" altLang="en-US" sz="8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（三）</a:t>
            </a:r>
            <a:endParaRPr lang="en-US" altLang="zh-CN" sz="88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88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88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绿筠轩</a:t>
            </a:r>
            <a:r>
              <a:rPr lang="en-US" altLang="zh-CN" sz="88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sz="88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苏轼</a:t>
            </a:r>
            <a:r>
              <a:rPr lang="en-US" altLang="zh-CN" sz="88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》</a:t>
            </a:r>
            <a:endParaRPr lang="en-US" altLang="zh-CN" sz="8800" b="1" dirty="0" smtClean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鉴赏</a:t>
            </a:r>
            <a:endParaRPr lang="en-US" altLang="zh-CN" sz="88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</a:t>
            </a:r>
            <a:endParaRPr lang="en-US" altLang="zh-CN" sz="7200" b="1" dirty="0" smtClean="0">
              <a:solidFill>
                <a:srgbClr val="33CC33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</a:t>
            </a:r>
            <a:endParaRPr lang="zh-CN" altLang="en-US" sz="7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ts val="6400"/>
              </a:lnSpc>
            </a:pPr>
            <a:r>
              <a:rPr lang="zh-CN" altLang="en-US" sz="24000" b="1" dirty="0" smtClean="0">
                <a:solidFill>
                  <a:srgbClr val="33CC33"/>
                </a:solidFill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sz="2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绿筠轩</a:t>
            </a:r>
            <a:r>
              <a:rPr lang="zh-CN" altLang="en-US" sz="240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40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苏轼</a:t>
            </a:r>
            <a:endParaRPr lang="en-US" altLang="zh-CN" sz="24000" b="1" dirty="0" smtClean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ts val="6400"/>
              </a:lnSpc>
            </a:pPr>
            <a:r>
              <a:rPr lang="zh-CN" altLang="en-US" sz="24000" b="1" dirty="0" smtClean="0">
                <a:solidFill>
                  <a:srgbClr val="33CC33"/>
                </a:solidFill>
                <a:latin typeface="黑体" pitchFamily="49" charset="-122"/>
                <a:ea typeface="黑体" pitchFamily="49" charset="-122"/>
              </a:rPr>
              <a:t>宁可食无肉，</a:t>
            </a:r>
            <a:endParaRPr lang="en-US" altLang="zh-CN" sz="24000" b="1" dirty="0" smtClean="0">
              <a:solidFill>
                <a:srgbClr val="33CC33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6400"/>
              </a:lnSpc>
            </a:pPr>
            <a:r>
              <a:rPr lang="zh-CN" altLang="en-US" sz="24000" b="1" dirty="0" smtClean="0">
                <a:solidFill>
                  <a:srgbClr val="33CC33"/>
                </a:solidFill>
                <a:latin typeface="黑体" pitchFamily="49" charset="-122"/>
                <a:ea typeface="黑体" pitchFamily="49" charset="-122"/>
              </a:rPr>
              <a:t>不可居无竹。</a:t>
            </a:r>
            <a:endParaRPr lang="en-US" altLang="zh-CN" sz="24000" b="1" dirty="0" smtClean="0">
              <a:solidFill>
                <a:srgbClr val="33CC33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6400"/>
              </a:lnSpc>
            </a:pPr>
            <a:r>
              <a:rPr lang="zh-CN" altLang="en-US" sz="24000" b="1" dirty="0" smtClean="0">
                <a:solidFill>
                  <a:srgbClr val="33CC33"/>
                </a:solidFill>
                <a:latin typeface="黑体" pitchFamily="49" charset="-122"/>
                <a:ea typeface="黑体" pitchFamily="49" charset="-122"/>
              </a:rPr>
              <a:t>无肉令人瘦，</a:t>
            </a:r>
            <a:endParaRPr lang="en-US" altLang="zh-CN" sz="24000" b="1" dirty="0" smtClean="0">
              <a:solidFill>
                <a:srgbClr val="33CC33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6400"/>
              </a:lnSpc>
            </a:pPr>
            <a:r>
              <a:rPr lang="zh-CN" altLang="en-US" sz="2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无竹令人俗。</a:t>
            </a:r>
            <a:endParaRPr lang="en-US" altLang="zh-CN" sz="24000" b="1" dirty="0" smtClean="0">
              <a:solidFill>
                <a:srgbClr val="33CC33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6400"/>
              </a:lnSpc>
            </a:pPr>
            <a:r>
              <a:rPr lang="zh-CN" altLang="en-US" sz="24000" b="1" dirty="0" smtClean="0">
                <a:solidFill>
                  <a:srgbClr val="33CC33"/>
                </a:solidFill>
                <a:latin typeface="黑体" pitchFamily="49" charset="-122"/>
                <a:ea typeface="黑体" pitchFamily="49" charset="-122"/>
              </a:rPr>
              <a:t>人瘦尚可肥，</a:t>
            </a:r>
            <a:endParaRPr lang="en-US" altLang="zh-CN" sz="24000" b="1" dirty="0" smtClean="0">
              <a:solidFill>
                <a:srgbClr val="33CC33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6400"/>
              </a:lnSpc>
            </a:pPr>
            <a:r>
              <a:rPr lang="zh-CN" altLang="en-US" sz="2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士俗不可医。</a:t>
            </a:r>
            <a:endParaRPr lang="en-US" altLang="zh-CN" sz="24000" b="1" dirty="0" smtClean="0">
              <a:solidFill>
                <a:srgbClr val="33CC33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6400"/>
              </a:lnSpc>
            </a:pPr>
            <a:r>
              <a:rPr lang="zh-CN" altLang="en-US" sz="20300" b="1" dirty="0" smtClean="0">
                <a:solidFill>
                  <a:srgbClr val="33CC33"/>
                </a:solidFill>
                <a:latin typeface="黑体" pitchFamily="49" charset="-122"/>
                <a:ea typeface="黑体" pitchFamily="49" charset="-122"/>
              </a:rPr>
              <a:t>       </a:t>
            </a:r>
            <a:endParaRPr lang="en-US" altLang="zh-CN" sz="203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6400"/>
              </a:lnSpc>
            </a:pPr>
            <a:r>
              <a:rPr lang="en-US" altLang="zh-CN" sz="20300" b="1" dirty="0" smtClean="0">
                <a:solidFill>
                  <a:srgbClr val="33CC33"/>
                </a:solidFill>
                <a:latin typeface="黑体" pitchFamily="49" charset="-122"/>
                <a:ea typeface="黑体" pitchFamily="49" charset="-122"/>
              </a:rPr>
              <a:t>       </a:t>
            </a:r>
            <a:endParaRPr lang="en-US" altLang="zh-CN" sz="20300" b="1" dirty="0" smtClean="0">
              <a:solidFill>
                <a:srgbClr val="33CC33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6400"/>
              </a:lnSpc>
            </a:pPr>
            <a:r>
              <a:rPr lang="zh-CN" altLang="en-US" sz="20300" b="1" dirty="0" smtClean="0">
                <a:solidFill>
                  <a:srgbClr val="33CC33"/>
                </a:solidFill>
                <a:latin typeface="黑体" pitchFamily="49" charset="-122"/>
                <a:ea typeface="黑体" pitchFamily="49" charset="-122"/>
              </a:rPr>
              <a:t>       </a:t>
            </a:r>
            <a:endParaRPr lang="zh-CN" altLang="en-US" sz="203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ct val="120000"/>
              </a:lnSpc>
            </a:pPr>
            <a:endParaRPr lang="zh-CN" altLang="en-US" sz="20300" b="1" dirty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en-US" altLang="zh-CN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居有竹</a:t>
            </a:r>
            <a:endParaRPr lang="en-US" altLang="zh-CN" sz="9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为何能脱俗？</a:t>
            </a:r>
            <a:endParaRPr lang="zh-CN" altLang="en-US" sz="9600" b="1" dirty="0">
              <a:solidFill>
                <a:srgbClr val="33CC33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>
              <a:lnSpc>
                <a:spcPts val="6200"/>
              </a:lnSpc>
            </a:pPr>
            <a:r>
              <a:rPr lang="en-US" altLang="zh-CN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“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比德说</a:t>
            </a:r>
            <a:r>
              <a:rPr lang="en-US" altLang="zh-CN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是春秋战国</a:t>
            </a:r>
            <a:endParaRPr lang="en-US" altLang="zh-CN" sz="6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6200"/>
              </a:lnSpc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时期出现的一种自然美观</a:t>
            </a:r>
            <a:endParaRPr lang="en-US" altLang="zh-CN" sz="6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6200"/>
              </a:lnSpc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点。“德</a:t>
            </a:r>
            <a:r>
              <a:rPr lang="en-US" altLang="zh-CN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指精神品德；</a:t>
            </a:r>
            <a:endParaRPr lang="en-US" altLang="zh-CN" sz="6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6200"/>
              </a:lnSpc>
            </a:pPr>
            <a:r>
              <a:rPr lang="en-US" altLang="zh-CN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比</a:t>
            </a:r>
            <a:r>
              <a:rPr lang="en-US" altLang="zh-CN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指象征或比拟。意</a:t>
            </a:r>
            <a:endParaRPr lang="en-US" altLang="zh-CN" sz="6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6200"/>
              </a:lnSpc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思是：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自然物象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之所以美，</a:t>
            </a:r>
            <a:endParaRPr lang="en-US" sz="6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6200"/>
              </a:lnSpc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在于人们可以从中体会到</a:t>
            </a:r>
            <a:endParaRPr lang="en-US" altLang="zh-CN" sz="6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6200"/>
              </a:lnSpc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某种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人格美。</a:t>
            </a:r>
            <a:br>
              <a:rPr 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</a:br>
            <a:endParaRPr lang="zh-CN" altLang="en-US" sz="60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9600" b="1" dirty="0" smtClean="0">
                <a:solidFill>
                  <a:srgbClr val="33CC33"/>
                </a:solidFill>
                <a:latin typeface="黑体" pitchFamily="49" charset="-122"/>
                <a:ea typeface="黑体" pitchFamily="49" charset="-122"/>
              </a:rPr>
              <a:t>花中四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君子</a:t>
            </a:r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梅、兰、</a:t>
            </a:r>
            <a:endParaRPr lang="en-US" altLang="zh-CN" sz="9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竹、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菊。</a:t>
            </a:r>
            <a:endParaRPr lang="zh-CN" altLang="en-US" sz="96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      </a:t>
            </a:r>
            <a:r>
              <a:rPr lang="zh-CN" altLang="en-US" sz="44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竹之</a:t>
            </a: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七德</a:t>
            </a:r>
            <a:endParaRPr lang="zh-CN" altLang="en-US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44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身形挺直，宁折不弯，</a:t>
            </a:r>
            <a:r>
              <a:rPr lang="zh-CN" altLang="en-US" sz="4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是为</a:t>
            </a: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正直；</a:t>
            </a:r>
            <a:endParaRPr lang="zh-CN" altLang="en-US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44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虽有竹节，却不止步，</a:t>
            </a:r>
            <a:r>
              <a:rPr lang="zh-CN" altLang="en-US" sz="4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是为</a:t>
            </a: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奋进；</a:t>
            </a:r>
            <a:endParaRPr lang="zh-CN" altLang="en-US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44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外直中空，襟怀若谷，</a:t>
            </a:r>
            <a:r>
              <a:rPr lang="zh-CN" altLang="en-US" sz="4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是为</a:t>
            </a: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谦虚；</a:t>
            </a:r>
            <a:endParaRPr lang="zh-CN" altLang="en-US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44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 有花不开，素面朝天，</a:t>
            </a:r>
            <a:r>
              <a:rPr lang="zh-CN" altLang="en-US" sz="4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是为</a:t>
            </a: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质朴；</a:t>
            </a:r>
            <a:endParaRPr lang="zh-CN" altLang="en-US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44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超然独立，顶天立地，</a:t>
            </a:r>
            <a:r>
              <a:rPr lang="zh-CN" altLang="en-US" sz="4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是为</a:t>
            </a: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卓越；</a:t>
            </a:r>
            <a:endParaRPr lang="zh-CN" altLang="en-US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44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 虽然卓越，却喜丛生，</a:t>
            </a:r>
            <a:r>
              <a:rPr lang="zh-CN" altLang="en-US" sz="4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是为</a:t>
            </a: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善群；</a:t>
            </a:r>
            <a:endParaRPr lang="zh-CN" altLang="en-US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44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载文传世，任劳任怨，</a:t>
            </a:r>
            <a:r>
              <a:rPr lang="zh-CN" altLang="en-US" sz="4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是为</a:t>
            </a: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担当。</a:t>
            </a:r>
            <a:endParaRPr lang="zh-CN" altLang="en-US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endParaRPr lang="zh-CN" altLang="en-US" sz="4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（四）</a:t>
            </a:r>
            <a:endParaRPr lang="en-US" altLang="zh-CN" sz="9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ctr">
              <a:lnSpc>
                <a:spcPts val="10000"/>
              </a:lnSpc>
              <a:buNone/>
            </a:pPr>
            <a:r>
              <a:rPr lang="en-US" altLang="zh-CN" sz="9600" b="1" dirty="0" smtClean="0">
                <a:solidFill>
                  <a:srgbClr val="33CC33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9600" b="1" dirty="0" smtClean="0">
                <a:solidFill>
                  <a:srgbClr val="33CC33"/>
                </a:solidFill>
                <a:latin typeface="黑体" pitchFamily="49" charset="-122"/>
                <a:ea typeface="黑体" pitchFamily="49" charset="-122"/>
              </a:rPr>
              <a:t>咏竹联</a:t>
            </a:r>
            <a:r>
              <a:rPr lang="en-US" altLang="zh-CN" sz="9600" b="1" dirty="0" smtClean="0">
                <a:solidFill>
                  <a:srgbClr val="33CC33"/>
                </a:solidFill>
                <a:latin typeface="黑体" pitchFamily="49" charset="-122"/>
                <a:ea typeface="黑体" pitchFamily="49" charset="-122"/>
              </a:rPr>
              <a:t>》</a:t>
            </a:r>
            <a:endParaRPr lang="en-US" altLang="zh-CN" sz="9600" b="1" dirty="0" smtClean="0">
              <a:solidFill>
                <a:srgbClr val="33CC33"/>
              </a:solidFill>
              <a:latin typeface="黑体" pitchFamily="49" charset="-122"/>
              <a:ea typeface="黑体" pitchFamily="49" charset="-122"/>
            </a:endParaRPr>
          </a:p>
          <a:p>
            <a:pPr algn="ctr">
              <a:lnSpc>
                <a:spcPts val="10000"/>
              </a:lnSpc>
              <a:buNone/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赠学子</a:t>
            </a:r>
            <a:endParaRPr lang="zh-CN" altLang="en-US" sz="96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zh-CN" altLang="en-US" sz="8800" b="1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    咏竹名联</a:t>
            </a:r>
            <a:endParaRPr lang="en-US" altLang="zh-CN" sz="8800" b="1" dirty="0" smtClean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未出土时便有节 </a:t>
            </a:r>
            <a:endParaRPr lang="en-US" altLang="zh-CN" sz="88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及凌云处尚虚心</a:t>
            </a:r>
            <a:endParaRPr lang="zh-CN" altLang="en-US" sz="88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en-US" sz="88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endParaRPr lang="en-US" altLang="zh-CN" sz="9600" b="1" dirty="0" smtClean="0">
              <a:solidFill>
                <a:srgbClr val="33CC33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9600" b="1" dirty="0" smtClean="0">
                <a:solidFill>
                  <a:srgbClr val="33CC33"/>
                </a:solidFill>
                <a:latin typeface="黑体" pitchFamily="49" charset="-122"/>
                <a:ea typeface="黑体" pitchFamily="49" charset="-122"/>
              </a:rPr>
              <a:t>咏竹联</a:t>
            </a:r>
            <a:endParaRPr lang="en-US" altLang="zh-CN" sz="9600" b="1" dirty="0" smtClean="0">
              <a:solidFill>
                <a:srgbClr val="33CC33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对学子的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期待</a:t>
            </a:r>
            <a:endParaRPr lang="zh-CN" altLang="en-US" sz="9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4000" b="1" smtClean="0">
                <a:solidFill>
                  <a:srgbClr val="CC00FF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4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屈原、鲁迅的经典不过是语文</a:t>
            </a:r>
            <a:endParaRPr lang="zh-CN" altLang="en-US" sz="44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buFontTx/>
              <a:buNone/>
            </a:pPr>
            <a:r>
              <a:rPr lang="zh-CN" altLang="en-US" sz="4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课堂上的流星，稍纵即逝，英语、</a:t>
            </a:r>
            <a:endParaRPr lang="zh-CN" altLang="en-US" sz="44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buFontTx/>
              <a:buNone/>
            </a:pPr>
            <a:r>
              <a:rPr lang="zh-CN" altLang="en-US" sz="4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日语的补习班从课内到课外，方兴</a:t>
            </a:r>
            <a:endParaRPr lang="zh-CN" altLang="en-US" sz="44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buFontTx/>
              <a:buNone/>
            </a:pPr>
            <a:r>
              <a:rPr lang="zh-CN" altLang="en-US" sz="4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未艾。幸亏还有中考、高考那不菲</a:t>
            </a:r>
            <a:endParaRPr lang="zh-CN" altLang="en-US" sz="44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buFontTx/>
              <a:buNone/>
            </a:pPr>
            <a:r>
              <a:rPr lang="zh-CN" altLang="en-US" sz="4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的分数在诱惑，否则母语早被丢弃</a:t>
            </a:r>
            <a:endParaRPr lang="zh-CN" altLang="en-US" sz="44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buFontTx/>
              <a:buNone/>
            </a:pPr>
            <a:r>
              <a:rPr lang="zh-CN" altLang="en-US" sz="4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在爱情遗忘的角落。</a:t>
            </a:r>
            <a:r>
              <a:rPr lang="en-US" altLang="zh-CN" sz="4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4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闻道外语</a:t>
            </a:r>
            <a:endParaRPr lang="en-US" altLang="zh-CN" sz="44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buFontTx/>
              <a:buNone/>
            </a:pPr>
            <a:r>
              <a:rPr lang="zh-CN" altLang="en-US" sz="4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春尚好，也拟泛轻舟；只恐汉语舴</a:t>
            </a:r>
            <a:endParaRPr lang="en-US" altLang="zh-CN" sz="44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buFontTx/>
              <a:buNone/>
            </a:pPr>
            <a:r>
              <a:rPr lang="zh-CN" altLang="en-US" sz="4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艋舟，载不动许多愁！</a:t>
            </a:r>
            <a:endParaRPr lang="zh-CN" altLang="en-US" sz="44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/>
            <a:endParaRPr lang="en-US" altLang="zh-CN" sz="4400" smtClean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>
              <a:lnSpc>
                <a:spcPts val="8800"/>
              </a:lnSpc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从小</a:t>
            </a:r>
            <a:r>
              <a:rPr lang="zh-CN" altLang="en-US" sz="80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就要修养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高风</a:t>
            </a:r>
            <a:endParaRPr lang="en-US" altLang="zh-CN" sz="8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8800"/>
              </a:lnSpc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亮节，奋发向上；</a:t>
            </a:r>
            <a:endParaRPr lang="en-US" altLang="zh-CN" sz="8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8800"/>
              </a:lnSpc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长大</a:t>
            </a:r>
            <a:r>
              <a:rPr lang="zh-CN" altLang="en-US" sz="80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功成名就，也</a:t>
            </a:r>
            <a:endParaRPr lang="en-US" altLang="zh-CN" sz="80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8800"/>
              </a:lnSpc>
            </a:pPr>
            <a:r>
              <a:rPr lang="zh-CN" altLang="en-US" sz="80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要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谦虚谨慎，戒骄</a:t>
            </a:r>
            <a:endParaRPr lang="en-US" altLang="zh-CN" sz="8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8800"/>
              </a:lnSpc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戒躁。</a:t>
            </a:r>
            <a:endParaRPr lang="zh-CN" altLang="en-US" sz="80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>
              <a:lnSpc>
                <a:spcPts val="9000"/>
              </a:lnSpc>
            </a:pPr>
            <a:r>
              <a:rPr lang="zh-CN" altLang="en-US" sz="8000" b="1" dirty="0" smtClean="0">
                <a:solidFill>
                  <a:srgbClr val="33CC33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80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咏竹联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拓展</a:t>
            </a:r>
            <a:endParaRPr lang="en-US" altLang="zh-CN" sz="8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9000"/>
              </a:lnSpc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根扎大地渴饮黄泉</a:t>
            </a:r>
            <a:endParaRPr lang="en-US" altLang="zh-CN" sz="8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9000"/>
              </a:lnSpc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未出土时便有节； </a:t>
            </a:r>
            <a:endParaRPr lang="en-US" altLang="zh-CN" sz="8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9000"/>
              </a:lnSpc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叶拍苍天枝横云梦</a:t>
            </a:r>
            <a:endParaRPr lang="en-US" altLang="zh-CN" sz="8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9000"/>
              </a:lnSpc>
            </a:pPr>
            <a:r>
              <a:rPr lang="zh-CN" altLang="en-US" sz="80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及凌云处尚虚心。</a:t>
            </a:r>
            <a:endParaRPr lang="en-US" altLang="zh-CN" sz="8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9000"/>
              </a:lnSpc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</a:t>
            </a:r>
            <a:endParaRPr lang="zh-CN" altLang="en-US" sz="80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lnSpc>
                <a:spcPts val="11000"/>
              </a:lnSpc>
            </a:pP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诵</a:t>
            </a:r>
            <a:r>
              <a:rPr lang="zh-CN" altLang="en-US" sz="96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咏竹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诗，</a:t>
            </a:r>
            <a:endParaRPr lang="en-US" altLang="zh-CN" sz="9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11000"/>
              </a:lnSpc>
            </a:pP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品</a:t>
            </a:r>
            <a:r>
              <a:rPr lang="zh-CN" altLang="en-US" sz="96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竹诗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趣，</a:t>
            </a:r>
            <a:endParaRPr lang="en-US" altLang="zh-CN" sz="9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11000"/>
              </a:lnSpc>
            </a:pP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践</a:t>
            </a:r>
            <a:r>
              <a:rPr lang="zh-CN" altLang="en-US" sz="96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竹君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德，</a:t>
            </a:r>
            <a:endParaRPr lang="en-US" altLang="zh-CN" sz="9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11000"/>
              </a:lnSpc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脱俗致雅。</a:t>
            </a:r>
            <a:endParaRPr lang="zh-CN" altLang="en-US" sz="9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en-US" altLang="zh-CN" sz="8800" b="1" dirty="0" smtClean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诗歌教学</a:t>
            </a:r>
            <a:endParaRPr lang="zh-CN" altLang="en-US" sz="96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9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</a:t>
            </a:r>
            <a:r>
              <a:rPr lang="zh-CN" altLang="en-US" sz="9600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灰</a:t>
            </a:r>
            <a:r>
              <a:rPr lang="zh-CN" altLang="en-US" sz="9600" b="1" dirty="0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绿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之别</a:t>
            </a:r>
            <a:endParaRPr lang="en-US" altLang="zh-CN" sz="96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CN" altLang="en-US" sz="8800" b="1" dirty="0" smtClean="0">
                <a:ea typeface="黑体" pitchFamily="2" charset="-122"/>
              </a:rPr>
              <a:t>    </a:t>
            </a:r>
            <a:r>
              <a:rPr lang="zh-CN" altLang="en-US" sz="8800" b="1" dirty="0" smtClean="0">
                <a:solidFill>
                  <a:srgbClr val="0000FF"/>
                </a:solidFill>
                <a:ea typeface="黑体" pitchFamily="2" charset="-122"/>
              </a:rPr>
              <a:t>灰色诗歌教学</a:t>
            </a:r>
            <a:endParaRPr lang="en-US" altLang="zh-CN" sz="8800" b="1" dirty="0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8800" b="1" dirty="0" smtClean="0">
                <a:solidFill>
                  <a:srgbClr val="FF0000"/>
                </a:solidFill>
                <a:ea typeface="黑体" pitchFamily="2" charset="-122"/>
              </a:rPr>
              <a:t> 鹦鹉学舌，架空</a:t>
            </a:r>
            <a:endParaRPr lang="en-US" altLang="zh-CN" sz="88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8800" b="1" dirty="0" smtClean="0">
                <a:solidFill>
                  <a:srgbClr val="FF0000"/>
                </a:solidFill>
                <a:ea typeface="黑体" pitchFamily="2" charset="-122"/>
              </a:rPr>
              <a:t> 赏析；题海战术，</a:t>
            </a:r>
            <a:endParaRPr lang="en-US" altLang="zh-CN" sz="88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8800" b="1" dirty="0" smtClean="0">
                <a:solidFill>
                  <a:srgbClr val="FF0000"/>
                </a:solidFill>
                <a:ea typeface="黑体" pitchFamily="2" charset="-122"/>
              </a:rPr>
              <a:t> 应付考试。</a:t>
            </a:r>
            <a:endParaRPr lang="en-US" altLang="zh-CN" sz="8800" b="1" dirty="0" smtClean="0">
              <a:solidFill>
                <a:srgbClr val="FF0000"/>
              </a:solidFill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ts val="11000"/>
              </a:lnSpc>
            </a:pPr>
            <a:r>
              <a:rPr lang="zh-CN" altLang="en-US" sz="8800" b="1" dirty="0" smtClean="0">
                <a:solidFill>
                  <a:srgbClr val="009900"/>
                </a:solidFill>
                <a:ea typeface="黑体" pitchFamily="2" charset="-122"/>
              </a:rPr>
              <a:t>    绿色诗歌教学</a:t>
            </a:r>
            <a:endParaRPr lang="en-US" altLang="zh-CN" sz="8800" b="1" dirty="0" smtClean="0">
              <a:solidFill>
                <a:srgbClr val="009900"/>
              </a:solidFill>
              <a:ea typeface="黑体" pitchFamily="2" charset="-122"/>
            </a:endParaRPr>
          </a:p>
          <a:p>
            <a:pPr algn="l" eaLnBrk="1" hangingPunct="1">
              <a:lnSpc>
                <a:spcPts val="11000"/>
              </a:lnSpc>
            </a:pPr>
            <a:r>
              <a:rPr lang="zh-CN" altLang="en-US" sz="8800" b="1" dirty="0" smtClean="0">
                <a:solidFill>
                  <a:srgbClr val="FF0000"/>
                </a:solidFill>
                <a:ea typeface="黑体" pitchFamily="2" charset="-122"/>
              </a:rPr>
              <a:t> 含英咀华，品味</a:t>
            </a:r>
            <a:endParaRPr lang="en-US" altLang="zh-CN" sz="88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>
              <a:lnSpc>
                <a:spcPts val="11000"/>
              </a:lnSpc>
            </a:pPr>
            <a:r>
              <a:rPr lang="zh-CN" altLang="en-US" sz="8800" b="1" dirty="0" smtClean="0">
                <a:solidFill>
                  <a:srgbClr val="FF0000"/>
                </a:solidFill>
                <a:ea typeface="黑体" pitchFamily="2" charset="-122"/>
              </a:rPr>
              <a:t> 诗趣；潜移默化，</a:t>
            </a:r>
            <a:endParaRPr lang="en-US" altLang="zh-CN" sz="88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>
              <a:lnSpc>
                <a:spcPts val="11000"/>
              </a:lnSpc>
            </a:pPr>
            <a:r>
              <a:rPr lang="zh-CN" altLang="en-US" sz="8800" b="1" dirty="0" smtClean="0">
                <a:solidFill>
                  <a:srgbClr val="FF0000"/>
                </a:solidFill>
                <a:ea typeface="黑体" pitchFamily="2" charset="-122"/>
              </a:rPr>
              <a:t> 诗化人生。</a:t>
            </a:r>
            <a:endParaRPr lang="zh-CN" altLang="en-US" sz="8800" b="1" dirty="0" smtClean="0">
              <a:solidFill>
                <a:srgbClr val="FF0000"/>
              </a:solidFill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en-US" altLang="zh-CN" sz="8800" b="1" smtClean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  <a:p>
            <a:pPr algn="l" eaLnBrk="1" hangingPunct="1"/>
            <a:r>
              <a:rPr lang="en-US" altLang="zh-CN" sz="8000" b="1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    </a:t>
            </a:r>
            <a:r>
              <a:rPr lang="zh-CN" altLang="en-US" sz="96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临别赠言</a:t>
            </a:r>
            <a:endParaRPr lang="zh-CN" altLang="en-US" sz="96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96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</a:t>
            </a:r>
            <a:r>
              <a:rPr lang="zh-CN" altLang="en-US" sz="9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尽孝母语</a:t>
            </a:r>
            <a:endParaRPr lang="zh-CN" altLang="en-US" sz="96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36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40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谢谢赵老师的两年教诲，劣徒做七</a:t>
            </a:r>
            <a:endParaRPr lang="zh-CN" altLang="en-US" sz="4000" b="1" smtClean="0">
              <a:solidFill>
                <a:srgbClr val="008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律与恩师作别。</a:t>
            </a:r>
            <a:endParaRPr lang="zh-CN" altLang="en-US" sz="4000" b="1" smtClean="0">
              <a:solidFill>
                <a:srgbClr val="008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         </a:t>
            </a:r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别恩师  王亚琛</a:t>
            </a:r>
            <a:endParaRPr lang="zh-CN" altLang="en-US" sz="40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适逢早春露锋芒，恰遇晚秋怀痴狂。</a:t>
            </a:r>
            <a:endParaRPr lang="zh-CN" altLang="en-US" sz="40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两年好雨润顽铁，数载清风净心房。</a:t>
            </a:r>
            <a:endParaRPr lang="zh-CN" altLang="en-US" sz="40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今朝林间射猛虎，明日风里斩豺狼。</a:t>
            </a:r>
            <a:endParaRPr lang="zh-CN" altLang="en-US" sz="40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只待十年再相聚，定是华夏绿苍茫。</a:t>
            </a:r>
            <a:endParaRPr lang="zh-CN" altLang="en-US" sz="40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3600" b="1" smtClean="0">
                <a:solidFill>
                  <a:srgbClr val="CC00FF"/>
                </a:solidFill>
                <a:latin typeface="黑体" pitchFamily="2" charset="-122"/>
                <a:ea typeface="黑体" pitchFamily="2" charset="-122"/>
              </a:rPr>
              <a:t>          </a:t>
            </a:r>
            <a:r>
              <a:rPr lang="zh-CN" altLang="en-US" sz="4000" b="1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致赵老师   </a:t>
            </a:r>
            <a:r>
              <a:rPr lang="zh-CN" altLang="en-US" sz="40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刘捷思</a:t>
            </a:r>
            <a:endParaRPr lang="zh-CN" altLang="en-US" sz="40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CC00FF"/>
                </a:solidFill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丙戌之年遇老叟，鹤发童颜鬓斑白。</a:t>
            </a:r>
            <a:endParaRPr lang="zh-CN" altLang="en-US" sz="40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台上授课涵绿意，课下蹬车伴去来。</a:t>
            </a:r>
            <a:endParaRPr lang="zh-CN" altLang="en-US" sz="40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回想随君第一载，干劲十足学不怠。</a:t>
            </a:r>
            <a:endParaRPr lang="zh-CN" altLang="en-US" sz="40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名篇佳句口头诵，五律七绝心中怀。</a:t>
            </a:r>
            <a:endParaRPr lang="zh-CN" altLang="en-US" sz="40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冥思苦想整一日，终成四句笑颜开。</a:t>
            </a:r>
            <a:endParaRPr lang="zh-CN" altLang="en-US" sz="40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作罢再与名诗比，差之千里又生哀。</a:t>
            </a:r>
            <a:endParaRPr lang="zh-CN" altLang="en-US" sz="40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纵使名诗千般好，我诗词拙表意白。</a:t>
            </a:r>
            <a:endParaRPr lang="zh-CN" altLang="en-US" sz="40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慨叹一声重立志，定要诗成传四海。</a:t>
            </a:r>
            <a:endParaRPr lang="zh-CN" altLang="en-US" sz="40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昔日作文很无奈，一头雾水两眼白。</a:t>
            </a:r>
            <a:endParaRPr lang="zh-CN" altLang="en-US" sz="40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/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文题如锁实难解，才思若栓终不开。</a:t>
            </a:r>
            <a:endParaRPr lang="zh-CN" altLang="en-US" sz="40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/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暮去朝来至岁末，渐有所得喜增才。</a:t>
            </a:r>
            <a:endParaRPr lang="zh-CN" altLang="en-US" sz="40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/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行文表意略有成，吟诗作赋也不赖。</a:t>
            </a:r>
            <a:endParaRPr lang="zh-CN" altLang="en-US" sz="40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/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方欲随君入高三，另辟蹊径闯题海。</a:t>
            </a:r>
            <a:endParaRPr lang="zh-CN" altLang="en-US" sz="40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/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岂料师生缘已尽，无奈只好说拜拜。</a:t>
            </a:r>
            <a:endParaRPr lang="zh-CN" altLang="en-US" sz="40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/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种种往事留身后，谆谆教诲记心怀。</a:t>
            </a:r>
            <a:endParaRPr lang="zh-CN" altLang="en-US" sz="40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/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考试分数虽为重，人生大道不可乖。</a:t>
            </a:r>
            <a:endParaRPr lang="zh-CN" altLang="en-US" sz="40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/>
            <a:r>
              <a:rPr lang="zh-CN" altLang="en-US" sz="4000" b="1" smtClean="0">
                <a:solidFill>
                  <a:srgbClr val="CC00FF"/>
                </a:solidFill>
                <a:latin typeface="黑体" pitchFamily="2" charset="-122"/>
                <a:ea typeface="黑体" pitchFamily="2" charset="-122"/>
              </a:rPr>
              <a:t>         </a:t>
            </a:r>
            <a:r>
              <a:rPr lang="en-US" altLang="zh-CN" sz="40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2008</a:t>
            </a:r>
            <a:r>
              <a:rPr lang="zh-CN" altLang="en-US" sz="40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年</a:t>
            </a:r>
            <a:r>
              <a:rPr lang="en-US" altLang="zh-CN" sz="40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7</a:t>
            </a:r>
            <a:r>
              <a:rPr lang="zh-CN" altLang="en-US" sz="40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月</a:t>
            </a:r>
            <a:r>
              <a:rPr lang="en-US" altLang="zh-CN" sz="40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10</a:t>
            </a:r>
            <a:r>
              <a:rPr lang="zh-CN" altLang="en-US" sz="40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日</a:t>
            </a:r>
            <a:endParaRPr lang="zh-CN" altLang="en-US" sz="40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3600" b="1" smtClean="0">
                <a:solidFill>
                  <a:srgbClr val="CC00FF"/>
                </a:solidFill>
                <a:ea typeface="黑体" pitchFamily="2" charset="-122"/>
              </a:rPr>
              <a:t>        </a:t>
            </a:r>
            <a:r>
              <a:rPr lang="zh-CN" altLang="en-US" sz="4800" b="1" smtClean="0">
                <a:solidFill>
                  <a:srgbClr val="FF0000"/>
                </a:solidFill>
                <a:ea typeface="黑体" pitchFamily="2" charset="-122"/>
              </a:rPr>
              <a:t>从小学开始，学母语就浅尝</a:t>
            </a:r>
            <a:endParaRPr lang="zh-CN" altLang="en-US" sz="4800" b="1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4800" b="1" smtClean="0">
                <a:solidFill>
                  <a:srgbClr val="FF0000"/>
                </a:solidFill>
                <a:ea typeface="黑体" pitchFamily="2" charset="-122"/>
              </a:rPr>
              <a:t>辄止：读诗文一目十行，从不含</a:t>
            </a:r>
            <a:endParaRPr lang="zh-CN" altLang="en-US" sz="4800" b="1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4800" b="1" smtClean="0">
                <a:solidFill>
                  <a:srgbClr val="FF0000"/>
                </a:solidFill>
                <a:ea typeface="黑体" pitchFamily="2" charset="-122"/>
              </a:rPr>
              <a:t>英咀华；写文章信笔涂鸦，何尝</a:t>
            </a:r>
            <a:endParaRPr lang="zh-CN" altLang="en-US" sz="4800" b="1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4800" b="1" smtClean="0">
                <a:solidFill>
                  <a:srgbClr val="FF0000"/>
                </a:solidFill>
                <a:ea typeface="黑体" pitchFamily="2" charset="-122"/>
              </a:rPr>
              <a:t>咬文嚼字！于是，学</a:t>
            </a:r>
            <a:r>
              <a:rPr lang="en-US" altLang="zh-CN" sz="4800" b="1" smtClean="0">
                <a:solidFill>
                  <a:srgbClr val="FF0000"/>
                </a:solidFill>
                <a:ea typeface="黑体" pitchFamily="2" charset="-122"/>
              </a:rPr>
              <a:t>《</a:t>
            </a:r>
            <a:r>
              <a:rPr lang="zh-CN" altLang="en-US" sz="4800" b="1" smtClean="0">
                <a:solidFill>
                  <a:srgbClr val="FF0000"/>
                </a:solidFill>
                <a:ea typeface="黑体" pitchFamily="2" charset="-122"/>
              </a:rPr>
              <a:t>论语</a:t>
            </a:r>
            <a:r>
              <a:rPr lang="en-US" altLang="zh-CN" sz="4800" b="1" smtClean="0">
                <a:solidFill>
                  <a:srgbClr val="FF0000"/>
                </a:solidFill>
                <a:ea typeface="黑体" pitchFamily="2" charset="-122"/>
              </a:rPr>
              <a:t>》</a:t>
            </a:r>
            <a:r>
              <a:rPr lang="zh-CN" altLang="en-US" sz="4800" b="1" smtClean="0">
                <a:solidFill>
                  <a:srgbClr val="FF0000"/>
                </a:solidFill>
                <a:ea typeface="黑体" pitchFamily="2" charset="-122"/>
              </a:rPr>
              <a:t>只</a:t>
            </a:r>
            <a:endParaRPr lang="zh-CN" altLang="en-US" sz="4800" b="1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4800" b="1" smtClean="0">
                <a:solidFill>
                  <a:srgbClr val="FF0000"/>
                </a:solidFill>
                <a:ea typeface="黑体" pitchFamily="2" charset="-122"/>
              </a:rPr>
              <a:t>是背诵默写，学</a:t>
            </a:r>
            <a:r>
              <a:rPr lang="en-US" altLang="zh-CN" sz="4800" b="1" smtClean="0">
                <a:solidFill>
                  <a:srgbClr val="FF0000"/>
                </a:solidFill>
                <a:ea typeface="黑体" pitchFamily="2" charset="-122"/>
              </a:rPr>
              <a:t>《</a:t>
            </a:r>
            <a:r>
              <a:rPr lang="zh-CN" altLang="en-US" sz="4800" b="1" smtClean="0">
                <a:solidFill>
                  <a:srgbClr val="FF0000"/>
                </a:solidFill>
                <a:ea typeface="黑体" pitchFamily="2" charset="-122"/>
              </a:rPr>
              <a:t>庄子</a:t>
            </a:r>
            <a:r>
              <a:rPr lang="en-US" altLang="zh-CN" sz="4800" b="1" smtClean="0">
                <a:solidFill>
                  <a:srgbClr val="FF0000"/>
                </a:solidFill>
                <a:ea typeface="黑体" pitchFamily="2" charset="-122"/>
              </a:rPr>
              <a:t>》</a:t>
            </a:r>
            <a:r>
              <a:rPr lang="zh-CN" altLang="en-US" sz="4800" b="1" smtClean="0">
                <a:solidFill>
                  <a:srgbClr val="FF0000"/>
                </a:solidFill>
                <a:ea typeface="黑体" pitchFamily="2" charset="-122"/>
              </a:rPr>
              <a:t>只是完</a:t>
            </a:r>
            <a:endParaRPr lang="zh-CN" altLang="en-US" sz="4800" b="1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4800" b="1" smtClean="0">
                <a:solidFill>
                  <a:srgbClr val="FF0000"/>
                </a:solidFill>
                <a:ea typeface="黑体" pitchFamily="2" charset="-122"/>
              </a:rPr>
              <a:t>成作业，学李白只是寻章摘句，</a:t>
            </a:r>
            <a:endParaRPr lang="zh-CN" altLang="en-US" sz="4800" b="1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4800" b="1" smtClean="0">
                <a:solidFill>
                  <a:srgbClr val="FF0000"/>
                </a:solidFill>
                <a:ea typeface="黑体" pitchFamily="2" charset="-122"/>
              </a:rPr>
              <a:t>学苏轼只是文白对译。</a:t>
            </a:r>
            <a:endParaRPr lang="zh-CN" altLang="en-US" sz="4800" b="1" smtClean="0">
              <a:solidFill>
                <a:srgbClr val="FF0000"/>
              </a:solidFill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4000" b="1" smtClean="0">
                <a:solidFill>
                  <a:srgbClr val="FF0000"/>
                </a:solidFill>
                <a:ea typeface="黑体" pitchFamily="2" charset="-122"/>
              </a:rPr>
              <a:t>                     </a:t>
            </a:r>
            <a:r>
              <a:rPr lang="zh-CN" altLang="en-US" sz="4000" b="1" smtClean="0">
                <a:solidFill>
                  <a:srgbClr val="FF0000"/>
                </a:solidFill>
                <a:ea typeface="黑体" pitchFamily="2" charset="-122"/>
              </a:rPr>
              <a:t>赞</a:t>
            </a:r>
            <a:r>
              <a:rPr lang="zh-CN" altLang="en-US" sz="4000" b="1" smtClean="0">
                <a:solidFill>
                  <a:srgbClr val="00B050"/>
                </a:solidFill>
                <a:ea typeface="黑体" pitchFamily="2" charset="-122"/>
              </a:rPr>
              <a:t>绿色</a:t>
            </a:r>
            <a:r>
              <a:rPr lang="zh-CN" altLang="en-US" sz="4000" b="1" smtClean="0">
                <a:solidFill>
                  <a:srgbClr val="FF0000"/>
                </a:solidFill>
                <a:ea typeface="黑体" pitchFamily="2" charset="-122"/>
              </a:rPr>
              <a:t>语文</a:t>
            </a:r>
            <a:endParaRPr lang="en-US" altLang="zh-CN" sz="4000" b="1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ea typeface="黑体" pitchFamily="2" charset="-122"/>
              </a:rPr>
              <a:t>师恩两载，蓦然回首，已是尽头。</a:t>
            </a:r>
            <a:endParaRPr lang="zh-CN" altLang="en-US" sz="4000" b="1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ea typeface="黑体" pitchFamily="2" charset="-122"/>
              </a:rPr>
              <a:t>昨日相逢，唯见满城杨柳；</a:t>
            </a:r>
            <a:endParaRPr lang="zh-CN" altLang="en-US" sz="4000" b="1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ea typeface="黑体" pitchFamily="2" charset="-122"/>
              </a:rPr>
              <a:t>今日离别，无缘再上层楼。</a:t>
            </a:r>
            <a:endParaRPr lang="zh-CN" altLang="en-US" sz="4000" b="1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ea typeface="黑体" pitchFamily="2" charset="-122"/>
              </a:rPr>
              <a:t>叹光阴如水匆匆流，只是</a:t>
            </a:r>
            <a:r>
              <a:rPr lang="zh-CN" altLang="en-US" sz="4000" b="1" smtClean="0">
                <a:solidFill>
                  <a:srgbClr val="009900"/>
                </a:solidFill>
                <a:ea typeface="黑体" pitchFamily="2" charset="-122"/>
              </a:rPr>
              <a:t>“猪颜”</a:t>
            </a:r>
            <a:r>
              <a:rPr lang="zh-CN" altLang="en-US" sz="4000" b="1" smtClean="0">
                <a:solidFill>
                  <a:srgbClr val="FF0000"/>
                </a:solidFill>
                <a:ea typeface="黑体" pitchFamily="2" charset="-122"/>
              </a:rPr>
              <a:t>瘦。潇潇洒洒</a:t>
            </a:r>
            <a:r>
              <a:rPr lang="zh-CN" altLang="en-US" sz="4000" b="1" smtClean="0">
                <a:solidFill>
                  <a:srgbClr val="009900"/>
                </a:solidFill>
                <a:ea typeface="黑体" pitchFamily="2" charset="-122"/>
              </a:rPr>
              <a:t>“猪军”</a:t>
            </a:r>
            <a:r>
              <a:rPr lang="zh-CN" altLang="en-US" sz="4000" b="1" smtClean="0">
                <a:solidFill>
                  <a:srgbClr val="FF0000"/>
                </a:solidFill>
                <a:ea typeface="黑体" pitchFamily="2" charset="-122"/>
              </a:rPr>
              <a:t>首，激昂斗志何时</a:t>
            </a:r>
            <a:endParaRPr lang="zh-CN" altLang="en-US" sz="4000" b="1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ea typeface="黑体" pitchFamily="2" charset="-122"/>
              </a:rPr>
              <a:t>休？数得清冬夏春秋，赢不尽生前身后。</a:t>
            </a:r>
            <a:endParaRPr lang="zh-CN" altLang="en-US" sz="4000" b="1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ea typeface="黑体" pitchFamily="2" charset="-122"/>
              </a:rPr>
              <a:t>纵然是秋霜落满头，您</a:t>
            </a:r>
            <a:r>
              <a:rPr lang="zh-CN" altLang="en-US" sz="4000" b="1" smtClean="0">
                <a:solidFill>
                  <a:srgbClr val="009900"/>
                </a:solidFill>
                <a:ea typeface="黑体" pitchFamily="2" charset="-122"/>
              </a:rPr>
              <a:t>绿色</a:t>
            </a:r>
            <a:r>
              <a:rPr lang="zh-CN" altLang="en-US" sz="4000" b="1" smtClean="0">
                <a:solidFill>
                  <a:srgbClr val="FF0000"/>
                </a:solidFill>
                <a:ea typeface="黑体" pitchFamily="2" charset="-122"/>
              </a:rPr>
              <a:t>不改常依旧。</a:t>
            </a:r>
            <a:endParaRPr lang="zh-CN" altLang="en-US" sz="4000" b="1" smtClean="0">
              <a:solidFill>
                <a:srgbClr val="FF0000"/>
              </a:solidFill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4800" b="1" smtClean="0">
                <a:solidFill>
                  <a:srgbClr val="FF0000"/>
                </a:solidFill>
                <a:ea typeface="黑体" pitchFamily="2" charset="-122"/>
              </a:rPr>
              <a:t>    </a:t>
            </a:r>
            <a:r>
              <a:rPr lang="zh-CN" altLang="en-US" sz="4000" b="1" smtClean="0">
                <a:solidFill>
                  <a:srgbClr val="FF0000"/>
                </a:solidFill>
                <a:ea typeface="黑体" pitchFamily="2" charset="-122"/>
              </a:rPr>
              <a:t>您是个普天下教师领袖，盖世界</a:t>
            </a:r>
            <a:r>
              <a:rPr lang="zh-CN" altLang="en-US" sz="4000" b="1" smtClean="0">
                <a:solidFill>
                  <a:srgbClr val="009900"/>
                </a:solidFill>
                <a:ea typeface="黑体" pitchFamily="2" charset="-122"/>
              </a:rPr>
              <a:t>“绿</a:t>
            </a:r>
            <a:endParaRPr lang="zh-CN" altLang="en-US" sz="4000" b="1" smtClean="0">
              <a:solidFill>
                <a:srgbClr val="0099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009900"/>
                </a:solidFill>
                <a:ea typeface="黑体" pitchFamily="2" charset="-122"/>
              </a:rPr>
              <a:t>色班头”</a:t>
            </a:r>
            <a:r>
              <a:rPr lang="zh-CN" altLang="en-US" sz="4000" b="1" smtClean="0">
                <a:solidFill>
                  <a:srgbClr val="FF0000"/>
                </a:solidFill>
                <a:ea typeface="黑体" pitchFamily="2" charset="-122"/>
              </a:rPr>
              <a:t>。有的是一颗将</a:t>
            </a:r>
            <a:r>
              <a:rPr lang="zh-CN" altLang="en-US" sz="4000" b="1" smtClean="0">
                <a:solidFill>
                  <a:srgbClr val="009900"/>
                </a:solidFill>
                <a:ea typeface="黑体" pitchFamily="2" charset="-122"/>
              </a:rPr>
              <a:t>绿化</a:t>
            </a:r>
            <a:r>
              <a:rPr lang="zh-CN" altLang="en-US" sz="4000" b="1" smtClean="0">
                <a:solidFill>
                  <a:srgbClr val="FF0000"/>
                </a:solidFill>
                <a:ea typeface="黑体" pitchFamily="2" charset="-122"/>
              </a:rPr>
              <a:t>进行到底、</a:t>
            </a:r>
            <a:endParaRPr lang="zh-CN" altLang="en-US" sz="4000" b="1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ea typeface="黑体" pitchFamily="2" charset="-122"/>
              </a:rPr>
              <a:t>特立独行的</a:t>
            </a:r>
            <a:r>
              <a:rPr lang="zh-CN" altLang="en-US" sz="4000" b="1" smtClean="0">
                <a:solidFill>
                  <a:srgbClr val="009900"/>
                </a:solidFill>
                <a:ea typeface="黑体" pitchFamily="2" charset="-122"/>
              </a:rPr>
              <a:t>“猪脑猪头”</a:t>
            </a:r>
            <a:r>
              <a:rPr lang="zh-CN" altLang="en-US" sz="4000" b="1" smtClean="0">
                <a:solidFill>
                  <a:srgbClr val="FF0000"/>
                </a:solidFill>
                <a:ea typeface="黑体" pitchFamily="2" charset="-122"/>
              </a:rPr>
              <a:t>；有的是一身</a:t>
            </a:r>
            <a:endParaRPr lang="en-US" altLang="zh-CN" sz="4000" b="1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ea typeface="黑体" pitchFamily="2" charset="-122"/>
              </a:rPr>
              <a:t>蒸不烂、煮不熟、吓不倒、刺不破、挑</a:t>
            </a:r>
            <a:endParaRPr lang="en-US" altLang="zh-CN" sz="4000" b="1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ea typeface="黑体" pitchFamily="2" charset="-122"/>
              </a:rPr>
              <a:t>不透、</a:t>
            </a:r>
            <a:r>
              <a:rPr lang="zh-CN" altLang="en-US" sz="4000" b="1" smtClean="0">
                <a:solidFill>
                  <a:srgbClr val="009900"/>
                </a:solidFill>
                <a:ea typeface="黑体" pitchFamily="2" charset="-122"/>
              </a:rPr>
              <a:t>绿油油的“猪胆猪肉”</a:t>
            </a:r>
            <a:r>
              <a:rPr lang="zh-CN" altLang="en-US" sz="4000" b="1" smtClean="0">
                <a:solidFill>
                  <a:srgbClr val="FF0000"/>
                </a:solidFill>
                <a:ea typeface="黑体" pitchFamily="2" charset="-122"/>
              </a:rPr>
              <a:t>；有的是</a:t>
            </a:r>
            <a:endParaRPr lang="en-US" altLang="zh-CN" sz="4000" b="1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ea typeface="黑体" pitchFamily="2" charset="-122"/>
              </a:rPr>
              <a:t>一腔“老夫聊发少年狂”、鞠躬尽</a:t>
            </a:r>
            <a:r>
              <a:rPr lang="zh-CN" altLang="en-US" sz="4000" b="1" smtClean="0">
                <a:solidFill>
                  <a:srgbClr val="009900"/>
                </a:solidFill>
                <a:ea typeface="黑体" pitchFamily="2" charset="-122"/>
              </a:rPr>
              <a:t>翠</a:t>
            </a:r>
            <a:r>
              <a:rPr lang="zh-CN" altLang="en-US" sz="4000" b="1" smtClean="0">
                <a:solidFill>
                  <a:srgbClr val="FF0000"/>
                </a:solidFill>
                <a:ea typeface="黑体" pitchFamily="2" charset="-122"/>
              </a:rPr>
              <a:t>、</a:t>
            </a:r>
            <a:endParaRPr lang="en-US" altLang="zh-CN" sz="4000" b="1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ea typeface="黑体" pitchFamily="2" charset="-122"/>
              </a:rPr>
              <a:t>博古通今的</a:t>
            </a:r>
            <a:r>
              <a:rPr lang="zh-CN" altLang="en-US" sz="4000" b="1" smtClean="0">
                <a:solidFill>
                  <a:srgbClr val="009900"/>
                </a:solidFill>
                <a:ea typeface="黑体" pitchFamily="2" charset="-122"/>
              </a:rPr>
              <a:t>“猪血猪油”。</a:t>
            </a:r>
            <a:endParaRPr lang="zh-CN" altLang="en-US" sz="4000" b="1" smtClean="0">
              <a:solidFill>
                <a:srgbClr val="0099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ea typeface="黑体" pitchFamily="2" charset="-122"/>
              </a:rPr>
              <a:t> 伴的是</a:t>
            </a:r>
            <a:r>
              <a:rPr lang="zh-CN" altLang="en-US" sz="4000" b="1" smtClean="0">
                <a:solidFill>
                  <a:srgbClr val="009900"/>
                </a:solidFill>
                <a:ea typeface="黑体" pitchFamily="2" charset="-122"/>
              </a:rPr>
              <a:t>碧</a:t>
            </a:r>
            <a:r>
              <a:rPr lang="zh-CN" altLang="en-US" sz="4000" b="1" smtClean="0">
                <a:solidFill>
                  <a:srgbClr val="FF0000"/>
                </a:solidFill>
                <a:ea typeface="黑体" pitchFamily="2" charset="-122"/>
              </a:rPr>
              <a:t>水边</a:t>
            </a:r>
            <a:r>
              <a:rPr lang="zh-CN" altLang="en-US" sz="4000" b="1" smtClean="0">
                <a:solidFill>
                  <a:srgbClr val="009900"/>
                </a:solidFill>
                <a:ea typeface="黑体" pitchFamily="2" charset="-122"/>
              </a:rPr>
              <a:t>碧</a:t>
            </a:r>
            <a:r>
              <a:rPr lang="zh-CN" altLang="en-US" sz="4000" b="1" smtClean="0">
                <a:solidFill>
                  <a:srgbClr val="FF0000"/>
                </a:solidFill>
                <a:ea typeface="黑体" pitchFamily="2" charset="-122"/>
              </a:rPr>
              <a:t>丝绦拂</a:t>
            </a:r>
            <a:r>
              <a:rPr lang="zh-CN" altLang="en-US" sz="4000" b="1" smtClean="0">
                <a:solidFill>
                  <a:srgbClr val="009900"/>
                </a:solidFill>
                <a:ea typeface="黑体" pitchFamily="2" charset="-122"/>
              </a:rPr>
              <a:t>碧</a:t>
            </a:r>
            <a:r>
              <a:rPr lang="zh-CN" altLang="en-US" sz="4000" b="1" smtClean="0">
                <a:solidFill>
                  <a:srgbClr val="FF0000"/>
                </a:solidFill>
                <a:ea typeface="黑体" pitchFamily="2" charset="-122"/>
              </a:rPr>
              <a:t>水笑看</a:t>
            </a:r>
            <a:r>
              <a:rPr lang="zh-CN" altLang="en-US" sz="4000" b="1" smtClean="0">
                <a:solidFill>
                  <a:srgbClr val="009900"/>
                </a:solidFill>
                <a:ea typeface="黑体" pitchFamily="2" charset="-122"/>
              </a:rPr>
              <a:t>碧</a:t>
            </a:r>
            <a:r>
              <a:rPr lang="zh-CN" altLang="en-US" sz="4000" b="1" smtClean="0">
                <a:solidFill>
                  <a:srgbClr val="FF0000"/>
                </a:solidFill>
                <a:ea typeface="黑体" pitchFamily="2" charset="-122"/>
              </a:rPr>
              <a:t>柳；</a:t>
            </a:r>
            <a:endParaRPr lang="zh-CN" altLang="en-US" sz="4000" b="1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ea typeface="黑体" pitchFamily="2" charset="-122"/>
              </a:rPr>
              <a:t> 伴的是</a:t>
            </a:r>
            <a:r>
              <a:rPr lang="zh-CN" altLang="en-US" sz="4000" b="1" smtClean="0">
                <a:solidFill>
                  <a:srgbClr val="009900"/>
                </a:solidFill>
                <a:ea typeface="黑体" pitchFamily="2" charset="-122"/>
              </a:rPr>
              <a:t>绿</a:t>
            </a:r>
            <a:r>
              <a:rPr lang="zh-CN" altLang="en-US" sz="4000" b="1" smtClean="0">
                <a:solidFill>
                  <a:srgbClr val="FF0000"/>
                </a:solidFill>
                <a:ea typeface="黑体" pitchFamily="2" charset="-122"/>
              </a:rPr>
              <a:t>军帐</a:t>
            </a:r>
            <a:r>
              <a:rPr lang="zh-CN" altLang="en-US" sz="4000" b="1" smtClean="0">
                <a:solidFill>
                  <a:srgbClr val="009900"/>
                </a:solidFill>
                <a:ea typeface="黑体" pitchFamily="2" charset="-122"/>
              </a:rPr>
              <a:t>绿</a:t>
            </a:r>
            <a:r>
              <a:rPr lang="zh-CN" altLang="en-US" sz="4000" b="1" smtClean="0">
                <a:solidFill>
                  <a:srgbClr val="FF0000"/>
                </a:solidFill>
                <a:ea typeface="黑体" pitchFamily="2" charset="-122"/>
              </a:rPr>
              <a:t>将军率</a:t>
            </a:r>
            <a:r>
              <a:rPr lang="zh-CN" altLang="en-US" sz="4000" b="1" smtClean="0">
                <a:solidFill>
                  <a:srgbClr val="009900"/>
                </a:solidFill>
                <a:ea typeface="黑体" pitchFamily="2" charset="-122"/>
              </a:rPr>
              <a:t>绿</a:t>
            </a:r>
            <a:r>
              <a:rPr lang="zh-CN" altLang="en-US" sz="4000" b="1" smtClean="0">
                <a:solidFill>
                  <a:srgbClr val="FF0000"/>
                </a:solidFill>
                <a:ea typeface="黑体" pitchFamily="2" charset="-122"/>
              </a:rPr>
              <a:t>卒鏖战</a:t>
            </a:r>
            <a:r>
              <a:rPr lang="zh-CN" altLang="en-US" sz="4000" b="1" smtClean="0">
                <a:solidFill>
                  <a:srgbClr val="009900"/>
                </a:solidFill>
                <a:ea typeface="黑体" pitchFamily="2" charset="-122"/>
              </a:rPr>
              <a:t>绿</a:t>
            </a:r>
            <a:r>
              <a:rPr lang="zh-CN" altLang="en-US" sz="4000" b="1" smtClean="0">
                <a:solidFill>
                  <a:srgbClr val="FF0000"/>
                </a:solidFill>
                <a:ea typeface="黑体" pitchFamily="2" charset="-122"/>
              </a:rPr>
              <a:t>畴。</a:t>
            </a:r>
            <a:endParaRPr lang="zh-CN" altLang="en-US" sz="4000" b="1" smtClean="0">
              <a:solidFill>
                <a:srgbClr val="FF0000"/>
              </a:solidFill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4800" b="1" smtClean="0">
                <a:solidFill>
                  <a:srgbClr val="CC00FF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5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漫天</a:t>
            </a:r>
            <a:r>
              <a:rPr lang="zh-CN" altLang="en-US" sz="5400" b="1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绿阵</a:t>
            </a:r>
            <a:r>
              <a:rPr lang="zh-CN" altLang="en-US" sz="5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透清华，</a:t>
            </a:r>
            <a:endParaRPr lang="zh-CN" altLang="en-US" sz="54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5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满园尽带</a:t>
            </a:r>
            <a:r>
              <a:rPr lang="zh-CN" altLang="en-US" sz="5400" b="1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碧玉</a:t>
            </a:r>
            <a:r>
              <a:rPr lang="zh-CN" altLang="en-US" sz="5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甲。</a:t>
            </a:r>
            <a:endParaRPr lang="zh-CN" altLang="en-US" sz="54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5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愿您的激情永远燃烧，</a:t>
            </a:r>
            <a:endParaRPr lang="zh-CN" altLang="en-US" sz="54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5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愿您的</a:t>
            </a:r>
            <a:r>
              <a:rPr lang="zh-CN" altLang="en-US" sz="5400" b="1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绿色语文</a:t>
            </a:r>
            <a:r>
              <a:rPr lang="zh-CN" altLang="en-US" sz="5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发扬光大！</a:t>
            </a:r>
            <a:endParaRPr lang="zh-CN" altLang="en-US" sz="54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5400" b="1" smtClean="0">
                <a:solidFill>
                  <a:srgbClr val="CC00FF"/>
                </a:solidFill>
                <a:latin typeface="黑体" pitchFamily="2" charset="-122"/>
                <a:ea typeface="黑体" pitchFamily="2" charset="-122"/>
              </a:rPr>
              <a:t>   </a:t>
            </a:r>
            <a:r>
              <a:rPr lang="zh-CN" altLang="en-US" sz="5400" b="1" smtClean="0">
                <a:solidFill>
                  <a:srgbClr val="3333FF"/>
                </a:solidFill>
                <a:latin typeface="华文新魏" pitchFamily="2" charset="-122"/>
                <a:ea typeface="华文新魏" pitchFamily="2" charset="-122"/>
              </a:rPr>
              <a:t>不争气的弟子贾儒 敬上</a:t>
            </a:r>
            <a:r>
              <a:rPr lang="zh-CN" altLang="en-US" sz="5400" b="1" smtClean="0">
                <a:solidFill>
                  <a:srgbClr val="3333FF"/>
                </a:solidFill>
                <a:latin typeface="仿宋_GB2312" pitchFamily="49" charset="-122"/>
                <a:ea typeface="仿宋_GB2312" pitchFamily="49" charset="-122"/>
              </a:rPr>
              <a:t>          </a:t>
            </a:r>
            <a:endParaRPr lang="zh-CN" altLang="en-US" sz="5400" b="1" smtClean="0">
              <a:solidFill>
                <a:srgbClr val="3333FF"/>
              </a:solidFill>
              <a:latin typeface="仿宋_GB2312" pitchFamily="49" charset="-122"/>
              <a:ea typeface="仿宋_GB2312" pitchFamily="49" charset="-122"/>
            </a:endParaRPr>
          </a:p>
          <a:p>
            <a:pPr algn="l" eaLnBrk="1" hangingPunct="1"/>
            <a:r>
              <a:rPr lang="zh-CN" altLang="en-US" sz="5400" b="1" smtClean="0">
                <a:solidFill>
                  <a:srgbClr val="3333FF"/>
                </a:solidFill>
                <a:latin typeface="仿宋_GB2312" pitchFamily="49" charset="-122"/>
                <a:ea typeface="仿宋_GB2312" pitchFamily="49" charset="-122"/>
              </a:rPr>
              <a:t>              </a:t>
            </a:r>
            <a:r>
              <a:rPr lang="en-US" altLang="zh-CN" sz="5400" b="1" smtClean="0">
                <a:solidFill>
                  <a:srgbClr val="3333FF"/>
                </a:solidFill>
                <a:latin typeface="华文新魏" pitchFamily="2" charset="-122"/>
                <a:ea typeface="华文新魏" pitchFamily="2" charset="-122"/>
              </a:rPr>
              <a:t>2008</a:t>
            </a:r>
            <a:r>
              <a:rPr lang="en-US" altLang="zh-CN" sz="5400" b="1" smtClean="0">
                <a:solidFill>
                  <a:srgbClr val="3333FF"/>
                </a:solidFill>
                <a:ea typeface="华文新魏" pitchFamily="2" charset="-122"/>
              </a:rPr>
              <a:t>·</a:t>
            </a:r>
            <a:r>
              <a:rPr lang="en-US" altLang="zh-CN" sz="5400" b="1" smtClean="0">
                <a:solidFill>
                  <a:srgbClr val="3333FF"/>
                </a:solidFill>
                <a:latin typeface="华文新魏" pitchFamily="2" charset="-122"/>
                <a:ea typeface="华文新魏" pitchFamily="2" charset="-122"/>
              </a:rPr>
              <a:t>7</a:t>
            </a:r>
            <a:r>
              <a:rPr lang="en-US" altLang="zh-CN" sz="5400" b="1" smtClean="0">
                <a:solidFill>
                  <a:srgbClr val="3333FF"/>
                </a:solidFill>
                <a:ea typeface="华文新魏" pitchFamily="2" charset="-122"/>
              </a:rPr>
              <a:t>·</a:t>
            </a:r>
            <a:r>
              <a:rPr lang="en-US" altLang="zh-CN" sz="5400" b="1" smtClean="0">
                <a:solidFill>
                  <a:srgbClr val="3333FF"/>
                </a:solidFill>
                <a:latin typeface="华文新魏" pitchFamily="2" charset="-122"/>
                <a:ea typeface="华文新魏" pitchFamily="2" charset="-122"/>
              </a:rPr>
              <a:t>10</a:t>
            </a:r>
            <a:endParaRPr lang="en-US" altLang="zh-CN" sz="5400" b="1" smtClean="0">
              <a:solidFill>
                <a:srgbClr val="3333FF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4400" b="1" smtClean="0">
                <a:solidFill>
                  <a:srgbClr val="CC00FF"/>
                </a:solidFill>
                <a:latin typeface="黑体" pitchFamily="2" charset="-122"/>
                <a:ea typeface="黑体" pitchFamily="2" charset="-122"/>
              </a:rPr>
              <a:t>            </a:t>
            </a:r>
            <a:endParaRPr lang="en-US" altLang="zh-CN" sz="4400" b="1" smtClean="0">
              <a:solidFill>
                <a:srgbClr val="CC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en-US" altLang="zh-CN" sz="4400" b="1" smtClean="0">
                <a:solidFill>
                  <a:srgbClr val="CC00FF"/>
                </a:solidFill>
                <a:latin typeface="黑体" pitchFamily="2" charset="-122"/>
                <a:ea typeface="黑体" pitchFamily="2" charset="-122"/>
              </a:rPr>
              <a:t>            </a:t>
            </a:r>
            <a:r>
              <a:rPr lang="zh-CN" altLang="en-US" sz="40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赠赵老师</a:t>
            </a:r>
            <a:endParaRPr lang="zh-CN" altLang="en-US" sz="40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sz="4000" b="1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谦</a:t>
            </a:r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谦君子从师路，</a:t>
            </a:r>
            <a:r>
              <a:rPr lang="zh-CN" altLang="en-US" sz="4000" b="1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翔</a:t>
            </a:r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云凌空爱诗书。</a:t>
            </a:r>
            <a:endParaRPr lang="zh-CN" altLang="en-US" sz="40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sz="4000" b="1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语</a:t>
            </a:r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坛教学辟新径，</a:t>
            </a:r>
            <a:r>
              <a:rPr lang="zh-CN" altLang="en-US" sz="4000" b="1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文</a:t>
            </a:r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苑读写创异途。</a:t>
            </a:r>
            <a:endParaRPr lang="zh-CN" altLang="en-US" sz="40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sz="4000" b="1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万</a:t>
            </a:r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事标新最辛苦，</a:t>
            </a:r>
            <a:r>
              <a:rPr lang="zh-CN" altLang="en-US" sz="4000" b="1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古</a:t>
            </a:r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来立异皆孤独。</a:t>
            </a:r>
            <a:endParaRPr lang="zh-CN" altLang="en-US" sz="40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sz="4000" b="1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长</a:t>
            </a:r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江后浪推前浪，</a:t>
            </a:r>
            <a:r>
              <a:rPr lang="zh-CN" altLang="en-US" sz="4000" b="1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青</a:t>
            </a:r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胜于蓝硕果出。</a:t>
            </a:r>
            <a:endParaRPr lang="zh-CN" altLang="en-US" sz="40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CC00FF"/>
                </a:solidFill>
                <a:latin typeface="黑体" pitchFamily="2" charset="-122"/>
                <a:ea typeface="黑体" pitchFamily="2" charset="-122"/>
              </a:rPr>
              <a:t>                 </a:t>
            </a:r>
            <a:r>
              <a:rPr lang="zh-CN" altLang="en-US" sz="4000" b="1" smtClean="0">
                <a:solidFill>
                  <a:srgbClr val="3333FF"/>
                </a:solidFill>
                <a:latin typeface="华文新魏" pitchFamily="2" charset="-122"/>
                <a:ea typeface="华文新魏" pitchFamily="2" charset="-122"/>
              </a:rPr>
              <a:t>您的学生 于子奇</a:t>
            </a:r>
            <a:endParaRPr lang="zh-CN" altLang="en-US" sz="4000" b="1" smtClean="0">
              <a:solidFill>
                <a:srgbClr val="3333FF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eaLnBrk="1" hangingPunct="1">
              <a:lnSpc>
                <a:spcPts val="10000"/>
              </a:lnSpc>
              <a:buFontTx/>
              <a:buNone/>
            </a:pPr>
            <a:r>
              <a:rPr lang="zh-CN" altLang="en-US" sz="88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人类的本质</a:t>
            </a:r>
            <a:endParaRPr lang="en-US" altLang="zh-CN" sz="88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10000"/>
              </a:lnSpc>
              <a:buFontTx/>
              <a:buNone/>
            </a:pPr>
            <a:r>
              <a:rPr lang="zh-CN" altLang="en-US" sz="88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就是</a:t>
            </a:r>
            <a:r>
              <a:rPr lang="zh-CN" altLang="en-US" sz="88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诗意的</a:t>
            </a:r>
            <a:r>
              <a:rPr lang="zh-CN" altLang="en-US" sz="88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栖居</a:t>
            </a:r>
            <a:endParaRPr lang="en-US" altLang="zh-CN" sz="88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10000"/>
              </a:lnSpc>
              <a:buFontTx/>
              <a:buNone/>
            </a:pPr>
            <a:r>
              <a:rPr lang="zh-CN" altLang="en-US" sz="88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在大地上。</a:t>
            </a:r>
            <a:endParaRPr lang="en-US" altLang="zh-CN" sz="88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10000"/>
              </a:lnSpc>
              <a:buFontTx/>
              <a:buNone/>
            </a:pPr>
            <a:r>
              <a:rPr lang="en-US" altLang="zh-CN" sz="88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  </a:t>
            </a:r>
            <a:r>
              <a:rPr lang="en-US" altLang="zh-CN" sz="88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88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海德格尔</a:t>
            </a:r>
            <a:endParaRPr lang="en-US" altLang="zh-CN" sz="88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海子一个人走在昌平大街上，一手拿着西红柿，一手啃着冷馒头；一边冷眼瞧市井万象，一边思索人生的终极意义。</a:t>
            </a:r>
            <a:endParaRPr lang="en-US" altLang="zh-CN" sz="72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eaLnBrk="1" hangingPunct="1">
              <a:lnSpc>
                <a:spcPts val="7300"/>
              </a:lnSpc>
              <a:buFontTx/>
              <a:buNone/>
            </a:pPr>
            <a:r>
              <a:rPr lang="zh-CN" altLang="en-US" sz="6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有一次，他走进一家小</a:t>
            </a:r>
            <a:endParaRPr lang="en-US" altLang="zh-CN" sz="66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7300"/>
              </a:lnSpc>
              <a:buFontTx/>
              <a:buNone/>
            </a:pPr>
            <a:r>
              <a:rPr lang="zh-CN" altLang="en-US" sz="6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酒馆，对老板说：“给</a:t>
            </a:r>
            <a:endParaRPr lang="en-US" altLang="zh-CN" sz="66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7300"/>
              </a:lnSpc>
              <a:buFontTx/>
              <a:buNone/>
            </a:pPr>
            <a:r>
              <a:rPr lang="zh-CN" altLang="en-US" sz="6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我酒喝，让我朗诵我的</a:t>
            </a:r>
            <a:endParaRPr lang="en-US" altLang="zh-CN" sz="66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7300"/>
              </a:lnSpc>
              <a:buFontTx/>
              <a:buNone/>
            </a:pPr>
            <a:r>
              <a:rPr lang="zh-CN" altLang="en-US" sz="6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诗歌。”对方一口回绝：</a:t>
            </a:r>
            <a:endParaRPr lang="en-US" altLang="zh-CN" sz="66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7300"/>
              </a:lnSpc>
              <a:buFontTx/>
              <a:buNone/>
            </a:pPr>
            <a:r>
              <a:rPr lang="zh-CN" altLang="en-US" sz="6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“可以给你口酒喝，</a:t>
            </a:r>
            <a:r>
              <a:rPr lang="zh-CN" altLang="en-US" sz="6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但</a:t>
            </a:r>
            <a:endParaRPr lang="en-US" altLang="zh-CN" sz="66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7300"/>
              </a:lnSpc>
              <a:buFontTx/>
              <a:buNone/>
            </a:pPr>
            <a:r>
              <a:rPr lang="zh-CN" altLang="en-US" sz="6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你别在我这儿朗诵。”</a:t>
            </a:r>
            <a:endParaRPr lang="en-US" altLang="zh-CN" sz="66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ts val="49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现在的人，已经失去了用诗意</a:t>
            </a:r>
            <a:endParaRPr lang="en-US" altLang="zh-CN" sz="44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49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的眼光去看待与描摹自然万物的能</a:t>
            </a:r>
            <a:endParaRPr lang="en-US" altLang="zh-CN" sz="44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49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力。</a:t>
            </a:r>
            <a:r>
              <a:rPr lang="zh-CN" altLang="en-US" sz="4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美景在前</a:t>
            </a:r>
            <a:r>
              <a:rPr lang="en-US" altLang="zh-CN" sz="4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4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赶紧掏出手机拍张照</a:t>
            </a:r>
            <a:endParaRPr lang="en-US" altLang="zh-CN" sz="44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4900"/>
              </a:lnSpc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片，秀到朋友圈里</a:t>
            </a:r>
            <a:r>
              <a:rPr lang="en-US" altLang="zh-CN" sz="4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4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加一句注释“真</a:t>
            </a:r>
            <a:endParaRPr lang="en-US" altLang="zh-CN" sz="44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4900"/>
              </a:lnSpc>
            </a:pPr>
            <a:r>
              <a:rPr lang="en-US" altLang="zh-CN" sz="4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TM</a:t>
            </a:r>
            <a:r>
              <a:rPr lang="zh-CN" altLang="en-US" sz="4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的美啊</a:t>
            </a:r>
            <a:r>
              <a:rPr lang="en-US" altLang="zh-CN" sz="4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……”</a:t>
            </a:r>
            <a:r>
              <a:rPr lang="zh-CN" altLang="en-US" sz="4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下面一串点赞，勤</a:t>
            </a:r>
            <a:endParaRPr lang="en-US" altLang="zh-CN" sz="44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4900"/>
              </a:lnSpc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劳的还会发些表情符号，更勤劳的，</a:t>
            </a:r>
            <a:endParaRPr lang="en-US" altLang="zh-CN" sz="44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4900"/>
              </a:lnSpc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会打上几个字，要么是重复一句</a:t>
            </a:r>
            <a:endParaRPr lang="en-US" altLang="zh-CN" sz="44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4900"/>
              </a:lnSpc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“真</a:t>
            </a:r>
            <a:r>
              <a:rPr lang="en-US" altLang="zh-CN" sz="4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TM</a:t>
            </a:r>
            <a:r>
              <a:rPr lang="zh-CN" altLang="en-US" sz="4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的漂亮啊”，要么是真实的</a:t>
            </a:r>
            <a:endParaRPr lang="en-US" altLang="zh-CN" sz="44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4900"/>
              </a:lnSpc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感受</a:t>
            </a:r>
            <a:r>
              <a:rPr lang="en-US" altLang="zh-CN" sz="4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:</a:t>
            </a:r>
            <a:r>
              <a:rPr lang="zh-CN" altLang="en-US" sz="4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“真不知道怎么形容</a:t>
            </a:r>
            <a:r>
              <a:rPr lang="en-US" altLang="zh-CN" sz="4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……”</a:t>
            </a:r>
            <a:endParaRPr lang="zh-CN" altLang="en-US" sz="44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4900"/>
              </a:lnSpc>
            </a:pPr>
            <a:endParaRPr lang="zh-CN" altLang="zh-CN" sz="40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C:\Users\zhaoqx\Desktop\20150221_144958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785938" y="0"/>
            <a:ext cx="5715000" cy="6858000"/>
          </a:xfrm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zhaoqx\Desktop\20150221_143751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857250" y="0"/>
            <a:ext cx="74295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zh-CN" sz="4800" b="1" smtClean="0">
                <a:solidFill>
                  <a:srgbClr val="CC00FF"/>
                </a:solidFill>
                <a:ea typeface="黑体" pitchFamily="2" charset="-122"/>
              </a:rPr>
              <a:t>       </a:t>
            </a:r>
            <a:r>
              <a:rPr lang="zh-CN" altLang="en-US" sz="48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到头来，自以为母语轻车熟</a:t>
            </a:r>
            <a:endParaRPr lang="zh-CN" altLang="en-US" sz="48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altLang="en-US" sz="48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路的我们，汉语之皮未得而文化</a:t>
            </a:r>
            <a:endParaRPr lang="zh-CN" altLang="en-US" sz="48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altLang="en-US" sz="48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之毛已弃，工具之椟未买而人文</a:t>
            </a:r>
            <a:endParaRPr lang="zh-CN" altLang="en-US" sz="48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altLang="en-US" sz="48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之珠亦丢！</a:t>
            </a:r>
            <a:r>
              <a:rPr lang="en-US" altLang="zh-CN" sz="48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48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寻寻觅觅，冷冷</a:t>
            </a:r>
            <a:endParaRPr lang="zh-CN" altLang="en-US" sz="48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altLang="en-US" sz="48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清清，凄凄惨惨戚戚，乍暖还寒</a:t>
            </a:r>
            <a:endParaRPr lang="zh-CN" altLang="en-US" sz="48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altLang="en-US" sz="48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时节，最难将息！   三杯两盏淡</a:t>
            </a:r>
            <a:endParaRPr lang="zh-CN" altLang="en-US" sz="48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altLang="en-US" sz="48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酒，怎敌它晚来风急？雁过也，</a:t>
            </a:r>
            <a:endParaRPr lang="zh-CN" altLang="en-US" sz="48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altLang="en-US" sz="48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正伤心，“能有几多”相识！</a:t>
            </a:r>
            <a:endParaRPr lang="zh-CN" altLang="en-US" sz="48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4800" smtClean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zh-CN" sz="9600" b="1" smtClean="0">
              <a:solidFill>
                <a:srgbClr val="FF3300"/>
              </a:solidFill>
              <a:latin typeface="黑体" pitchFamily="2" charset="-122"/>
              <a:ea typeface="黑体" pitchFamily="2" charset="-122"/>
            </a:endParaRPr>
          </a:p>
          <a:p>
            <a:pPr algn="ctr" eaLnBrk="1" hangingPunct="1">
              <a:buFontTx/>
              <a:buNone/>
            </a:pPr>
            <a:r>
              <a:rPr lang="zh-CN" altLang="en-US" sz="9600" b="1" smtClean="0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珊瑚哲思</a:t>
            </a:r>
            <a:endParaRPr lang="en-US" altLang="zh-CN" sz="9600" b="1" smtClean="0">
              <a:solidFill>
                <a:srgbClr val="FF3300"/>
              </a:solidFill>
              <a:latin typeface="黑体" pitchFamily="2" charset="-122"/>
              <a:ea typeface="黑体" pitchFamily="2" charset="-122"/>
            </a:endParaRPr>
          </a:p>
          <a:p>
            <a:pPr algn="ctr" eaLnBrk="1" hangingPunct="1">
              <a:buFontTx/>
              <a:buNone/>
            </a:pPr>
            <a:r>
              <a:rPr lang="zh-CN" altLang="en-US" sz="9600" b="1" smtClean="0">
                <a:solidFill>
                  <a:srgbClr val="008000"/>
                </a:solidFill>
                <a:latin typeface="华文新魏" pitchFamily="2" charset="-122"/>
                <a:ea typeface="华文新魏" pitchFamily="2" charset="-122"/>
              </a:rPr>
              <a:t>澳国旅游诗草</a:t>
            </a:r>
            <a:endParaRPr lang="zh-CN" altLang="en-US" sz="9600" b="1" smtClean="0">
              <a:solidFill>
                <a:srgbClr val="008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algn="l" eaLnBrk="1" hangingPunct="1">
              <a:lnSpc>
                <a:spcPts val="5000"/>
              </a:lnSpc>
            </a:pPr>
            <a:r>
              <a:rPr lang="zh-CN" altLang="en-US" sz="4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你纤弱的生态</a:t>
            </a:r>
            <a:endParaRPr lang="en-US" altLang="zh-CN" sz="44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验证了老聃的哲言：</a:t>
            </a:r>
            <a:endParaRPr lang="en-US" altLang="zh-CN" sz="44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4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柔弱能克刚强。</a:t>
            </a:r>
            <a:endParaRPr lang="en-US" altLang="zh-CN" sz="44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44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你微小的体态</a:t>
            </a:r>
            <a:endParaRPr lang="en-US" altLang="zh-CN" sz="4400" b="1" smtClean="0">
              <a:solidFill>
                <a:srgbClr val="008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4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   验证了荀子的哲言：</a:t>
            </a:r>
            <a:endParaRPr lang="en-US" altLang="zh-CN" sz="4400" b="1" smtClean="0">
              <a:solidFill>
                <a:srgbClr val="008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4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4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积土必成高山。</a:t>
            </a:r>
            <a:endParaRPr lang="en-US" altLang="zh-CN" sz="44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你惊世的变迁</a:t>
            </a:r>
            <a:endParaRPr lang="en-US" altLang="zh-CN" sz="44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验证了炎黄的哲言：</a:t>
            </a:r>
            <a:endParaRPr lang="en-US" altLang="zh-CN" sz="44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4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沧海桑田可以互换。</a:t>
            </a:r>
            <a:endParaRPr lang="zh-CN" altLang="en-US" sz="44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ts val="5000"/>
              </a:lnSpc>
            </a:pPr>
            <a:r>
              <a:rPr lang="zh-CN" altLang="en-US" sz="40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你圣洁的遗体</a:t>
            </a:r>
            <a:endParaRPr lang="en-US" altLang="zh-CN" sz="40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0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验证了苏轼的哲言：</a:t>
            </a:r>
            <a:endParaRPr lang="en-US" altLang="zh-CN" sz="40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0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平淡才是巅峰的绚烂。</a:t>
            </a:r>
            <a:endParaRPr lang="en-US" altLang="zh-CN" sz="40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0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40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你千姿百态的形象</a:t>
            </a:r>
            <a:endParaRPr lang="en-US" altLang="zh-CN" sz="4000" b="1" smtClean="0">
              <a:solidFill>
                <a:srgbClr val="008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0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   验证了公认的哲言：</a:t>
            </a:r>
            <a:endParaRPr lang="en-US" altLang="zh-CN" sz="4000" b="1" smtClean="0">
              <a:solidFill>
                <a:srgbClr val="008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0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树叶绝无全相同的两片。</a:t>
            </a:r>
            <a:endParaRPr lang="en-US" altLang="zh-CN" sz="40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0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你亿万垂青的美丽</a:t>
            </a:r>
            <a:endParaRPr lang="en-US" altLang="zh-CN" sz="40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0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验证了海翁的哲言：</a:t>
            </a:r>
            <a:endParaRPr lang="en-US" altLang="zh-CN" sz="40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0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人类的本质是诗意缠绵。</a:t>
            </a:r>
            <a:endParaRPr lang="zh-CN" altLang="en-US" sz="40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副标题 2"/>
          <p:cNvSpPr>
            <a:spLocks noGrp="1"/>
          </p:cNvSpPr>
          <p:nvPr>
            <p:ph type="subTitle" idx="1"/>
          </p:nvPr>
        </p:nvSpPr>
        <p:spPr>
          <a:xfrm>
            <a:off x="-36513" y="0"/>
            <a:ext cx="9144001" cy="6858000"/>
          </a:xfrm>
        </p:spPr>
        <p:txBody>
          <a:bodyPr/>
          <a:lstStyle/>
          <a:p>
            <a:pPr algn="l" eaLnBrk="1" hangingPunct="1"/>
            <a:r>
              <a:rPr lang="zh-CN" altLang="en-US" sz="5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珊瑚啊，珊瑚！</a:t>
            </a:r>
            <a:endParaRPr lang="en-US" altLang="zh-CN" sz="54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5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你是哲学家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天生的宠儿；</a:t>
            </a:r>
            <a:endParaRPr lang="en-US" altLang="zh-CN" sz="54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5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你是思想者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灵犀的泉源。</a:t>
            </a:r>
            <a:endParaRPr lang="en-US" altLang="zh-CN" sz="54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6600" b="1" dirty="0" smtClean="0">
                <a:solidFill>
                  <a:srgbClr val="008000"/>
                </a:solidFill>
                <a:latin typeface="华文新魏" pitchFamily="2" charset="-122"/>
                <a:ea typeface="华文新魏" pitchFamily="2" charset="-122"/>
              </a:rPr>
              <a:t>     </a:t>
            </a:r>
            <a:r>
              <a:rPr lang="zh-CN" altLang="en-US" sz="6600" b="1" dirty="0" smtClean="0">
                <a:solidFill>
                  <a:srgbClr val="008000"/>
                </a:solidFill>
                <a:latin typeface="黑体" pitchFamily="49" charset="-122"/>
                <a:ea typeface="黑体" pitchFamily="49" charset="-122"/>
              </a:rPr>
              <a:t>海翁：德国哲学家</a:t>
            </a:r>
            <a:endParaRPr lang="en-US" altLang="zh-CN" sz="6600" b="1" dirty="0" smtClean="0">
              <a:solidFill>
                <a:srgbClr val="008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/>
            <a:r>
              <a:rPr lang="en-US" altLang="zh-CN" sz="6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  </a:t>
            </a:r>
            <a:r>
              <a:rPr lang="zh-CN" altLang="en-US" sz="6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海德格尔。</a:t>
            </a:r>
            <a:endParaRPr lang="zh-CN" altLang="en-US" sz="6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Tx/>
              <a:buNone/>
            </a:pPr>
            <a:endParaRPr lang="en-US" altLang="zh-CN" sz="9600" b="1" dirty="0" smtClean="0">
              <a:latin typeface="黑体" pitchFamily="2" charset="-122"/>
              <a:ea typeface="黑体" pitchFamily="2" charset="-122"/>
            </a:endParaRPr>
          </a:p>
          <a:p>
            <a:pPr eaLnBrk="1" hangingPunct="1">
              <a:buFontTx/>
              <a:buNone/>
            </a:pPr>
            <a:r>
              <a:rPr lang="zh-CN" altLang="en-US" sz="9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你可以不是一个诗</a:t>
            </a:r>
            <a:endParaRPr lang="en-US" altLang="zh-CN" sz="96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buFontTx/>
              <a:buNone/>
            </a:pPr>
            <a:r>
              <a:rPr lang="zh-CN" altLang="en-US" sz="9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人，但你必须是一</a:t>
            </a:r>
            <a:endParaRPr lang="en-US" altLang="zh-CN" sz="96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buFontTx/>
              <a:buNone/>
            </a:pPr>
            <a:r>
              <a:rPr lang="zh-CN" altLang="en-US" sz="9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个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诗意的栖居者。</a:t>
            </a:r>
            <a:endParaRPr lang="en-US" altLang="zh-CN" sz="96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buFontTx/>
              <a:buNone/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</a:t>
            </a:r>
            <a:endParaRPr lang="zh-CN" altLang="en-US" sz="96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lnSpc>
                <a:spcPts val="9000"/>
              </a:lnSpc>
              <a:buFontTx/>
              <a:buNone/>
            </a:pPr>
            <a:endParaRPr lang="en-US" altLang="zh-CN" sz="96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ctr">
              <a:lnSpc>
                <a:spcPts val="9000"/>
              </a:lnSpc>
              <a:buFontTx/>
              <a:buNone/>
            </a:pPr>
            <a:r>
              <a:rPr lang="zh-CN" altLang="en-US" sz="9600" b="1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真</a:t>
            </a:r>
            <a:r>
              <a:rPr lang="zh-CN" altLang="en-US" sz="9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爱诗</a:t>
            </a:r>
            <a:r>
              <a:rPr lang="zh-CN" altLang="en-US" sz="96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的老师</a:t>
            </a:r>
            <a:endParaRPr lang="en-US" altLang="zh-CN" sz="96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ctr">
              <a:lnSpc>
                <a:spcPts val="9000"/>
              </a:lnSpc>
              <a:buFontTx/>
              <a:buNone/>
            </a:pPr>
            <a:r>
              <a:rPr lang="en-US" altLang="zh-CN" sz="9600" b="1" smtClean="0">
                <a:solidFill>
                  <a:srgbClr val="9900FF"/>
                </a:solidFill>
                <a:latin typeface="黑体" pitchFamily="2" charset="-122"/>
                <a:ea typeface="黑体" pitchFamily="2" charset="-122"/>
              </a:rPr>
              <a:t>▼</a:t>
            </a:r>
            <a:endParaRPr lang="en-US" altLang="zh-CN" sz="9600" b="1" smtClean="0">
              <a:solidFill>
                <a:srgbClr val="9900FF"/>
              </a:solidFill>
              <a:latin typeface="黑体" pitchFamily="2" charset="-122"/>
              <a:ea typeface="黑体" pitchFamily="2" charset="-122"/>
            </a:endParaRPr>
          </a:p>
          <a:p>
            <a:pPr algn="ctr">
              <a:lnSpc>
                <a:spcPts val="9000"/>
              </a:lnSpc>
              <a:buFontTx/>
              <a:buNone/>
            </a:pPr>
            <a:r>
              <a:rPr lang="zh-CN" altLang="en-US" sz="9600" b="1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真</a:t>
            </a:r>
            <a:r>
              <a:rPr lang="zh-CN" altLang="en-US" sz="9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爱诗</a:t>
            </a:r>
            <a:r>
              <a:rPr lang="zh-CN" altLang="en-US" sz="96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的学生</a:t>
            </a:r>
            <a:endParaRPr lang="zh-CN" altLang="en-US" sz="96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</a:t>
            </a:r>
            <a:r>
              <a:rPr lang="zh-CN" sz="88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学历</a:t>
            </a:r>
            <a:r>
              <a:rPr lang="zh-CN" sz="88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是</a:t>
            </a:r>
            <a:r>
              <a:rPr lang="zh-CN" sz="88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铜牌，</a:t>
            </a:r>
            <a:endParaRPr lang="en-US" altLang="zh-CN" sz="88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>
              <a:buFontTx/>
              <a:buNone/>
            </a:pPr>
            <a:r>
              <a:rPr lang="en-US" altLang="zh-CN" sz="88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</a:t>
            </a:r>
            <a:r>
              <a:rPr lang="zh-CN" sz="88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能力</a:t>
            </a:r>
            <a:r>
              <a:rPr lang="zh-CN" sz="88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是</a:t>
            </a:r>
            <a:r>
              <a:rPr lang="zh-CN" sz="88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银牌，</a:t>
            </a:r>
            <a:endParaRPr lang="en-US" altLang="zh-CN" sz="88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>
              <a:buFontTx/>
              <a:buNone/>
            </a:pPr>
            <a:r>
              <a:rPr lang="en-US" altLang="zh-CN" sz="88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</a:t>
            </a:r>
            <a:r>
              <a:rPr lang="zh-CN" sz="88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人脉</a:t>
            </a:r>
            <a:r>
              <a:rPr lang="zh-CN" sz="88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是</a:t>
            </a:r>
            <a:r>
              <a:rPr lang="zh-CN" sz="88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金牌，</a:t>
            </a:r>
            <a:endParaRPr lang="en-US" altLang="zh-CN" sz="88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>
              <a:buFontTx/>
              <a:buNone/>
            </a:pPr>
            <a:r>
              <a:rPr lang="en-US" altLang="zh-CN" sz="88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</a:t>
            </a:r>
            <a:r>
              <a:rPr lang="zh-CN" sz="88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思想</a:t>
            </a:r>
            <a:r>
              <a:rPr lang="zh-CN" sz="88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是</a:t>
            </a:r>
            <a:r>
              <a:rPr lang="zh-CN" sz="88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王牌。</a:t>
            </a:r>
            <a:endParaRPr lang="zh-CN" sz="8800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>
              <a:buFontTx/>
              <a:buNone/>
            </a:pPr>
            <a:endParaRPr lang="zh-CN" altLang="en-US" sz="8800" dirty="0" smtClean="0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altLang="zh-CN" sz="96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>
              <a:buFontTx/>
              <a:buNone/>
            </a:pPr>
            <a:r>
              <a:rPr lang="en-US" altLang="zh-CN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深度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语文教学</a:t>
            </a:r>
            <a:endParaRPr lang="en-US" altLang="zh-CN" sz="96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>
              <a:buFontTx/>
              <a:buNone/>
            </a:pPr>
            <a:r>
              <a:rPr lang="en-US" altLang="zh-CN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9600" b="1" dirty="0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铸就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思想</a:t>
            </a:r>
            <a:r>
              <a:rPr lang="zh-CN" altLang="en-US" sz="9600" b="1" dirty="0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王牌</a:t>
            </a:r>
            <a:endParaRPr lang="en-US" altLang="zh-CN" sz="9600" b="1" dirty="0" smtClean="0">
              <a:solidFill>
                <a:srgbClr val="009900"/>
              </a:solidFill>
              <a:latin typeface="黑体" pitchFamily="2" charset="-122"/>
              <a:ea typeface="黑体" pitchFamily="2" charset="-122"/>
            </a:endParaRPr>
          </a:p>
          <a:p>
            <a:pPr>
              <a:buFontTx/>
              <a:buNone/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</a:t>
            </a:r>
            <a:endParaRPr lang="zh-CN" altLang="en-US" sz="8800" dirty="0" smtClean="0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1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网络双刃剑</a:t>
            </a:r>
            <a:endParaRPr lang="zh-CN" altLang="en-US" sz="216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1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网络真方便，点击百科现。</a:t>
            </a:r>
            <a:endParaRPr lang="zh-CN" altLang="en-US" sz="216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1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何须去买书，不用记卡片。</a:t>
            </a:r>
            <a:endParaRPr lang="zh-CN" altLang="en-US" sz="216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1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下载即我有，复印成教案。</a:t>
            </a:r>
            <a:endParaRPr lang="zh-CN" altLang="en-US" sz="216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1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省时又省力，快捷如闪电。</a:t>
            </a:r>
            <a:endParaRPr lang="zh-CN" altLang="en-US" sz="216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1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有利则有弊，实乃双刃剑。</a:t>
            </a:r>
            <a:endParaRPr lang="zh-CN" altLang="en-US" sz="216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1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        </a:t>
            </a:r>
            <a:endParaRPr lang="zh-CN" altLang="en-US" sz="216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185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学舌代感悟，照搬替思辨；</a:t>
            </a:r>
            <a:endParaRPr lang="zh-CN" altLang="en-US" sz="185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185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备课少精思，授课无独见；</a:t>
            </a:r>
            <a:endParaRPr lang="zh-CN" altLang="en-US" sz="185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185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学者变皮囊，教者唯硬灌。</a:t>
            </a:r>
            <a:endParaRPr lang="zh-CN" altLang="en-US" sz="185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185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电脑控人脑，灵性何展现？</a:t>
            </a:r>
            <a:endParaRPr lang="zh-CN" altLang="en-US" sz="185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185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我辈劳心者，动脑最关键。</a:t>
            </a:r>
            <a:endParaRPr lang="zh-CN" altLang="en-US" sz="185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185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教书悟为贵，授课抄最贱。</a:t>
            </a:r>
            <a:endParaRPr lang="zh-CN" altLang="en-US" sz="185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185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课堂雾里花，课后题海滥。</a:t>
            </a:r>
            <a:endParaRPr lang="zh-CN" altLang="en-US" sz="185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185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慎用双刃剑，扬利避其患。</a:t>
            </a:r>
            <a:endParaRPr lang="zh-CN" altLang="en-US" sz="185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185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                    </a:t>
            </a:r>
            <a:endParaRPr lang="zh-CN" altLang="en-US" sz="185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endParaRPr lang="zh-CN" altLang="en-US" sz="44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4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                    </a:t>
            </a:r>
            <a:endParaRPr lang="zh-CN" altLang="en-US" sz="44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4800" b="1" dirty="0" smtClean="0">
                <a:solidFill>
                  <a:srgbClr val="CC00FF"/>
                </a:solidFill>
                <a:ea typeface="黑体" pitchFamily="2" charset="-122"/>
              </a:rPr>
              <a:t>        </a:t>
            </a:r>
            <a:r>
              <a:rPr lang="zh-CN" altLang="en-US" sz="4400" b="1" dirty="0" smtClean="0">
                <a:solidFill>
                  <a:srgbClr val="FF0000"/>
                </a:solidFill>
                <a:ea typeface="黑体" pitchFamily="2" charset="-122"/>
              </a:rPr>
              <a:t>呜乎哀哉！谁“见”寸草心，</a:t>
            </a:r>
            <a:endParaRPr lang="en-US" altLang="zh-CN" sz="44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4400" b="1" dirty="0" smtClean="0">
                <a:solidFill>
                  <a:srgbClr val="FF0000"/>
                </a:solidFill>
                <a:ea typeface="黑体" pitchFamily="2" charset="-122"/>
              </a:rPr>
              <a:t>“思”报三春晖？中华母语到了最</a:t>
            </a:r>
            <a:endParaRPr lang="en-US" altLang="zh-CN" sz="44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4400" b="1" dirty="0" smtClean="0">
                <a:solidFill>
                  <a:srgbClr val="FF0000"/>
                </a:solidFill>
                <a:ea typeface="黑体" pitchFamily="2" charset="-122"/>
              </a:rPr>
              <a:t>危险的时候，仅以</a:t>
            </a:r>
            <a:r>
              <a:rPr lang="en-US" altLang="zh-CN" sz="4400" b="1" dirty="0" smtClean="0">
                <a:solidFill>
                  <a:srgbClr val="FF0000"/>
                </a:solidFill>
                <a:ea typeface="黑体" pitchFamily="2" charset="-122"/>
              </a:rPr>
              <a:t>《</a:t>
            </a:r>
            <a:r>
              <a:rPr lang="zh-CN" altLang="en-US" sz="4400" b="1" dirty="0" smtClean="0">
                <a:solidFill>
                  <a:srgbClr val="FF0000"/>
                </a:solidFill>
                <a:ea typeface="黑体" pitchFamily="2" charset="-122"/>
              </a:rPr>
              <a:t>母语的悲哀</a:t>
            </a:r>
            <a:r>
              <a:rPr lang="en-US" altLang="zh-CN" sz="4400" b="1" dirty="0" smtClean="0">
                <a:solidFill>
                  <a:srgbClr val="FF0000"/>
                </a:solidFill>
                <a:ea typeface="黑体" pitchFamily="2" charset="-122"/>
              </a:rPr>
              <a:t>》</a:t>
            </a:r>
            <a:endParaRPr lang="en-US" altLang="zh-CN" sz="44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4400" b="1" dirty="0" smtClean="0">
                <a:solidFill>
                  <a:srgbClr val="FF0000"/>
                </a:solidFill>
                <a:ea typeface="黑体" pitchFamily="2" charset="-122"/>
              </a:rPr>
              <a:t>唤醒未泯之良心：</a:t>
            </a:r>
            <a:endParaRPr lang="zh-CN" altLang="en-US" sz="44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4800" b="1" dirty="0" smtClean="0">
                <a:solidFill>
                  <a:srgbClr val="00B050"/>
                </a:solidFill>
                <a:ea typeface="黑体" pitchFamily="2" charset="-122"/>
              </a:rPr>
              <a:t>            不做母语的</a:t>
            </a:r>
            <a:r>
              <a:rPr lang="zh-CN" altLang="en-US" sz="4800" b="1" dirty="0" smtClean="0">
                <a:solidFill>
                  <a:srgbClr val="FF0000"/>
                </a:solidFill>
                <a:ea typeface="黑体" pitchFamily="2" charset="-122"/>
              </a:rPr>
              <a:t>孝子，</a:t>
            </a:r>
            <a:endParaRPr lang="zh-CN" altLang="en-US" sz="48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4800" b="1" dirty="0" smtClean="0">
                <a:solidFill>
                  <a:srgbClr val="00B050"/>
                </a:solidFill>
                <a:ea typeface="黑体" pitchFamily="2" charset="-122"/>
              </a:rPr>
              <a:t>            必遭母语的抛弃！</a:t>
            </a:r>
            <a:endParaRPr lang="zh-CN" altLang="en-US" sz="4800" b="1" dirty="0" smtClean="0">
              <a:solidFill>
                <a:srgbClr val="00B05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4800" b="1" dirty="0" smtClean="0">
                <a:solidFill>
                  <a:srgbClr val="00B050"/>
                </a:solidFill>
                <a:ea typeface="黑体" pitchFamily="2" charset="-122"/>
              </a:rPr>
              <a:t>            没有尽孝的</a:t>
            </a:r>
            <a:r>
              <a:rPr lang="zh-CN" altLang="en-US" sz="4800" b="1" dirty="0" smtClean="0">
                <a:solidFill>
                  <a:srgbClr val="FF0000"/>
                </a:solidFill>
                <a:ea typeface="黑体" pitchFamily="2" charset="-122"/>
              </a:rPr>
              <a:t>良习，</a:t>
            </a:r>
            <a:endParaRPr lang="zh-CN" altLang="en-US" sz="48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4800" b="1" dirty="0" smtClean="0">
                <a:solidFill>
                  <a:srgbClr val="00B050"/>
                </a:solidFill>
                <a:ea typeface="黑体" pitchFamily="2" charset="-122"/>
              </a:rPr>
              <a:t>            难得母语的芳心！</a:t>
            </a:r>
            <a:endParaRPr lang="zh-CN" altLang="en-US" sz="4800" b="1" dirty="0" smtClean="0">
              <a:solidFill>
                <a:srgbClr val="00B050"/>
              </a:solidFill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96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好诗，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是燃烧生</a:t>
            </a:r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命的产物。</a:t>
            </a:r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6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智利诗人聂鲁达</a:t>
            </a:r>
            <a:endParaRPr lang="en-US" altLang="zh-CN" sz="6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en-US" altLang="zh-CN" sz="6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6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（诺贝尔文学奖） </a:t>
            </a:r>
            <a:endParaRPr lang="en-US" altLang="zh-CN" sz="6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好课：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燃烧生命</a:t>
            </a:r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的结晶。</a:t>
            </a:r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5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  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何谓燃烧生命？</a:t>
            </a:r>
            <a:endParaRPr lang="en-US" altLang="zh-CN" sz="6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en-US" altLang="zh-CN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殚精竭虑于读书，含</a:t>
            </a:r>
            <a:endParaRPr lang="en-US" altLang="zh-CN" sz="6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英咀华于文本，冥思苦索</a:t>
            </a:r>
            <a:endParaRPr lang="en-US" altLang="zh-CN" sz="6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于教案，激情奔放于课堂，</a:t>
            </a:r>
            <a:endParaRPr lang="en-US" altLang="zh-CN" sz="6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虽天地之大，万物之多，</a:t>
            </a:r>
            <a:endParaRPr lang="en-US" altLang="zh-CN" sz="6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而唯教学之知。</a:t>
            </a:r>
            <a:endParaRPr lang="zh-CN" altLang="en-US" sz="60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None/>
            </a:pPr>
            <a:r>
              <a:rPr lang="en-US" altLang="zh-CN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2015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年讲学</a:t>
            </a:r>
            <a:r>
              <a:rPr lang="en-US" altLang="zh-CN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180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多场，</a:t>
            </a:r>
            <a:endParaRPr lang="en-US" altLang="zh-CN" sz="6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其中大多是在北京以外的</a:t>
            </a:r>
            <a:endParaRPr lang="en-US" altLang="zh-CN" sz="6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全国各地。我的工作基本</a:t>
            </a:r>
            <a:endParaRPr lang="en-US" altLang="zh-CN" sz="6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是在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“四上”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完成的：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轮</a:t>
            </a:r>
            <a:endParaRPr lang="en-US" altLang="zh-CN" sz="6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上</a:t>
            </a:r>
            <a:r>
              <a:rPr lang="zh-CN" altLang="en-US" sz="60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读书，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轨上</a:t>
            </a:r>
            <a:r>
              <a:rPr lang="zh-CN" altLang="en-US" sz="60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备课，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翼上</a:t>
            </a:r>
            <a:endParaRPr lang="en-US" altLang="zh-CN" sz="6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zh-CN" altLang="en-US" sz="60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作诗，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枕上</a:t>
            </a:r>
            <a:r>
              <a:rPr lang="zh-CN" altLang="en-US" sz="60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推敲。</a:t>
            </a:r>
            <a:endParaRPr lang="zh-CN" altLang="en-US" sz="6000" b="1" dirty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 </a:t>
            </a:r>
            <a:r>
              <a:rPr lang="zh-CN" altLang="en-US" sz="4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带病讲学归来机上作</a:t>
            </a:r>
            <a:endParaRPr lang="en-US" altLang="zh-CN" sz="44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消渴多年尚未愈，感冒两周药不停。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与其卧床家中养，何如传道九州行。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北疆讲座激乐业，南海作课践双赢。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西域育德倡大写，东瀛绿化利无穷。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昔日桂冠尽抛却，自封语文最钟情。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老而无用方真朽，退犹能进始常青。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金秋何须悲白发，笑看老松正葱茏。</a:t>
            </a:r>
            <a:endParaRPr lang="zh-CN" altLang="en-US" sz="4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en-US" altLang="zh-CN" sz="96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/>
            <a:r>
              <a:rPr lang="zh-CN" altLang="en-US" sz="9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课例二</a:t>
            </a:r>
            <a:endParaRPr lang="en-US" altLang="zh-CN" sz="96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绝句</a:t>
            </a:r>
            <a:r>
              <a:rPr lang="en-US" altLang="zh-CN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sz="96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杜甫</a:t>
            </a:r>
            <a:endParaRPr lang="zh-CN" altLang="en-US" sz="96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/>
            <a:r>
              <a:rPr lang="zh-CN" altLang="en-US" sz="8000" b="1" dirty="0" smtClean="0">
                <a:solidFill>
                  <a:srgbClr val="009900"/>
                </a:solidFill>
                <a:latin typeface="华文新魏" pitchFamily="2" charset="-122"/>
                <a:ea typeface="华文新魏" pitchFamily="2" charset="-122"/>
              </a:rPr>
              <a:t>      </a:t>
            </a:r>
            <a:endParaRPr lang="zh-CN" altLang="en-US" sz="8000" b="1" dirty="0" smtClean="0">
              <a:solidFill>
                <a:srgbClr val="0099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7200" b="1" smtClean="0">
                <a:latin typeface="黑体" pitchFamily="2" charset="-122"/>
                <a:ea typeface="黑体" pitchFamily="2" charset="-122"/>
              </a:rPr>
              <a:t>     </a:t>
            </a:r>
            <a:r>
              <a:rPr lang="zh-CN" altLang="en-US" sz="72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绝句</a:t>
            </a:r>
            <a:r>
              <a:rPr lang="zh-CN" altLang="en-US" sz="72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7200" b="1" smtClean="0">
                <a:solidFill>
                  <a:srgbClr val="0000FF"/>
                </a:solidFill>
                <a:latin typeface="仿宋_GB2312" pitchFamily="49" charset="-122"/>
                <a:ea typeface="仿宋_GB2312" pitchFamily="49" charset="-122"/>
              </a:rPr>
              <a:t>杜甫</a:t>
            </a:r>
            <a:r>
              <a:rPr lang="zh-CN" altLang="en-US" sz="7200" b="1" smtClean="0">
                <a:latin typeface="黑体" pitchFamily="2" charset="-122"/>
                <a:ea typeface="黑体" pitchFamily="2" charset="-122"/>
              </a:rPr>
              <a:t> </a:t>
            </a:r>
            <a:endParaRPr lang="zh-CN" altLang="en-US" sz="7200" b="1" smtClean="0"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7200" b="1" smtClean="0"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7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迟日江山丽， </a:t>
            </a:r>
            <a:endParaRPr lang="zh-CN" altLang="en-US" sz="72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7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　　春风花草香。 </a:t>
            </a:r>
            <a:endParaRPr lang="zh-CN" altLang="en-US" sz="72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7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　　泥融飞燕子， </a:t>
            </a:r>
            <a:endParaRPr lang="zh-CN" altLang="en-US" sz="72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7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　　沙暖睡鸳鸯。</a:t>
            </a:r>
            <a:endParaRPr lang="zh-CN" altLang="en-US" sz="72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ts val="8500"/>
              </a:lnSpc>
            </a:pPr>
            <a:r>
              <a:rPr lang="en-US" altLang="zh-CN" sz="7200" b="1" smtClean="0"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80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绝句</a:t>
            </a:r>
            <a:r>
              <a:rPr lang="zh-CN" altLang="en-US" sz="80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8000" b="1" smtClean="0">
                <a:solidFill>
                  <a:srgbClr val="0000FF"/>
                </a:solidFill>
                <a:latin typeface="仿宋_GB2312" pitchFamily="49" charset="-122"/>
                <a:ea typeface="仿宋_GB2312" pitchFamily="49" charset="-122"/>
              </a:rPr>
              <a:t>杜甫</a:t>
            </a:r>
            <a:r>
              <a:rPr lang="zh-CN" altLang="en-US" sz="8000" b="1" smtClean="0">
                <a:latin typeface="黑体" pitchFamily="2" charset="-122"/>
                <a:ea typeface="黑体" pitchFamily="2" charset="-122"/>
              </a:rPr>
              <a:t> </a:t>
            </a:r>
            <a:endParaRPr lang="zh-CN" altLang="en-US" sz="8000" b="1" smtClean="0"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8500"/>
              </a:lnSpc>
            </a:pPr>
            <a:r>
              <a:rPr lang="zh-CN" altLang="en-US" sz="8000" b="1" smtClean="0">
                <a:latin typeface="黑体" pitchFamily="2" charset="-122"/>
                <a:ea typeface="黑体" pitchFamily="2" charset="-122"/>
              </a:rPr>
              <a:t>　　 </a:t>
            </a:r>
            <a:r>
              <a:rPr lang="zh-CN" altLang="en-US" sz="8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迟</a:t>
            </a:r>
            <a:r>
              <a:rPr lang="en-US" altLang="zh-CN" sz="8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……</a:t>
            </a:r>
            <a:endParaRPr lang="zh-CN" altLang="en-US" sz="80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8500"/>
              </a:lnSpc>
            </a:pPr>
            <a:r>
              <a:rPr lang="zh-CN" altLang="en-US" sz="8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　　 春</a:t>
            </a:r>
            <a:r>
              <a:rPr lang="en-US" altLang="zh-CN" sz="8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……</a:t>
            </a:r>
            <a:endParaRPr lang="zh-CN" altLang="en-US" sz="80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8500"/>
              </a:lnSpc>
            </a:pPr>
            <a:r>
              <a:rPr lang="zh-CN" altLang="en-US" sz="8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　　 泥</a:t>
            </a:r>
            <a:r>
              <a:rPr lang="en-US" altLang="zh-CN" sz="8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……</a:t>
            </a:r>
            <a:r>
              <a:rPr lang="zh-CN" altLang="en-US" sz="8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</a:t>
            </a:r>
            <a:endParaRPr lang="zh-CN" altLang="en-US" sz="80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8500"/>
              </a:lnSpc>
            </a:pPr>
            <a:r>
              <a:rPr lang="zh-CN" altLang="en-US" sz="8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　　 沙</a:t>
            </a:r>
            <a:r>
              <a:rPr lang="en-US" altLang="zh-CN" sz="8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……</a:t>
            </a:r>
            <a:endParaRPr lang="zh-CN" altLang="en-US" sz="80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8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 </a:t>
            </a:r>
            <a:r>
              <a:rPr lang="zh-CN" altLang="en-US" sz="80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含英咀华</a:t>
            </a:r>
            <a:endParaRPr lang="zh-CN" altLang="en-US" sz="80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7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批文以入情，犹沿</a:t>
            </a:r>
            <a:endParaRPr lang="zh-CN" altLang="en-US" sz="72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7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波以讨源，虽幽必显。</a:t>
            </a:r>
            <a:endParaRPr lang="zh-CN" altLang="en-US" sz="72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6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   </a:t>
            </a:r>
            <a:r>
              <a:rPr lang="en-US" altLang="zh-CN" sz="6600" b="1" smtClean="0">
                <a:solidFill>
                  <a:srgbClr val="008000"/>
                </a:solidFill>
                <a:latin typeface="华文新魏" pitchFamily="2" charset="-122"/>
                <a:ea typeface="华文新魏" pitchFamily="2" charset="-122"/>
              </a:rPr>
              <a:t>《</a:t>
            </a:r>
            <a:r>
              <a:rPr lang="zh-CN" altLang="en-US" sz="6600" b="1" smtClean="0">
                <a:solidFill>
                  <a:srgbClr val="008000"/>
                </a:solidFill>
                <a:latin typeface="华文新魏" pitchFamily="2" charset="-122"/>
                <a:ea typeface="华文新魏" pitchFamily="2" charset="-122"/>
              </a:rPr>
              <a:t>文心雕龙</a:t>
            </a:r>
            <a:r>
              <a:rPr lang="en-US" altLang="zh-CN" sz="6600" b="1" smtClean="0">
                <a:solidFill>
                  <a:srgbClr val="008000"/>
                </a:solidFill>
                <a:latin typeface="华文新魏" pitchFamily="2" charset="-122"/>
                <a:ea typeface="华文新魏" pitchFamily="2" charset="-122"/>
              </a:rPr>
              <a:t>》</a:t>
            </a:r>
            <a:endParaRPr lang="en-US" altLang="zh-CN" sz="6600" b="1" smtClean="0">
              <a:solidFill>
                <a:srgbClr val="008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7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7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迟日：</a:t>
            </a:r>
            <a:r>
              <a:rPr lang="zh-CN" altLang="en-US" sz="72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语出</a:t>
            </a:r>
            <a:r>
              <a:rPr lang="en-US" altLang="zh-CN" sz="72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72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诗</a:t>
            </a:r>
            <a:endParaRPr lang="zh-CN" altLang="en-US" sz="7200" b="1" smtClean="0">
              <a:solidFill>
                <a:srgbClr val="008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72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经</a:t>
            </a:r>
            <a:r>
              <a:rPr lang="en-US" altLang="zh-CN" sz="72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》</a:t>
            </a:r>
            <a:r>
              <a:rPr lang="en-US" altLang="zh-CN" sz="7200" b="1" smtClean="0">
                <a:solidFill>
                  <a:srgbClr val="008000"/>
                </a:solidFill>
                <a:ea typeface="黑体" pitchFamily="2" charset="-122"/>
              </a:rPr>
              <a:t>“</a:t>
            </a:r>
            <a:r>
              <a:rPr lang="zh-CN" altLang="en-US" sz="72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春日迟迟</a:t>
            </a:r>
            <a:r>
              <a:rPr lang="zh-CN" altLang="en-US" sz="7200" b="1" smtClean="0">
                <a:solidFill>
                  <a:srgbClr val="008000"/>
                </a:solidFill>
                <a:ea typeface="黑体" pitchFamily="2" charset="-122"/>
              </a:rPr>
              <a:t>”</a:t>
            </a:r>
            <a:r>
              <a:rPr lang="zh-CN" altLang="en-US" sz="72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7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春</a:t>
            </a:r>
            <a:endParaRPr lang="zh-CN" altLang="en-US" sz="72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7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日，春天的太阳。</a:t>
            </a:r>
            <a:endParaRPr lang="en-US" altLang="zh-CN" sz="72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7200" b="1" smtClean="0">
                <a:solidFill>
                  <a:srgbClr val="0000FF"/>
                </a:solidFill>
                <a:ea typeface="黑体" pitchFamily="2" charset="-122"/>
              </a:rPr>
              <a:t>“</a:t>
            </a:r>
            <a:r>
              <a:rPr lang="zh-CN" altLang="en-US" sz="72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用典</a:t>
            </a:r>
            <a:r>
              <a:rPr lang="zh-CN" altLang="en-US" sz="7200" b="1" smtClean="0">
                <a:solidFill>
                  <a:srgbClr val="0000FF"/>
                </a:solidFill>
                <a:ea typeface="黑体" pitchFamily="2" charset="-122"/>
              </a:rPr>
              <a:t>”</a:t>
            </a:r>
            <a:r>
              <a:rPr lang="zh-CN" altLang="en-US" sz="72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兼</a:t>
            </a:r>
            <a:r>
              <a:rPr lang="zh-CN" altLang="en-US" sz="7200" b="1" smtClean="0">
                <a:solidFill>
                  <a:srgbClr val="0000FF"/>
                </a:solidFill>
                <a:ea typeface="黑体" pitchFamily="2" charset="-122"/>
              </a:rPr>
              <a:t>“</a:t>
            </a:r>
            <a:r>
              <a:rPr lang="zh-CN" altLang="en-US" sz="72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避复</a:t>
            </a:r>
            <a:r>
              <a:rPr lang="zh-CN" altLang="en-US" sz="7200" b="1" smtClean="0">
                <a:solidFill>
                  <a:srgbClr val="0000FF"/>
                </a:solidFill>
                <a:ea typeface="黑体" pitchFamily="2" charset="-122"/>
              </a:rPr>
              <a:t>”</a:t>
            </a:r>
            <a:r>
              <a:rPr lang="zh-CN" altLang="en-US" sz="72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。</a:t>
            </a:r>
            <a:endParaRPr lang="zh-CN" altLang="en-US" sz="72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algn="l" eaLnBrk="1" hangingPunct="1">
              <a:lnSpc>
                <a:spcPts val="9000"/>
              </a:lnSpc>
            </a:pPr>
            <a:r>
              <a:rPr lang="zh-CN" altLang="en-US" sz="80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                    </a:t>
            </a:r>
            <a:r>
              <a:rPr lang="zh-CN" altLang="en-US" sz="3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应试教育</a:t>
            </a:r>
            <a:r>
              <a:rPr lang="zh-CN" altLang="en-US" sz="32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弊端</a:t>
            </a:r>
            <a:endParaRPr lang="zh-CN" altLang="en-US" sz="32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>
              <a:lnSpc>
                <a:spcPts val="9000"/>
              </a:lnSpc>
            </a:pPr>
            <a:r>
              <a:rPr lang="zh-CN" altLang="en-US" sz="32000" b="1" dirty="0" smtClean="0">
                <a:solidFill>
                  <a:srgbClr val="0000FF"/>
                </a:solidFill>
                <a:ea typeface="黑体" pitchFamily="49" charset="-122"/>
              </a:rPr>
              <a:t>     </a:t>
            </a:r>
            <a:r>
              <a:rPr lang="zh-CN" altLang="en-US" sz="32000" b="1" dirty="0" smtClean="0">
                <a:solidFill>
                  <a:srgbClr val="FF0000"/>
                </a:solidFill>
                <a:ea typeface="黑体" pitchFamily="49" charset="-122"/>
              </a:rPr>
              <a:t>唯</a:t>
            </a:r>
            <a:r>
              <a:rPr lang="zh-CN" altLang="en-US" sz="32000" b="1" dirty="0" smtClean="0">
                <a:solidFill>
                  <a:srgbClr val="0000FF"/>
                </a:solidFill>
                <a:ea typeface="黑体" pitchFamily="49" charset="-122"/>
              </a:rPr>
              <a:t>考是从</a:t>
            </a:r>
            <a:endParaRPr lang="zh-CN" altLang="en-US" sz="32000" b="1" dirty="0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>
              <a:lnSpc>
                <a:spcPts val="9000"/>
              </a:lnSpc>
            </a:pPr>
            <a:r>
              <a:rPr lang="zh-CN" altLang="en-US" sz="32000" b="1" dirty="0" smtClean="0">
                <a:solidFill>
                  <a:srgbClr val="0000FF"/>
                </a:solidFill>
                <a:ea typeface="黑体" pitchFamily="49" charset="-122"/>
              </a:rPr>
              <a:t>     </a:t>
            </a:r>
            <a:r>
              <a:rPr lang="zh-CN" altLang="en-US" sz="32000" b="1" dirty="0" smtClean="0">
                <a:solidFill>
                  <a:srgbClr val="FF0000"/>
                </a:solidFill>
                <a:ea typeface="黑体" pitchFamily="49" charset="-122"/>
              </a:rPr>
              <a:t>唯</a:t>
            </a:r>
            <a:r>
              <a:rPr lang="zh-CN" altLang="en-US" sz="32000" b="1" dirty="0" smtClean="0">
                <a:solidFill>
                  <a:srgbClr val="0000FF"/>
                </a:solidFill>
                <a:ea typeface="黑体" pitchFamily="49" charset="-122"/>
              </a:rPr>
              <a:t>分是图</a:t>
            </a:r>
            <a:endParaRPr lang="zh-CN" altLang="en-US" sz="32000" b="1" dirty="0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>
              <a:lnSpc>
                <a:spcPts val="9000"/>
              </a:lnSpc>
            </a:pPr>
            <a:r>
              <a:rPr lang="zh-CN" altLang="en-US" sz="32000" b="1" dirty="0" smtClean="0">
                <a:solidFill>
                  <a:srgbClr val="0000FF"/>
                </a:solidFill>
                <a:ea typeface="黑体" pitchFamily="49" charset="-122"/>
              </a:rPr>
              <a:t>     </a:t>
            </a:r>
            <a:r>
              <a:rPr lang="zh-CN" altLang="en-US" sz="32000" b="1" dirty="0" smtClean="0">
                <a:solidFill>
                  <a:srgbClr val="FF0000"/>
                </a:solidFill>
                <a:ea typeface="黑体" pitchFamily="49" charset="-122"/>
              </a:rPr>
              <a:t>唯</a:t>
            </a:r>
            <a:r>
              <a:rPr lang="zh-CN" altLang="en-US" sz="32000" b="1" dirty="0" smtClean="0">
                <a:solidFill>
                  <a:srgbClr val="0000FF"/>
                </a:solidFill>
                <a:ea typeface="黑体" pitchFamily="49" charset="-122"/>
              </a:rPr>
              <a:t>升学马首是瞻</a:t>
            </a:r>
            <a:endParaRPr lang="zh-CN" altLang="en-US" sz="32000" b="1" dirty="0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>
              <a:lnSpc>
                <a:spcPts val="9000"/>
              </a:lnSpc>
            </a:pPr>
            <a:r>
              <a:rPr lang="zh-CN" altLang="en-US" sz="32000" b="1" dirty="0" smtClean="0">
                <a:solidFill>
                  <a:srgbClr val="0000FF"/>
                </a:solidFill>
                <a:ea typeface="黑体" pitchFamily="49" charset="-122"/>
              </a:rPr>
              <a:t>     </a:t>
            </a:r>
            <a:r>
              <a:rPr lang="zh-CN" altLang="en-US" sz="32000" b="1" dirty="0" smtClean="0">
                <a:solidFill>
                  <a:srgbClr val="FF0000"/>
                </a:solidFill>
                <a:ea typeface="黑体" pitchFamily="49" charset="-122"/>
              </a:rPr>
              <a:t>唯</a:t>
            </a:r>
            <a:r>
              <a:rPr lang="zh-CN" altLang="en-US" sz="32000" b="1" dirty="0" smtClean="0">
                <a:solidFill>
                  <a:srgbClr val="0000FF"/>
                </a:solidFill>
                <a:ea typeface="黑体" pitchFamily="49" charset="-122"/>
              </a:rPr>
              <a:t>题海战术是求</a:t>
            </a:r>
            <a:endParaRPr lang="zh-CN" altLang="en-US" sz="32000" b="1" dirty="0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>
              <a:lnSpc>
                <a:spcPts val="9000"/>
              </a:lnSpc>
            </a:pPr>
            <a:r>
              <a:rPr lang="zh-CN" altLang="en-US" sz="8000" b="1" dirty="0" smtClean="0">
                <a:solidFill>
                  <a:srgbClr val="0000FF"/>
                </a:solidFill>
                <a:ea typeface="黑体" pitchFamily="49" charset="-122"/>
              </a:rPr>
              <a:t>        </a:t>
            </a:r>
            <a:endParaRPr lang="zh-CN" altLang="en-US" sz="8000" b="1" dirty="0" smtClean="0">
              <a:solidFill>
                <a:srgbClr val="FF0000"/>
              </a:solidFill>
              <a:ea typeface="黑体" pitchFamily="49" charset="-122"/>
            </a:endParaRPr>
          </a:p>
          <a:p>
            <a:pPr eaLnBrk="1" hangingPunct="1">
              <a:lnSpc>
                <a:spcPts val="9000"/>
              </a:lnSpc>
            </a:pPr>
            <a:endParaRPr lang="zh-CN" altLang="zh-CN" sz="80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zh-CN" sz="6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     </a:t>
            </a:r>
            <a:r>
              <a:rPr lang="zh-CN" altLang="en-US" sz="9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丽</a:t>
            </a:r>
            <a:endParaRPr lang="zh-CN" altLang="en-US" sz="9600" b="1" smtClean="0">
              <a:solidFill>
                <a:srgbClr val="008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80000"/>
              </a:lnSpc>
            </a:pPr>
            <a:r>
              <a:rPr lang="zh-CN" altLang="en-US" sz="96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美丽？靓丽？</a:t>
            </a:r>
            <a:endParaRPr lang="zh-CN" altLang="en-US" sz="96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80000"/>
              </a:lnSpc>
            </a:pPr>
            <a:r>
              <a:rPr lang="zh-CN" altLang="en-US" sz="96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亮丽？秀丽？</a:t>
            </a:r>
            <a:endParaRPr lang="zh-CN" altLang="en-US" sz="96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80000"/>
              </a:lnSpc>
            </a:pPr>
            <a:r>
              <a:rPr lang="zh-CN" altLang="en-US" sz="96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壮丽？绚丽？</a:t>
            </a:r>
            <a:endParaRPr lang="zh-CN" altLang="en-US" sz="96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6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</a:t>
            </a:r>
            <a:r>
              <a:rPr lang="zh-CN" altLang="en-US" sz="5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美丽，靓丽</a:t>
            </a:r>
            <a:r>
              <a:rPr lang="zh-CN" altLang="en-US" sz="54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，一般化；</a:t>
            </a:r>
            <a:endParaRPr lang="zh-CN" altLang="en-US" sz="5400" b="1" smtClean="0">
              <a:solidFill>
                <a:srgbClr val="008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5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亮丽</a:t>
            </a:r>
            <a:r>
              <a:rPr lang="zh-CN" altLang="en-US" sz="54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，突出春光明媚，较</a:t>
            </a:r>
            <a:endParaRPr lang="zh-CN" altLang="en-US" sz="5400" b="1" smtClean="0">
              <a:solidFill>
                <a:srgbClr val="008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54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好；</a:t>
            </a:r>
            <a:r>
              <a:rPr lang="zh-CN" altLang="en-US" sz="5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秀丽</a:t>
            </a:r>
            <a:r>
              <a:rPr lang="zh-CN" altLang="en-US" sz="54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，清秀美丽，较好；</a:t>
            </a:r>
            <a:endParaRPr lang="zh-CN" altLang="en-US" sz="5400" b="1" smtClean="0">
              <a:solidFill>
                <a:srgbClr val="008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5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壮丽</a:t>
            </a:r>
            <a:r>
              <a:rPr lang="zh-CN" altLang="en-US" sz="54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，雄壮美丽，阳刚，与优</a:t>
            </a:r>
            <a:endParaRPr lang="en-US" altLang="zh-CN" sz="5400" b="1" smtClean="0">
              <a:solidFill>
                <a:srgbClr val="008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54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美景色不协调；</a:t>
            </a:r>
            <a:r>
              <a:rPr lang="zh-CN" altLang="en-US" sz="5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绚丽，</a:t>
            </a:r>
            <a:r>
              <a:rPr lang="zh-CN" altLang="en-US" sz="5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灿烂美</a:t>
            </a:r>
            <a:endParaRPr lang="en-US" altLang="zh-CN" sz="54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5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丽，</a:t>
            </a:r>
            <a:r>
              <a:rPr lang="zh-CN" altLang="en-US" sz="5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最佳。</a:t>
            </a:r>
            <a:endParaRPr lang="zh-CN" altLang="en-US" sz="54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endParaRPr lang="zh-CN" altLang="en-US" sz="54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/>
            <a:endParaRPr lang="en-US" altLang="zh-CN" sz="60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5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 </a:t>
            </a:r>
            <a:endParaRPr lang="en-US" altLang="zh-CN" sz="54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en-US" altLang="zh-CN" sz="7200" b="1" smtClean="0">
                <a:solidFill>
                  <a:srgbClr val="FF0000"/>
                </a:solidFill>
                <a:ea typeface="黑体" pitchFamily="2" charset="-122"/>
              </a:rPr>
              <a:t> “</a:t>
            </a:r>
            <a:r>
              <a:rPr lang="zh-CN" altLang="en-US" sz="7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春风</a:t>
            </a:r>
            <a:r>
              <a:rPr lang="zh-CN" altLang="en-US" sz="7200" b="1" smtClean="0">
                <a:solidFill>
                  <a:srgbClr val="FF0000"/>
                </a:solidFill>
                <a:ea typeface="黑体" pitchFamily="2" charset="-122"/>
              </a:rPr>
              <a:t>”</a:t>
            </a:r>
            <a:r>
              <a:rPr lang="zh-CN" altLang="en-US" sz="72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与</a:t>
            </a:r>
            <a:r>
              <a:rPr lang="zh-CN" altLang="en-US" sz="7200" b="1" smtClean="0">
                <a:solidFill>
                  <a:srgbClr val="FF0000"/>
                </a:solidFill>
                <a:ea typeface="黑体" pitchFamily="2" charset="-122"/>
              </a:rPr>
              <a:t>“</a:t>
            </a:r>
            <a:r>
              <a:rPr lang="zh-CN" altLang="en-US" sz="7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花草香</a:t>
            </a:r>
            <a:r>
              <a:rPr lang="zh-CN" altLang="en-US" sz="7200" b="1" smtClean="0">
                <a:solidFill>
                  <a:srgbClr val="FF0000"/>
                </a:solidFill>
                <a:ea typeface="黑体" pitchFamily="2" charset="-122"/>
              </a:rPr>
              <a:t>”</a:t>
            </a:r>
            <a:endParaRPr lang="en-US" altLang="zh-CN" sz="7200" b="1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/>
            <a:r>
              <a:rPr lang="en-US" altLang="zh-CN" sz="7200" b="1" smtClean="0">
                <a:solidFill>
                  <a:srgbClr val="FF0000"/>
                </a:solidFill>
                <a:ea typeface="黑体" pitchFamily="2" charset="-122"/>
              </a:rPr>
              <a:t>         </a:t>
            </a:r>
            <a:r>
              <a:rPr lang="zh-CN" altLang="en-US" sz="72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有何关系？</a:t>
            </a:r>
            <a:endParaRPr lang="zh-CN" altLang="en-US" sz="72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80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</a:t>
            </a:r>
            <a:endParaRPr lang="zh-CN" altLang="en-US" sz="80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6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</a:t>
            </a:r>
            <a:r>
              <a:rPr lang="en-US" altLang="zh-CN" sz="8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</a:t>
            </a:r>
            <a:endParaRPr lang="en-US" altLang="zh-CN" sz="80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80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春风</a:t>
            </a:r>
            <a:r>
              <a:rPr lang="zh-CN" altLang="en-US" sz="8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促成</a:t>
            </a:r>
            <a:r>
              <a:rPr lang="zh-CN" altLang="en-US" sz="80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花草香；  </a:t>
            </a:r>
            <a:endParaRPr lang="en-US" altLang="zh-CN" sz="80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en-US" altLang="zh-CN" sz="80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80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春风</a:t>
            </a:r>
            <a:r>
              <a:rPr lang="zh-CN" altLang="en-US" sz="8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带来</a:t>
            </a:r>
            <a:r>
              <a:rPr lang="zh-CN" altLang="en-US" sz="80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花草香。</a:t>
            </a:r>
            <a:endParaRPr lang="zh-CN" altLang="en-US" sz="80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8000" b="1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   </a:t>
            </a:r>
            <a:endParaRPr lang="en-US" altLang="zh-CN" sz="8000" b="1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 algn="l" eaLnBrk="1" hangingPunct="1"/>
            <a:r>
              <a:rPr lang="en-US" altLang="zh-CN" sz="8000" b="1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     </a:t>
            </a:r>
            <a:r>
              <a:rPr lang="zh-CN" altLang="en-US" sz="96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泥融</a:t>
            </a:r>
            <a:r>
              <a:rPr lang="zh-CN" altLang="en-US" sz="9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飞</a:t>
            </a:r>
            <a:r>
              <a:rPr lang="zh-CN" altLang="en-US" sz="96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燕子</a:t>
            </a:r>
            <a:endParaRPr lang="en-US" altLang="zh-CN" sz="96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6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</a:t>
            </a:r>
            <a:r>
              <a:rPr lang="en-US" altLang="zh-CN" sz="8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</a:t>
            </a:r>
            <a:endParaRPr lang="en-US" altLang="zh-CN" sz="80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en-US" altLang="zh-CN" sz="80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8000" b="1" smtClean="0">
                <a:solidFill>
                  <a:srgbClr val="0000FF"/>
                </a:solidFill>
                <a:ea typeface="黑体" pitchFamily="2" charset="-122"/>
              </a:rPr>
              <a:t>“</a:t>
            </a:r>
            <a:r>
              <a:rPr lang="zh-CN" altLang="en-US" sz="80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泥融</a:t>
            </a:r>
            <a:r>
              <a:rPr lang="zh-CN" altLang="en-US" sz="8000" b="1" smtClean="0">
                <a:solidFill>
                  <a:srgbClr val="0000FF"/>
                </a:solidFill>
                <a:ea typeface="黑体" pitchFamily="2" charset="-122"/>
              </a:rPr>
              <a:t>”</a:t>
            </a:r>
            <a:r>
              <a:rPr lang="zh-CN" altLang="en-US" sz="8000" b="1" smtClean="0">
                <a:solidFill>
                  <a:srgbClr val="FF0000"/>
                </a:solidFill>
                <a:ea typeface="黑体" pitchFamily="2" charset="-122"/>
              </a:rPr>
              <a:t>使</a:t>
            </a:r>
            <a:r>
              <a:rPr lang="zh-CN" altLang="en-US" sz="8000" b="1" smtClean="0">
                <a:solidFill>
                  <a:srgbClr val="0000FF"/>
                </a:solidFill>
                <a:ea typeface="黑体" pitchFamily="2" charset="-122"/>
              </a:rPr>
              <a:t>“</a:t>
            </a:r>
            <a:r>
              <a:rPr lang="zh-CN" altLang="en-US" sz="80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燕子</a:t>
            </a:r>
            <a:r>
              <a:rPr lang="zh-CN" altLang="en-US" sz="8000" b="1" smtClean="0">
                <a:solidFill>
                  <a:srgbClr val="0000FF"/>
                </a:solidFill>
                <a:ea typeface="黑体" pitchFamily="2" charset="-122"/>
              </a:rPr>
              <a:t>”</a:t>
            </a:r>
            <a:endParaRPr lang="zh-CN" altLang="en-US" sz="80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8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8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sz="8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飞来</a:t>
            </a:r>
            <a:r>
              <a:rPr lang="zh-CN" altLang="en-US" sz="8000" b="1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衔泥筑巢</a:t>
            </a:r>
            <a:endParaRPr lang="zh-CN" altLang="en-US" sz="8000" b="1" smtClean="0">
              <a:solidFill>
                <a:srgbClr val="0099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endParaRPr lang="en-US" altLang="zh-CN" sz="72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en-US" altLang="zh-CN" sz="7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8000" b="1" smtClean="0">
                <a:solidFill>
                  <a:srgbClr val="FF0000"/>
                </a:solidFill>
                <a:ea typeface="黑体" pitchFamily="2" charset="-122"/>
              </a:rPr>
              <a:t>“</a:t>
            </a:r>
            <a:r>
              <a:rPr lang="zh-CN" altLang="en-US" sz="8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沙暖</a:t>
            </a:r>
            <a:r>
              <a:rPr lang="zh-CN" altLang="en-US" sz="8000" b="1" smtClean="0">
                <a:solidFill>
                  <a:srgbClr val="FF0000"/>
                </a:solidFill>
                <a:ea typeface="黑体" pitchFamily="2" charset="-122"/>
              </a:rPr>
              <a:t>”</a:t>
            </a:r>
            <a:r>
              <a:rPr lang="zh-CN" altLang="en-US" sz="80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与</a:t>
            </a:r>
            <a:r>
              <a:rPr lang="zh-CN" altLang="en-US" sz="8000" b="1" smtClean="0">
                <a:solidFill>
                  <a:srgbClr val="FF0000"/>
                </a:solidFill>
                <a:ea typeface="黑体" pitchFamily="2" charset="-122"/>
              </a:rPr>
              <a:t>“</a:t>
            </a:r>
            <a:r>
              <a:rPr lang="zh-CN" altLang="en-US" sz="8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鸳鸯</a:t>
            </a:r>
            <a:r>
              <a:rPr lang="zh-CN" altLang="en-US" sz="8000" b="1" smtClean="0">
                <a:solidFill>
                  <a:srgbClr val="FF0000"/>
                </a:solidFill>
                <a:ea typeface="黑体" pitchFamily="2" charset="-122"/>
              </a:rPr>
              <a:t>”</a:t>
            </a:r>
            <a:endParaRPr lang="zh-CN" altLang="en-US" sz="80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en-US" altLang="zh-CN" sz="80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80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有何关系？ </a:t>
            </a:r>
            <a:endParaRPr lang="zh-CN" altLang="en-US" sz="80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6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</a:t>
            </a:r>
            <a:endParaRPr lang="zh-CN" altLang="en-US" sz="8000" b="1" smtClean="0">
              <a:solidFill>
                <a:srgbClr val="009900"/>
              </a:solidFill>
              <a:latin typeface="华文新魏" pitchFamily="2" charset="-122"/>
              <a:ea typeface="华文新魏" pitchFamily="2" charset="-122"/>
            </a:endParaRPr>
          </a:p>
          <a:p>
            <a:pPr algn="l" eaLnBrk="1" hangingPunct="1"/>
            <a:r>
              <a:rPr lang="zh-CN" altLang="en-US" sz="9600" b="1" smtClean="0">
                <a:solidFill>
                  <a:srgbClr val="0000FF"/>
                </a:solidFill>
                <a:ea typeface="黑体" pitchFamily="2" charset="-122"/>
              </a:rPr>
              <a:t> “</a:t>
            </a:r>
            <a:r>
              <a:rPr lang="zh-CN" altLang="en-US" sz="96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沙暖</a:t>
            </a:r>
            <a:r>
              <a:rPr lang="zh-CN" altLang="en-US" sz="9600" b="1" smtClean="0">
                <a:solidFill>
                  <a:srgbClr val="0000FF"/>
                </a:solidFill>
                <a:ea typeface="黑体" pitchFamily="2" charset="-122"/>
              </a:rPr>
              <a:t>”</a:t>
            </a:r>
            <a:r>
              <a:rPr lang="zh-CN" altLang="en-US" sz="9600" b="1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才</a:t>
            </a:r>
            <a:r>
              <a:rPr lang="zh-CN" altLang="en-US" sz="9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使</a:t>
            </a:r>
            <a:endParaRPr lang="en-US" altLang="zh-CN" sz="96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9600" b="1" smtClean="0">
                <a:solidFill>
                  <a:srgbClr val="0000FF"/>
                </a:solidFill>
                <a:ea typeface="黑体" pitchFamily="2" charset="-122"/>
              </a:rPr>
              <a:t> “</a:t>
            </a:r>
            <a:r>
              <a:rPr lang="zh-CN" altLang="en-US" sz="96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鸳鸯</a:t>
            </a:r>
            <a:r>
              <a:rPr lang="zh-CN" altLang="en-US" sz="9600" b="1" smtClean="0">
                <a:solidFill>
                  <a:srgbClr val="0000FF"/>
                </a:solidFill>
                <a:ea typeface="黑体" pitchFamily="2" charset="-122"/>
              </a:rPr>
              <a:t>”</a:t>
            </a:r>
            <a:r>
              <a:rPr lang="zh-CN" altLang="en-US" sz="9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安睡</a:t>
            </a:r>
            <a:endParaRPr lang="zh-CN" altLang="en-US" sz="96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80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 </a:t>
            </a:r>
            <a:endParaRPr lang="zh-CN" altLang="en-US" sz="80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6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 </a:t>
            </a:r>
            <a:endParaRPr lang="en-US" altLang="zh-CN" sz="72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9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鸳鸯</a:t>
            </a:r>
            <a:r>
              <a:rPr lang="zh-CN" altLang="en-US" sz="96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有何特性？</a:t>
            </a:r>
            <a:endParaRPr lang="zh-CN" altLang="en-US" sz="96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96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</a:t>
            </a:r>
            <a:endParaRPr lang="zh-CN" altLang="en-US" sz="96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80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sz="8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鸳鸯</a:t>
            </a:r>
            <a:r>
              <a:rPr lang="zh-CN" altLang="en-US" sz="8000" b="1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，雌雄双双</a:t>
            </a:r>
            <a:endParaRPr lang="zh-CN" altLang="en-US" sz="8000" b="1" smtClean="0">
              <a:solidFill>
                <a:srgbClr val="00B05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8000" b="1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出没，故常为</a:t>
            </a:r>
            <a:r>
              <a:rPr lang="zh-CN" altLang="en-US" sz="8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情侣</a:t>
            </a:r>
            <a:endParaRPr lang="zh-CN" altLang="en-US" sz="80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8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或夫妻之象征。</a:t>
            </a:r>
            <a:endParaRPr lang="zh-CN" altLang="en-US" sz="80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/>
            <a:endParaRPr lang="en-US" altLang="zh-CN" sz="80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</a:t>
            </a:r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/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学生</a:t>
            </a:r>
            <a:r>
              <a:rPr lang="zh-CN" altLang="en-US" sz="96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→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考生</a:t>
            </a:r>
            <a:endParaRPr lang="en-US" altLang="zh-CN" sz="9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/>
            <a:r>
              <a:rPr lang="zh-CN" altLang="en-US" sz="9600" b="1" dirty="0" smtClean="0">
                <a:latin typeface="黑体" pitchFamily="49" charset="-122"/>
                <a:ea typeface="黑体" pitchFamily="49" charset="-122"/>
              </a:rPr>
              <a:t>    </a:t>
            </a:r>
            <a:endParaRPr lang="zh-CN" altLang="zh-CN" sz="96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88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</a:t>
            </a:r>
            <a:endParaRPr lang="en-US" altLang="zh-CN" sz="88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8000" b="1" smtClean="0">
                <a:solidFill>
                  <a:srgbClr val="FF0000"/>
                </a:solidFill>
                <a:ea typeface="黑体" pitchFamily="2" charset="-122"/>
              </a:rPr>
              <a:t>“</a:t>
            </a:r>
            <a:r>
              <a:rPr lang="zh-CN" altLang="en-US" sz="8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睡</a:t>
            </a:r>
            <a:r>
              <a:rPr lang="zh-CN" altLang="en-US" sz="8000" b="1" smtClean="0">
                <a:solidFill>
                  <a:srgbClr val="FF0000"/>
                </a:solidFill>
                <a:ea typeface="黑体" pitchFamily="2" charset="-122"/>
              </a:rPr>
              <a:t>”</a:t>
            </a:r>
            <a:r>
              <a:rPr lang="zh-CN" altLang="en-US" sz="80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换成</a:t>
            </a:r>
            <a:r>
              <a:rPr lang="zh-CN" altLang="en-US" sz="8000" b="1" smtClean="0">
                <a:solidFill>
                  <a:srgbClr val="FF0000"/>
                </a:solidFill>
                <a:ea typeface="黑体" pitchFamily="2" charset="-122"/>
              </a:rPr>
              <a:t>“</a:t>
            </a:r>
            <a:r>
              <a:rPr lang="zh-CN" altLang="en-US" sz="8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卧</a:t>
            </a:r>
            <a:r>
              <a:rPr lang="zh-CN" altLang="en-US" sz="8000" b="1" smtClean="0">
                <a:solidFill>
                  <a:srgbClr val="FF0000"/>
                </a:solidFill>
                <a:ea typeface="黑体" pitchFamily="2" charset="-122"/>
              </a:rPr>
              <a:t>”</a:t>
            </a:r>
            <a:endParaRPr lang="zh-CN" altLang="en-US" sz="80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80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好不好？为什么？</a:t>
            </a:r>
            <a:endParaRPr lang="zh-CN" altLang="en-US" sz="80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zh-CN" altLang="en-US" sz="72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卧：</a:t>
            </a:r>
            <a:r>
              <a:rPr lang="zh-CN" altLang="en-US" sz="7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躺着。</a:t>
            </a:r>
            <a:r>
              <a:rPr lang="zh-CN" altLang="en-US" sz="72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睡：</a:t>
            </a:r>
            <a:r>
              <a:rPr lang="zh-CN" altLang="en-US" sz="72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从目</a:t>
            </a:r>
            <a:endParaRPr lang="en-US" altLang="zh-CN" sz="7200" b="1" smtClean="0">
              <a:solidFill>
                <a:srgbClr val="008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72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从垂，会意兼表声。</a:t>
            </a:r>
            <a:endParaRPr lang="en-US" altLang="zh-CN" sz="7200" b="1" smtClean="0">
              <a:solidFill>
                <a:srgbClr val="008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7200" b="1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本义：</a:t>
            </a:r>
            <a:r>
              <a:rPr lang="zh-CN" altLang="en-US" sz="7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坐着打盹。</a:t>
            </a:r>
            <a:r>
              <a:rPr lang="zh-CN" altLang="en-US" sz="7200" b="1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用</a:t>
            </a:r>
            <a:endParaRPr lang="en-US" altLang="zh-CN" sz="7200" b="1" smtClean="0">
              <a:solidFill>
                <a:srgbClr val="0099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7200" b="1" smtClean="0">
                <a:solidFill>
                  <a:srgbClr val="009900"/>
                </a:solidFill>
                <a:ea typeface="黑体" pitchFamily="2" charset="-122"/>
              </a:rPr>
              <a:t>“</a:t>
            </a:r>
            <a:r>
              <a:rPr lang="zh-CN" altLang="en-US" sz="7200" b="1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睡</a:t>
            </a:r>
            <a:r>
              <a:rPr lang="zh-CN" altLang="en-US" sz="7200" b="1" smtClean="0">
                <a:solidFill>
                  <a:srgbClr val="009900"/>
                </a:solidFill>
                <a:ea typeface="黑体" pitchFamily="2" charset="-122"/>
              </a:rPr>
              <a:t>”</a:t>
            </a:r>
            <a:r>
              <a:rPr lang="zh-CN" altLang="en-US" sz="72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更凸显</a:t>
            </a:r>
            <a:r>
              <a:rPr lang="zh-CN" altLang="en-US" sz="7200" b="1" smtClean="0">
                <a:solidFill>
                  <a:srgbClr val="009900"/>
                </a:solidFill>
                <a:ea typeface="黑体" pitchFamily="2" charset="-122"/>
              </a:rPr>
              <a:t>“</a:t>
            </a:r>
            <a:r>
              <a:rPr lang="zh-CN" altLang="en-US" sz="7200" b="1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沙暖</a:t>
            </a:r>
            <a:r>
              <a:rPr lang="zh-CN" altLang="en-US" sz="7200" b="1" smtClean="0">
                <a:solidFill>
                  <a:srgbClr val="009900"/>
                </a:solidFill>
                <a:ea typeface="黑体" pitchFamily="2" charset="-122"/>
              </a:rPr>
              <a:t>”</a:t>
            </a:r>
            <a:endParaRPr lang="en-US" altLang="zh-CN" sz="7200" b="1" smtClean="0">
              <a:solidFill>
                <a:srgbClr val="0099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7200" b="1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带来的</a:t>
            </a:r>
            <a:r>
              <a:rPr lang="zh-CN" altLang="en-US" sz="7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安适感。</a:t>
            </a:r>
            <a:endParaRPr lang="zh-CN" altLang="en-US" sz="72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96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  </a:t>
            </a:r>
            <a:endParaRPr lang="en-US" altLang="zh-CN" sz="96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en-US" altLang="zh-CN" sz="96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9600" b="1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（一）</a:t>
            </a:r>
            <a:endParaRPr lang="zh-CN" altLang="en-US" sz="9600" b="1" smtClean="0">
              <a:solidFill>
                <a:srgbClr val="0099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96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品</a:t>
            </a:r>
            <a:r>
              <a:rPr lang="zh-CN" altLang="en-US" sz="9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情趣</a:t>
            </a:r>
            <a:endParaRPr lang="zh-CN" altLang="en-US" sz="96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</a:t>
            </a:r>
            <a:endParaRPr lang="en-US" altLang="zh-CN" sz="72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en-US" altLang="zh-CN" sz="7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 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杜甫</a:t>
            </a:r>
            <a:r>
              <a:rPr lang="en-US" altLang="zh-CN" sz="8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绝句</a:t>
            </a:r>
            <a:r>
              <a:rPr lang="en-US" altLang="zh-CN" sz="8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》</a:t>
            </a:r>
            <a:endParaRPr lang="en-US" altLang="zh-CN" sz="80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8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引发了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你心中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怎样</a:t>
            </a:r>
            <a:endParaRPr lang="zh-CN" altLang="en-US" sz="80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8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的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情感？</a:t>
            </a:r>
            <a:endParaRPr lang="zh-CN" altLang="en-US" sz="80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endParaRPr lang="en-US" altLang="zh-CN" sz="80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en-US" altLang="zh-CN" sz="88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88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读者</a:t>
            </a:r>
            <a:r>
              <a:rPr lang="zh-CN" altLang="en-US" sz="88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之情与</a:t>
            </a:r>
            <a:r>
              <a:rPr lang="zh-CN" altLang="en-US" sz="88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杜甫</a:t>
            </a:r>
            <a:endParaRPr lang="zh-CN" altLang="en-US" sz="88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88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心情正相</a:t>
            </a:r>
            <a:r>
              <a:rPr lang="zh-CN" altLang="en-US" sz="88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吻合。</a:t>
            </a:r>
            <a:endParaRPr lang="zh-CN" altLang="en-US" sz="88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ts val="5500"/>
              </a:lnSpc>
            </a:pPr>
            <a:r>
              <a:rPr lang="zh-CN" altLang="en-US" sz="4800" b="1" smtClean="0">
                <a:solidFill>
                  <a:srgbClr val="0000FF"/>
                </a:solidFill>
                <a:ea typeface="黑体" pitchFamily="2" charset="-122"/>
              </a:rPr>
              <a:t>   </a:t>
            </a:r>
            <a:r>
              <a:rPr lang="zh-CN" altLang="en-US" sz="5400" b="1" smtClean="0">
                <a:solidFill>
                  <a:srgbClr val="0000FF"/>
                </a:solidFill>
                <a:ea typeface="黑体" pitchFamily="2" charset="-122"/>
              </a:rPr>
              <a:t>“</a:t>
            </a:r>
            <a:r>
              <a:rPr lang="zh-CN" altLang="en-US" sz="5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安史之乱</a:t>
            </a:r>
            <a:r>
              <a:rPr lang="zh-CN" altLang="en-US" sz="5400" b="1" smtClean="0">
                <a:solidFill>
                  <a:srgbClr val="0000FF"/>
                </a:solidFill>
                <a:ea typeface="黑体" pitchFamily="2" charset="-122"/>
              </a:rPr>
              <a:t>”</a:t>
            </a:r>
            <a:r>
              <a:rPr lang="zh-CN" altLang="en-US" sz="5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爆发，杜甫为</a:t>
            </a:r>
            <a:endParaRPr lang="en-US" altLang="zh-CN" sz="54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500"/>
              </a:lnSpc>
            </a:pPr>
            <a:r>
              <a:rPr lang="zh-CN" altLang="en-US" sz="5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叛军所俘，脱险后赴灵武，被</a:t>
            </a:r>
            <a:endParaRPr lang="en-US" altLang="zh-CN" sz="54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500"/>
              </a:lnSpc>
            </a:pPr>
            <a:r>
              <a:rPr lang="zh-CN" altLang="en-US" sz="5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天子任为左拾遗，又贬为华州</a:t>
            </a:r>
            <a:endParaRPr lang="en-US" altLang="zh-CN" sz="54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500"/>
              </a:lnSpc>
            </a:pPr>
            <a:r>
              <a:rPr lang="zh-CN" altLang="en-US" sz="5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司功参军。</a:t>
            </a:r>
            <a:r>
              <a:rPr lang="zh-CN" altLang="en-US" sz="5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后弃官入蜀，定居</a:t>
            </a:r>
            <a:endParaRPr lang="en-US" altLang="zh-CN" sz="54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500"/>
              </a:lnSpc>
            </a:pPr>
            <a:r>
              <a:rPr lang="zh-CN" altLang="en-US" sz="5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成都。好友严武镇蜀，荐授检</a:t>
            </a:r>
            <a:endParaRPr lang="en-US" altLang="zh-CN" sz="54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500"/>
              </a:lnSpc>
            </a:pPr>
            <a:r>
              <a:rPr lang="zh-CN" altLang="en-US" sz="5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校工部员外郎。</a:t>
            </a:r>
            <a:r>
              <a:rPr lang="zh-CN" altLang="en-US" sz="5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严武死，移居</a:t>
            </a:r>
            <a:endParaRPr lang="en-US" altLang="zh-CN" sz="54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500"/>
              </a:lnSpc>
            </a:pPr>
            <a:r>
              <a:rPr lang="zh-CN" altLang="en-US" sz="5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夔州。后携家出峡，漂泊鄂湘，</a:t>
            </a:r>
            <a:endParaRPr lang="en-US" altLang="zh-CN" sz="54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500"/>
              </a:lnSpc>
            </a:pPr>
            <a:r>
              <a:rPr lang="zh-CN" altLang="en-US" sz="5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死于舟中。</a:t>
            </a:r>
            <a:endParaRPr lang="zh-CN" altLang="en-US" sz="54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ts val="7000"/>
              </a:lnSpc>
            </a:pPr>
            <a:r>
              <a:rPr lang="en-US" altLang="zh-CN" sz="6600" b="1" dirty="0" smtClean="0">
                <a:solidFill>
                  <a:srgbClr val="008000"/>
                </a:solidFill>
                <a:ea typeface="黑体" pitchFamily="2" charset="-122"/>
              </a:rPr>
              <a:t>    </a:t>
            </a:r>
            <a:r>
              <a:rPr lang="en-US" altLang="zh-CN" sz="6600" b="1" dirty="0" smtClean="0">
                <a:solidFill>
                  <a:srgbClr val="009900"/>
                </a:solidFill>
                <a:ea typeface="黑体" pitchFamily="2" charset="-122"/>
              </a:rPr>
              <a:t>《</a:t>
            </a:r>
            <a:r>
              <a:rPr lang="zh-CN" altLang="en-US" sz="6600" b="1" dirty="0" smtClean="0">
                <a:solidFill>
                  <a:srgbClr val="009900"/>
                </a:solidFill>
                <a:ea typeface="黑体" pitchFamily="2" charset="-122"/>
              </a:rPr>
              <a:t>绝句</a:t>
            </a:r>
            <a:r>
              <a:rPr lang="en-US" altLang="zh-CN" sz="6600" b="1" dirty="0" smtClean="0">
                <a:solidFill>
                  <a:srgbClr val="009900"/>
                </a:solidFill>
                <a:ea typeface="黑体" pitchFamily="2" charset="-122"/>
              </a:rPr>
              <a:t>》</a:t>
            </a:r>
            <a:r>
              <a:rPr lang="zh-CN" altLang="en-US" sz="6600" b="1" dirty="0" smtClean="0">
                <a:solidFill>
                  <a:srgbClr val="009900"/>
                </a:solidFill>
                <a:ea typeface="黑体" pitchFamily="2" charset="-122"/>
              </a:rPr>
              <a:t>通过描写欣</a:t>
            </a:r>
            <a:endParaRPr lang="en-US" altLang="zh-CN" sz="6600" b="1" dirty="0" smtClean="0">
              <a:solidFill>
                <a:srgbClr val="009900"/>
              </a:solidFill>
              <a:ea typeface="黑体" pitchFamily="2" charset="-122"/>
            </a:endParaRPr>
          </a:p>
          <a:p>
            <a:pPr algn="l" eaLnBrk="1" hangingPunct="1">
              <a:lnSpc>
                <a:spcPts val="7000"/>
              </a:lnSpc>
            </a:pPr>
            <a:r>
              <a:rPr lang="zh-CN" altLang="en-US" sz="6600" b="1" dirty="0" smtClean="0">
                <a:solidFill>
                  <a:srgbClr val="009900"/>
                </a:solidFill>
                <a:ea typeface="黑体" pitchFamily="2" charset="-122"/>
              </a:rPr>
              <a:t>欣向荣的春光，表达了</a:t>
            </a:r>
            <a:endParaRPr lang="en-US" altLang="zh-CN" sz="6600" b="1" dirty="0" smtClean="0">
              <a:solidFill>
                <a:srgbClr val="009900"/>
              </a:solidFill>
              <a:ea typeface="黑体" pitchFamily="2" charset="-122"/>
            </a:endParaRPr>
          </a:p>
          <a:p>
            <a:pPr algn="l" eaLnBrk="1" hangingPunct="1">
              <a:lnSpc>
                <a:spcPts val="7000"/>
              </a:lnSpc>
            </a:pPr>
            <a:r>
              <a:rPr lang="zh-CN" altLang="en-US" sz="6600" b="1" dirty="0" smtClean="0">
                <a:solidFill>
                  <a:srgbClr val="009900"/>
                </a:solidFill>
                <a:ea typeface="黑体" pitchFamily="2" charset="-122"/>
              </a:rPr>
              <a:t>诗人饱尝奔波流离之苦</a:t>
            </a:r>
            <a:endParaRPr lang="en-US" altLang="zh-CN" sz="6600" b="1" dirty="0" smtClean="0">
              <a:solidFill>
                <a:srgbClr val="009900"/>
              </a:solidFill>
              <a:ea typeface="黑体" pitchFamily="2" charset="-122"/>
            </a:endParaRPr>
          </a:p>
          <a:p>
            <a:pPr algn="l" eaLnBrk="1" hangingPunct="1">
              <a:lnSpc>
                <a:spcPts val="7000"/>
              </a:lnSpc>
            </a:pPr>
            <a:r>
              <a:rPr lang="zh-CN" altLang="en-US" sz="6600" b="1" dirty="0" smtClean="0">
                <a:solidFill>
                  <a:srgbClr val="009900"/>
                </a:solidFill>
                <a:ea typeface="黑体" pitchFamily="2" charset="-122"/>
              </a:rPr>
              <a:t>后，定居成都时的</a:t>
            </a:r>
            <a:r>
              <a:rPr lang="zh-CN" altLang="en-US" sz="6600" b="1" dirty="0" smtClean="0">
                <a:solidFill>
                  <a:srgbClr val="FF0000"/>
                </a:solidFill>
                <a:ea typeface="黑体" pitchFamily="2" charset="-122"/>
              </a:rPr>
              <a:t>安适</a:t>
            </a:r>
            <a:endParaRPr lang="en-US" altLang="zh-CN" sz="66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>
              <a:lnSpc>
                <a:spcPts val="7000"/>
              </a:lnSpc>
            </a:pPr>
            <a:r>
              <a:rPr lang="zh-CN" altLang="en-US" sz="6600" b="1" dirty="0" smtClean="0">
                <a:solidFill>
                  <a:srgbClr val="FF0000"/>
                </a:solidFill>
                <a:ea typeface="黑体" pitchFamily="2" charset="-122"/>
              </a:rPr>
              <a:t>心情，</a:t>
            </a:r>
            <a:r>
              <a:rPr lang="zh-CN" altLang="en-US" sz="6600" b="1" dirty="0" smtClean="0">
                <a:solidFill>
                  <a:srgbClr val="009900"/>
                </a:solidFill>
                <a:ea typeface="黑体" pitchFamily="2" charset="-122"/>
              </a:rPr>
              <a:t>也寄托了诗人</a:t>
            </a:r>
            <a:r>
              <a:rPr lang="zh-CN" altLang="en-US" sz="6600" b="1" dirty="0" smtClean="0">
                <a:solidFill>
                  <a:srgbClr val="FF0000"/>
                </a:solidFill>
                <a:ea typeface="黑体" pitchFamily="2" charset="-122"/>
              </a:rPr>
              <a:t>对</a:t>
            </a:r>
            <a:endParaRPr lang="en-US" altLang="zh-CN" sz="66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>
              <a:lnSpc>
                <a:spcPts val="7000"/>
              </a:lnSpc>
            </a:pPr>
            <a:r>
              <a:rPr lang="zh-CN" altLang="en-US" sz="6600" b="1" dirty="0" smtClean="0">
                <a:solidFill>
                  <a:srgbClr val="FF0000"/>
                </a:solidFill>
                <a:ea typeface="黑体" pitchFamily="2" charset="-122"/>
              </a:rPr>
              <a:t>安乐生活的憧憬。</a:t>
            </a:r>
            <a:endParaRPr lang="zh-CN" altLang="en-US" sz="6600" b="1" dirty="0" smtClean="0">
              <a:solidFill>
                <a:srgbClr val="FF0000"/>
              </a:solidFill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endParaRPr lang="en-US" altLang="zh-CN" sz="96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en-US" altLang="zh-CN" sz="96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9600" b="1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（二）</a:t>
            </a:r>
            <a:endParaRPr lang="zh-CN" altLang="en-US" sz="9600" b="1" smtClean="0">
              <a:solidFill>
                <a:srgbClr val="0099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96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品</a:t>
            </a:r>
            <a:r>
              <a:rPr lang="zh-CN" altLang="en-US" sz="9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音趣</a:t>
            </a:r>
            <a:endParaRPr lang="zh-CN" altLang="en-US" sz="96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endParaRPr lang="en-US" altLang="zh-CN" sz="7200" b="1" dirty="0" smtClean="0">
              <a:solidFill>
                <a:srgbClr val="009900"/>
              </a:solidFill>
              <a:ea typeface="黑体" pitchFamily="2" charset="-122"/>
            </a:endParaRPr>
          </a:p>
          <a:p>
            <a:pPr algn="l" eaLnBrk="1" hangingPunct="1"/>
            <a:r>
              <a:rPr lang="en-US" altLang="zh-CN" sz="7200" b="1" dirty="0" smtClean="0">
                <a:solidFill>
                  <a:srgbClr val="009900"/>
                </a:solidFill>
                <a:ea typeface="黑体" pitchFamily="2" charset="-122"/>
              </a:rPr>
              <a:t>  </a:t>
            </a:r>
            <a:r>
              <a:rPr lang="zh-CN" altLang="en-US" sz="8000" b="1" dirty="0" smtClean="0">
                <a:solidFill>
                  <a:srgbClr val="009900"/>
                </a:solidFill>
                <a:ea typeface="黑体" pitchFamily="2" charset="-122"/>
              </a:rPr>
              <a:t>中国人</a:t>
            </a:r>
            <a:r>
              <a:rPr lang="zh-CN" altLang="en-US" sz="8000" b="1" dirty="0" smtClean="0">
                <a:solidFill>
                  <a:srgbClr val="0000FF"/>
                </a:solidFill>
                <a:ea typeface="黑体" pitchFamily="2" charset="-122"/>
              </a:rPr>
              <a:t>写字</a:t>
            </a:r>
            <a:r>
              <a:rPr lang="zh-CN" altLang="en-US" sz="8000" b="1" dirty="0" smtClean="0">
                <a:solidFill>
                  <a:srgbClr val="009900"/>
                </a:solidFill>
                <a:ea typeface="黑体" pitchFamily="2" charset="-122"/>
              </a:rPr>
              <a:t>像</a:t>
            </a:r>
            <a:r>
              <a:rPr lang="zh-CN" altLang="en-US" sz="8000" b="1" dirty="0" smtClean="0">
                <a:solidFill>
                  <a:srgbClr val="FF0000"/>
                </a:solidFill>
                <a:ea typeface="黑体" pitchFamily="2" charset="-122"/>
              </a:rPr>
              <a:t>画画</a:t>
            </a:r>
            <a:r>
              <a:rPr lang="zh-CN" altLang="en-US" sz="8000" b="1" dirty="0" smtClean="0">
                <a:solidFill>
                  <a:srgbClr val="009900"/>
                </a:solidFill>
                <a:ea typeface="黑体" pitchFamily="2" charset="-122"/>
              </a:rPr>
              <a:t> </a:t>
            </a:r>
            <a:endParaRPr lang="zh-CN" altLang="en-US" sz="8000" b="1" dirty="0" smtClean="0">
              <a:solidFill>
                <a:srgbClr val="0099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8000" b="1" dirty="0" smtClean="0">
                <a:solidFill>
                  <a:srgbClr val="009900"/>
                </a:solidFill>
                <a:ea typeface="黑体" pitchFamily="2" charset="-122"/>
              </a:rPr>
              <a:t>  中国人</a:t>
            </a:r>
            <a:r>
              <a:rPr lang="zh-CN" altLang="en-US" sz="8000" b="1" dirty="0" smtClean="0">
                <a:solidFill>
                  <a:srgbClr val="0000FF"/>
                </a:solidFill>
                <a:ea typeface="黑体" pitchFamily="2" charset="-122"/>
              </a:rPr>
              <a:t>说话</a:t>
            </a:r>
            <a:r>
              <a:rPr lang="zh-CN" altLang="en-US" sz="8000" b="1" dirty="0" smtClean="0">
                <a:solidFill>
                  <a:srgbClr val="009900"/>
                </a:solidFill>
                <a:ea typeface="黑体" pitchFamily="2" charset="-122"/>
              </a:rPr>
              <a:t>像</a:t>
            </a:r>
            <a:r>
              <a:rPr lang="zh-CN" altLang="en-US" sz="8000" b="1" dirty="0" smtClean="0">
                <a:solidFill>
                  <a:srgbClr val="FF0000"/>
                </a:solidFill>
                <a:ea typeface="黑体" pitchFamily="2" charset="-122"/>
              </a:rPr>
              <a:t>唱歌</a:t>
            </a:r>
            <a:endParaRPr lang="zh-CN" altLang="en-US" sz="8000" b="1" dirty="0" smtClean="0">
              <a:solidFill>
                <a:srgbClr val="FF0000"/>
              </a:solidFill>
              <a:ea typeface="仿宋_GB2312" pitchFamily="49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7200" b="1" smtClean="0">
                <a:latin typeface="黑体" pitchFamily="2" charset="-122"/>
                <a:ea typeface="黑体" pitchFamily="2" charset="-122"/>
              </a:rPr>
              <a:t>      </a:t>
            </a:r>
            <a:r>
              <a:rPr lang="zh-CN" altLang="en-US" sz="88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押韵</a:t>
            </a:r>
            <a:r>
              <a:rPr lang="zh-CN" altLang="en-US" sz="8800" b="1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美</a:t>
            </a:r>
            <a:r>
              <a:rPr lang="zh-CN" altLang="en-US" sz="7200" b="1" smtClean="0">
                <a:latin typeface="黑体" pitchFamily="2" charset="-122"/>
                <a:ea typeface="黑体" pitchFamily="2" charset="-122"/>
              </a:rPr>
              <a:t> </a:t>
            </a:r>
            <a:endParaRPr lang="zh-CN" altLang="en-US" sz="7200" b="1" smtClean="0"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7200" b="1" smtClean="0"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72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迟日江山丽， </a:t>
            </a:r>
            <a:endParaRPr lang="zh-CN" altLang="en-US" sz="72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72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　　春风花草</a:t>
            </a:r>
            <a:r>
              <a:rPr lang="zh-CN" altLang="en-US" sz="7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香。</a:t>
            </a:r>
            <a:r>
              <a:rPr lang="zh-CN" altLang="en-US" sz="72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</a:t>
            </a:r>
            <a:endParaRPr lang="zh-CN" altLang="en-US" sz="72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72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　　泥融飞燕子， </a:t>
            </a:r>
            <a:endParaRPr lang="zh-CN" altLang="en-US" sz="72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72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　　沙暖睡鸳</a:t>
            </a:r>
            <a:r>
              <a:rPr lang="zh-CN" altLang="en-US" sz="7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鸯。</a:t>
            </a:r>
            <a:endParaRPr lang="zh-CN" altLang="en-US" sz="72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endParaRPr lang="en-US" altLang="zh-CN" sz="9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/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 考生</a:t>
            </a:r>
            <a:endParaRPr lang="en-US" altLang="zh-CN" sz="9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/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解题机器</a:t>
            </a:r>
            <a:r>
              <a:rPr lang="zh-CN" altLang="en-GB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GB" sz="9600" b="1" dirty="0" smtClean="0">
                <a:solidFill>
                  <a:srgbClr val="FF0000"/>
                </a:solidFill>
                <a:ea typeface="华文琥珀" pitchFamily="2" charset="-122"/>
              </a:rPr>
              <a:t> </a:t>
            </a:r>
            <a:endParaRPr lang="zh-CN" altLang="en-US" sz="9600" b="1" dirty="0" smtClean="0">
              <a:solidFill>
                <a:srgbClr val="FF0000"/>
              </a:solidFill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7200" b="1" dirty="0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    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对仗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美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</a:t>
            </a:r>
            <a:endParaRPr lang="zh-CN" altLang="en-US" sz="96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9600" b="1" dirty="0" smtClean="0">
                <a:solidFill>
                  <a:srgbClr val="FF0000"/>
                </a:solidFill>
                <a:ea typeface="黑体" pitchFamily="2" charset="-122"/>
              </a:rPr>
              <a:t>       </a:t>
            </a:r>
            <a:r>
              <a:rPr lang="zh-CN" altLang="en-US" sz="9600" b="1" dirty="0" smtClean="0">
                <a:solidFill>
                  <a:srgbClr val="009900"/>
                </a:solidFill>
                <a:ea typeface="黑体" pitchFamily="2" charset="-122"/>
              </a:rPr>
              <a:t>构词对称</a:t>
            </a:r>
            <a:endParaRPr lang="zh-CN" altLang="en-US" sz="9600" b="1" dirty="0" smtClean="0">
              <a:solidFill>
                <a:srgbClr val="0099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9600" b="1" dirty="0" smtClean="0">
                <a:solidFill>
                  <a:srgbClr val="009900"/>
                </a:solidFill>
                <a:ea typeface="黑体" pitchFamily="2" charset="-122"/>
              </a:rPr>
              <a:t>       声调抑扬</a:t>
            </a:r>
            <a:endParaRPr lang="zh-CN" altLang="en-US" sz="9600" b="1" dirty="0" smtClean="0">
              <a:solidFill>
                <a:srgbClr val="0099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8800" b="1" dirty="0" smtClean="0">
                <a:solidFill>
                  <a:srgbClr val="0000FF"/>
                </a:solidFill>
                <a:ea typeface="黑体" pitchFamily="2" charset="-122"/>
              </a:rPr>
              <a:t>       </a:t>
            </a:r>
            <a:endParaRPr lang="zh-CN" altLang="en-US" sz="8800" b="1" dirty="0" smtClean="0">
              <a:solidFill>
                <a:srgbClr val="0000FF"/>
              </a:solidFill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7200" b="1" smtClean="0">
                <a:latin typeface="黑体" pitchFamily="2" charset="-122"/>
                <a:ea typeface="黑体" pitchFamily="2" charset="-122"/>
              </a:rPr>
              <a:t>      </a:t>
            </a:r>
            <a:r>
              <a:rPr lang="zh-CN" altLang="en-US" sz="7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构词</a:t>
            </a:r>
            <a:r>
              <a:rPr lang="zh-CN" altLang="en-US" sz="72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之妙</a:t>
            </a:r>
            <a:r>
              <a:rPr lang="zh-CN" altLang="en-US" sz="7200" b="1" smtClean="0">
                <a:latin typeface="黑体" pitchFamily="2" charset="-122"/>
                <a:ea typeface="黑体" pitchFamily="2" charset="-122"/>
              </a:rPr>
              <a:t> </a:t>
            </a:r>
            <a:endParaRPr lang="zh-CN" altLang="en-US" sz="7200" b="1" smtClean="0"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7200" b="1" smtClean="0">
                <a:latin typeface="黑体" pitchFamily="2" charset="-122"/>
                <a:ea typeface="黑体" pitchFamily="2" charset="-122"/>
              </a:rPr>
              <a:t>　　 </a:t>
            </a:r>
            <a:r>
              <a:rPr lang="zh-CN" altLang="en-US" sz="72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迟日</a:t>
            </a:r>
            <a:r>
              <a:rPr lang="zh-CN" altLang="en-US" sz="7200" b="1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江山</a:t>
            </a:r>
            <a:r>
              <a:rPr lang="zh-CN" altLang="en-US" sz="7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丽， </a:t>
            </a:r>
            <a:endParaRPr lang="zh-CN" altLang="en-US" sz="72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7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　　 </a:t>
            </a:r>
            <a:r>
              <a:rPr lang="zh-CN" altLang="en-US" sz="72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春风</a:t>
            </a:r>
            <a:r>
              <a:rPr lang="zh-CN" altLang="en-US" sz="7200" b="1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花草</a:t>
            </a:r>
            <a:r>
              <a:rPr lang="zh-CN" altLang="en-US" sz="7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香。 </a:t>
            </a:r>
            <a:endParaRPr lang="zh-CN" altLang="en-US" sz="72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7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　</a:t>
            </a:r>
            <a:r>
              <a:rPr lang="zh-CN" altLang="en-US" sz="7200" b="1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　 泥融</a:t>
            </a:r>
            <a:r>
              <a:rPr lang="zh-CN" altLang="en-US" sz="72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飞</a:t>
            </a:r>
            <a:r>
              <a:rPr lang="zh-CN" altLang="en-US" sz="7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燕子， </a:t>
            </a:r>
            <a:endParaRPr lang="zh-CN" altLang="en-US" sz="72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7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　　 </a:t>
            </a:r>
            <a:r>
              <a:rPr lang="zh-CN" altLang="en-US" sz="7200" b="1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沙暖</a:t>
            </a:r>
            <a:r>
              <a:rPr lang="zh-CN" altLang="en-US" sz="72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睡</a:t>
            </a:r>
            <a:r>
              <a:rPr lang="zh-CN" altLang="en-US" sz="7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鸳鸯。</a:t>
            </a:r>
            <a:endParaRPr lang="zh-CN" altLang="en-US" sz="72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7200" b="1" smtClean="0">
                <a:latin typeface="黑体" pitchFamily="2" charset="-122"/>
                <a:ea typeface="黑体" pitchFamily="2" charset="-122"/>
              </a:rPr>
              <a:t>     </a:t>
            </a:r>
            <a:r>
              <a:rPr lang="zh-CN" altLang="en-US" sz="8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音调</a:t>
            </a:r>
            <a:r>
              <a:rPr lang="zh-CN" altLang="en-US" sz="80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之妙</a:t>
            </a:r>
            <a:r>
              <a:rPr lang="zh-CN" altLang="en-US" sz="5400" b="1" smtClean="0">
                <a:latin typeface="黑体" pitchFamily="2" charset="-122"/>
                <a:ea typeface="黑体" pitchFamily="2" charset="-122"/>
              </a:rPr>
              <a:t> </a:t>
            </a:r>
            <a:endParaRPr lang="zh-CN" altLang="en-US" sz="5400" b="1" smtClean="0"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5400" b="1" smtClean="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54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迟日江山丽：</a:t>
            </a:r>
            <a:r>
              <a:rPr lang="zh-CN" altLang="en-US" sz="5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平</a:t>
            </a:r>
            <a:r>
              <a:rPr lang="zh-CN" altLang="en-US" sz="5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仄</a:t>
            </a:r>
            <a:r>
              <a:rPr lang="zh-CN" altLang="en-US" sz="5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平</a:t>
            </a:r>
            <a:r>
              <a:rPr lang="zh-CN" altLang="en-US" sz="5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平仄</a:t>
            </a:r>
            <a:endParaRPr lang="zh-CN" altLang="en-US" sz="54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54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春风花草香：</a:t>
            </a:r>
            <a:r>
              <a:rPr lang="zh-CN" altLang="en-US" sz="5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平</a:t>
            </a:r>
            <a:r>
              <a:rPr lang="zh-CN" altLang="en-US" sz="5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平</a:t>
            </a:r>
            <a:r>
              <a:rPr lang="zh-CN" altLang="en-US" sz="5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平</a:t>
            </a:r>
            <a:r>
              <a:rPr lang="zh-CN" altLang="en-US" sz="5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仄平</a:t>
            </a:r>
            <a:r>
              <a:rPr lang="zh-CN" altLang="en-US" sz="54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</a:t>
            </a:r>
            <a:endParaRPr lang="zh-CN" altLang="en-US" sz="5400" b="1" smtClean="0">
              <a:solidFill>
                <a:srgbClr val="008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54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泥融飞燕子：</a:t>
            </a:r>
            <a:r>
              <a:rPr lang="zh-CN" altLang="en-US" sz="5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平</a:t>
            </a:r>
            <a:r>
              <a:rPr lang="zh-CN" altLang="en-US" sz="5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平</a:t>
            </a:r>
            <a:r>
              <a:rPr lang="zh-CN" altLang="en-US" sz="5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平</a:t>
            </a:r>
            <a:r>
              <a:rPr lang="zh-CN" altLang="en-US" sz="5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仄仄</a:t>
            </a:r>
            <a:endParaRPr lang="zh-CN" altLang="en-US" sz="54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54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沙暖睡鸳鸯：</a:t>
            </a:r>
            <a:r>
              <a:rPr lang="zh-CN" altLang="en-US" sz="5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平</a:t>
            </a:r>
            <a:r>
              <a:rPr lang="zh-CN" altLang="en-US" sz="5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仄</a:t>
            </a:r>
            <a:r>
              <a:rPr lang="zh-CN" altLang="en-US" sz="5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仄</a:t>
            </a:r>
            <a:r>
              <a:rPr lang="zh-CN" altLang="en-US" sz="5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平平</a:t>
            </a:r>
            <a:r>
              <a:rPr lang="zh-CN" altLang="en-US" sz="54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</a:t>
            </a:r>
            <a:endParaRPr lang="zh-CN" altLang="en-US" sz="5400" b="1" smtClean="0">
              <a:solidFill>
                <a:srgbClr val="008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9600" b="1" dirty="0" smtClean="0">
                <a:solidFill>
                  <a:srgbClr val="009900"/>
                </a:solidFill>
                <a:ea typeface="黑体" pitchFamily="2" charset="-122"/>
              </a:rPr>
              <a:t>      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对对子练习</a:t>
            </a:r>
            <a:r>
              <a:rPr lang="zh-CN" altLang="en-US" sz="9600" b="1" dirty="0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 </a:t>
            </a:r>
            <a:endParaRPr lang="zh-CN" altLang="en-US" sz="9600" b="1" dirty="0" smtClean="0">
              <a:solidFill>
                <a:srgbClr val="0099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9600" b="1" dirty="0" smtClean="0">
                <a:solidFill>
                  <a:srgbClr val="009900"/>
                </a:solidFill>
                <a:ea typeface="黑体" pitchFamily="2" charset="-122"/>
              </a:rPr>
              <a:t>      </a:t>
            </a:r>
            <a:r>
              <a:rPr lang="zh-CN" altLang="en-US" sz="9600" b="1" dirty="0" smtClean="0">
                <a:solidFill>
                  <a:srgbClr val="FF0000"/>
                </a:solidFill>
                <a:ea typeface="黑体" pitchFamily="2" charset="-122"/>
              </a:rPr>
              <a:t>心中有</a:t>
            </a:r>
            <a:r>
              <a:rPr lang="zh-CN" altLang="en-US" sz="9600" b="1" dirty="0" smtClean="0">
                <a:solidFill>
                  <a:srgbClr val="009900"/>
                </a:solidFill>
                <a:ea typeface="黑体" pitchFamily="2" charset="-122"/>
              </a:rPr>
              <a:t>绿</a:t>
            </a:r>
            <a:endParaRPr lang="zh-CN" altLang="en-US" sz="9600" b="1" dirty="0" smtClean="0">
              <a:solidFill>
                <a:srgbClr val="0099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9600" b="1" dirty="0" smtClean="0">
                <a:solidFill>
                  <a:srgbClr val="009900"/>
                </a:solidFill>
                <a:ea typeface="黑体" pitchFamily="2" charset="-122"/>
              </a:rPr>
              <a:t>    </a:t>
            </a:r>
            <a:r>
              <a:rPr lang="zh-CN" altLang="en-US" sz="8800" b="1" dirty="0" smtClean="0">
                <a:solidFill>
                  <a:srgbClr val="0000FF"/>
                </a:solidFill>
                <a:ea typeface="华文新魏" pitchFamily="2" charset="-122"/>
              </a:rPr>
              <a:t>（平平仄仄）</a:t>
            </a:r>
            <a:endParaRPr lang="zh-CN" altLang="en-US" sz="8800" b="1" dirty="0" smtClean="0">
              <a:solidFill>
                <a:srgbClr val="0000FF"/>
              </a:solidFill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9600" b="1" dirty="0" smtClean="0">
                <a:solidFill>
                  <a:srgbClr val="009900"/>
                </a:solidFill>
                <a:ea typeface="黑体" pitchFamily="2" charset="-122"/>
              </a:rPr>
              <a:t>    </a:t>
            </a:r>
            <a:endParaRPr lang="en-US" altLang="zh-CN" sz="9600" b="1" dirty="0" smtClean="0">
              <a:solidFill>
                <a:srgbClr val="009900"/>
              </a:solidFill>
              <a:ea typeface="黑体" pitchFamily="2" charset="-122"/>
            </a:endParaRPr>
          </a:p>
          <a:p>
            <a:pPr algn="l" eaLnBrk="1" hangingPunct="1"/>
            <a:r>
              <a:rPr lang="en-US" altLang="zh-CN" sz="9600" b="1" dirty="0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  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习作点</a:t>
            </a:r>
            <a:r>
              <a:rPr lang="zh-CN" altLang="en-US" sz="9600" b="1" dirty="0" smtClean="0">
                <a:solidFill>
                  <a:srgbClr val="FF0000"/>
                </a:solidFill>
                <a:ea typeface="黑体" pitchFamily="2" charset="-122"/>
              </a:rPr>
              <a:t>评</a:t>
            </a:r>
            <a:endParaRPr lang="zh-CN" altLang="en-US" sz="9600" b="1" dirty="0" smtClean="0">
              <a:solidFill>
                <a:srgbClr val="FF0000"/>
              </a:solidFill>
              <a:ea typeface="仿宋_GB2312" pitchFamily="49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9600" b="1" smtClean="0">
                <a:solidFill>
                  <a:srgbClr val="009900"/>
                </a:solidFill>
                <a:ea typeface="黑体" pitchFamily="2" charset="-122"/>
              </a:rPr>
              <a:t>      </a:t>
            </a:r>
            <a:r>
              <a:rPr lang="zh-CN" altLang="en-US" sz="9600" b="1" smtClean="0">
                <a:solidFill>
                  <a:srgbClr val="009900"/>
                </a:solidFill>
                <a:ea typeface="黑体" pitchFamily="2" charset="-122"/>
              </a:rPr>
              <a:t>心中有</a:t>
            </a:r>
            <a:r>
              <a:rPr lang="zh-CN" altLang="en-US" sz="9600" b="1" smtClean="0">
                <a:solidFill>
                  <a:srgbClr val="FF0000"/>
                </a:solidFill>
                <a:ea typeface="黑体" pitchFamily="2" charset="-122"/>
              </a:rPr>
              <a:t>绿</a:t>
            </a:r>
            <a:endParaRPr lang="zh-CN" altLang="en-US" sz="9600" b="1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9600" b="1" smtClean="0">
                <a:solidFill>
                  <a:srgbClr val="009900"/>
                </a:solidFill>
                <a:ea typeface="黑体" pitchFamily="2" charset="-122"/>
              </a:rPr>
              <a:t>     </a:t>
            </a:r>
            <a:r>
              <a:rPr lang="zh-CN" altLang="en-US" sz="8000" b="1" smtClean="0">
                <a:solidFill>
                  <a:srgbClr val="009900"/>
                </a:solidFill>
                <a:ea typeface="华文新魏" pitchFamily="2" charset="-122"/>
              </a:rPr>
              <a:t>（平平仄仄）</a:t>
            </a:r>
            <a:endParaRPr lang="zh-CN" altLang="en-US" sz="8000" b="1" smtClean="0">
              <a:solidFill>
                <a:srgbClr val="009900"/>
              </a:solidFill>
              <a:ea typeface="华文新魏" pitchFamily="2" charset="-122"/>
            </a:endParaRPr>
          </a:p>
          <a:p>
            <a:pPr algn="l" eaLnBrk="1" hangingPunct="1"/>
            <a:r>
              <a:rPr lang="zh-CN" altLang="en-US" sz="8800" b="1" smtClean="0">
                <a:solidFill>
                  <a:srgbClr val="0000FF"/>
                </a:solidFill>
                <a:ea typeface="仿宋_GB2312" pitchFamily="49" charset="-122"/>
              </a:rPr>
              <a:t>       </a:t>
            </a:r>
            <a:r>
              <a:rPr lang="zh-CN" altLang="en-US" sz="9600" b="1" smtClean="0">
                <a:solidFill>
                  <a:srgbClr val="0000FF"/>
                </a:solidFill>
                <a:ea typeface="黑体" pitchFamily="2" charset="-122"/>
              </a:rPr>
              <a:t>脚下留</a:t>
            </a:r>
            <a:r>
              <a:rPr lang="zh-CN" altLang="en-US" sz="9600" b="1" smtClean="0">
                <a:solidFill>
                  <a:srgbClr val="FF0000"/>
                </a:solidFill>
                <a:ea typeface="黑体" pitchFamily="2" charset="-122"/>
              </a:rPr>
              <a:t>青</a:t>
            </a:r>
            <a:endParaRPr lang="zh-CN" altLang="en-US" sz="9600" b="1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9600" b="1" smtClean="0">
                <a:solidFill>
                  <a:srgbClr val="FF0000"/>
                </a:solidFill>
                <a:ea typeface="黑体" pitchFamily="2" charset="-122"/>
              </a:rPr>
              <a:t>     </a:t>
            </a:r>
            <a:r>
              <a:rPr lang="zh-CN" altLang="en-US" sz="8000" b="1" smtClean="0">
                <a:solidFill>
                  <a:srgbClr val="0000FF"/>
                </a:solidFill>
                <a:ea typeface="华文新魏" pitchFamily="2" charset="-122"/>
              </a:rPr>
              <a:t>（仄仄平平）</a:t>
            </a:r>
            <a:endParaRPr lang="zh-CN" altLang="en-US" sz="8000" b="1" smtClean="0">
              <a:solidFill>
                <a:srgbClr val="0000FF"/>
              </a:solidFill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7200" b="1" smtClean="0">
                <a:latin typeface="黑体" pitchFamily="2" charset="-122"/>
                <a:ea typeface="黑体" pitchFamily="2" charset="-122"/>
              </a:rPr>
              <a:t>     </a:t>
            </a:r>
            <a:r>
              <a:rPr lang="zh-CN" altLang="en-US" sz="7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绝句</a:t>
            </a:r>
            <a:r>
              <a:rPr lang="zh-CN" altLang="en-US" sz="72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7200" b="1" smtClean="0">
                <a:solidFill>
                  <a:srgbClr val="0000FF"/>
                </a:solidFill>
                <a:latin typeface="仿宋_GB2312" pitchFamily="49" charset="-122"/>
                <a:ea typeface="仿宋_GB2312" pitchFamily="49" charset="-122"/>
              </a:rPr>
              <a:t>杜甫</a:t>
            </a:r>
            <a:r>
              <a:rPr lang="zh-CN" altLang="en-US" sz="7200" b="1" smtClean="0">
                <a:latin typeface="黑体" pitchFamily="2" charset="-122"/>
                <a:ea typeface="黑体" pitchFamily="2" charset="-122"/>
              </a:rPr>
              <a:t> </a:t>
            </a:r>
            <a:endParaRPr lang="zh-CN" altLang="en-US" sz="7200" b="1" smtClean="0"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7200" b="1" smtClean="0"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72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迟日江山丽， </a:t>
            </a:r>
            <a:endParaRPr lang="zh-CN" altLang="en-US" sz="72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72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　　春风花草</a:t>
            </a:r>
            <a:r>
              <a:rPr lang="zh-CN" altLang="en-US" sz="7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香</a:t>
            </a:r>
            <a:r>
              <a:rPr lang="zh-CN" altLang="en-US" sz="72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。</a:t>
            </a:r>
            <a:r>
              <a:rPr lang="zh-CN" altLang="en-US" sz="7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</a:t>
            </a:r>
            <a:endParaRPr lang="zh-CN" altLang="en-US" sz="72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7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7200" b="1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泥融飞燕子， </a:t>
            </a:r>
            <a:endParaRPr lang="zh-CN" altLang="en-US" sz="7200" b="1" smtClean="0">
              <a:solidFill>
                <a:srgbClr val="0099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7200" b="1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　　沙暖睡鸳</a:t>
            </a:r>
            <a:r>
              <a:rPr lang="zh-CN" altLang="en-US" sz="7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鸯</a:t>
            </a:r>
            <a:r>
              <a:rPr lang="zh-CN" altLang="en-US" sz="7200" b="1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。</a:t>
            </a:r>
            <a:endParaRPr lang="zh-CN" altLang="en-US" sz="7200" b="1" smtClean="0">
              <a:solidFill>
                <a:srgbClr val="0099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algn="l" eaLnBrk="1" hangingPunct="1">
              <a:lnSpc>
                <a:spcPts val="9000"/>
              </a:lnSpc>
            </a:pPr>
            <a:r>
              <a:rPr lang="en-US" altLang="zh-CN" sz="32000" b="1" dirty="0" smtClean="0">
                <a:solidFill>
                  <a:srgbClr val="FF0000"/>
                </a:solidFill>
                <a:ea typeface="黑体" pitchFamily="2" charset="-122"/>
              </a:rPr>
              <a:t>      </a:t>
            </a:r>
            <a:r>
              <a:rPr lang="en-US" altLang="zh-CN" sz="32000" b="1" dirty="0" smtClean="0">
                <a:solidFill>
                  <a:srgbClr val="009900"/>
                </a:solidFill>
                <a:ea typeface="华文新魏" pitchFamily="2" charset="-122"/>
              </a:rPr>
              <a:t>  </a:t>
            </a:r>
            <a:r>
              <a:rPr lang="zh-CN" altLang="en-US" sz="32000" b="1" dirty="0" smtClean="0">
                <a:solidFill>
                  <a:srgbClr val="009900"/>
                </a:solidFill>
                <a:latin typeface="华文新魏" pitchFamily="2" charset="-122"/>
                <a:ea typeface="华文新魏" pitchFamily="2" charset="-122"/>
              </a:rPr>
              <a:t>鉴赏总结</a:t>
            </a:r>
            <a:endParaRPr lang="zh-CN" altLang="en-US" sz="32000" b="1" dirty="0" smtClean="0">
              <a:solidFill>
                <a:srgbClr val="009900"/>
              </a:solidFill>
              <a:latin typeface="华文新魏" pitchFamily="2" charset="-122"/>
              <a:ea typeface="华文新魏" pitchFamily="2" charset="-122"/>
            </a:endParaRPr>
          </a:p>
          <a:p>
            <a:pPr algn="l" eaLnBrk="1" hangingPunct="1">
              <a:lnSpc>
                <a:spcPts val="9000"/>
              </a:lnSpc>
            </a:pPr>
            <a:r>
              <a:rPr lang="zh-CN" altLang="en-US" sz="32000" b="1" dirty="0" smtClean="0">
                <a:solidFill>
                  <a:srgbClr val="0000FF"/>
                </a:solidFill>
                <a:ea typeface="黑体" pitchFamily="2" charset="-122"/>
              </a:rPr>
              <a:t>        言</a:t>
            </a:r>
            <a:r>
              <a:rPr lang="zh-CN" altLang="en-US" sz="32000" b="1" dirty="0" smtClean="0">
                <a:solidFill>
                  <a:srgbClr val="FF0000"/>
                </a:solidFill>
                <a:ea typeface="黑体" pitchFamily="2" charset="-122"/>
              </a:rPr>
              <a:t>美</a:t>
            </a:r>
            <a:r>
              <a:rPr lang="zh-CN" altLang="en-US" sz="32000" b="1" dirty="0" smtClean="0">
                <a:solidFill>
                  <a:srgbClr val="0000FF"/>
                </a:solidFill>
                <a:ea typeface="黑体" pitchFamily="2" charset="-122"/>
              </a:rPr>
              <a:t>境</a:t>
            </a:r>
            <a:r>
              <a:rPr lang="zh-CN" altLang="en-US" sz="32000" b="1" dirty="0" smtClean="0">
                <a:solidFill>
                  <a:srgbClr val="FF0000"/>
                </a:solidFill>
                <a:ea typeface="黑体" pitchFamily="2" charset="-122"/>
              </a:rPr>
              <a:t>美，</a:t>
            </a:r>
            <a:endParaRPr lang="en-US" altLang="zh-CN" sz="320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>
              <a:lnSpc>
                <a:spcPts val="9000"/>
              </a:lnSpc>
            </a:pPr>
            <a:r>
              <a:rPr lang="zh-CN" altLang="en-US" sz="32000" b="1" dirty="0" smtClean="0">
                <a:solidFill>
                  <a:srgbClr val="FF0000"/>
                </a:solidFill>
                <a:ea typeface="黑体" pitchFamily="2" charset="-122"/>
              </a:rPr>
              <a:t>        美</a:t>
            </a:r>
            <a:r>
              <a:rPr lang="zh-CN" altLang="en-US" sz="32000" b="1" dirty="0" smtClean="0">
                <a:solidFill>
                  <a:srgbClr val="0000FF"/>
                </a:solidFill>
                <a:ea typeface="黑体" pitchFamily="2" charset="-122"/>
              </a:rPr>
              <a:t>妙不尽；</a:t>
            </a:r>
            <a:endParaRPr lang="zh-CN" altLang="en-US" sz="32000" b="1" dirty="0" smtClean="0">
              <a:solidFill>
                <a:srgbClr val="0000FF"/>
              </a:solidFill>
              <a:ea typeface="黑体" pitchFamily="2" charset="-122"/>
            </a:endParaRPr>
          </a:p>
          <a:p>
            <a:pPr algn="l">
              <a:lnSpc>
                <a:spcPts val="9000"/>
              </a:lnSpc>
            </a:pPr>
            <a:r>
              <a:rPr lang="zh-CN" altLang="en-US" sz="32000" b="1" dirty="0" smtClean="0">
                <a:solidFill>
                  <a:srgbClr val="009900"/>
                </a:solidFill>
                <a:ea typeface="黑体" pitchFamily="2" charset="-122"/>
              </a:rPr>
              <a:t>        音</a:t>
            </a:r>
            <a:r>
              <a:rPr lang="zh-CN" altLang="en-US" sz="32000" b="1" dirty="0" smtClean="0">
                <a:solidFill>
                  <a:srgbClr val="FF0000"/>
                </a:solidFill>
                <a:ea typeface="黑体" pitchFamily="2" charset="-122"/>
              </a:rPr>
              <a:t>趣</a:t>
            </a:r>
            <a:r>
              <a:rPr lang="zh-CN" altLang="en-US" sz="32000" b="1" dirty="0" smtClean="0">
                <a:solidFill>
                  <a:srgbClr val="009900"/>
                </a:solidFill>
                <a:ea typeface="黑体" pitchFamily="2" charset="-122"/>
              </a:rPr>
              <a:t>情</a:t>
            </a:r>
            <a:r>
              <a:rPr lang="zh-CN" altLang="en-US" sz="32000" b="1" dirty="0" smtClean="0">
                <a:solidFill>
                  <a:srgbClr val="FF0000"/>
                </a:solidFill>
                <a:ea typeface="黑体" pitchFamily="2" charset="-122"/>
              </a:rPr>
              <a:t>趣，</a:t>
            </a:r>
            <a:endParaRPr lang="en-US" altLang="zh-CN" sz="320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>
              <a:lnSpc>
                <a:spcPts val="9000"/>
              </a:lnSpc>
            </a:pPr>
            <a:r>
              <a:rPr lang="zh-CN" altLang="en-US" sz="32000" b="1" dirty="0" smtClean="0">
                <a:solidFill>
                  <a:srgbClr val="FF0000"/>
                </a:solidFill>
                <a:ea typeface="黑体" pitchFamily="2" charset="-122"/>
              </a:rPr>
              <a:t>        趣</a:t>
            </a:r>
            <a:r>
              <a:rPr lang="zh-CN" altLang="en-US" sz="32000" b="1" dirty="0" smtClean="0">
                <a:solidFill>
                  <a:srgbClr val="009900"/>
                </a:solidFill>
                <a:ea typeface="黑体" pitchFamily="2" charset="-122"/>
              </a:rPr>
              <a:t>味无穷。</a:t>
            </a:r>
            <a:endParaRPr lang="zh-CN" altLang="en-US" sz="32000" b="1" dirty="0" smtClean="0">
              <a:solidFill>
                <a:srgbClr val="009900"/>
              </a:solidFill>
              <a:ea typeface="黑体" pitchFamily="2" charset="-122"/>
            </a:endParaRPr>
          </a:p>
          <a:p>
            <a:pPr algn="l" eaLnBrk="1" hangingPunct="1">
              <a:lnSpc>
                <a:spcPts val="8800"/>
              </a:lnSpc>
            </a:pPr>
            <a:r>
              <a:rPr lang="zh-CN" altLang="en-US" sz="8800" b="1" dirty="0" smtClean="0">
                <a:solidFill>
                  <a:srgbClr val="FF0000"/>
                </a:solidFill>
                <a:ea typeface="黑体" pitchFamily="2" charset="-122"/>
              </a:rPr>
              <a:t>    </a:t>
            </a:r>
            <a:endParaRPr lang="zh-CN" altLang="en-US" sz="8800" b="1" dirty="0" smtClean="0">
              <a:solidFill>
                <a:srgbClr val="FF0000"/>
              </a:solidFill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4400" b="1" dirty="0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     </a:t>
            </a:r>
            <a:endParaRPr lang="en-US" altLang="zh-CN" sz="4400" b="1" dirty="0" smtClean="0">
              <a:solidFill>
                <a:srgbClr val="008000"/>
              </a:solidFill>
              <a:latin typeface="黑体" pitchFamily="2" charset="-122"/>
              <a:ea typeface="黑体" pitchFamily="2" charset="-122"/>
            </a:endParaRPr>
          </a:p>
          <a:p>
            <a:pPr>
              <a:buFontTx/>
              <a:buNone/>
            </a:pPr>
            <a:r>
              <a:rPr lang="en-US" altLang="zh-CN" sz="4400" b="1" dirty="0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9600" b="1" dirty="0" smtClean="0">
                <a:solidFill>
                  <a:srgbClr val="3333FF"/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9600" b="1" dirty="0" smtClean="0">
                <a:solidFill>
                  <a:srgbClr val="3333FF"/>
                </a:solidFill>
                <a:latin typeface="黑体" pitchFamily="2" charset="-122"/>
                <a:ea typeface="黑体" pitchFamily="2" charset="-122"/>
              </a:rPr>
              <a:t>绝句</a:t>
            </a:r>
            <a:r>
              <a:rPr lang="en-US" altLang="zh-CN" sz="9600" b="1" dirty="0" smtClean="0">
                <a:solidFill>
                  <a:srgbClr val="3333FF"/>
                </a:solidFill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9600" b="1" dirty="0" smtClean="0">
                <a:solidFill>
                  <a:srgbClr val="3333FF"/>
                </a:solidFill>
                <a:latin typeface="黑体" pitchFamily="2" charset="-122"/>
                <a:ea typeface="黑体" pitchFamily="2" charset="-122"/>
              </a:rPr>
              <a:t>授课</a:t>
            </a:r>
            <a:endParaRPr lang="en-US" altLang="zh-CN" sz="9600" b="1" dirty="0" smtClean="0">
              <a:solidFill>
                <a:srgbClr val="3333FF"/>
              </a:solidFill>
              <a:latin typeface="黑体" pitchFamily="2" charset="-122"/>
              <a:ea typeface="黑体" pitchFamily="2" charset="-122"/>
            </a:endParaRPr>
          </a:p>
          <a:p>
            <a:pPr>
              <a:buFontTx/>
              <a:buNone/>
            </a:pPr>
            <a:r>
              <a:rPr lang="en-US" altLang="zh-CN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教师现场点评</a:t>
            </a:r>
            <a:endParaRPr lang="en-US" altLang="zh-CN" sz="96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/>
            <a:r>
              <a:rPr lang="zh-CN" altLang="en-US" sz="6600" b="1" dirty="0" smtClean="0">
                <a:solidFill>
                  <a:srgbClr val="FF0000"/>
                </a:solidFill>
                <a:ea typeface="黑体" pitchFamily="2" charset="-122"/>
              </a:rPr>
              <a:t>赵老师说温故而知新，</a:t>
            </a:r>
            <a:endParaRPr lang="en-US" altLang="zh-CN" sz="66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 algn="l"/>
            <a:r>
              <a:rPr lang="zh-CN" altLang="en-US" sz="6600" b="1" dirty="0" smtClean="0">
                <a:solidFill>
                  <a:srgbClr val="FF0000"/>
                </a:solidFill>
                <a:ea typeface="黑体" pitchFamily="2" charset="-122"/>
              </a:rPr>
              <a:t>这堂课让学生们在原来</a:t>
            </a:r>
            <a:endParaRPr lang="en-US" altLang="zh-CN" sz="66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 algn="l"/>
            <a:r>
              <a:rPr lang="zh-CN" altLang="en-US" sz="6600" b="1" dirty="0" smtClean="0">
                <a:solidFill>
                  <a:srgbClr val="FF0000"/>
                </a:solidFill>
                <a:ea typeface="黑体" pitchFamily="2" charset="-122"/>
              </a:rPr>
              <a:t>浅浅的认识上有</a:t>
            </a:r>
            <a:r>
              <a:rPr lang="zh-CN" altLang="en-US" sz="6600" b="1" dirty="0" smtClean="0">
                <a:solidFill>
                  <a:srgbClr val="009900"/>
                </a:solidFill>
                <a:ea typeface="黑体" pitchFamily="2" charset="-122"/>
              </a:rPr>
              <a:t>更深的</a:t>
            </a:r>
            <a:endParaRPr lang="en-US" altLang="zh-CN" sz="6600" b="1" dirty="0" smtClean="0">
              <a:solidFill>
                <a:srgbClr val="009900"/>
              </a:solidFill>
              <a:ea typeface="黑体" pitchFamily="2" charset="-122"/>
            </a:endParaRPr>
          </a:p>
          <a:p>
            <a:pPr algn="l"/>
            <a:r>
              <a:rPr lang="zh-CN" altLang="en-US" sz="6600" b="1" dirty="0" smtClean="0">
                <a:solidFill>
                  <a:srgbClr val="009900"/>
                </a:solidFill>
                <a:ea typeface="黑体" pitchFamily="2" charset="-122"/>
              </a:rPr>
              <a:t>新知，</a:t>
            </a:r>
            <a:r>
              <a:rPr lang="zh-CN" altLang="en-US" sz="6600" b="1" dirty="0" smtClean="0">
                <a:solidFill>
                  <a:srgbClr val="FF0000"/>
                </a:solidFill>
                <a:ea typeface="黑体" pitchFamily="2" charset="-122"/>
              </a:rPr>
              <a:t>并且</a:t>
            </a:r>
            <a:r>
              <a:rPr lang="zh-CN" altLang="en-US" sz="6600" b="1" dirty="0" smtClean="0">
                <a:solidFill>
                  <a:srgbClr val="009900"/>
                </a:solidFill>
                <a:ea typeface="黑体" pitchFamily="2" charset="-122"/>
              </a:rPr>
              <a:t>激发了他们</a:t>
            </a:r>
            <a:endParaRPr lang="en-US" altLang="zh-CN" sz="6600" b="1" dirty="0" smtClean="0">
              <a:solidFill>
                <a:srgbClr val="009900"/>
              </a:solidFill>
              <a:ea typeface="黑体" pitchFamily="2" charset="-122"/>
            </a:endParaRPr>
          </a:p>
          <a:p>
            <a:pPr algn="l"/>
            <a:r>
              <a:rPr lang="zh-CN" altLang="en-US" sz="6600" b="1" dirty="0" smtClean="0">
                <a:solidFill>
                  <a:srgbClr val="009900"/>
                </a:solidFill>
                <a:ea typeface="黑体" pitchFamily="2" charset="-122"/>
              </a:rPr>
              <a:t>爱母语的热情。</a:t>
            </a:r>
            <a:endParaRPr lang="zh-CN" altLang="en-US" sz="6600" b="1" dirty="0" smtClean="0">
              <a:solidFill>
                <a:srgbClr val="009900"/>
              </a:solidFill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54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     </a:t>
            </a:r>
            <a:r>
              <a:rPr lang="zh-CN" altLang="en-US" sz="35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举头望明月，</a:t>
            </a:r>
            <a:endParaRPr lang="en-US" altLang="zh-CN" sz="352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35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低头写作业；</a:t>
            </a:r>
            <a:endParaRPr lang="zh-CN" altLang="en-US" sz="352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35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商女不知亡国恨，</a:t>
            </a:r>
            <a:endParaRPr lang="en-US" altLang="zh-CN" sz="352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35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一天到晚写作业；</a:t>
            </a:r>
            <a:endParaRPr lang="zh-CN" altLang="en-US" sz="352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35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     </a:t>
            </a:r>
            <a:endParaRPr lang="zh-CN" altLang="en-US" sz="352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35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352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/>
            <a:r>
              <a:rPr lang="en-US" altLang="zh-CN" sz="4400" b="1" dirty="0" smtClean="0">
                <a:latin typeface="黑体" pitchFamily="49" charset="-122"/>
                <a:ea typeface="黑体" pitchFamily="49" charset="-122"/>
              </a:rPr>
              <a:t> </a:t>
            </a:r>
            <a:endParaRPr lang="zh-CN" altLang="zh-CN" sz="4400" b="1" dirty="0" smtClean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lnSpc>
                <a:spcPts val="7500"/>
              </a:lnSpc>
              <a:buFontTx/>
              <a:buNone/>
            </a:pPr>
            <a:r>
              <a:rPr lang="zh-CN" altLang="en-US" sz="6600" b="1" dirty="0" smtClean="0">
                <a:solidFill>
                  <a:srgbClr val="FF0000"/>
                </a:solidFill>
                <a:ea typeface="黑体" pitchFamily="2" charset="-122"/>
              </a:rPr>
              <a:t>很久很久没感受到这种</a:t>
            </a:r>
            <a:endParaRPr lang="en-US" altLang="zh-CN" sz="66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>
              <a:lnSpc>
                <a:spcPts val="7500"/>
              </a:lnSpc>
              <a:buFontTx/>
              <a:buNone/>
            </a:pPr>
            <a:r>
              <a:rPr lang="zh-CN" altLang="en-US" sz="6600" b="1" dirty="0" smtClean="0">
                <a:solidFill>
                  <a:srgbClr val="FF0000"/>
                </a:solidFill>
                <a:ea typeface="黑体" pitchFamily="2" charset="-122"/>
              </a:rPr>
              <a:t>京腔京味儿和北方课堂</a:t>
            </a:r>
            <a:endParaRPr lang="en-US" altLang="zh-CN" sz="66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>
              <a:lnSpc>
                <a:spcPts val="7500"/>
              </a:lnSpc>
              <a:buFontTx/>
              <a:buNone/>
            </a:pPr>
            <a:r>
              <a:rPr lang="zh-CN" altLang="en-US" sz="6600" b="1" dirty="0" smtClean="0">
                <a:solidFill>
                  <a:srgbClr val="FF0000"/>
                </a:solidFill>
                <a:ea typeface="黑体" pitchFamily="2" charset="-122"/>
              </a:rPr>
              <a:t>的大开大合，</a:t>
            </a:r>
            <a:r>
              <a:rPr lang="zh-CN" altLang="en-US" sz="6600" b="1" dirty="0" smtClean="0">
                <a:solidFill>
                  <a:srgbClr val="009900"/>
                </a:solidFill>
                <a:ea typeface="黑体" pitchFamily="2" charset="-122"/>
              </a:rPr>
              <a:t>大智慧，</a:t>
            </a:r>
            <a:endParaRPr lang="en-US" altLang="zh-CN" sz="6600" b="1" dirty="0" smtClean="0">
              <a:solidFill>
                <a:srgbClr val="009900"/>
              </a:solidFill>
              <a:ea typeface="黑体" pitchFamily="2" charset="-122"/>
            </a:endParaRPr>
          </a:p>
          <a:p>
            <a:pPr>
              <a:lnSpc>
                <a:spcPts val="7500"/>
              </a:lnSpc>
              <a:buFontTx/>
              <a:buNone/>
            </a:pPr>
            <a:r>
              <a:rPr lang="zh-CN" altLang="en-US" sz="6600" b="1" dirty="0" smtClean="0">
                <a:solidFill>
                  <a:srgbClr val="009900"/>
                </a:solidFill>
                <a:ea typeface="黑体" pitchFamily="2" charset="-122"/>
              </a:rPr>
              <a:t>大幽默。</a:t>
            </a:r>
            <a:r>
              <a:rPr lang="zh-CN" altLang="en-US" sz="6600" b="1" dirty="0" smtClean="0">
                <a:solidFill>
                  <a:srgbClr val="FF0000"/>
                </a:solidFill>
                <a:ea typeface="黑体" pitchFamily="2" charset="-122"/>
              </a:rPr>
              <a:t>赵老师让我心</a:t>
            </a:r>
            <a:endParaRPr lang="en-US" altLang="zh-CN" sz="66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>
              <a:lnSpc>
                <a:spcPts val="7500"/>
              </a:lnSpc>
              <a:buFontTx/>
              <a:buNone/>
            </a:pPr>
            <a:r>
              <a:rPr lang="zh-CN" altLang="en-US" sz="6600" b="1" dirty="0" smtClean="0">
                <a:solidFill>
                  <a:srgbClr val="FF0000"/>
                </a:solidFill>
                <a:ea typeface="黑体" pitchFamily="2" charset="-122"/>
              </a:rPr>
              <a:t>生温暖和崇敬！能听到</a:t>
            </a:r>
            <a:endParaRPr lang="en-US" altLang="zh-CN" sz="66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>
              <a:lnSpc>
                <a:spcPts val="7500"/>
              </a:lnSpc>
              <a:buFontTx/>
              <a:buNone/>
            </a:pPr>
            <a:r>
              <a:rPr lang="zh-CN" altLang="en-US" sz="6600" b="1" dirty="0" smtClean="0">
                <a:solidFill>
                  <a:srgbClr val="FF0000"/>
                </a:solidFill>
                <a:ea typeface="黑体" pitchFamily="2" charset="-122"/>
              </a:rPr>
              <a:t>你的课真好！</a:t>
            </a:r>
            <a:endParaRPr lang="zh-CN" altLang="en-US" sz="66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>
              <a:lnSpc>
                <a:spcPts val="7500"/>
              </a:lnSpc>
              <a:buFontTx/>
              <a:buNone/>
            </a:pPr>
            <a:r>
              <a:rPr lang="en-US" altLang="zh-CN" sz="6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       </a:t>
            </a:r>
            <a:endParaRPr lang="en-US" altLang="zh-CN" sz="66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/>
            <a:r>
              <a:rPr lang="zh-CN" altLang="en-US" sz="7200" b="1" dirty="0" smtClean="0">
                <a:solidFill>
                  <a:srgbClr val="FF0000"/>
                </a:solidFill>
                <a:ea typeface="黑体" pitchFamily="2" charset="-122"/>
              </a:rPr>
              <a:t>生本纯真，教学循真，</a:t>
            </a:r>
            <a:endParaRPr lang="en-US" altLang="zh-CN" sz="72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FF0000"/>
                </a:solidFill>
                <a:ea typeface="黑体" pitchFamily="2" charset="-122"/>
              </a:rPr>
              <a:t>在</a:t>
            </a:r>
            <a:r>
              <a:rPr lang="zh-CN" altLang="en-US" sz="7200" b="1" dirty="0" smtClean="0">
                <a:solidFill>
                  <a:srgbClr val="009900"/>
                </a:solidFill>
                <a:ea typeface="黑体" pitchFamily="2" charset="-122"/>
              </a:rPr>
              <a:t>真性情</a:t>
            </a:r>
            <a:r>
              <a:rPr lang="zh-CN" altLang="en-US" sz="7200" b="1" dirty="0" smtClean="0">
                <a:solidFill>
                  <a:srgbClr val="FF0000"/>
                </a:solidFill>
                <a:ea typeface="黑体" pitchFamily="2" charset="-122"/>
              </a:rPr>
              <a:t>中品味</a:t>
            </a:r>
            <a:r>
              <a:rPr lang="zh-CN" altLang="en-US" sz="7200" b="1" dirty="0" smtClean="0">
                <a:solidFill>
                  <a:srgbClr val="009900"/>
                </a:solidFill>
                <a:ea typeface="黑体" pitchFamily="2" charset="-122"/>
              </a:rPr>
              <a:t>诗趣。</a:t>
            </a:r>
            <a:endParaRPr lang="en-US" altLang="zh-CN" sz="7200" b="1" dirty="0" smtClean="0">
              <a:solidFill>
                <a:srgbClr val="009900"/>
              </a:solidFill>
              <a:ea typeface="黑体" pitchFamily="2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FF0000"/>
                </a:solidFill>
                <a:ea typeface="黑体" pitchFamily="2" charset="-122"/>
              </a:rPr>
              <a:t>赵老师真实</a:t>
            </a:r>
            <a:r>
              <a:rPr lang="zh-CN" altLang="en-US" sz="7200" b="1" dirty="0" smtClean="0">
                <a:solidFill>
                  <a:srgbClr val="009900"/>
                </a:solidFill>
                <a:ea typeface="黑体" pitchFamily="2" charset="-122"/>
              </a:rPr>
              <a:t>幽默</a:t>
            </a:r>
            <a:r>
              <a:rPr lang="zh-CN" altLang="en-US" sz="7200" b="1" dirty="0" smtClean="0">
                <a:solidFill>
                  <a:srgbClr val="FF0000"/>
                </a:solidFill>
                <a:ea typeface="黑体" pitchFamily="2" charset="-122"/>
              </a:rPr>
              <a:t>地诠</a:t>
            </a:r>
            <a:endParaRPr lang="en-US" altLang="zh-CN" sz="72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FF0000"/>
                </a:solidFill>
                <a:ea typeface="黑体" pitchFamily="2" charset="-122"/>
              </a:rPr>
              <a:t>释了</a:t>
            </a:r>
            <a:r>
              <a:rPr lang="zh-CN" altLang="en-US" sz="7200" b="1" dirty="0" smtClean="0">
                <a:solidFill>
                  <a:srgbClr val="009900"/>
                </a:solidFill>
                <a:ea typeface="黑体" pitchFamily="2" charset="-122"/>
              </a:rPr>
              <a:t>绿色</a:t>
            </a:r>
            <a:r>
              <a:rPr lang="zh-CN" altLang="en-US" sz="7200" b="1" dirty="0" smtClean="0">
                <a:solidFill>
                  <a:srgbClr val="FF0000"/>
                </a:solidFill>
                <a:ea typeface="黑体" pitchFamily="2" charset="-122"/>
              </a:rPr>
              <a:t>课堂，受益</a:t>
            </a:r>
            <a:endParaRPr lang="en-US" altLang="zh-CN" sz="72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FF0000"/>
                </a:solidFill>
                <a:ea typeface="黑体" pitchFamily="2" charset="-122"/>
              </a:rPr>
              <a:t>匪浅！</a:t>
            </a:r>
            <a:endParaRPr lang="zh-CN" altLang="en-US" sz="7200" b="1" dirty="0" smtClean="0">
              <a:solidFill>
                <a:srgbClr val="FF0000"/>
              </a:solidFill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zh-CN" altLang="en-US" sz="8800" b="1" dirty="0" smtClean="0">
                <a:solidFill>
                  <a:srgbClr val="0000FF"/>
                </a:solidFill>
                <a:ea typeface="黑体" pitchFamily="2" charset="-122"/>
              </a:rPr>
              <a:t> </a:t>
            </a:r>
            <a:r>
              <a:rPr lang="zh-CN" altLang="en-US" sz="32000" b="1" dirty="0" smtClean="0">
                <a:solidFill>
                  <a:srgbClr val="FF0000"/>
                </a:solidFill>
                <a:ea typeface="黑体" pitchFamily="2" charset="-122"/>
              </a:rPr>
              <a:t>赵老师</a:t>
            </a:r>
            <a:r>
              <a:rPr lang="zh-CN" altLang="en-US" sz="32000" b="1" dirty="0" smtClean="0">
                <a:solidFill>
                  <a:srgbClr val="009900"/>
                </a:solidFill>
                <a:ea typeface="黑体" pitchFamily="2" charset="-122"/>
              </a:rPr>
              <a:t>幽默风趣，</a:t>
            </a:r>
            <a:endParaRPr lang="en-US" altLang="zh-CN" sz="32000" b="1" dirty="0" smtClean="0">
              <a:solidFill>
                <a:srgbClr val="009900"/>
              </a:solidFill>
              <a:ea typeface="黑体" pitchFamily="2" charset="-122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sz="32000" b="1" dirty="0" smtClean="0">
                <a:solidFill>
                  <a:srgbClr val="FF0000"/>
                </a:solidFill>
                <a:ea typeface="黑体" pitchFamily="2" charset="-122"/>
              </a:rPr>
              <a:t>激情飞扬，让</a:t>
            </a:r>
            <a:r>
              <a:rPr lang="en-US" altLang="zh-CN" sz="32000" b="1" dirty="0" smtClean="0">
                <a:solidFill>
                  <a:srgbClr val="FF0000"/>
                </a:solidFill>
                <a:ea typeface="黑体" pitchFamily="2" charset="-122"/>
              </a:rPr>
              <a:t> </a:t>
            </a:r>
            <a:r>
              <a:rPr lang="zh-CN" altLang="en-US" sz="32000" b="1" dirty="0" smtClean="0">
                <a:solidFill>
                  <a:srgbClr val="FF0000"/>
                </a:solidFill>
                <a:ea typeface="黑体" pitchFamily="2" charset="-122"/>
              </a:rPr>
              <a:t>我眼</a:t>
            </a:r>
            <a:endParaRPr lang="en-US" altLang="zh-CN" sz="320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sz="32000" b="1" dirty="0" smtClean="0">
                <a:solidFill>
                  <a:srgbClr val="FF0000"/>
                </a:solidFill>
                <a:ea typeface="黑体" pitchFamily="2" charset="-122"/>
              </a:rPr>
              <a:t>前一亮，太可爱了。</a:t>
            </a:r>
            <a:endParaRPr lang="en-US" altLang="zh-CN" sz="320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sz="32000" b="1" dirty="0" smtClean="0">
                <a:solidFill>
                  <a:srgbClr val="FF0000"/>
                </a:solidFill>
                <a:ea typeface="黑体" pitchFamily="2" charset="-122"/>
              </a:rPr>
              <a:t>加油！</a:t>
            </a:r>
            <a:endParaRPr lang="zh-CN" altLang="en-US" sz="320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sz="32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     </a:t>
            </a:r>
            <a:endParaRPr lang="en-US" altLang="zh-CN" sz="320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zh-CN" altLang="en-US" sz="32000" b="1" dirty="0" smtClean="0">
                <a:solidFill>
                  <a:srgbClr val="FF0000"/>
                </a:solidFill>
                <a:ea typeface="黑体" pitchFamily="2" charset="-122"/>
              </a:rPr>
              <a:t>赵老师的点评</a:t>
            </a:r>
            <a:r>
              <a:rPr lang="zh-CN" altLang="en-US" sz="32000" b="1" dirty="0" smtClean="0">
                <a:solidFill>
                  <a:srgbClr val="009900"/>
                </a:solidFill>
                <a:ea typeface="黑体" pitchFamily="2" charset="-122"/>
              </a:rPr>
              <a:t>好幽</a:t>
            </a:r>
            <a:endParaRPr lang="en-US" altLang="zh-CN" sz="32000" b="1" dirty="0" smtClean="0">
              <a:solidFill>
                <a:srgbClr val="009900"/>
              </a:solidFill>
              <a:ea typeface="黑体" pitchFamily="2" charset="-122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sz="32000" b="1" dirty="0" smtClean="0">
                <a:solidFill>
                  <a:srgbClr val="009900"/>
                </a:solidFill>
                <a:ea typeface="黑体" pitchFamily="2" charset="-122"/>
              </a:rPr>
              <a:t>默，</a:t>
            </a:r>
            <a:r>
              <a:rPr lang="zh-CN" altLang="en-US" sz="32000" b="1" dirty="0" smtClean="0">
                <a:solidFill>
                  <a:srgbClr val="FF0000"/>
                </a:solidFill>
                <a:ea typeface="黑体" pitchFamily="2" charset="-122"/>
              </a:rPr>
              <a:t>人也挺像葛优，</a:t>
            </a:r>
            <a:endParaRPr lang="en-US" altLang="zh-CN" sz="320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sz="32000" b="1" dirty="0" smtClean="0">
                <a:solidFill>
                  <a:srgbClr val="FF0000"/>
                </a:solidFill>
                <a:ea typeface="黑体" pitchFamily="2" charset="-122"/>
              </a:rPr>
              <a:t>学生不是在上课，</a:t>
            </a:r>
            <a:endParaRPr lang="en-US" altLang="zh-CN" sz="320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sz="32000" b="1" dirty="0" smtClean="0">
                <a:solidFill>
                  <a:srgbClr val="FF0000"/>
                </a:solidFill>
                <a:ea typeface="黑体" pitchFamily="2" charset="-122"/>
              </a:rPr>
              <a:t>而是在</a:t>
            </a:r>
            <a:r>
              <a:rPr lang="zh-CN" altLang="en-US" sz="32000" b="1" dirty="0" smtClean="0">
                <a:solidFill>
                  <a:srgbClr val="009900"/>
                </a:solidFill>
                <a:ea typeface="黑体" pitchFamily="2" charset="-122"/>
              </a:rPr>
              <a:t>享受。</a:t>
            </a:r>
            <a:r>
              <a:rPr lang="zh-CN" altLang="en-US" sz="32000" b="1" dirty="0" smtClean="0">
                <a:solidFill>
                  <a:srgbClr val="FF0000"/>
                </a:solidFill>
                <a:ea typeface="黑体" pitchFamily="2" charset="-122"/>
              </a:rPr>
              <a:t>        </a:t>
            </a:r>
            <a:endParaRPr lang="en-US" altLang="zh-CN" sz="320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32000" b="1" dirty="0" smtClean="0">
                <a:solidFill>
                  <a:srgbClr val="FF0000"/>
                </a:solidFill>
                <a:ea typeface="黑体" pitchFamily="2" charset="-122"/>
              </a:rPr>
              <a:t>赵老师的课激情四</a:t>
            </a:r>
            <a:endParaRPr lang="en-US" altLang="zh-CN" sz="320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32000" b="1" dirty="0" smtClean="0">
                <a:solidFill>
                  <a:srgbClr val="FF0000"/>
                </a:solidFill>
                <a:ea typeface="黑体" pitchFamily="2" charset="-122"/>
              </a:rPr>
              <a:t>射，</a:t>
            </a:r>
            <a:r>
              <a:rPr lang="zh-CN" altLang="en-US" sz="32000" b="1" dirty="0" smtClean="0">
                <a:solidFill>
                  <a:srgbClr val="009900"/>
                </a:solidFill>
                <a:ea typeface="黑体" pitchFamily="2" charset="-122"/>
              </a:rPr>
              <a:t>展示出古典文</a:t>
            </a:r>
            <a:endParaRPr lang="en-US" altLang="zh-CN" sz="32000" b="1" dirty="0" smtClean="0">
              <a:solidFill>
                <a:srgbClr val="009900"/>
              </a:solidFill>
              <a:ea typeface="黑体" pitchFamily="2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32000" b="1" dirty="0" smtClean="0">
                <a:solidFill>
                  <a:srgbClr val="009900"/>
                </a:solidFill>
                <a:ea typeface="黑体" pitchFamily="2" charset="-122"/>
              </a:rPr>
              <a:t>学的魅力，</a:t>
            </a:r>
            <a:r>
              <a:rPr lang="zh-CN" altLang="en-US" sz="32000" b="1" dirty="0" smtClean="0">
                <a:solidFill>
                  <a:srgbClr val="FF0000"/>
                </a:solidFill>
                <a:ea typeface="黑体" pitchFamily="2" charset="-122"/>
              </a:rPr>
              <a:t>值得细</a:t>
            </a:r>
            <a:endParaRPr lang="en-US" altLang="zh-CN" sz="320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32000" b="1" dirty="0" smtClean="0">
                <a:solidFill>
                  <a:srgbClr val="FF0000"/>
                </a:solidFill>
                <a:ea typeface="黑体" pitchFamily="2" charset="-122"/>
              </a:rPr>
              <a:t>品！</a:t>
            </a:r>
            <a:endParaRPr lang="zh-CN" altLang="en-US" sz="320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32000" b="1" dirty="0" smtClean="0">
                <a:solidFill>
                  <a:srgbClr val="FF0000"/>
                </a:solidFill>
                <a:ea typeface="黑体" pitchFamily="2" charset="-122"/>
              </a:rPr>
              <a:t>    </a:t>
            </a:r>
            <a:endParaRPr lang="en-US" altLang="zh-CN" sz="32000" dirty="0" smtClean="0">
              <a:solidFill>
                <a:srgbClr val="FF0000"/>
              </a:solidFill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zh-CN" altLang="en-US" sz="8000" b="1" dirty="0" smtClean="0">
                <a:solidFill>
                  <a:srgbClr val="FF0000"/>
                </a:solidFill>
                <a:ea typeface="黑体" pitchFamily="2" charset="-122"/>
              </a:rPr>
              <a:t>赵老师精神矍铄，</a:t>
            </a:r>
            <a:endParaRPr lang="en-US" altLang="zh-CN" sz="80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 algn="l"/>
            <a:r>
              <a:rPr lang="zh-CN" altLang="en-US" sz="8000" b="1" dirty="0" smtClean="0">
                <a:solidFill>
                  <a:srgbClr val="FF0000"/>
                </a:solidFill>
                <a:ea typeface="黑体" pitchFamily="2" charset="-122"/>
              </a:rPr>
              <a:t>涵养深厚，带着一</a:t>
            </a:r>
            <a:endParaRPr lang="en-US" altLang="zh-CN" sz="80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 algn="l"/>
            <a:r>
              <a:rPr lang="zh-CN" altLang="en-US" sz="8000" b="1" dirty="0" smtClean="0">
                <a:solidFill>
                  <a:srgbClr val="FF0000"/>
                </a:solidFill>
                <a:ea typeface="黑体" pitchFamily="2" charset="-122"/>
              </a:rPr>
              <a:t>群可爱的孩子</a:t>
            </a:r>
            <a:r>
              <a:rPr lang="zh-CN" altLang="en-US" sz="8000" b="1" dirty="0" smtClean="0">
                <a:solidFill>
                  <a:srgbClr val="009900"/>
                </a:solidFill>
                <a:ea typeface="黑体" pitchFamily="2" charset="-122"/>
              </a:rPr>
              <a:t>含英</a:t>
            </a:r>
            <a:endParaRPr lang="en-US" altLang="zh-CN" sz="8000" b="1" dirty="0" smtClean="0">
              <a:solidFill>
                <a:srgbClr val="009900"/>
              </a:solidFill>
              <a:ea typeface="黑体" pitchFamily="2" charset="-122"/>
            </a:endParaRPr>
          </a:p>
          <a:p>
            <a:pPr algn="l"/>
            <a:r>
              <a:rPr lang="zh-CN" altLang="en-US" sz="8000" b="1" dirty="0" smtClean="0">
                <a:solidFill>
                  <a:srgbClr val="009900"/>
                </a:solidFill>
                <a:ea typeface="黑体" pitchFamily="2" charset="-122"/>
              </a:rPr>
              <a:t>咀华，不亦乐乎！</a:t>
            </a:r>
            <a:endParaRPr lang="zh-CN" altLang="en-US" sz="8000" b="1" dirty="0" smtClean="0">
              <a:solidFill>
                <a:srgbClr val="009900"/>
              </a:solidFill>
              <a:ea typeface="黑体" pitchFamily="2" charset="-122"/>
            </a:endParaRPr>
          </a:p>
          <a:p>
            <a:endParaRPr lang="en-US" altLang="zh-CN" sz="8000" dirty="0" smtClean="0">
              <a:solidFill>
                <a:srgbClr val="FF0000"/>
              </a:solidFill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7200" b="1" dirty="0" smtClean="0">
                <a:solidFill>
                  <a:srgbClr val="FF0000"/>
                </a:solidFill>
                <a:ea typeface="黑体" pitchFamily="2" charset="-122"/>
              </a:rPr>
              <a:t>赵老先生的课有生活，有古韵，有</a:t>
            </a:r>
            <a:r>
              <a:rPr lang="zh-CN" altLang="en-US" sz="7200" b="1" dirty="0" smtClean="0">
                <a:solidFill>
                  <a:srgbClr val="009900"/>
                </a:solidFill>
                <a:ea typeface="黑体" pitchFamily="2" charset="-122"/>
              </a:rPr>
              <a:t>情趣，</a:t>
            </a:r>
            <a:r>
              <a:rPr lang="zh-CN" altLang="en-US" sz="7200" b="1" dirty="0" smtClean="0">
                <a:solidFill>
                  <a:srgbClr val="FF0000"/>
                </a:solidFill>
                <a:ea typeface="黑体" pitchFamily="2" charset="-122"/>
              </a:rPr>
              <a:t>有</a:t>
            </a:r>
            <a:r>
              <a:rPr lang="zh-CN" altLang="en-US" sz="7200" b="1" dirty="0" smtClean="0">
                <a:solidFill>
                  <a:srgbClr val="009900"/>
                </a:solidFill>
                <a:ea typeface="黑体" pitchFamily="2" charset="-122"/>
              </a:rPr>
              <a:t>欢乐，</a:t>
            </a:r>
            <a:r>
              <a:rPr lang="zh-CN" altLang="en-US" sz="7200" b="1" dirty="0" smtClean="0">
                <a:solidFill>
                  <a:srgbClr val="FF0000"/>
                </a:solidFill>
                <a:ea typeface="黑体" pitchFamily="2" charset="-122"/>
              </a:rPr>
              <a:t>有驾驭力，有</a:t>
            </a:r>
            <a:r>
              <a:rPr lang="zh-CN" altLang="en-US" sz="7200" b="1" dirty="0" smtClean="0">
                <a:solidFill>
                  <a:srgbClr val="009900"/>
                </a:solidFill>
                <a:ea typeface="黑体" pitchFamily="2" charset="-122"/>
              </a:rPr>
              <a:t>灵动性。</a:t>
            </a:r>
            <a:r>
              <a:rPr lang="zh-CN" altLang="en-US" sz="7200" b="1" dirty="0" smtClean="0">
                <a:solidFill>
                  <a:srgbClr val="FF0000"/>
                </a:solidFill>
                <a:ea typeface="黑体" pitchFamily="2" charset="-122"/>
              </a:rPr>
              <a:t>听他的课，是一种享受！</a:t>
            </a:r>
            <a:endParaRPr lang="zh-CN" altLang="en-US" sz="72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 algn="l">
              <a:lnSpc>
                <a:spcPct val="110000"/>
              </a:lnSpc>
            </a:pPr>
            <a:r>
              <a:rPr lang="zh-CN" altLang="en-US" sz="7200" b="1" dirty="0" smtClean="0">
                <a:solidFill>
                  <a:srgbClr val="FF0000"/>
                </a:solidFill>
                <a:ea typeface="黑体" pitchFamily="2" charset="-122"/>
              </a:rPr>
              <a:t>        </a:t>
            </a:r>
            <a:endParaRPr lang="zh-CN" altLang="en-US" sz="7200" b="1" dirty="0" smtClean="0">
              <a:solidFill>
                <a:srgbClr val="FF0000"/>
              </a:solidFill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ea typeface="黑体" pitchFamily="2" charset="-122"/>
              </a:rPr>
              <a:t>听了赵老师的课，</a:t>
            </a:r>
            <a:endParaRPr lang="en-US" altLang="zh-CN" sz="80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ea typeface="黑体" pitchFamily="2" charset="-122"/>
              </a:rPr>
              <a:t>才真正体会到中国</a:t>
            </a:r>
            <a:endParaRPr lang="en-US" altLang="zh-CN" sz="80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ea typeface="黑体" pitchFamily="2" charset="-122"/>
              </a:rPr>
              <a:t>语言的魅力，</a:t>
            </a:r>
            <a:r>
              <a:rPr lang="zh-CN" altLang="en-US" sz="8000" b="1" dirty="0" smtClean="0">
                <a:solidFill>
                  <a:srgbClr val="009900"/>
                </a:solidFill>
                <a:ea typeface="黑体" pitchFamily="2" charset="-122"/>
              </a:rPr>
              <a:t>不喜</a:t>
            </a:r>
            <a:endParaRPr lang="en-US" altLang="zh-CN" sz="8000" b="1" dirty="0" smtClean="0">
              <a:solidFill>
                <a:srgbClr val="009900"/>
              </a:solidFill>
              <a:ea typeface="黑体" pitchFamily="2" charset="-122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zh-CN" altLang="en-US" sz="8000" b="1" dirty="0" smtClean="0">
                <a:solidFill>
                  <a:srgbClr val="009900"/>
                </a:solidFill>
                <a:ea typeface="黑体" pitchFamily="2" charset="-122"/>
              </a:rPr>
              <a:t>欢中国语言都难！</a:t>
            </a:r>
            <a:endParaRPr lang="zh-CN" altLang="en-US" sz="8000" b="1" dirty="0" smtClean="0">
              <a:solidFill>
                <a:srgbClr val="009900"/>
              </a:solidFill>
              <a:ea typeface="黑体" pitchFamily="2" charset="-122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CN" sz="8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      </a:t>
            </a:r>
            <a:endParaRPr lang="en-US" altLang="zh-CN" sz="80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ea typeface="黑体" pitchFamily="2" charset="-122"/>
              </a:rPr>
              <a:t>听赵老师的课，既</a:t>
            </a:r>
            <a:endParaRPr lang="en-US" altLang="zh-CN" sz="80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>
              <a:buFontTx/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ea typeface="黑体" pitchFamily="2" charset="-122"/>
              </a:rPr>
              <a:t>学到了知识，更收</a:t>
            </a:r>
            <a:endParaRPr lang="en-US" altLang="zh-CN" sz="80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>
              <a:buFontTx/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ea typeface="黑体" pitchFamily="2" charset="-122"/>
              </a:rPr>
              <a:t>获了开心，</a:t>
            </a:r>
            <a:r>
              <a:rPr lang="zh-CN" altLang="en-US" sz="8000" b="1" dirty="0" smtClean="0">
                <a:solidFill>
                  <a:srgbClr val="009900"/>
                </a:solidFill>
                <a:ea typeface="黑体" pitchFamily="2" charset="-122"/>
              </a:rPr>
              <a:t>都忘记</a:t>
            </a:r>
            <a:endParaRPr lang="en-US" altLang="zh-CN" sz="8000" b="1" dirty="0" smtClean="0">
              <a:solidFill>
                <a:srgbClr val="009900"/>
              </a:solidFill>
              <a:ea typeface="黑体" pitchFamily="2" charset="-122"/>
            </a:endParaRPr>
          </a:p>
          <a:p>
            <a:pPr>
              <a:buFontTx/>
              <a:buNone/>
            </a:pPr>
            <a:r>
              <a:rPr lang="zh-CN" altLang="en-US" sz="8000" b="1" dirty="0" smtClean="0">
                <a:solidFill>
                  <a:srgbClr val="009900"/>
                </a:solidFill>
                <a:ea typeface="黑体" pitchFamily="2" charset="-122"/>
              </a:rPr>
              <a:t>自己是老师了。</a:t>
            </a:r>
            <a:endParaRPr lang="zh-CN" altLang="en-US" sz="8000" b="1" dirty="0" smtClean="0">
              <a:solidFill>
                <a:srgbClr val="009900"/>
              </a:solidFill>
              <a:ea typeface="黑体" pitchFamily="2" charset="-122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CN" sz="8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 </a:t>
            </a:r>
            <a:endParaRPr lang="en-US" altLang="zh-CN" sz="80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ea typeface="黑体" pitchFamily="2" charset="-122"/>
              </a:rPr>
              <a:t>赵老师上课，轻重拿拈有度，</a:t>
            </a:r>
            <a:endParaRPr lang="en-US" altLang="zh-CN" sz="54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ea typeface="黑体" pitchFamily="2" charset="-122"/>
              </a:rPr>
              <a:t>谈吐</a:t>
            </a:r>
            <a:r>
              <a:rPr lang="zh-CN" altLang="en-US" sz="5400" b="1" dirty="0" smtClean="0">
                <a:solidFill>
                  <a:srgbClr val="009900"/>
                </a:solidFill>
                <a:ea typeface="黑体" pitchFamily="2" charset="-122"/>
              </a:rPr>
              <a:t>风趣诙谐，</a:t>
            </a:r>
            <a:r>
              <a:rPr lang="zh-CN" altLang="en-US" sz="5400" b="1" dirty="0" smtClean="0">
                <a:solidFill>
                  <a:srgbClr val="FF0000"/>
                </a:solidFill>
                <a:ea typeface="黑体" pitchFamily="2" charset="-122"/>
              </a:rPr>
              <a:t>春风沐浴，寓</a:t>
            </a:r>
            <a:endParaRPr lang="en-US" altLang="zh-CN" sz="54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ea typeface="黑体" pitchFamily="2" charset="-122"/>
              </a:rPr>
              <a:t>教于乐，让人感觉不到是在上</a:t>
            </a:r>
            <a:endParaRPr lang="en-US" altLang="zh-CN" sz="54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ea typeface="黑体" pitchFamily="2" charset="-122"/>
              </a:rPr>
              <a:t>课，而是在听北派相声。实在</a:t>
            </a:r>
            <a:endParaRPr lang="en-US" altLang="zh-CN" sz="54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ea typeface="黑体" pitchFamily="2" charset="-122"/>
              </a:rPr>
              <a:t>是受教了！期待聆听你的</a:t>
            </a:r>
            <a:r>
              <a:rPr lang="zh-CN" altLang="en-US" sz="5400" b="1" dirty="0" smtClean="0">
                <a:solidFill>
                  <a:srgbClr val="009900"/>
                </a:solidFill>
                <a:ea typeface="黑体" pitchFamily="2" charset="-122"/>
              </a:rPr>
              <a:t>“绿</a:t>
            </a:r>
            <a:endParaRPr lang="en-US" altLang="zh-CN" sz="5400" b="1" dirty="0" smtClean="0">
              <a:solidFill>
                <a:srgbClr val="009900"/>
              </a:solidFill>
              <a:ea typeface="黑体" pitchFamily="2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009900"/>
                </a:solidFill>
                <a:ea typeface="黑体" pitchFamily="2" charset="-122"/>
              </a:rPr>
              <a:t>色语文”</a:t>
            </a:r>
            <a:r>
              <a:rPr lang="zh-CN" altLang="en-US" sz="5400" b="1" dirty="0" smtClean="0">
                <a:solidFill>
                  <a:srgbClr val="FF0000"/>
                </a:solidFill>
                <a:ea typeface="黑体" pitchFamily="2" charset="-122"/>
              </a:rPr>
              <a:t>讲座，也能让我们这</a:t>
            </a:r>
            <a:endParaRPr lang="en-US" altLang="zh-CN" sz="54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ea typeface="黑体" pitchFamily="2" charset="-122"/>
              </a:rPr>
              <a:t>些后学</a:t>
            </a:r>
            <a:r>
              <a:rPr lang="zh-CN" altLang="en-US" sz="5400" b="1" dirty="0" smtClean="0">
                <a:solidFill>
                  <a:srgbClr val="009900"/>
                </a:solidFill>
                <a:ea typeface="黑体" pitchFamily="2" charset="-122"/>
              </a:rPr>
              <a:t>“心中有绿，足下生花”。</a:t>
            </a:r>
            <a:endParaRPr lang="zh-CN" altLang="en-US" sz="5400" b="1" dirty="0" smtClean="0">
              <a:solidFill>
                <a:srgbClr val="009900"/>
              </a:solidFill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r>
              <a:rPr lang="zh-CN" altLang="en-US" sz="88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洛阳亲友如相问，</a:t>
            </a:r>
            <a:endParaRPr lang="en-US" altLang="zh-CN" sz="88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就说我在写作业；</a:t>
            </a:r>
            <a:endParaRPr lang="zh-CN" altLang="en-US" sz="88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88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垂死病中惊坐起，</a:t>
            </a:r>
            <a:endParaRPr lang="en-US" altLang="zh-CN" sz="88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今天还没写作业。</a:t>
            </a:r>
            <a:endParaRPr lang="zh-CN" altLang="en-US" sz="88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88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88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/>
            <a:r>
              <a:rPr lang="en-US" altLang="zh-CN" sz="8800" b="1" dirty="0" smtClean="0">
                <a:latin typeface="黑体" pitchFamily="49" charset="-122"/>
                <a:ea typeface="黑体" pitchFamily="49" charset="-122"/>
              </a:rPr>
              <a:t> </a:t>
            </a:r>
            <a:endParaRPr lang="zh-CN" altLang="zh-CN" sz="8800" b="1" dirty="0" smtClean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ea typeface="黑体" pitchFamily="2" charset="-122"/>
              </a:rPr>
              <a:t>赵老师：</a:t>
            </a:r>
            <a:endParaRPr lang="en-US" altLang="zh-CN" sz="80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>
              <a:buFontTx/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ea typeface="黑体" pitchFamily="2" charset="-122"/>
              </a:rPr>
              <a:t>        衷心谢谢您！</a:t>
            </a:r>
            <a:endParaRPr lang="en-US" altLang="zh-CN" sz="80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>
              <a:buFontTx/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ea typeface="黑体" pitchFamily="2" charset="-122"/>
              </a:rPr>
              <a:t>让我见识</a:t>
            </a:r>
            <a:r>
              <a:rPr lang="en-US" altLang="zh-CN" sz="8000" b="1" dirty="0" smtClean="0">
                <a:solidFill>
                  <a:srgbClr val="FF0000"/>
                </a:solidFill>
                <a:ea typeface="黑体" pitchFamily="2" charset="-122"/>
              </a:rPr>
              <a:t> </a:t>
            </a:r>
            <a:r>
              <a:rPr lang="zh-CN" altLang="en-US" sz="8000" b="1" dirty="0" smtClean="0">
                <a:solidFill>
                  <a:srgbClr val="FF0000"/>
                </a:solidFill>
                <a:ea typeface="黑体" pitchFamily="2" charset="-122"/>
              </a:rPr>
              <a:t>了一堂</a:t>
            </a:r>
            <a:r>
              <a:rPr lang="zh-CN" altLang="en-US" sz="8000" b="1" dirty="0" smtClean="0">
                <a:solidFill>
                  <a:srgbClr val="009900"/>
                </a:solidFill>
                <a:ea typeface="黑体" pitchFamily="2" charset="-122"/>
              </a:rPr>
              <a:t>真</a:t>
            </a:r>
            <a:endParaRPr lang="en-US" altLang="zh-CN" sz="8000" b="1" dirty="0" smtClean="0">
              <a:solidFill>
                <a:srgbClr val="009900"/>
              </a:solidFill>
              <a:ea typeface="黑体" pitchFamily="2" charset="-122"/>
            </a:endParaRPr>
          </a:p>
          <a:p>
            <a:pPr>
              <a:buFontTx/>
              <a:buNone/>
            </a:pPr>
            <a:r>
              <a:rPr lang="zh-CN" altLang="en-US" sz="8000" b="1" dirty="0" smtClean="0">
                <a:solidFill>
                  <a:srgbClr val="009900"/>
                </a:solidFill>
                <a:ea typeface="黑体" pitchFamily="2" charset="-122"/>
              </a:rPr>
              <a:t>正的</a:t>
            </a:r>
            <a:r>
              <a:rPr lang="zh-CN" altLang="en-US" sz="8000" b="1" dirty="0" smtClean="0">
                <a:solidFill>
                  <a:srgbClr val="FF0000"/>
                </a:solidFill>
                <a:ea typeface="黑体" pitchFamily="2" charset="-122"/>
              </a:rPr>
              <a:t>语</a:t>
            </a:r>
            <a:r>
              <a:rPr lang="en-US" altLang="zh-CN" sz="8000" b="1" dirty="0" smtClean="0">
                <a:solidFill>
                  <a:srgbClr val="FF0000"/>
                </a:solidFill>
                <a:ea typeface="黑体" pitchFamily="2" charset="-122"/>
              </a:rPr>
              <a:t> </a:t>
            </a:r>
            <a:r>
              <a:rPr lang="zh-CN" altLang="en-US" sz="8000" b="1" dirty="0" smtClean="0">
                <a:solidFill>
                  <a:srgbClr val="FF0000"/>
                </a:solidFill>
                <a:ea typeface="黑体" pitchFamily="2" charset="-122"/>
              </a:rPr>
              <a:t>文课。</a:t>
            </a:r>
            <a:endParaRPr lang="en-US" altLang="zh-CN" sz="80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zh-CN" altLang="en-US" sz="32000" b="1" dirty="0" smtClean="0">
                <a:solidFill>
                  <a:srgbClr val="FF0000"/>
                </a:solidFill>
                <a:ea typeface="黑体" pitchFamily="2" charset="-122"/>
              </a:rPr>
              <a:t>听赵老师的课：</a:t>
            </a:r>
            <a:endParaRPr lang="en-US" altLang="zh-CN" sz="320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sz="32000" b="1" dirty="0" smtClean="0">
                <a:solidFill>
                  <a:srgbClr val="FF0000"/>
                </a:solidFill>
                <a:ea typeface="黑体" pitchFamily="2" charset="-122"/>
              </a:rPr>
              <a:t>感受浓浓的京味儿，</a:t>
            </a:r>
            <a:endParaRPr lang="en-US" altLang="zh-CN" sz="320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sz="32000" b="1" dirty="0" smtClean="0">
                <a:solidFill>
                  <a:srgbClr val="FF0000"/>
                </a:solidFill>
                <a:ea typeface="黑体" pitchFamily="2" charset="-122"/>
              </a:rPr>
              <a:t>特亲切；暖暖的</a:t>
            </a:r>
            <a:r>
              <a:rPr lang="zh-CN" altLang="en-US" sz="32000" b="1" dirty="0" smtClean="0">
                <a:solidFill>
                  <a:srgbClr val="009900"/>
                </a:solidFill>
                <a:ea typeface="黑体" pitchFamily="2" charset="-122"/>
              </a:rPr>
              <a:t>春</a:t>
            </a:r>
            <a:endParaRPr lang="en-US" altLang="zh-CN" sz="32000" b="1" dirty="0" smtClean="0">
              <a:solidFill>
                <a:srgbClr val="009900"/>
              </a:solidFill>
              <a:ea typeface="黑体" pitchFamily="2" charset="-122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sz="32000" b="1" dirty="0" smtClean="0">
                <a:solidFill>
                  <a:srgbClr val="009900"/>
                </a:solidFill>
                <a:ea typeface="黑体" pitchFamily="2" charset="-122"/>
              </a:rPr>
              <a:t>味儿，</a:t>
            </a:r>
            <a:r>
              <a:rPr lang="zh-CN" altLang="en-US" sz="32000" b="1" dirty="0" smtClean="0">
                <a:solidFill>
                  <a:srgbClr val="FF0000"/>
                </a:solidFill>
                <a:ea typeface="黑体" pitchFamily="2" charset="-122"/>
              </a:rPr>
              <a:t>特惬意。</a:t>
            </a:r>
            <a:endParaRPr lang="zh-CN" altLang="en-US" sz="320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sz="32000" b="1" dirty="0" smtClean="0">
                <a:solidFill>
                  <a:srgbClr val="FF0000"/>
                </a:solidFill>
                <a:ea typeface="黑体" pitchFamily="2" charset="-122"/>
              </a:rPr>
              <a:t>       </a:t>
            </a:r>
            <a:endParaRPr lang="en-US" altLang="zh-CN" sz="320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ln>
            <a:solidFill>
              <a:srgbClr val="FF0066"/>
            </a:solidFill>
          </a:ln>
        </p:spPr>
        <p:txBody>
          <a:bodyPr/>
          <a:lstStyle/>
          <a:p>
            <a:pPr>
              <a:buFontTx/>
              <a:buNone/>
            </a:pPr>
            <a:endParaRPr lang="en-US" altLang="zh-CN" sz="9600" b="1" dirty="0" smtClean="0">
              <a:solidFill>
                <a:srgbClr val="009900"/>
              </a:solidFill>
              <a:ea typeface="黑体" pitchFamily="2" charset="-122"/>
            </a:endParaRPr>
          </a:p>
          <a:p>
            <a:pPr>
              <a:buFontTx/>
              <a:buNone/>
            </a:pPr>
            <a:r>
              <a:rPr lang="en-US" altLang="zh-CN" sz="9600" b="1" dirty="0" smtClean="0">
                <a:solidFill>
                  <a:srgbClr val="009900"/>
                </a:solidFill>
                <a:ea typeface="黑体" pitchFamily="2" charset="-122"/>
              </a:rPr>
              <a:t> </a:t>
            </a:r>
            <a:r>
              <a:rPr lang="zh-CN" altLang="en-US" sz="9600" b="1" dirty="0" smtClean="0">
                <a:solidFill>
                  <a:srgbClr val="FF0000"/>
                </a:solidFill>
                <a:ea typeface="黑体" pitchFamily="2" charset="-122"/>
              </a:rPr>
              <a:t>赵老心中有</a:t>
            </a:r>
            <a:r>
              <a:rPr lang="zh-CN" altLang="en-US" sz="9600" b="1" dirty="0" smtClean="0">
                <a:solidFill>
                  <a:srgbClr val="009900"/>
                </a:solidFill>
                <a:ea typeface="黑体" pitchFamily="2" charset="-122"/>
              </a:rPr>
              <a:t>绿，</a:t>
            </a:r>
            <a:endParaRPr lang="en-US" altLang="zh-CN" sz="9600" b="1" dirty="0" smtClean="0">
              <a:solidFill>
                <a:srgbClr val="009900"/>
              </a:solidFill>
              <a:ea typeface="黑体" pitchFamily="2" charset="-122"/>
            </a:endParaRPr>
          </a:p>
          <a:p>
            <a:pPr>
              <a:buFontTx/>
              <a:buNone/>
            </a:pPr>
            <a:r>
              <a:rPr lang="zh-CN" altLang="en-US" sz="9600" b="1" dirty="0" smtClean="0">
                <a:solidFill>
                  <a:srgbClr val="FF0000"/>
                </a:solidFill>
                <a:ea typeface="黑体" pitchFamily="2" charset="-122"/>
              </a:rPr>
              <a:t> 钱塘教坛寄情。</a:t>
            </a:r>
            <a:endParaRPr lang="zh-CN" altLang="en-US" sz="9600" b="1" dirty="0" smtClean="0">
              <a:solidFill>
                <a:srgbClr val="FF0000"/>
              </a:solidFill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ln>
            <a:solidFill>
              <a:srgbClr val="FF0066"/>
            </a:solidFill>
          </a:ln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zh-CN" altLang="en-US" sz="35200" b="1" dirty="0" smtClean="0">
                <a:solidFill>
                  <a:srgbClr val="FF0000"/>
                </a:solidFill>
                <a:ea typeface="黑体" pitchFamily="2" charset="-122"/>
              </a:rPr>
              <a:t>今天听赵老师的</a:t>
            </a:r>
            <a:endParaRPr lang="en-US" altLang="zh-CN" sz="352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sz="35200" b="1" dirty="0" smtClean="0">
                <a:solidFill>
                  <a:srgbClr val="FF0000"/>
                </a:solidFill>
                <a:ea typeface="黑体" pitchFamily="2" charset="-122"/>
              </a:rPr>
              <a:t>课，就如杭州西</a:t>
            </a:r>
            <a:endParaRPr lang="en-US" altLang="zh-CN" sz="352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sz="35200" b="1" dirty="0" smtClean="0">
                <a:solidFill>
                  <a:srgbClr val="FF0000"/>
                </a:solidFill>
                <a:ea typeface="黑体" pitchFamily="2" charset="-122"/>
              </a:rPr>
              <a:t>湖的春天：</a:t>
            </a:r>
            <a:r>
              <a:rPr lang="zh-CN" altLang="en-US" sz="35200" b="1" dirty="0" smtClean="0">
                <a:solidFill>
                  <a:srgbClr val="009900"/>
                </a:solidFill>
                <a:ea typeface="黑体" pitchFamily="2" charset="-122"/>
              </a:rPr>
              <a:t>绿色</a:t>
            </a:r>
            <a:endParaRPr lang="en-US" altLang="zh-CN" sz="35200" b="1" dirty="0" smtClean="0">
              <a:solidFill>
                <a:srgbClr val="009900"/>
              </a:solidFill>
              <a:ea typeface="黑体" pitchFamily="2" charset="-122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sz="35200" b="1" dirty="0" smtClean="0">
                <a:solidFill>
                  <a:srgbClr val="FF0000"/>
                </a:solidFill>
                <a:ea typeface="黑体" pitchFamily="2" charset="-122"/>
              </a:rPr>
              <a:t>而又</a:t>
            </a:r>
            <a:r>
              <a:rPr lang="zh-CN" altLang="en-US" sz="35200" b="1" dirty="0" smtClean="0">
                <a:solidFill>
                  <a:srgbClr val="009900"/>
                </a:solidFill>
                <a:ea typeface="黑体" pitchFamily="2" charset="-122"/>
              </a:rPr>
              <a:t>诗意！</a:t>
            </a:r>
            <a:endParaRPr lang="zh-CN" altLang="en-US" sz="35200" b="1" dirty="0" smtClean="0">
              <a:solidFill>
                <a:srgbClr val="009900"/>
              </a:solidFill>
              <a:ea typeface="黑体" pitchFamily="2" charset="-122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sz="35200" b="1" dirty="0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          </a:t>
            </a:r>
            <a:endParaRPr lang="en-US" altLang="zh-CN" sz="35200" b="1" dirty="0" smtClean="0">
              <a:solidFill>
                <a:srgbClr val="008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r>
              <a:rPr lang="en-US" altLang="zh-CN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杜甫</a:t>
            </a:r>
            <a:r>
              <a:rPr lang="en-US" altLang="zh-CN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绝句</a:t>
            </a:r>
            <a:r>
              <a:rPr lang="en-US" altLang="zh-CN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教后 </a:t>
            </a:r>
            <a:endParaRPr lang="zh-CN" altLang="en-US" sz="7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en-US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7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咬定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词句</a:t>
            </a:r>
            <a:r>
              <a:rPr lang="zh-CN" altLang="en-US" sz="7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不放松，</a:t>
            </a:r>
            <a:endParaRPr lang="en-US" altLang="zh-CN" sz="72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 立根原在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审美</a:t>
            </a:r>
            <a:r>
              <a:rPr lang="zh-CN" altLang="en-US" sz="7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中。 </a:t>
            </a:r>
            <a:endParaRPr lang="zh-CN" altLang="en-US" sz="72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en-US" sz="7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7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千推万敲练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读写，</a:t>
            </a:r>
            <a:endParaRPr lang="en-US" altLang="zh-CN" sz="72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 任尔东西南北风。 </a:t>
            </a:r>
            <a:endParaRPr lang="zh-CN" altLang="en-US" sz="72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endParaRPr lang="zh-CN" altLang="en-US" sz="7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algn="l" eaLnBrk="1" hangingPunct="1">
              <a:lnSpc>
                <a:spcPct val="110000"/>
              </a:lnSpc>
            </a:pPr>
            <a:r>
              <a:rPr lang="zh-CN" altLang="zh-CN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en-US" altLang="zh-CN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课例三</a:t>
            </a:r>
            <a:r>
              <a:rPr lang="zh-CN" altLang="zh-CN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en-US" altLang="zh-CN" sz="8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>
              <a:lnSpc>
                <a:spcPct val="110000"/>
              </a:lnSpc>
            </a:pPr>
            <a:r>
              <a:rPr lang="en-US" altLang="zh-CN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同儿辈赋未开海棠  </a:t>
            </a:r>
            <a:endParaRPr lang="zh-CN" sz="8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>
              <a:lnSpc>
                <a:spcPct val="110000"/>
              </a:lnSpc>
            </a:pPr>
            <a:r>
              <a:rPr lang="zh-CN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 </a:t>
            </a:r>
            <a:r>
              <a:rPr lang="zh-CN" sz="80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元好问</a:t>
            </a:r>
            <a:endParaRPr lang="en-US" altLang="zh-CN" sz="8000" b="1" dirty="0" smtClean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  <a:p>
            <a:pPr algn="l" eaLnBrk="1" hangingPunct="1">
              <a:lnSpc>
                <a:spcPct val="110000"/>
              </a:lnSpc>
            </a:pPr>
            <a:r>
              <a:rPr lang="zh-CN" altLang="en-US" sz="8000" b="1" dirty="0" smtClean="0">
                <a:solidFill>
                  <a:srgbClr val="009900"/>
                </a:solidFill>
                <a:latin typeface="华文新魏" pitchFamily="2" charset="-122"/>
                <a:ea typeface="华文新魏" pitchFamily="2" charset="-122"/>
              </a:rPr>
              <a:t>   授课  赵谦翔</a:t>
            </a:r>
            <a:endParaRPr lang="zh-CN" sz="8000" b="1" dirty="0" smtClean="0">
              <a:solidFill>
                <a:srgbClr val="009900"/>
              </a:solidFill>
              <a:latin typeface="华文新魏" pitchFamily="2" charset="-122"/>
              <a:ea typeface="华文新魏" pitchFamily="2" charset="-122"/>
            </a:endParaRPr>
          </a:p>
          <a:p>
            <a:pPr algn="l" eaLnBrk="1" hangingPunct="1"/>
            <a:r>
              <a:rPr lang="zh-CN" sz="80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   </a:t>
            </a:r>
            <a:endParaRPr lang="zh-CN" sz="80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zh-CN" altLang="zh-CN" sz="60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sz="6000" b="1" smtClean="0">
                <a:solidFill>
                  <a:srgbClr val="008000"/>
                </a:solidFill>
                <a:latin typeface="黑体" pitchFamily="49" charset="-122"/>
                <a:ea typeface="黑体" pitchFamily="49" charset="-122"/>
              </a:rPr>
              <a:t>同儿辈赋未开海棠</a:t>
            </a:r>
            <a:r>
              <a:rPr lang="zh-CN" sz="60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</a:t>
            </a:r>
            <a:endParaRPr lang="zh-CN" sz="6000" b="1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/>
            <a:r>
              <a:rPr lang="zh-CN" sz="60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   </a:t>
            </a:r>
            <a:r>
              <a:rPr lang="zh-CN" sz="6000" b="1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元好问</a:t>
            </a:r>
            <a:endParaRPr lang="zh-CN" sz="6000" b="1" smtClean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  <a:p>
            <a:pPr algn="l" eaLnBrk="1" hangingPunct="1"/>
            <a:r>
              <a:rPr lang="zh-CN" sz="60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枝间新绿一重重，</a:t>
            </a:r>
            <a:endParaRPr lang="zh-CN" sz="6000" b="1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/>
            <a:r>
              <a:rPr lang="zh-CN" sz="60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小蕾深藏数点红。</a:t>
            </a:r>
            <a:endParaRPr lang="zh-CN" sz="6000" b="1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/>
            <a:r>
              <a:rPr lang="zh-CN" sz="60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爱惜芳心莫轻吐，</a:t>
            </a:r>
            <a:endParaRPr lang="zh-CN" sz="6000" b="1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/>
            <a:r>
              <a:rPr lang="zh-CN" sz="60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且教桃李闹春风。</a:t>
            </a:r>
            <a:endParaRPr lang="zh-CN" sz="6000" b="1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endParaRPr lang="zh-CN" altLang="zh-CN" sz="9600" b="1" smtClean="0">
              <a:solidFill>
                <a:srgbClr val="FF0000"/>
              </a:solidFill>
              <a:ea typeface="黑体" pitchFamily="49" charset="-122"/>
            </a:endParaRPr>
          </a:p>
          <a:p>
            <a:pPr algn="l" eaLnBrk="1" hangingPunct="1"/>
            <a:r>
              <a:rPr lang="zh-CN" sz="9600" b="1" smtClean="0">
                <a:solidFill>
                  <a:srgbClr val="0000FF"/>
                </a:solidFill>
                <a:ea typeface="黑体" pitchFamily="49" charset="-122"/>
              </a:rPr>
              <a:t>中国诗</a:t>
            </a:r>
            <a:r>
              <a:rPr lang="zh-CN" sz="9600" b="1" smtClean="0">
                <a:solidFill>
                  <a:srgbClr val="FF0000"/>
                </a:solidFill>
                <a:ea typeface="黑体" pitchFamily="49" charset="-122"/>
              </a:rPr>
              <a:t>富于暗示</a:t>
            </a:r>
            <a:endParaRPr lang="zh-CN" sz="9600" b="1" smtClean="0">
              <a:solidFill>
                <a:srgbClr val="FF0000"/>
              </a:solidFill>
              <a:ea typeface="黑体" pitchFamily="49" charset="-122"/>
            </a:endParaRPr>
          </a:p>
          <a:p>
            <a:pPr algn="l" eaLnBrk="1" hangingPunct="1"/>
            <a:r>
              <a:rPr lang="zh-CN" sz="9600" b="1" smtClean="0">
                <a:solidFill>
                  <a:srgbClr val="FF0000"/>
                </a:solidFill>
                <a:ea typeface="黑体" pitchFamily="49" charset="-122"/>
              </a:rPr>
              <a:t>    </a:t>
            </a:r>
            <a:r>
              <a:rPr lang="zh-CN" sz="9600" b="1" smtClean="0">
                <a:solidFill>
                  <a:srgbClr val="008000"/>
                </a:solidFill>
                <a:ea typeface="仿宋_GB2312" pitchFamily="49" charset="-122"/>
              </a:rPr>
              <a:t>（钱钟书）</a:t>
            </a:r>
            <a:endParaRPr lang="zh-CN" sz="9600" b="1" smtClean="0">
              <a:solidFill>
                <a:srgbClr val="008000"/>
              </a:solidFill>
              <a:ea typeface="仿宋_GB2312" pitchFamily="49" charset="-122"/>
            </a:endParaRPr>
          </a:p>
          <a:p>
            <a:pPr algn="l" eaLnBrk="1" hangingPunct="1"/>
            <a:endParaRPr lang="zh-CN" altLang="zh-CN" sz="9600" b="1" smtClean="0">
              <a:solidFill>
                <a:srgbClr val="008000"/>
              </a:solidFill>
              <a:latin typeface="华文琥珀" pitchFamily="2" charset="-122"/>
              <a:ea typeface="仿宋_GB2312" pitchFamily="49" charset="-122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zh-CN" altLang="zh-CN" sz="9600" b="1" smtClean="0">
                <a:solidFill>
                  <a:srgbClr val="0000FF"/>
                </a:solidFill>
              </a:rPr>
              <a:t> </a:t>
            </a:r>
            <a:r>
              <a:rPr lang="zh-CN" sz="8800" b="1" smtClean="0">
                <a:solidFill>
                  <a:srgbClr val="0000FF"/>
                </a:solidFill>
                <a:ea typeface="华文新魏" pitchFamily="2" charset="-122"/>
              </a:rPr>
              <a:t>暗示的基本手法</a:t>
            </a:r>
            <a:endParaRPr lang="zh-CN" sz="8800" b="1" smtClean="0">
              <a:solidFill>
                <a:srgbClr val="0000FF"/>
              </a:solidFill>
              <a:ea typeface="华文新魏" pitchFamily="2" charset="-122"/>
            </a:endParaRPr>
          </a:p>
          <a:p>
            <a:pPr algn="l" eaLnBrk="1" hangingPunct="1"/>
            <a:r>
              <a:rPr lang="zh-CN" altLang="zh-CN" sz="8800" b="1" smtClean="0">
                <a:solidFill>
                  <a:srgbClr val="0000FF"/>
                </a:solidFill>
                <a:ea typeface="黑体" pitchFamily="49" charset="-122"/>
              </a:rPr>
              <a:t>      </a:t>
            </a:r>
            <a:r>
              <a:rPr lang="zh-CN" sz="9600" b="1" smtClean="0">
                <a:solidFill>
                  <a:srgbClr val="008000"/>
                </a:solidFill>
                <a:ea typeface="黑体" pitchFamily="49" charset="-122"/>
              </a:rPr>
              <a:t>借</a:t>
            </a:r>
            <a:r>
              <a:rPr lang="zh-CN" sz="9600" b="1" smtClean="0">
                <a:solidFill>
                  <a:srgbClr val="FF0000"/>
                </a:solidFill>
                <a:ea typeface="黑体" pitchFamily="49" charset="-122"/>
              </a:rPr>
              <a:t>景</a:t>
            </a:r>
            <a:r>
              <a:rPr lang="zh-CN" sz="9600" b="1" smtClean="0">
                <a:solidFill>
                  <a:srgbClr val="008000"/>
                </a:solidFill>
                <a:ea typeface="黑体" pitchFamily="49" charset="-122"/>
              </a:rPr>
              <a:t>抒</a:t>
            </a:r>
            <a:r>
              <a:rPr lang="zh-CN" sz="9600" b="1" smtClean="0">
                <a:solidFill>
                  <a:srgbClr val="FF0000"/>
                </a:solidFill>
                <a:ea typeface="黑体" pitchFamily="49" charset="-122"/>
              </a:rPr>
              <a:t>情</a:t>
            </a:r>
            <a:r>
              <a:rPr lang="zh-CN" sz="9600" b="1" smtClean="0">
                <a:solidFill>
                  <a:srgbClr val="008000"/>
                </a:solidFill>
                <a:ea typeface="黑体" pitchFamily="49" charset="-122"/>
              </a:rPr>
              <a:t>，</a:t>
            </a:r>
            <a:endParaRPr lang="zh-CN" sz="9600" b="1" smtClean="0">
              <a:solidFill>
                <a:srgbClr val="008000"/>
              </a:solidFill>
              <a:ea typeface="黑体" pitchFamily="49" charset="-122"/>
            </a:endParaRPr>
          </a:p>
          <a:p>
            <a:pPr algn="l" eaLnBrk="1" hangingPunct="1"/>
            <a:r>
              <a:rPr lang="zh-CN" sz="9600" b="1" smtClean="0">
                <a:solidFill>
                  <a:srgbClr val="008000"/>
                </a:solidFill>
                <a:ea typeface="黑体" pitchFamily="49" charset="-122"/>
              </a:rPr>
              <a:t>      托</a:t>
            </a:r>
            <a:r>
              <a:rPr lang="zh-CN" sz="9600" b="1" smtClean="0">
                <a:solidFill>
                  <a:srgbClr val="FF0000"/>
                </a:solidFill>
                <a:ea typeface="黑体" pitchFamily="49" charset="-122"/>
              </a:rPr>
              <a:t>物</a:t>
            </a:r>
            <a:r>
              <a:rPr lang="zh-CN" sz="9600" b="1" smtClean="0">
                <a:solidFill>
                  <a:srgbClr val="008000"/>
                </a:solidFill>
                <a:ea typeface="黑体" pitchFamily="49" charset="-122"/>
              </a:rPr>
              <a:t>言</a:t>
            </a:r>
            <a:r>
              <a:rPr lang="zh-CN" sz="9600" b="1" smtClean="0">
                <a:solidFill>
                  <a:srgbClr val="FF0000"/>
                </a:solidFill>
                <a:ea typeface="黑体" pitchFamily="49" charset="-122"/>
              </a:rPr>
              <a:t>志</a:t>
            </a:r>
            <a:r>
              <a:rPr lang="zh-CN" sz="9600" b="1" smtClean="0">
                <a:solidFill>
                  <a:srgbClr val="008000"/>
                </a:solidFill>
                <a:ea typeface="黑体" pitchFamily="49" charset="-122"/>
              </a:rPr>
              <a:t>。</a:t>
            </a:r>
            <a:endParaRPr lang="zh-CN" sz="9600" b="1" smtClean="0">
              <a:solidFill>
                <a:srgbClr val="008000"/>
              </a:solidFill>
              <a:latin typeface="华文琥珀" pitchFamily="2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zh-CN" altLang="zh-CN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元好问通过</a:t>
            </a:r>
            <a:r>
              <a:rPr lang="zh-CN" sz="7200" b="1" dirty="0" smtClean="0">
                <a:solidFill>
                  <a:srgbClr val="0000FF"/>
                </a:solidFill>
                <a:ea typeface="黑体" pitchFamily="49" charset="-122"/>
              </a:rPr>
              <a:t>“</a:t>
            </a:r>
            <a:r>
              <a:rPr lang="zh-CN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未</a:t>
            </a:r>
            <a:endParaRPr lang="en-US" altLang="zh-CN" sz="7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/>
            <a:r>
              <a:rPr lang="zh-CN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开海棠</a:t>
            </a:r>
            <a:r>
              <a:rPr lang="zh-CN" sz="7200" b="1" dirty="0" smtClean="0">
                <a:solidFill>
                  <a:srgbClr val="0000FF"/>
                </a:solidFill>
                <a:ea typeface="黑体" pitchFamily="49" charset="-122"/>
              </a:rPr>
              <a:t>”</a:t>
            </a:r>
            <a:r>
              <a:rPr lang="zh-CN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，对</a:t>
            </a:r>
            <a:r>
              <a:rPr lang="zh-CN" sz="7200" b="1" dirty="0" smtClean="0">
                <a:solidFill>
                  <a:srgbClr val="0000FF"/>
                </a:solidFill>
                <a:ea typeface="黑体" pitchFamily="49" charset="-122"/>
              </a:rPr>
              <a:t>“</a:t>
            </a:r>
            <a:r>
              <a:rPr lang="zh-CN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儿辈</a:t>
            </a:r>
            <a:r>
              <a:rPr lang="zh-CN" sz="7200" b="1" dirty="0" smtClean="0">
                <a:solidFill>
                  <a:srgbClr val="0000FF"/>
                </a:solidFill>
                <a:ea typeface="黑体" pitchFamily="49" charset="-122"/>
              </a:rPr>
              <a:t>”</a:t>
            </a:r>
            <a:endParaRPr lang="en-US" altLang="zh-CN" sz="7200" b="1" dirty="0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/>
            <a:r>
              <a:rPr lang="zh-CN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提出了怎样的</a:t>
            </a:r>
            <a:r>
              <a:rPr lang="zh-CN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忠告？</a:t>
            </a:r>
            <a:endParaRPr lang="zh-CN" sz="72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/>
            <a:r>
              <a:rPr lang="zh-CN" altLang="en-US" sz="7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“</a:t>
            </a:r>
            <a:r>
              <a:rPr lang="zh-CN" sz="7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要</a:t>
            </a:r>
            <a:r>
              <a:rPr lang="zh-CN" altLang="en-US" sz="7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zh-CN" sz="7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…</a:t>
            </a:r>
            <a:r>
              <a:rPr lang="zh-CN" altLang="en-US" sz="7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“</a:t>
            </a:r>
            <a:r>
              <a:rPr lang="zh-CN" sz="7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不要</a:t>
            </a:r>
            <a:r>
              <a:rPr lang="zh-CN" altLang="en-US" sz="7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zh-CN" sz="7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…</a:t>
            </a:r>
            <a:r>
              <a:rPr lang="zh-CN" sz="7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     </a:t>
            </a:r>
            <a:endParaRPr lang="zh-CN" sz="72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r>
              <a:rPr lang="zh-CN" altLang="en-US" sz="88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生当作人杰，</a:t>
            </a:r>
            <a:endParaRPr lang="en-US" altLang="zh-CN" sz="88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死亦写作业；</a:t>
            </a:r>
            <a:endParaRPr lang="en-US" sz="88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88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人生自古谁无死，</a:t>
            </a:r>
            <a:endParaRPr lang="en-US" altLang="zh-CN" sz="88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来生继续写作业； </a:t>
            </a:r>
            <a:endParaRPr lang="zh-CN" altLang="en-US" sz="88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88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    </a:t>
            </a:r>
            <a:endParaRPr lang="zh-CN" altLang="zh-CN" sz="8800" b="1" dirty="0" smtClean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zh-CN" altLang="zh-CN" sz="4800" b="1" dirty="0" smtClean="0">
                <a:solidFill>
                  <a:srgbClr val="008000"/>
                </a:solidFill>
                <a:latin typeface="宋体" pitchFamily="2" charset="-122"/>
              </a:rPr>
              <a:t>    </a:t>
            </a:r>
            <a:r>
              <a:rPr lang="zh-CN" altLang="zh-CN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同儿辈赋未开海棠</a:t>
            </a:r>
            <a:r>
              <a:rPr lang="zh-CN" altLang="zh-CN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》</a:t>
            </a:r>
            <a:endParaRPr lang="zh-CN" altLang="zh-CN" sz="48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>
              <a:lnSpc>
                <a:spcPct val="80000"/>
              </a:lnSpc>
            </a:pPr>
            <a:r>
              <a:rPr lang="zh-CN" altLang="zh-CN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     </a:t>
            </a:r>
            <a:r>
              <a:rPr lang="zh-CN" altLang="zh-CN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“</a:t>
            </a:r>
            <a:r>
              <a:rPr lang="zh-CN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理趣”</a:t>
            </a:r>
            <a:endParaRPr lang="zh-CN" sz="48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>
              <a:lnSpc>
                <a:spcPct val="80000"/>
              </a:lnSpc>
            </a:pPr>
            <a:r>
              <a:rPr lang="zh-CN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要</a:t>
            </a:r>
            <a:r>
              <a:rPr lang="zh-CN" sz="4800" b="1" dirty="0" smtClean="0">
                <a:solidFill>
                  <a:srgbClr val="008000"/>
                </a:solidFill>
                <a:latin typeface="黑体" pitchFamily="49" charset="-122"/>
                <a:ea typeface="黑体" pitchFamily="49" charset="-122"/>
              </a:rPr>
              <a:t>耐住寂寞，</a:t>
            </a:r>
            <a:r>
              <a:rPr lang="zh-CN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不要</a:t>
            </a:r>
            <a:r>
              <a:rPr lang="zh-CN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急于求成；</a:t>
            </a:r>
            <a:endParaRPr lang="zh-CN" sz="48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>
              <a:lnSpc>
                <a:spcPct val="80000"/>
              </a:lnSpc>
            </a:pPr>
            <a:r>
              <a:rPr lang="zh-CN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要</a:t>
            </a:r>
            <a:r>
              <a:rPr lang="zh-CN" sz="4800" b="1" dirty="0" smtClean="0">
                <a:solidFill>
                  <a:srgbClr val="008000"/>
                </a:solidFill>
                <a:latin typeface="黑体" pitchFamily="49" charset="-122"/>
                <a:ea typeface="黑体" pitchFamily="49" charset="-122"/>
              </a:rPr>
              <a:t>理智清醒，</a:t>
            </a:r>
            <a:r>
              <a:rPr lang="zh-CN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不要</a:t>
            </a:r>
            <a:r>
              <a:rPr lang="zh-CN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盲目冲动；</a:t>
            </a:r>
            <a:endParaRPr lang="zh-CN" sz="48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>
              <a:lnSpc>
                <a:spcPct val="80000"/>
              </a:lnSpc>
            </a:pPr>
            <a:r>
              <a:rPr lang="zh-CN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要</a:t>
            </a:r>
            <a:r>
              <a:rPr lang="zh-CN" sz="4800" b="1" dirty="0" smtClean="0">
                <a:solidFill>
                  <a:srgbClr val="008000"/>
                </a:solidFill>
                <a:latin typeface="黑体" pitchFamily="49" charset="-122"/>
                <a:ea typeface="黑体" pitchFamily="49" charset="-122"/>
              </a:rPr>
              <a:t>厚积薄发，</a:t>
            </a:r>
            <a:r>
              <a:rPr lang="zh-CN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不要</a:t>
            </a:r>
            <a:r>
              <a:rPr lang="zh-CN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浮躁张扬；</a:t>
            </a:r>
            <a:r>
              <a:rPr lang="zh-CN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sz="48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>
              <a:lnSpc>
                <a:spcPct val="80000"/>
              </a:lnSpc>
            </a:pPr>
            <a:r>
              <a:rPr lang="zh-CN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要</a:t>
            </a:r>
            <a:r>
              <a:rPr lang="zh-CN" sz="4800" b="1" dirty="0" smtClean="0">
                <a:solidFill>
                  <a:srgbClr val="008000"/>
                </a:solidFill>
                <a:latin typeface="黑体" pitchFamily="49" charset="-122"/>
                <a:ea typeface="黑体" pitchFamily="49" charset="-122"/>
              </a:rPr>
              <a:t>珍重春心，</a:t>
            </a:r>
            <a:r>
              <a:rPr lang="zh-CN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不要</a:t>
            </a:r>
            <a:r>
              <a:rPr lang="zh-CN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放纵春情；</a:t>
            </a:r>
            <a:endParaRPr lang="zh-CN" sz="48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>
              <a:lnSpc>
                <a:spcPct val="80000"/>
              </a:lnSpc>
            </a:pPr>
            <a:r>
              <a:rPr lang="zh-CN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要</a:t>
            </a:r>
            <a:r>
              <a:rPr lang="zh-CN" sz="4800" b="1" dirty="0" smtClean="0">
                <a:solidFill>
                  <a:srgbClr val="008000"/>
                </a:solidFill>
                <a:latin typeface="黑体" pitchFamily="49" charset="-122"/>
                <a:ea typeface="黑体" pitchFamily="49" charset="-122"/>
              </a:rPr>
              <a:t>涵养心灵，</a:t>
            </a:r>
            <a:r>
              <a:rPr lang="zh-CN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不要</a:t>
            </a:r>
            <a:r>
              <a:rPr lang="zh-CN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物欲至上；</a:t>
            </a:r>
            <a:endParaRPr lang="zh-CN" sz="48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>
              <a:lnSpc>
                <a:spcPct val="80000"/>
              </a:lnSpc>
            </a:pPr>
            <a:r>
              <a:rPr lang="zh-CN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要</a:t>
            </a:r>
            <a:r>
              <a:rPr lang="zh-CN" sz="4800" b="1" dirty="0" smtClean="0">
                <a:solidFill>
                  <a:srgbClr val="008000"/>
                </a:solidFill>
                <a:latin typeface="黑体" pitchFamily="49" charset="-122"/>
                <a:ea typeface="黑体" pitchFamily="49" charset="-122"/>
              </a:rPr>
              <a:t>坚守自我，</a:t>
            </a:r>
            <a:r>
              <a:rPr lang="zh-CN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不要</a:t>
            </a:r>
            <a:r>
              <a:rPr lang="zh-CN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随波逐流。</a:t>
            </a:r>
            <a:endParaRPr lang="zh-CN" sz="48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zh-CN" altLang="zh-CN" sz="6000" b="1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    </a:t>
            </a:r>
            <a:r>
              <a:rPr lang="zh-CN" sz="6000" b="1" smtClean="0">
                <a:solidFill>
                  <a:srgbClr val="008000"/>
                </a:solidFill>
                <a:latin typeface="黑体" pitchFamily="49" charset="-122"/>
                <a:ea typeface="黑体" pitchFamily="49" charset="-122"/>
              </a:rPr>
              <a:t>读写训练</a:t>
            </a:r>
            <a:r>
              <a:rPr lang="zh-CN" sz="6000" b="1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</a:t>
            </a:r>
            <a:endParaRPr lang="zh-CN" sz="6000" b="1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/>
            <a:r>
              <a:rPr lang="zh-CN" sz="5400" b="1" smtClean="0">
                <a:solidFill>
                  <a:srgbClr val="FF0000"/>
                </a:solidFill>
                <a:latin typeface="宋体" pitchFamily="2" charset="-122"/>
              </a:rPr>
              <a:t>    </a:t>
            </a:r>
            <a:r>
              <a:rPr lang="zh-CN" sz="54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针对</a:t>
            </a:r>
            <a:r>
              <a:rPr lang="zh-CN" sz="5400" b="1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当今青少年的某种</a:t>
            </a:r>
            <a:endParaRPr lang="zh-CN" sz="5400" b="1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/>
            <a:r>
              <a:rPr lang="zh-CN" sz="54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弊病</a:t>
            </a:r>
            <a:r>
              <a:rPr lang="zh-CN" sz="5400" b="1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写一段话，表达自己的真</a:t>
            </a:r>
            <a:endParaRPr lang="zh-CN" sz="5400" b="1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/>
            <a:r>
              <a:rPr lang="zh-CN" sz="5400" b="1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实想法或做法，并恰当引用</a:t>
            </a:r>
            <a:endParaRPr lang="zh-CN" sz="5400" b="1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/>
            <a:r>
              <a:rPr lang="zh-CN" sz="5400" b="1" smtClean="0">
                <a:solidFill>
                  <a:srgbClr val="FF0000"/>
                </a:solidFill>
                <a:ea typeface="黑体" pitchFamily="49" charset="-122"/>
              </a:rPr>
              <a:t>“</a:t>
            </a:r>
            <a:r>
              <a:rPr lang="zh-CN" sz="54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爱惜芳心莫轻吐，且教桃李</a:t>
            </a:r>
            <a:endParaRPr lang="zh-CN" sz="5400" b="1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/>
            <a:r>
              <a:rPr lang="zh-CN" sz="54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闹春风。</a:t>
            </a:r>
            <a:r>
              <a:rPr lang="zh-CN" sz="5400" b="1" smtClean="0">
                <a:solidFill>
                  <a:srgbClr val="FF0000"/>
                </a:solidFill>
                <a:ea typeface="黑体" pitchFamily="49" charset="-122"/>
              </a:rPr>
              <a:t>”</a:t>
            </a:r>
            <a:r>
              <a:rPr lang="zh-CN" sz="5400" b="1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  </a:t>
            </a:r>
            <a:endParaRPr lang="zh-CN" sz="5400" b="1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endParaRPr lang="zh-CN" altLang="en-US" sz="8000" b="1" dirty="0" smtClean="0">
              <a:solidFill>
                <a:srgbClr val="0000FF"/>
              </a:solidFill>
              <a:ea typeface="华文琥珀" pitchFamily="2" charset="-122"/>
            </a:endParaRPr>
          </a:p>
          <a:p>
            <a:pPr algn="l" eaLnBrk="1" hangingPunct="1"/>
            <a:r>
              <a:rPr lang="zh-CN" altLang="en-US" sz="8000" b="1" dirty="0" smtClean="0">
                <a:solidFill>
                  <a:srgbClr val="0000FF"/>
                </a:solidFill>
                <a:ea typeface="华文琥珀" pitchFamily="2" charset="-122"/>
              </a:rPr>
              <a:t>     </a:t>
            </a:r>
            <a:r>
              <a:rPr lang="zh-CN" altLang="en-US" sz="96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课堂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点评</a:t>
            </a:r>
            <a:endParaRPr lang="zh-CN" altLang="en-US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/>
            <a:r>
              <a:rPr lang="zh-CN" altLang="en-US" sz="96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    </a:t>
            </a:r>
            <a:endParaRPr lang="zh-CN" altLang="en-US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zh-CN" altLang="zh-CN" sz="4400" b="1" smtClean="0">
                <a:solidFill>
                  <a:srgbClr val="0000FF"/>
                </a:solidFill>
                <a:ea typeface="黑体" pitchFamily="49" charset="-122"/>
              </a:rPr>
              <a:t>                   </a:t>
            </a:r>
            <a:r>
              <a:rPr lang="zh-CN" sz="4400" b="1" smtClean="0">
                <a:solidFill>
                  <a:srgbClr val="FF0000"/>
                </a:solidFill>
                <a:ea typeface="黑体" pitchFamily="49" charset="-122"/>
              </a:rPr>
              <a:t>要耐住寂寞</a:t>
            </a:r>
            <a:r>
              <a:rPr lang="zh-CN" sz="4400" b="1" smtClean="0">
                <a:solidFill>
                  <a:srgbClr val="0000FF"/>
                </a:solidFill>
                <a:ea typeface="黑体" pitchFamily="49" charset="-122"/>
              </a:rPr>
              <a:t>      </a:t>
            </a:r>
            <a:endParaRPr lang="zh-CN" sz="4400" b="1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/>
            <a:r>
              <a:rPr lang="zh-CN" sz="4400" b="1" smtClean="0">
                <a:solidFill>
                  <a:srgbClr val="0000FF"/>
                </a:solidFill>
                <a:ea typeface="黑体" pitchFamily="49" charset="-122"/>
              </a:rPr>
              <a:t>      </a:t>
            </a:r>
            <a:r>
              <a:rPr lang="zh-CN" sz="4000" b="1" smtClean="0">
                <a:solidFill>
                  <a:srgbClr val="0000FF"/>
                </a:solidFill>
                <a:ea typeface="黑体" pitchFamily="49" charset="-122"/>
              </a:rPr>
              <a:t>如今，同学们都太急功近利了。容</a:t>
            </a:r>
            <a:endParaRPr lang="zh-CN" sz="4000" b="1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/>
            <a:r>
              <a:rPr lang="zh-CN" sz="4000" b="1" smtClean="0">
                <a:solidFill>
                  <a:srgbClr val="0000FF"/>
                </a:solidFill>
                <a:ea typeface="黑体" pitchFamily="49" charset="-122"/>
              </a:rPr>
              <a:t>不得一点点的寂寞，对现在每一个科目</a:t>
            </a:r>
            <a:endParaRPr lang="zh-CN" sz="4000" b="1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/>
            <a:r>
              <a:rPr lang="zh-CN" sz="4000" b="1" smtClean="0">
                <a:solidFill>
                  <a:srgbClr val="0000FF"/>
                </a:solidFill>
                <a:ea typeface="黑体" pitchFamily="49" charset="-122"/>
              </a:rPr>
              <a:t>的学习，也是一样，不在乎自己是否真</a:t>
            </a:r>
            <a:endParaRPr lang="zh-CN" sz="4000" b="1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/>
            <a:r>
              <a:rPr lang="zh-CN" sz="4000" b="1" smtClean="0">
                <a:solidFill>
                  <a:srgbClr val="0000FF"/>
                </a:solidFill>
                <a:ea typeface="黑体" pitchFamily="49" charset="-122"/>
              </a:rPr>
              <a:t>的把只是全部弄懂，就仅仅关注于考试</a:t>
            </a:r>
            <a:endParaRPr lang="zh-CN" sz="4000" b="1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/>
            <a:r>
              <a:rPr lang="zh-CN" sz="4000" b="1" smtClean="0">
                <a:solidFill>
                  <a:srgbClr val="0000FF"/>
                </a:solidFill>
                <a:ea typeface="黑体" pitchFamily="49" charset="-122"/>
              </a:rPr>
              <a:t>的考点。导致现在学生的学习带有太多</a:t>
            </a:r>
            <a:endParaRPr lang="zh-CN" sz="4000" b="1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/>
            <a:r>
              <a:rPr lang="zh-CN" sz="4000" b="1" smtClean="0">
                <a:solidFill>
                  <a:srgbClr val="0000FF"/>
                </a:solidFill>
                <a:ea typeface="黑体" pitchFamily="49" charset="-122"/>
              </a:rPr>
              <a:t>的功利色彩。甚至有好多学生认为自己</a:t>
            </a:r>
            <a:endParaRPr lang="zh-CN" sz="4000" b="1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/>
            <a:r>
              <a:rPr lang="zh-CN" sz="4000" b="1" smtClean="0">
                <a:solidFill>
                  <a:srgbClr val="0000FF"/>
                </a:solidFill>
                <a:ea typeface="黑体" pitchFamily="49" charset="-122"/>
              </a:rPr>
              <a:t>学习就是为了考试，只要在考试中取得</a:t>
            </a:r>
            <a:endParaRPr lang="zh-CN" sz="4000" b="1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/>
            <a:r>
              <a:rPr lang="zh-CN" sz="4000" b="1" smtClean="0">
                <a:solidFill>
                  <a:srgbClr val="0000FF"/>
                </a:solidFill>
                <a:ea typeface="黑体" pitchFamily="49" charset="-122"/>
              </a:rPr>
              <a:t>好成绩，将来一定就会有好前途。</a:t>
            </a:r>
            <a:endParaRPr lang="zh-CN" sz="4000" b="1" smtClean="0">
              <a:solidFill>
                <a:srgbClr val="0000FF"/>
              </a:solidFill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zh-CN" altLang="zh-CN" sz="3600" b="1" smtClean="0">
                <a:solidFill>
                  <a:srgbClr val="0000FF"/>
                </a:solidFill>
                <a:ea typeface="黑体" pitchFamily="49" charset="-122"/>
              </a:rPr>
              <a:t>       </a:t>
            </a:r>
            <a:r>
              <a:rPr lang="zh-CN" sz="3600" b="1" smtClean="0">
                <a:solidFill>
                  <a:srgbClr val="0000FF"/>
                </a:solidFill>
                <a:ea typeface="黑体" pitchFamily="49" charset="-122"/>
              </a:rPr>
              <a:t>于是，许多人仅仅学到了一点皮毛，就</a:t>
            </a:r>
            <a:endParaRPr lang="zh-CN" sz="3600" b="1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sz="3600" b="1" smtClean="0">
                <a:solidFill>
                  <a:srgbClr val="0000FF"/>
                </a:solidFill>
                <a:ea typeface="黑体" pitchFamily="49" charset="-122"/>
              </a:rPr>
              <a:t>不再深入研究，过于急切地学习更多，但他</a:t>
            </a:r>
            <a:endParaRPr lang="zh-CN" sz="3600" b="1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sz="3600" b="1" smtClean="0">
                <a:solidFill>
                  <a:srgbClr val="0000FF"/>
                </a:solidFill>
                <a:ea typeface="黑体" pitchFamily="49" charset="-122"/>
              </a:rPr>
              <a:t>们往往事倍功半，因为他们学习新知识的时</a:t>
            </a:r>
            <a:endParaRPr lang="zh-CN" sz="3600" b="1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sz="3600" b="1" smtClean="0">
                <a:solidFill>
                  <a:srgbClr val="0000FF"/>
                </a:solidFill>
                <a:ea typeface="黑体" pitchFamily="49" charset="-122"/>
              </a:rPr>
              <a:t>候，由于没有回顾以前学过的，根基不牢，</a:t>
            </a:r>
            <a:endParaRPr lang="zh-CN" sz="3600" b="1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sz="3600" b="1" smtClean="0">
                <a:solidFill>
                  <a:srgbClr val="0000FF"/>
                </a:solidFill>
                <a:ea typeface="黑体" pitchFamily="49" charset="-122"/>
              </a:rPr>
              <a:t>所以忘记的比学到的更多。</a:t>
            </a:r>
            <a:endParaRPr lang="zh-CN" sz="3600" b="1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altLang="zh-CN" sz="3600" b="1" smtClean="0">
                <a:solidFill>
                  <a:srgbClr val="0000FF"/>
                </a:solidFill>
                <a:ea typeface="黑体" pitchFamily="49" charset="-122"/>
              </a:rPr>
              <a:t>       </a:t>
            </a:r>
            <a:r>
              <a:rPr lang="zh-CN" sz="3600" b="1" smtClean="0">
                <a:solidFill>
                  <a:srgbClr val="0000FF"/>
                </a:solidFill>
                <a:ea typeface="黑体" pitchFamily="49" charset="-122"/>
              </a:rPr>
              <a:t>我认为，这种急功近利的学习态度是不</a:t>
            </a:r>
            <a:endParaRPr lang="zh-CN" sz="3600" b="1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sz="3600" b="1" smtClean="0">
                <a:solidFill>
                  <a:srgbClr val="0000FF"/>
                </a:solidFill>
                <a:ea typeface="黑体" pitchFamily="49" charset="-122"/>
              </a:rPr>
              <a:t>对的。我们应当学会在别人像竹篮打水般学</a:t>
            </a:r>
            <a:endParaRPr lang="zh-CN" sz="3600" b="1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sz="3600" b="1" smtClean="0">
                <a:solidFill>
                  <a:srgbClr val="0000FF"/>
                </a:solidFill>
                <a:ea typeface="黑体" pitchFamily="49" charset="-122"/>
              </a:rPr>
              <a:t>习的时候，耐住寂寞，是金子总会发光的。</a:t>
            </a:r>
            <a:endParaRPr lang="zh-CN" sz="3600" b="1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sz="3600" b="1" smtClean="0">
                <a:solidFill>
                  <a:srgbClr val="0000FF"/>
                </a:solidFill>
                <a:ea typeface="黑体" pitchFamily="49" charset="-122"/>
              </a:rPr>
              <a:t>如果我们一步一个脚印地，静下心来学习，</a:t>
            </a:r>
            <a:endParaRPr lang="zh-CN" sz="3600" b="1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sz="3600" b="1" smtClean="0">
                <a:solidFill>
                  <a:srgbClr val="0000FF"/>
                </a:solidFill>
                <a:ea typeface="黑体" pitchFamily="49" charset="-122"/>
              </a:rPr>
              <a:t>在别人只知道表面一层的时候，自己再深入</a:t>
            </a:r>
            <a:endParaRPr lang="zh-CN" sz="3600" b="1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sz="3600" b="1" smtClean="0">
                <a:solidFill>
                  <a:srgbClr val="0000FF"/>
                </a:solidFill>
                <a:ea typeface="黑体" pitchFamily="49" charset="-122"/>
              </a:rPr>
              <a:t>一点，往往会得到的更多。</a:t>
            </a:r>
            <a:endParaRPr lang="zh-CN" sz="3600" b="1" smtClean="0">
              <a:solidFill>
                <a:srgbClr val="0000FF"/>
              </a:solidFill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zh-CN" altLang="zh-CN" sz="4400" b="1" smtClean="0">
                <a:solidFill>
                  <a:srgbClr val="0000FF"/>
                </a:solidFill>
                <a:ea typeface="黑体" pitchFamily="49" charset="-122"/>
              </a:rPr>
              <a:t>  “</a:t>
            </a:r>
            <a:r>
              <a:rPr lang="zh-CN" sz="4400" b="1" smtClean="0">
                <a:solidFill>
                  <a:srgbClr val="0000FF"/>
                </a:solidFill>
                <a:ea typeface="黑体" pitchFamily="49" charset="-122"/>
              </a:rPr>
              <a:t>急功”在大多时候并不能得到更</a:t>
            </a:r>
            <a:endParaRPr lang="en-US" altLang="zh-CN" sz="4400" b="1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sz="4400" b="1" smtClean="0">
                <a:solidFill>
                  <a:srgbClr val="0000FF"/>
                </a:solidFill>
                <a:ea typeface="黑体" pitchFamily="49" charset="-122"/>
              </a:rPr>
              <a:t>多的利，而认真踏实，则可能会收</a:t>
            </a:r>
            <a:endParaRPr lang="en-US" altLang="zh-CN" sz="4400" b="1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sz="4400" b="1" smtClean="0">
                <a:solidFill>
                  <a:srgbClr val="0000FF"/>
                </a:solidFill>
                <a:ea typeface="黑体" pitchFamily="49" charset="-122"/>
              </a:rPr>
              <a:t>获更多。正如元好问所说的</a:t>
            </a:r>
            <a:r>
              <a:rPr lang="zh-CN" sz="4400" b="1" smtClean="0">
                <a:solidFill>
                  <a:srgbClr val="008000"/>
                </a:solidFill>
                <a:ea typeface="黑体" pitchFamily="49" charset="-122"/>
              </a:rPr>
              <a:t>“爱惜</a:t>
            </a:r>
            <a:endParaRPr lang="en-US" altLang="zh-CN" sz="4400" b="1" smtClean="0">
              <a:solidFill>
                <a:srgbClr val="008000"/>
              </a:solidFill>
              <a:ea typeface="黑体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sz="4400" b="1" smtClean="0">
                <a:solidFill>
                  <a:srgbClr val="008000"/>
                </a:solidFill>
                <a:ea typeface="黑体" pitchFamily="49" charset="-122"/>
              </a:rPr>
              <a:t>芳心莫轻吐，且教桃李闹春风”。</a:t>
            </a:r>
            <a:endParaRPr lang="en-US" altLang="zh-CN" sz="4400" b="1" smtClean="0">
              <a:solidFill>
                <a:srgbClr val="008000"/>
              </a:solidFill>
              <a:ea typeface="黑体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sz="4400" b="1" smtClean="0">
                <a:solidFill>
                  <a:srgbClr val="0000FF"/>
                </a:solidFill>
                <a:ea typeface="黑体" pitchFamily="49" charset="-122"/>
              </a:rPr>
              <a:t>要耐住寂寞；莘莘学子就应像那海</a:t>
            </a:r>
            <a:endParaRPr lang="en-US" altLang="zh-CN" sz="4400" b="1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sz="4400" b="1" smtClean="0">
                <a:solidFill>
                  <a:srgbClr val="0000FF"/>
                </a:solidFill>
                <a:ea typeface="黑体" pitchFamily="49" charset="-122"/>
              </a:rPr>
              <a:t>棠花蕾，在“桃李闹春风”之时，</a:t>
            </a:r>
            <a:endParaRPr lang="en-US" altLang="zh-CN" sz="4400" b="1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sz="4400" b="1" smtClean="0">
                <a:solidFill>
                  <a:srgbClr val="0000FF"/>
                </a:solidFill>
                <a:ea typeface="黑体" pitchFamily="49" charset="-122"/>
              </a:rPr>
              <a:t>积蓄实力。</a:t>
            </a:r>
            <a:r>
              <a:rPr lang="zh-CN" sz="4400" b="1" smtClean="0">
                <a:solidFill>
                  <a:srgbClr val="FF0000"/>
                </a:solidFill>
                <a:ea typeface="黑体" pitchFamily="49" charset="-122"/>
              </a:rPr>
              <a:t>只有耐住“十年寒窗无</a:t>
            </a:r>
            <a:endParaRPr lang="en-US" altLang="zh-CN" sz="4400" b="1" smtClean="0">
              <a:solidFill>
                <a:srgbClr val="FF0000"/>
              </a:solidFill>
              <a:ea typeface="黑体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sz="4400" b="1" smtClean="0">
                <a:solidFill>
                  <a:srgbClr val="FF0000"/>
                </a:solidFill>
                <a:ea typeface="黑体" pitchFamily="49" charset="-122"/>
              </a:rPr>
              <a:t>人问”，才能“一举成名天下知”！</a:t>
            </a:r>
            <a:endParaRPr lang="zh-CN" sz="4400" b="1" smtClean="0">
              <a:solidFill>
                <a:srgbClr val="FF0000"/>
              </a:solidFill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 eaLnBrk="1" hangingPunct="1"/>
            <a:r>
              <a:rPr lang="zh-CN" altLang="zh-CN" sz="5400" b="1" dirty="0" smtClean="0">
                <a:solidFill>
                  <a:srgbClr val="0000FF"/>
                </a:solidFill>
                <a:ea typeface="黑体" pitchFamily="49" charset="-122"/>
              </a:rPr>
              <a:t> </a:t>
            </a:r>
            <a:r>
              <a:rPr lang="en-US" altLang="zh-CN" sz="5400" b="1" dirty="0" smtClean="0">
                <a:solidFill>
                  <a:srgbClr val="0000FF"/>
                </a:solidFill>
                <a:ea typeface="黑体" pitchFamily="49" charset="-122"/>
              </a:rPr>
              <a:t> </a:t>
            </a:r>
            <a:r>
              <a:rPr lang="zh-CN" sz="5400" b="1" dirty="0" smtClean="0">
                <a:solidFill>
                  <a:srgbClr val="FF0000"/>
                </a:solidFill>
                <a:ea typeface="黑体" pitchFamily="49" charset="-122"/>
              </a:rPr>
              <a:t>要厚积薄发，不要炫耀张狂</a:t>
            </a:r>
            <a:endParaRPr lang="zh-CN" sz="5400" b="1" dirty="0" smtClean="0">
              <a:solidFill>
                <a:srgbClr val="FF0000"/>
              </a:solidFill>
              <a:ea typeface="黑体" pitchFamily="49" charset="-122"/>
            </a:endParaRPr>
          </a:p>
          <a:p>
            <a:pPr algn="l" eaLnBrk="1" hangingPunct="1"/>
            <a:r>
              <a:rPr lang="zh-CN" altLang="zh-CN" sz="5400" b="1" dirty="0" smtClean="0">
                <a:solidFill>
                  <a:srgbClr val="008000"/>
                </a:solidFill>
                <a:ea typeface="黑体" pitchFamily="49" charset="-122"/>
              </a:rPr>
              <a:t>    “</a:t>
            </a:r>
            <a:r>
              <a:rPr lang="zh-CN" sz="5400" b="1" dirty="0" smtClean="0">
                <a:solidFill>
                  <a:srgbClr val="008000"/>
                </a:solidFill>
                <a:ea typeface="黑体" pitchFamily="49" charset="-122"/>
              </a:rPr>
              <a:t>爱惜芳心莫轻吐，且教桃</a:t>
            </a:r>
            <a:endParaRPr lang="en-US" altLang="zh-CN" sz="5400" b="1" dirty="0" smtClean="0">
              <a:solidFill>
                <a:srgbClr val="008000"/>
              </a:solidFill>
              <a:ea typeface="黑体" pitchFamily="49" charset="-122"/>
            </a:endParaRPr>
          </a:p>
          <a:p>
            <a:pPr algn="l" eaLnBrk="1" hangingPunct="1"/>
            <a:r>
              <a:rPr lang="zh-CN" sz="5400" b="1" dirty="0" smtClean="0">
                <a:solidFill>
                  <a:srgbClr val="008000"/>
                </a:solidFill>
                <a:ea typeface="黑体" pitchFamily="49" charset="-122"/>
              </a:rPr>
              <a:t>李闹春风。”  </a:t>
            </a:r>
            <a:r>
              <a:rPr lang="zh-CN" sz="5400" b="1" dirty="0" smtClean="0">
                <a:solidFill>
                  <a:srgbClr val="0000FF"/>
                </a:solidFill>
                <a:ea typeface="黑体" pitchFamily="49" charset="-122"/>
              </a:rPr>
              <a:t>元好问的这句</a:t>
            </a:r>
            <a:endParaRPr lang="en-US" altLang="zh-CN" sz="5400" b="1" dirty="0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/>
            <a:r>
              <a:rPr lang="zh-CN" sz="5400" b="1" dirty="0" smtClean="0">
                <a:solidFill>
                  <a:srgbClr val="0000FF"/>
                </a:solidFill>
                <a:ea typeface="黑体" pitchFamily="49" charset="-122"/>
              </a:rPr>
              <a:t>诗，写出了海棠花蕾的虚心好</a:t>
            </a:r>
            <a:endParaRPr lang="en-US" altLang="zh-CN" sz="5400" b="1" dirty="0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/>
            <a:r>
              <a:rPr lang="zh-CN" sz="5400" b="1" dirty="0" smtClean="0">
                <a:solidFill>
                  <a:srgbClr val="0000FF"/>
                </a:solidFill>
                <a:ea typeface="黑体" pitchFamily="49" charset="-122"/>
              </a:rPr>
              <a:t>学，也写出了桃花李花的骄傲</a:t>
            </a:r>
            <a:endParaRPr lang="en-US" altLang="zh-CN" sz="5400" b="1" dirty="0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/>
            <a:r>
              <a:rPr lang="zh-CN" sz="5400" b="1" dirty="0" smtClean="0">
                <a:solidFill>
                  <a:srgbClr val="0000FF"/>
                </a:solidFill>
                <a:ea typeface="黑体" pitchFamily="49" charset="-122"/>
              </a:rPr>
              <a:t>张狂，更形成了两者的强烈对</a:t>
            </a:r>
            <a:endParaRPr lang="en-US" altLang="zh-CN" sz="5400" b="1" dirty="0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/>
            <a:r>
              <a:rPr lang="zh-CN" sz="5400" b="1" dirty="0" smtClean="0">
                <a:solidFill>
                  <a:srgbClr val="0000FF"/>
                </a:solidFill>
                <a:ea typeface="黑体" pitchFamily="49" charset="-122"/>
              </a:rPr>
              <a:t>比。</a:t>
            </a:r>
            <a:endParaRPr lang="zh-CN" sz="5400" b="1" dirty="0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/>
            <a:r>
              <a:rPr lang="zh-CN" sz="5400" b="1" dirty="0" smtClean="0">
                <a:solidFill>
                  <a:srgbClr val="0000FF"/>
                </a:solidFill>
                <a:ea typeface="黑体" pitchFamily="49" charset="-122"/>
              </a:rPr>
              <a:t>    </a:t>
            </a:r>
            <a:endParaRPr lang="zh-CN" sz="5400" b="1" dirty="0" smtClean="0">
              <a:solidFill>
                <a:srgbClr val="0000FF"/>
              </a:solidFill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20000"/>
              </a:lnSpc>
            </a:pPr>
            <a:r>
              <a:rPr lang="en-US" altLang="zh-CN" sz="4400" b="1" dirty="0" smtClean="0">
                <a:solidFill>
                  <a:srgbClr val="0000FF"/>
                </a:solidFill>
                <a:ea typeface="黑体" pitchFamily="49" charset="-122"/>
              </a:rPr>
              <a:t>         </a:t>
            </a:r>
            <a:r>
              <a:rPr lang="zh-CN" sz="4400" b="1" dirty="0" smtClean="0">
                <a:solidFill>
                  <a:srgbClr val="0000FF"/>
                </a:solidFill>
                <a:ea typeface="黑体" pitchFamily="49" charset="-122"/>
              </a:rPr>
              <a:t>不得不承认，目前我们的同龄人中确实存在不少爱炫耀张狂的人。有些人取得了一点小小的成绩，就自认为天下无敌；有些人侥幸获得较大的荣耀，就不把其他人放在眼里；还有些人甚至自己一点水平都没有，就四处讽刺嘲笑打击其他比自己强的人。</a:t>
            </a:r>
            <a:endParaRPr lang="zh-CN" sz="4400" b="1" dirty="0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zh-CN" sz="4400" b="1" dirty="0" smtClean="0">
                <a:solidFill>
                  <a:srgbClr val="0000FF"/>
                </a:solidFill>
                <a:ea typeface="黑体" pitchFamily="49" charset="-122"/>
              </a:rPr>
              <a:t>    </a:t>
            </a:r>
            <a:endParaRPr lang="zh-CN" altLang="zh-CN" sz="4400" b="1" dirty="0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zh-CN" sz="4400" b="1" dirty="0" smtClean="0">
                <a:solidFill>
                  <a:srgbClr val="0000FF"/>
                </a:solidFill>
                <a:ea typeface="黑体" pitchFamily="49" charset="-122"/>
              </a:rPr>
              <a:t>       </a:t>
            </a:r>
            <a:endParaRPr lang="zh-CN" altLang="zh-CN" sz="4400" b="1" dirty="0" smtClean="0">
              <a:solidFill>
                <a:srgbClr val="0000FF"/>
              </a:solidFill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zh-CN" sz="4800" b="1" dirty="0" smtClean="0">
                <a:solidFill>
                  <a:srgbClr val="FF0000"/>
                </a:solidFill>
                <a:ea typeface="黑体" pitchFamily="49" charset="-122"/>
              </a:rPr>
              <a:t>明明是丑陋的乌鸦，偏偏自认为</a:t>
            </a:r>
            <a:endParaRPr lang="zh-CN" sz="4800" b="1" dirty="0" smtClean="0">
              <a:solidFill>
                <a:srgbClr val="FF0000"/>
              </a:solidFill>
              <a:ea typeface="黑体" pitchFamily="49" charset="-122"/>
            </a:endParaRPr>
          </a:p>
          <a:p>
            <a:pPr algn="l" eaLnBrk="1" hangingPunct="1"/>
            <a:r>
              <a:rPr lang="zh-CN" sz="4800" b="1" dirty="0" smtClean="0">
                <a:solidFill>
                  <a:srgbClr val="FF0000"/>
                </a:solidFill>
                <a:ea typeface="黑体" pitchFamily="49" charset="-122"/>
              </a:rPr>
              <a:t>是高贵的天鹅；明明是破烂的奥</a:t>
            </a:r>
            <a:endParaRPr lang="zh-CN" sz="4800" b="1" dirty="0" smtClean="0">
              <a:solidFill>
                <a:srgbClr val="FF0000"/>
              </a:solidFill>
              <a:ea typeface="黑体" pitchFamily="49" charset="-122"/>
            </a:endParaRPr>
          </a:p>
          <a:p>
            <a:pPr algn="l" eaLnBrk="1" hangingPunct="1"/>
            <a:r>
              <a:rPr lang="zh-CN" sz="4800" b="1" dirty="0" smtClean="0">
                <a:solidFill>
                  <a:srgbClr val="FF0000"/>
                </a:solidFill>
                <a:ea typeface="黑体" pitchFamily="49" charset="-122"/>
              </a:rPr>
              <a:t>拓，偏偏自认为是高贵的奔驰；</a:t>
            </a:r>
            <a:endParaRPr lang="zh-CN" sz="4800" b="1" dirty="0" smtClean="0">
              <a:solidFill>
                <a:srgbClr val="FF0000"/>
              </a:solidFill>
              <a:ea typeface="黑体" pitchFamily="49" charset="-122"/>
            </a:endParaRPr>
          </a:p>
          <a:p>
            <a:pPr algn="l" eaLnBrk="1" hangingPunct="1"/>
            <a:r>
              <a:rPr lang="zh-CN" sz="4800" b="1" dirty="0" smtClean="0">
                <a:solidFill>
                  <a:srgbClr val="FF0000"/>
                </a:solidFill>
                <a:ea typeface="黑体" pitchFamily="49" charset="-122"/>
              </a:rPr>
              <a:t>明明是低贱的小人，偏偏自认为</a:t>
            </a:r>
            <a:endParaRPr lang="zh-CN" sz="4800" b="1" dirty="0" smtClean="0">
              <a:solidFill>
                <a:srgbClr val="FF0000"/>
              </a:solidFill>
              <a:ea typeface="黑体" pitchFamily="49" charset="-122"/>
            </a:endParaRPr>
          </a:p>
          <a:p>
            <a:pPr algn="l" eaLnBrk="1" hangingPunct="1"/>
            <a:r>
              <a:rPr lang="zh-CN" sz="4800" b="1" dirty="0" smtClean="0">
                <a:solidFill>
                  <a:srgbClr val="FF0000"/>
                </a:solidFill>
                <a:ea typeface="黑体" pitchFamily="49" charset="-122"/>
              </a:rPr>
              <a:t>是伟大的英雄。</a:t>
            </a:r>
            <a:r>
              <a:rPr lang="zh-CN" sz="4800" b="1" dirty="0" smtClean="0">
                <a:solidFill>
                  <a:srgbClr val="0000FF"/>
                </a:solidFill>
                <a:ea typeface="黑体" pitchFamily="49" charset="-122"/>
              </a:rPr>
              <a:t>这种人，不仅我</a:t>
            </a:r>
            <a:endParaRPr lang="zh-CN" sz="4800" b="1" dirty="0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/>
            <a:r>
              <a:rPr lang="zh-CN" sz="4800" b="1" dirty="0" smtClean="0">
                <a:solidFill>
                  <a:srgbClr val="0000FF"/>
                </a:solidFill>
                <a:ea typeface="黑体" pitchFamily="49" charset="-122"/>
              </a:rPr>
              <a:t>看不起，无论何时何地都会遭到</a:t>
            </a:r>
            <a:endParaRPr lang="zh-CN" sz="4800" b="1" dirty="0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/>
            <a:r>
              <a:rPr lang="zh-CN" sz="4800" b="1" dirty="0" smtClean="0">
                <a:solidFill>
                  <a:srgbClr val="0000FF"/>
                </a:solidFill>
                <a:ea typeface="黑体" pitchFamily="49" charset="-122"/>
              </a:rPr>
              <a:t>人们的鄙视。</a:t>
            </a:r>
            <a:endParaRPr lang="zh-CN" sz="4800" b="1" dirty="0" smtClean="0">
              <a:solidFill>
                <a:srgbClr val="0000FF"/>
              </a:solidFill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CN" altLang="zh-CN" sz="5400" b="1" dirty="0" smtClean="0">
                <a:solidFill>
                  <a:srgbClr val="0000FF"/>
                </a:solidFill>
                <a:ea typeface="黑体" pitchFamily="49" charset="-122"/>
              </a:rPr>
              <a:t>       </a:t>
            </a:r>
            <a:r>
              <a:rPr lang="zh-CN" sz="5400" b="1" dirty="0" smtClean="0">
                <a:solidFill>
                  <a:srgbClr val="FF0000"/>
                </a:solidFill>
                <a:ea typeface="黑体" pitchFamily="49" charset="-122"/>
              </a:rPr>
              <a:t>只因为他们不清楚自己的</a:t>
            </a:r>
            <a:endParaRPr lang="en-US" altLang="zh-CN" sz="5400" b="1" dirty="0" smtClean="0">
              <a:solidFill>
                <a:srgbClr val="FF0000"/>
              </a:solidFill>
              <a:ea typeface="黑体" pitchFamily="49" charset="-122"/>
            </a:endParaRPr>
          </a:p>
          <a:p>
            <a:pPr algn="l" eaLnBrk="1" hangingPunct="1"/>
            <a:r>
              <a:rPr lang="zh-CN" sz="5400" b="1" dirty="0" smtClean="0">
                <a:solidFill>
                  <a:srgbClr val="FF0000"/>
                </a:solidFill>
                <a:ea typeface="黑体" pitchFamily="49" charset="-122"/>
              </a:rPr>
              <a:t>实力，只因为他们戴着虚伪的</a:t>
            </a:r>
            <a:endParaRPr lang="en-US" altLang="zh-CN" sz="5400" b="1" dirty="0" smtClean="0">
              <a:solidFill>
                <a:srgbClr val="FF0000"/>
              </a:solidFill>
              <a:ea typeface="黑体" pitchFamily="49" charset="-122"/>
            </a:endParaRPr>
          </a:p>
          <a:p>
            <a:pPr algn="l" eaLnBrk="1" hangingPunct="1"/>
            <a:r>
              <a:rPr lang="zh-CN" sz="5400" b="1" dirty="0" smtClean="0">
                <a:solidFill>
                  <a:srgbClr val="FF0000"/>
                </a:solidFill>
                <a:ea typeface="黑体" pitchFamily="49" charset="-122"/>
              </a:rPr>
              <a:t>面具，只因为他们不懂得谦虚。</a:t>
            </a:r>
            <a:r>
              <a:rPr lang="zh-CN" altLang="zh-CN" sz="5400" b="1" dirty="0" smtClean="0">
                <a:solidFill>
                  <a:srgbClr val="FF0000"/>
                </a:solidFill>
                <a:ea typeface="黑体" pitchFamily="49" charset="-122"/>
              </a:rPr>
              <a:t> </a:t>
            </a:r>
            <a:endParaRPr lang="en-US" altLang="zh-CN" sz="5400" b="1" dirty="0" smtClean="0">
              <a:solidFill>
                <a:srgbClr val="FF0000"/>
              </a:solidFill>
              <a:ea typeface="黑体" pitchFamily="49" charset="-122"/>
            </a:endParaRPr>
          </a:p>
          <a:p>
            <a:pPr algn="l" eaLnBrk="1" hangingPunct="1"/>
            <a:r>
              <a:rPr lang="zh-CN" sz="5400" b="1" dirty="0" smtClean="0">
                <a:solidFill>
                  <a:srgbClr val="FF0000"/>
                </a:solidFill>
                <a:ea typeface="黑体" pitchFamily="49" charset="-122"/>
              </a:rPr>
              <a:t>连伟大的孔子都知道“三人行，</a:t>
            </a:r>
            <a:endParaRPr lang="en-US" altLang="zh-CN" sz="5400" b="1" dirty="0" smtClean="0">
              <a:solidFill>
                <a:srgbClr val="FF0000"/>
              </a:solidFill>
              <a:ea typeface="黑体" pitchFamily="49" charset="-122"/>
            </a:endParaRPr>
          </a:p>
          <a:p>
            <a:pPr algn="l" eaLnBrk="1" hangingPunct="1"/>
            <a:r>
              <a:rPr lang="zh-CN" sz="5400" b="1" dirty="0" smtClean="0">
                <a:solidFill>
                  <a:srgbClr val="FF0000"/>
                </a:solidFill>
                <a:ea typeface="黑体" pitchFamily="49" charset="-122"/>
              </a:rPr>
              <a:t>必有我师。”可那些浅薄的桃</a:t>
            </a:r>
            <a:endParaRPr lang="en-US" altLang="zh-CN" sz="5400" b="1" dirty="0" smtClean="0">
              <a:solidFill>
                <a:srgbClr val="FF0000"/>
              </a:solidFill>
              <a:ea typeface="黑体" pitchFamily="49" charset="-122"/>
            </a:endParaRPr>
          </a:p>
          <a:p>
            <a:pPr algn="l" eaLnBrk="1" hangingPunct="1"/>
            <a:r>
              <a:rPr lang="zh-CN" sz="5400" b="1" dirty="0" smtClean="0">
                <a:solidFill>
                  <a:srgbClr val="FF0000"/>
                </a:solidFill>
                <a:ea typeface="黑体" pitchFamily="49" charset="-122"/>
              </a:rPr>
              <a:t>李，却还在不知羞耻的</a:t>
            </a:r>
            <a:r>
              <a:rPr lang="zh-CN" altLang="zh-CN" sz="5400" b="1" dirty="0" smtClean="0">
                <a:solidFill>
                  <a:srgbClr val="FF0000"/>
                </a:solidFill>
                <a:ea typeface="黑体" pitchFamily="49" charset="-122"/>
              </a:rPr>
              <a:t>“</a:t>
            </a:r>
            <a:r>
              <a:rPr lang="zh-CN" sz="5400" b="1" dirty="0" smtClean="0">
                <a:solidFill>
                  <a:srgbClr val="FF0000"/>
                </a:solidFill>
                <a:ea typeface="黑体" pitchFamily="49" charset="-122"/>
              </a:rPr>
              <a:t>闹春</a:t>
            </a:r>
            <a:endParaRPr lang="en-US" altLang="zh-CN" sz="5400" b="1" dirty="0" smtClean="0">
              <a:solidFill>
                <a:srgbClr val="FF0000"/>
              </a:solidFill>
              <a:ea typeface="黑体" pitchFamily="49" charset="-122"/>
            </a:endParaRPr>
          </a:p>
          <a:p>
            <a:pPr algn="l" eaLnBrk="1" hangingPunct="1"/>
            <a:r>
              <a:rPr lang="zh-CN" sz="5400" b="1" dirty="0" smtClean="0">
                <a:solidFill>
                  <a:srgbClr val="FF0000"/>
                </a:solidFill>
                <a:ea typeface="黑体" pitchFamily="49" charset="-122"/>
              </a:rPr>
              <a:t>风”！</a:t>
            </a:r>
            <a:endParaRPr lang="zh-CN" sz="5400" b="1" dirty="0" smtClean="0">
              <a:solidFill>
                <a:srgbClr val="FF0000"/>
              </a:solidFill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35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众里寻他千百度，</a:t>
            </a:r>
            <a:endParaRPr lang="en-US" altLang="zh-CN" sz="352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35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蓦然回首，</a:t>
            </a:r>
            <a:endParaRPr lang="en-US" altLang="zh-CN" sz="352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35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那人却在灯下写</a:t>
            </a:r>
            <a:endParaRPr lang="en-US" altLang="zh-CN" sz="352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35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作业。</a:t>
            </a:r>
            <a:endParaRPr lang="zh-CN" altLang="en-US" sz="352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en-US" altLang="zh-CN" sz="35200" b="1" dirty="0" smtClean="0">
                <a:latin typeface="黑体" pitchFamily="49" charset="-122"/>
                <a:ea typeface="黑体" pitchFamily="49" charset="-122"/>
              </a:rPr>
              <a:t> </a:t>
            </a:r>
            <a:endParaRPr lang="zh-CN" altLang="zh-CN" sz="35200" b="1" dirty="0" smtClean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zh-CN" altLang="zh-CN" sz="4800" b="1" smtClean="0">
                <a:solidFill>
                  <a:srgbClr val="0000FF"/>
                </a:solidFill>
                <a:ea typeface="黑体" pitchFamily="49" charset="-122"/>
              </a:rPr>
              <a:t>                    </a:t>
            </a:r>
            <a:r>
              <a:rPr lang="zh-CN" sz="4800" b="1" smtClean="0">
                <a:solidFill>
                  <a:srgbClr val="FF0000"/>
                </a:solidFill>
                <a:ea typeface="黑体" pitchFamily="49" charset="-122"/>
              </a:rPr>
              <a:t>学会低调</a:t>
            </a:r>
            <a:endParaRPr lang="zh-CN" sz="4800" b="1" smtClean="0">
              <a:solidFill>
                <a:srgbClr val="FF0000"/>
              </a:solidFill>
              <a:ea typeface="黑体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altLang="zh-CN" sz="4800" b="1" smtClean="0">
                <a:solidFill>
                  <a:srgbClr val="0000FF"/>
                </a:solidFill>
                <a:ea typeface="黑体" pitchFamily="49" charset="-122"/>
              </a:rPr>
              <a:t>       </a:t>
            </a:r>
            <a:r>
              <a:rPr lang="zh-CN" sz="4800" b="1" smtClean="0">
                <a:solidFill>
                  <a:srgbClr val="008000"/>
                </a:solidFill>
                <a:ea typeface="黑体" pitchFamily="49" charset="-122"/>
              </a:rPr>
              <a:t>常在学校看到这样的情景：</a:t>
            </a:r>
            <a:endParaRPr lang="zh-CN" sz="4800" b="1" smtClean="0">
              <a:solidFill>
                <a:srgbClr val="008000"/>
              </a:solidFill>
              <a:ea typeface="黑体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sz="4800" b="1" smtClean="0">
                <a:solidFill>
                  <a:srgbClr val="008000"/>
                </a:solidFill>
                <a:ea typeface="黑体" pitchFamily="49" charset="-122"/>
              </a:rPr>
              <a:t>几个同学在一起谈话，有人提起</a:t>
            </a:r>
            <a:endParaRPr lang="zh-CN" sz="4800" b="1" smtClean="0">
              <a:solidFill>
                <a:srgbClr val="008000"/>
              </a:solidFill>
              <a:ea typeface="黑体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sz="4800" b="1" smtClean="0">
                <a:solidFill>
                  <a:srgbClr val="008000"/>
                </a:solidFill>
                <a:ea typeface="黑体" pitchFamily="49" charset="-122"/>
              </a:rPr>
              <a:t>一件事，另一个人立刻窜出来大</a:t>
            </a:r>
            <a:endParaRPr lang="zh-CN" sz="4800" b="1" smtClean="0">
              <a:solidFill>
                <a:srgbClr val="008000"/>
              </a:solidFill>
              <a:ea typeface="黑体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sz="4800" b="1" smtClean="0">
                <a:solidFill>
                  <a:srgbClr val="008000"/>
                </a:solidFill>
                <a:ea typeface="黑体" pitchFamily="49" charset="-122"/>
              </a:rPr>
              <a:t>声说道“我知道，我知道！”然后口若悬河，讲得天花乱坠，殊</a:t>
            </a:r>
            <a:endParaRPr lang="en-US" altLang="zh-CN" sz="4800" b="1" smtClean="0">
              <a:solidFill>
                <a:srgbClr val="008000"/>
              </a:solidFill>
              <a:ea typeface="黑体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sz="4800" b="1" smtClean="0">
                <a:solidFill>
                  <a:srgbClr val="008000"/>
                </a:solidFill>
                <a:ea typeface="黑体" pitchFamily="49" charset="-122"/>
              </a:rPr>
              <a:t>不知内容根本不着边，引得众人</a:t>
            </a:r>
            <a:endParaRPr lang="en-US" altLang="zh-CN" sz="4800" b="1" smtClean="0">
              <a:solidFill>
                <a:srgbClr val="008000"/>
              </a:solidFill>
              <a:ea typeface="黑体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sz="4800" b="1" smtClean="0">
                <a:solidFill>
                  <a:srgbClr val="008000"/>
                </a:solidFill>
                <a:ea typeface="黑体" pitchFamily="49" charset="-122"/>
              </a:rPr>
              <a:t>一片哄笑。</a:t>
            </a:r>
            <a:endParaRPr lang="zh-CN" sz="4800" b="1" smtClean="0">
              <a:solidFill>
                <a:srgbClr val="008000"/>
              </a:solidFill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zh-CN" altLang="zh-CN" sz="4800" b="1" smtClean="0">
                <a:solidFill>
                  <a:srgbClr val="0000FF"/>
                </a:solidFill>
                <a:ea typeface="黑体" pitchFamily="49" charset="-122"/>
              </a:rPr>
              <a:t>   </a:t>
            </a:r>
            <a:r>
              <a:rPr lang="zh-CN" sz="4800" b="1" smtClean="0">
                <a:solidFill>
                  <a:srgbClr val="008000"/>
                </a:solidFill>
                <a:ea typeface="黑体" pitchFamily="49" charset="-122"/>
              </a:rPr>
              <a:t>更有甚者，竟在教室里大喊大</a:t>
            </a:r>
            <a:endParaRPr lang="zh-CN" sz="4800" b="1" smtClean="0">
              <a:solidFill>
                <a:srgbClr val="008000"/>
              </a:solidFill>
              <a:ea typeface="黑体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sz="4800" b="1" smtClean="0">
                <a:solidFill>
                  <a:srgbClr val="008000"/>
                </a:solidFill>
                <a:ea typeface="黑体" pitchFamily="49" charset="-122"/>
              </a:rPr>
              <a:t>叫，沾沾自喜，一副志得意满唯</a:t>
            </a:r>
            <a:endParaRPr lang="zh-CN" sz="4800" b="1" smtClean="0">
              <a:solidFill>
                <a:srgbClr val="008000"/>
              </a:solidFill>
              <a:ea typeface="黑体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sz="4800" b="1" smtClean="0">
                <a:solidFill>
                  <a:srgbClr val="008000"/>
                </a:solidFill>
                <a:ea typeface="黑体" pitchFamily="49" charset="-122"/>
              </a:rPr>
              <a:t>恐天下不知的样子，是为人所不</a:t>
            </a:r>
            <a:endParaRPr lang="zh-CN" sz="4800" b="1" smtClean="0">
              <a:solidFill>
                <a:srgbClr val="008000"/>
              </a:solidFill>
              <a:ea typeface="黑体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sz="4800" b="1" smtClean="0">
                <a:solidFill>
                  <a:srgbClr val="008000"/>
                </a:solidFill>
                <a:ea typeface="黑体" pitchFamily="49" charset="-122"/>
              </a:rPr>
              <a:t>齿。我很能体会他们的心情，他</a:t>
            </a:r>
            <a:endParaRPr lang="zh-CN" sz="4800" b="1" smtClean="0">
              <a:solidFill>
                <a:srgbClr val="008000"/>
              </a:solidFill>
              <a:ea typeface="黑体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sz="4800" b="1" smtClean="0">
                <a:solidFill>
                  <a:srgbClr val="008000"/>
                </a:solidFill>
                <a:ea typeface="黑体" pitchFamily="49" charset="-122"/>
              </a:rPr>
              <a:t>们，是太耐不住寂寞，太急功近</a:t>
            </a:r>
            <a:endParaRPr lang="zh-CN" sz="4800" b="1" smtClean="0">
              <a:solidFill>
                <a:srgbClr val="008000"/>
              </a:solidFill>
              <a:ea typeface="黑体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sz="4800" b="1" smtClean="0">
                <a:solidFill>
                  <a:srgbClr val="008000"/>
                </a:solidFill>
                <a:ea typeface="黑体" pitchFamily="49" charset="-122"/>
              </a:rPr>
              <a:t>利，太急于炫耀自己，反而被人</a:t>
            </a:r>
            <a:endParaRPr lang="zh-CN" sz="4800" b="1" smtClean="0">
              <a:solidFill>
                <a:srgbClr val="008000"/>
              </a:solidFill>
              <a:ea typeface="黑体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sz="4800" b="1" smtClean="0">
                <a:solidFill>
                  <a:srgbClr val="008000"/>
                </a:solidFill>
                <a:ea typeface="黑体" pitchFamily="49" charset="-122"/>
              </a:rPr>
              <a:t>耻笑，功没求到，名声倒是臭了</a:t>
            </a:r>
            <a:endParaRPr lang="zh-CN" sz="4800" b="1" smtClean="0">
              <a:solidFill>
                <a:srgbClr val="008000"/>
              </a:solidFill>
              <a:ea typeface="黑体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sz="4800" b="1" smtClean="0">
                <a:solidFill>
                  <a:srgbClr val="008000"/>
                </a:solidFill>
                <a:ea typeface="黑体" pitchFamily="49" charset="-122"/>
              </a:rPr>
              <a:t>不少。</a:t>
            </a:r>
            <a:endParaRPr lang="zh-CN" sz="4800" b="1" smtClean="0">
              <a:solidFill>
                <a:srgbClr val="008000"/>
              </a:solidFill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algn="l" eaLnBrk="1" hangingPunct="1">
              <a:lnSpc>
                <a:spcPct val="110000"/>
              </a:lnSpc>
            </a:pPr>
            <a:r>
              <a:rPr lang="zh-CN" sz="4400" b="1" dirty="0" smtClean="0">
                <a:solidFill>
                  <a:srgbClr val="008000"/>
                </a:solidFill>
                <a:latin typeface="黑体" pitchFamily="49" charset="-122"/>
                <a:ea typeface="黑体" pitchFamily="49" charset="-122"/>
              </a:rPr>
              <a:t>他意味深长地为她的儿辈们留下一</a:t>
            </a:r>
            <a:endParaRPr lang="en-US" altLang="zh-CN" sz="4400" b="1" dirty="0" smtClean="0">
              <a:solidFill>
                <a:srgbClr val="008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>
              <a:lnSpc>
                <a:spcPct val="110000"/>
              </a:lnSpc>
            </a:pPr>
            <a:r>
              <a:rPr lang="zh-CN" sz="4400" b="1" dirty="0" smtClean="0">
                <a:solidFill>
                  <a:srgbClr val="008000"/>
                </a:solidFill>
                <a:latin typeface="黑体" pitchFamily="49" charset="-122"/>
                <a:ea typeface="黑体" pitchFamily="49" charset="-122"/>
              </a:rPr>
              <a:t>句话</a:t>
            </a:r>
            <a:r>
              <a:rPr lang="zh-CN" sz="4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sz="4400" b="1" dirty="0" smtClean="0">
                <a:solidFill>
                  <a:srgbClr val="0000FF"/>
                </a:solidFill>
                <a:ea typeface="黑体" pitchFamily="49" charset="-122"/>
              </a:rPr>
              <a:t>“</a:t>
            </a:r>
            <a:r>
              <a:rPr lang="zh-CN" sz="4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爱惜芳心莫轻吐，且教桃</a:t>
            </a:r>
            <a:endParaRPr lang="en-US" altLang="zh-CN" sz="44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>
              <a:lnSpc>
                <a:spcPct val="110000"/>
              </a:lnSpc>
            </a:pPr>
            <a:r>
              <a:rPr lang="zh-CN" sz="4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李闹春风。</a:t>
            </a:r>
            <a:r>
              <a:rPr lang="zh-CN" sz="4400" b="1" dirty="0" smtClean="0">
                <a:solidFill>
                  <a:srgbClr val="0000FF"/>
                </a:solidFill>
                <a:ea typeface="黑体" pitchFamily="49" charset="-122"/>
              </a:rPr>
              <a:t>”</a:t>
            </a:r>
            <a:r>
              <a:rPr lang="zh-CN" sz="4400" b="1" dirty="0" smtClean="0">
                <a:solidFill>
                  <a:srgbClr val="008000"/>
                </a:solidFill>
                <a:latin typeface="黑体" pitchFamily="49" charset="-122"/>
                <a:ea typeface="黑体" pitchFamily="49" charset="-122"/>
              </a:rPr>
              <a:t>来告诫儿孙们不要急功近</a:t>
            </a:r>
            <a:endParaRPr lang="en-US" altLang="zh-CN" sz="4400" b="1" dirty="0" smtClean="0">
              <a:solidFill>
                <a:srgbClr val="008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>
              <a:lnSpc>
                <a:spcPct val="110000"/>
              </a:lnSpc>
            </a:pPr>
            <a:r>
              <a:rPr lang="zh-CN" sz="4400" b="1" dirty="0" smtClean="0">
                <a:solidFill>
                  <a:srgbClr val="008000"/>
                </a:solidFill>
                <a:latin typeface="黑体" pitchFamily="49" charset="-122"/>
                <a:ea typeface="黑体" pitchFamily="49" charset="-122"/>
              </a:rPr>
              <a:t>利，而要脚踏实地，不鸣则已，一鸣惊</a:t>
            </a:r>
            <a:endParaRPr lang="en-US" altLang="zh-CN" sz="4400" b="1" dirty="0" smtClean="0">
              <a:solidFill>
                <a:srgbClr val="008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>
              <a:lnSpc>
                <a:spcPct val="110000"/>
              </a:lnSpc>
            </a:pPr>
            <a:r>
              <a:rPr lang="zh-CN" sz="4400" b="1" dirty="0" smtClean="0">
                <a:solidFill>
                  <a:srgbClr val="008000"/>
                </a:solidFill>
                <a:latin typeface="黑体" pitchFamily="49" charset="-122"/>
                <a:ea typeface="黑体" pitchFamily="49" charset="-122"/>
              </a:rPr>
              <a:t>人，最终实现自己的远大理想。</a:t>
            </a:r>
            <a:endParaRPr lang="zh-CN" sz="4400" b="1" dirty="0" smtClean="0">
              <a:solidFill>
                <a:srgbClr val="008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>
              <a:lnSpc>
                <a:spcPct val="110000"/>
              </a:lnSpc>
            </a:pPr>
            <a:r>
              <a:rPr lang="zh-CN" sz="4400" b="1" dirty="0" smtClean="0">
                <a:solidFill>
                  <a:srgbClr val="008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低调，往往是高度的别称。所以脚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>
              <a:lnSpc>
                <a:spcPct val="110000"/>
              </a:lnSpc>
            </a:pPr>
            <a:r>
              <a:rPr lang="zh-CN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踏实地地做人做事，其实是距离成就大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>
              <a:lnSpc>
                <a:spcPct val="110000"/>
              </a:lnSpc>
            </a:pPr>
            <a:r>
              <a:rPr lang="zh-CN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功最近的道路。</a:t>
            </a:r>
            <a:endParaRPr 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zh-CN" altLang="zh-CN" sz="4800" b="1" smtClean="0">
                <a:solidFill>
                  <a:srgbClr val="0000FF"/>
                </a:solidFill>
              </a:rPr>
              <a:t>            </a:t>
            </a:r>
            <a:r>
              <a:rPr lang="zh-CN" sz="4800" b="1" smtClean="0">
                <a:solidFill>
                  <a:srgbClr val="FF0000"/>
                </a:solidFill>
                <a:ea typeface="黑体" pitchFamily="49" charset="-122"/>
              </a:rPr>
              <a:t>青少年要理智清醒</a:t>
            </a:r>
            <a:r>
              <a:rPr lang="zh-CN" sz="4800" b="1" smtClean="0">
                <a:solidFill>
                  <a:srgbClr val="0000FF"/>
                </a:solidFill>
              </a:rPr>
              <a:t>       </a:t>
            </a:r>
            <a:endParaRPr lang="zh-CN" sz="4800" b="1" smtClean="0">
              <a:solidFill>
                <a:srgbClr val="0000FF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sz="4000" b="1" smtClean="0">
                <a:solidFill>
                  <a:srgbClr val="0000FF"/>
                </a:solidFill>
                <a:ea typeface="黑体" pitchFamily="49" charset="-122"/>
              </a:rPr>
              <a:t>       曾经有这样一个轰动一时的事件：</a:t>
            </a:r>
            <a:endParaRPr lang="zh-CN" sz="4000" b="1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sz="4000" b="1" smtClean="0">
                <a:solidFill>
                  <a:srgbClr val="0000FF"/>
                </a:solidFill>
                <a:ea typeface="黑体" pitchFamily="49" charset="-122"/>
              </a:rPr>
              <a:t>一名大学生在动物园里用硫酸泼狗熊。</a:t>
            </a:r>
            <a:endParaRPr lang="zh-CN" sz="4000" b="1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sz="4000" b="1" smtClean="0">
                <a:solidFill>
                  <a:srgbClr val="0000FF"/>
                </a:solidFill>
                <a:ea typeface="黑体" pitchFamily="49" charset="-122"/>
              </a:rPr>
              <a:t>他未曾想过这样做的严重后果，可能只</a:t>
            </a:r>
            <a:endParaRPr lang="zh-CN" sz="4000" b="1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sz="4000" b="1" smtClean="0">
                <a:solidFill>
                  <a:srgbClr val="0000FF"/>
                </a:solidFill>
                <a:ea typeface="黑体" pitchFamily="49" charset="-122"/>
              </a:rPr>
              <a:t>是一个突然蹦入脑海的念头，便使他冲</a:t>
            </a:r>
            <a:endParaRPr lang="zh-CN" sz="4000" b="1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sz="4000" b="1" smtClean="0">
                <a:solidFill>
                  <a:srgbClr val="0000FF"/>
                </a:solidFill>
                <a:ea typeface="黑体" pitchFamily="49" charset="-122"/>
              </a:rPr>
              <a:t>动地付诸行动。 </a:t>
            </a:r>
            <a:endParaRPr lang="zh-CN" sz="4000" b="1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sz="4000" b="1" smtClean="0">
                <a:solidFill>
                  <a:srgbClr val="0000FF"/>
                </a:solidFill>
                <a:ea typeface="黑体" pitchFamily="49" charset="-122"/>
              </a:rPr>
              <a:t>       </a:t>
            </a:r>
            <a:r>
              <a:rPr lang="zh-CN" sz="4000" b="1" smtClean="0">
                <a:solidFill>
                  <a:srgbClr val="008000"/>
                </a:solidFill>
                <a:ea typeface="黑体" pitchFamily="49" charset="-122"/>
              </a:rPr>
              <a:t>“爱惜芳心莫轻吐，且教桃李闹春</a:t>
            </a:r>
            <a:endParaRPr lang="zh-CN" sz="4000" b="1" smtClean="0">
              <a:solidFill>
                <a:srgbClr val="008000"/>
              </a:solidFill>
              <a:ea typeface="黑体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sz="4000" b="1" smtClean="0">
                <a:solidFill>
                  <a:srgbClr val="008000"/>
                </a:solidFill>
                <a:ea typeface="黑体" pitchFamily="49" charset="-122"/>
              </a:rPr>
              <a:t>风。”</a:t>
            </a:r>
            <a:r>
              <a:rPr lang="zh-CN" sz="4000" b="1" smtClean="0">
                <a:solidFill>
                  <a:srgbClr val="0000FF"/>
                </a:solidFill>
                <a:ea typeface="黑体" pitchFamily="49" charset="-122"/>
              </a:rPr>
              <a:t>理智和清醒是青少年必不可少的。</a:t>
            </a:r>
            <a:endParaRPr lang="zh-CN" sz="4000" b="1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sz="4000" b="1" smtClean="0">
                <a:solidFill>
                  <a:srgbClr val="0000FF"/>
                </a:solidFill>
                <a:ea typeface="黑体" pitchFamily="49" charset="-122"/>
              </a:rPr>
              <a:t>只因一时的盲目冲动而跳楼的人，一定</a:t>
            </a:r>
            <a:endParaRPr lang="zh-CN" sz="4000" b="1" smtClean="0">
              <a:solidFill>
                <a:srgbClr val="0000FF"/>
              </a:solidFill>
              <a:ea typeface="黑体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sz="4000" b="1" smtClean="0">
                <a:solidFill>
                  <a:srgbClr val="0000FF"/>
                </a:solidFill>
                <a:ea typeface="黑体" pitchFamily="49" charset="-122"/>
              </a:rPr>
              <a:t>缺乏理智清醒的思考。</a:t>
            </a:r>
            <a:endParaRPr lang="zh-CN" sz="4000" b="1" smtClean="0">
              <a:solidFill>
                <a:srgbClr val="0000FF"/>
              </a:solidFill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zh-CN" altLang="zh-CN" sz="4400" b="1" smtClean="0">
                <a:solidFill>
                  <a:srgbClr val="0000FF"/>
                </a:solidFill>
                <a:ea typeface="黑体" pitchFamily="49" charset="-122"/>
              </a:rPr>
              <a:t>     </a:t>
            </a:r>
            <a:r>
              <a:rPr lang="zh-CN" sz="3600" b="1" smtClean="0">
                <a:solidFill>
                  <a:srgbClr val="0000FF"/>
                </a:solidFill>
                <a:ea typeface="黑体" pitchFamily="49" charset="-122"/>
              </a:rPr>
              <a:t>其实，面对生活中的许多问题，我们都应该</a:t>
            </a:r>
            <a:r>
              <a:rPr lang="zh-CN" sz="3600" b="1" smtClean="0">
                <a:solidFill>
                  <a:srgbClr val="FF0000"/>
                </a:solidFill>
                <a:ea typeface="黑体" pitchFamily="49" charset="-122"/>
              </a:rPr>
              <a:t>理智</a:t>
            </a:r>
            <a:r>
              <a:rPr lang="zh-CN" sz="3600" b="1" smtClean="0">
                <a:solidFill>
                  <a:srgbClr val="0000FF"/>
                </a:solidFill>
                <a:ea typeface="黑体" pitchFamily="49" charset="-122"/>
              </a:rPr>
              <a:t>清醒地思考。</a:t>
            </a:r>
            <a:r>
              <a:rPr lang="zh-CN" sz="3600" b="1" smtClean="0">
                <a:solidFill>
                  <a:srgbClr val="009900"/>
                </a:solidFill>
                <a:ea typeface="黑体" pitchFamily="49" charset="-122"/>
              </a:rPr>
              <a:t>站在香味扑鼻的小摊</a:t>
            </a:r>
            <a:endParaRPr lang="zh-CN" sz="3600" b="1" smtClean="0">
              <a:solidFill>
                <a:srgbClr val="009900"/>
              </a:solidFill>
              <a:ea typeface="黑体" pitchFamily="49" charset="-122"/>
            </a:endParaRPr>
          </a:p>
          <a:p>
            <a:pPr algn="l" eaLnBrk="1" hangingPunct="1"/>
            <a:r>
              <a:rPr lang="zh-CN" sz="3600" b="1" smtClean="0">
                <a:solidFill>
                  <a:srgbClr val="009900"/>
                </a:solidFill>
                <a:ea typeface="黑体" pitchFamily="49" charset="-122"/>
              </a:rPr>
              <a:t>儿前，你应想到那食品是不卫生的，</a:t>
            </a:r>
            <a:r>
              <a:rPr lang="zh-CN" sz="3600" b="1" smtClean="0">
                <a:solidFill>
                  <a:srgbClr val="FF0000"/>
                </a:solidFill>
                <a:ea typeface="黑体" pitchFamily="49" charset="-122"/>
              </a:rPr>
              <a:t>理智</a:t>
            </a:r>
            <a:r>
              <a:rPr lang="zh-CN" sz="3600" b="1" smtClean="0">
                <a:solidFill>
                  <a:srgbClr val="009900"/>
                </a:solidFill>
                <a:ea typeface="黑体" pitchFamily="49" charset="-122"/>
              </a:rPr>
              <a:t>地</a:t>
            </a:r>
            <a:endParaRPr lang="zh-CN" sz="3600" b="1" smtClean="0">
              <a:solidFill>
                <a:srgbClr val="009900"/>
              </a:solidFill>
              <a:ea typeface="黑体" pitchFamily="49" charset="-122"/>
            </a:endParaRPr>
          </a:p>
          <a:p>
            <a:pPr algn="l" eaLnBrk="1" hangingPunct="1"/>
            <a:r>
              <a:rPr lang="zh-CN" sz="3600" b="1" smtClean="0">
                <a:solidFill>
                  <a:srgbClr val="009900"/>
                </a:solidFill>
                <a:ea typeface="黑体" pitchFamily="49" charset="-122"/>
              </a:rPr>
              <a:t>止住口水，悄然离开；与同学发生争执时，</a:t>
            </a:r>
            <a:endParaRPr lang="zh-CN" sz="3600" b="1" smtClean="0">
              <a:solidFill>
                <a:srgbClr val="009900"/>
              </a:solidFill>
              <a:ea typeface="黑体" pitchFamily="49" charset="-122"/>
            </a:endParaRPr>
          </a:p>
          <a:p>
            <a:pPr algn="l" eaLnBrk="1" hangingPunct="1"/>
            <a:r>
              <a:rPr lang="zh-CN" sz="3600" b="1" smtClean="0">
                <a:solidFill>
                  <a:srgbClr val="009900"/>
                </a:solidFill>
                <a:ea typeface="黑体" pitchFamily="49" charset="-122"/>
              </a:rPr>
              <a:t>你应想到自己也有过失，</a:t>
            </a:r>
            <a:r>
              <a:rPr lang="zh-CN" sz="3600" b="1" smtClean="0">
                <a:solidFill>
                  <a:srgbClr val="FF0000"/>
                </a:solidFill>
                <a:ea typeface="黑体" pitchFamily="49" charset="-122"/>
              </a:rPr>
              <a:t>理智</a:t>
            </a:r>
            <a:r>
              <a:rPr lang="zh-CN" sz="3600" b="1" smtClean="0">
                <a:solidFill>
                  <a:srgbClr val="009900"/>
                </a:solidFill>
                <a:ea typeface="黑体" pitchFamily="49" charset="-122"/>
              </a:rPr>
              <a:t>地站在对方角</a:t>
            </a:r>
            <a:endParaRPr lang="zh-CN" sz="3600" b="1" smtClean="0">
              <a:solidFill>
                <a:srgbClr val="009900"/>
              </a:solidFill>
              <a:ea typeface="黑体" pitchFamily="49" charset="-122"/>
            </a:endParaRPr>
          </a:p>
          <a:p>
            <a:pPr algn="l" eaLnBrk="1" hangingPunct="1"/>
            <a:r>
              <a:rPr lang="zh-CN" sz="3600" b="1" smtClean="0">
                <a:solidFill>
                  <a:srgbClr val="009900"/>
                </a:solidFill>
                <a:ea typeface="黑体" pitchFamily="49" charset="-122"/>
              </a:rPr>
              <a:t>度思考，真诚地道歉；一张苍白的试卷摆</a:t>
            </a:r>
            <a:endParaRPr lang="zh-CN" sz="3600" b="1" smtClean="0">
              <a:solidFill>
                <a:srgbClr val="009900"/>
              </a:solidFill>
              <a:ea typeface="黑体" pitchFamily="49" charset="-122"/>
            </a:endParaRPr>
          </a:p>
          <a:p>
            <a:pPr algn="l" eaLnBrk="1" hangingPunct="1"/>
            <a:r>
              <a:rPr lang="zh-CN" sz="3600" b="1" smtClean="0">
                <a:solidFill>
                  <a:srgbClr val="009900"/>
                </a:solidFill>
                <a:ea typeface="黑体" pitchFamily="49" charset="-122"/>
              </a:rPr>
              <a:t>在眼前时，你应认真分析失误的原因，</a:t>
            </a:r>
            <a:r>
              <a:rPr lang="zh-CN" sz="3600" b="1" smtClean="0">
                <a:solidFill>
                  <a:srgbClr val="FF0000"/>
                </a:solidFill>
                <a:ea typeface="黑体" pitchFamily="49" charset="-122"/>
              </a:rPr>
              <a:t>理智</a:t>
            </a:r>
            <a:endParaRPr lang="zh-CN" sz="3600" b="1" smtClean="0">
              <a:solidFill>
                <a:srgbClr val="FF0000"/>
              </a:solidFill>
              <a:ea typeface="黑体" pitchFamily="49" charset="-122"/>
            </a:endParaRPr>
          </a:p>
          <a:p>
            <a:pPr algn="l" eaLnBrk="1" hangingPunct="1"/>
            <a:r>
              <a:rPr lang="zh-CN" sz="3600" b="1" smtClean="0">
                <a:solidFill>
                  <a:srgbClr val="009900"/>
                </a:solidFill>
                <a:ea typeface="黑体" pitchFamily="49" charset="-122"/>
              </a:rPr>
              <a:t>地改变学习方式和方法。</a:t>
            </a:r>
            <a:endParaRPr lang="zh-CN" sz="3600" b="1" smtClean="0">
              <a:solidFill>
                <a:srgbClr val="009900"/>
              </a:solidFill>
              <a:ea typeface="黑体" pitchFamily="49" charset="-122"/>
            </a:endParaRPr>
          </a:p>
          <a:p>
            <a:pPr algn="l" eaLnBrk="1" hangingPunct="1"/>
            <a:r>
              <a:rPr lang="zh-CN" sz="3600" b="1" smtClean="0">
                <a:solidFill>
                  <a:srgbClr val="0000FF"/>
                </a:solidFill>
                <a:ea typeface="黑体" pitchFamily="49" charset="-122"/>
              </a:rPr>
              <a:t>     </a:t>
            </a:r>
            <a:r>
              <a:rPr lang="zh-CN" sz="3600" b="1" smtClean="0">
                <a:solidFill>
                  <a:srgbClr val="FF0000"/>
                </a:solidFill>
                <a:ea typeface="黑体" pitchFamily="49" charset="-122"/>
              </a:rPr>
              <a:t>黑暗之中，理智和清醒引领你走向光明；</a:t>
            </a:r>
            <a:endParaRPr lang="zh-CN" sz="3600" b="1" smtClean="0">
              <a:solidFill>
                <a:srgbClr val="FF0000"/>
              </a:solidFill>
              <a:ea typeface="黑体" pitchFamily="49" charset="-122"/>
            </a:endParaRPr>
          </a:p>
          <a:p>
            <a:pPr algn="l" eaLnBrk="1" hangingPunct="1"/>
            <a:r>
              <a:rPr lang="zh-CN" sz="3600" b="1" smtClean="0">
                <a:solidFill>
                  <a:srgbClr val="FF0000"/>
                </a:solidFill>
                <a:ea typeface="黑体" pitchFamily="49" charset="-122"/>
              </a:rPr>
              <a:t>     风雨之中，理智和清醒引领你追逐彩虹。</a:t>
            </a:r>
            <a:endParaRPr lang="zh-CN" sz="3600" b="1" smtClean="0">
              <a:solidFill>
                <a:srgbClr val="FF0000"/>
              </a:solidFill>
              <a:ea typeface="黑体" pitchFamily="49" charset="-122"/>
            </a:endParaRPr>
          </a:p>
          <a:p>
            <a:pPr algn="l" eaLnBrk="1" hangingPunct="1"/>
            <a:endParaRPr lang="zh-CN" altLang="zh-CN" sz="3600" b="1" smtClean="0">
              <a:solidFill>
                <a:srgbClr val="FF0000"/>
              </a:solidFill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zh-CN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小心春天</a:t>
            </a:r>
            <a:endParaRPr 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sz="8800" b="1" dirty="0" smtClean="0">
                <a:solidFill>
                  <a:srgbClr val="008000"/>
                </a:solidFill>
                <a:latin typeface="黑体" pitchFamily="49" charset="-122"/>
                <a:ea typeface="黑体" pitchFamily="49" charset="-122"/>
              </a:rPr>
              <a:t>寄语花季学子</a:t>
            </a:r>
            <a:r>
              <a:rPr lang="zh-CN" sz="9600" b="1" dirty="0" smtClean="0">
                <a:latin typeface="黑体" pitchFamily="49" charset="-122"/>
                <a:ea typeface="黑体" pitchFamily="49" charset="-122"/>
              </a:rPr>
              <a:t> </a:t>
            </a:r>
            <a:endParaRPr lang="zh-CN" sz="9600" b="1" dirty="0" smtClean="0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sz="88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赵谦翔</a:t>
            </a:r>
            <a:endParaRPr lang="zh-CN" sz="8800" b="1" dirty="0" smtClean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  <a:p>
            <a:pPr algn="l" eaLnBrk="1" hangingPunct="1"/>
            <a:r>
              <a:rPr lang="zh-CN" sz="9600" b="1" dirty="0" smtClean="0">
                <a:latin typeface="黑体" pitchFamily="49" charset="-122"/>
                <a:ea typeface="黑体" pitchFamily="49" charset="-122"/>
              </a:rPr>
              <a:t>  </a:t>
            </a:r>
            <a:endParaRPr 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zh-CN" altLang="zh-CN" sz="40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sz="44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春天来了，切莫急于穿上春衫：</a:t>
            </a:r>
            <a:endParaRPr lang="zh-CN" sz="4400" b="1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/>
            <a:r>
              <a:rPr lang="zh-CN" altLang="zh-CN" sz="44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sz="44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不知何时，会袭来倒春寒。</a:t>
            </a:r>
            <a:endParaRPr lang="zh-CN" sz="4400" b="1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/>
            <a:r>
              <a:rPr lang="zh-CN" altLang="zh-CN" sz="44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sz="44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春天来了，切莫急于开窗直面：</a:t>
            </a:r>
            <a:endParaRPr lang="zh-CN" sz="4400" b="1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/>
            <a:r>
              <a:rPr lang="zh-CN" altLang="zh-CN" sz="44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sz="44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不知何时，会袭来沙暴满天。</a:t>
            </a:r>
            <a:endParaRPr lang="zh-CN" sz="4400" b="1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/>
            <a:r>
              <a:rPr lang="zh-CN" altLang="zh-CN" sz="44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sz="44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春天来了，切莫一味地狂欢：</a:t>
            </a:r>
            <a:endParaRPr lang="zh-CN" sz="4400" b="1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/>
            <a:r>
              <a:rPr lang="zh-CN" altLang="zh-CN" sz="44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sz="44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花红柳绿中，暗藏着病毒漫延。</a:t>
            </a:r>
            <a:endParaRPr lang="zh-CN" sz="4400" b="1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/>
            <a:r>
              <a:rPr lang="zh-CN" altLang="zh-CN" sz="44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sz="44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花季学子，千万要小心春天：</a:t>
            </a:r>
            <a:endParaRPr lang="zh-CN" sz="4400" b="1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/>
            <a:r>
              <a:rPr lang="zh-CN" altLang="zh-CN" sz="44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sz="44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一旦开出谎花，必失去硕果满园。</a:t>
            </a:r>
            <a:endParaRPr lang="zh-CN" sz="4400" b="1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CN" altLang="en-US" sz="80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爱惜芳心莫轻吐，</a:t>
            </a:r>
            <a:endParaRPr lang="zh-CN" altLang="en-US" sz="80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/>
            <a:r>
              <a:rPr lang="zh-CN" altLang="en-US" sz="80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且教桃李闹春风。</a:t>
            </a:r>
            <a:endParaRPr lang="zh-CN" altLang="en-US" sz="80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/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让别人闹去吧，</a:t>
            </a:r>
            <a:endParaRPr lang="zh-CN" altLang="en-US" sz="8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/>
            <a:r>
              <a:rPr lang="en-US" altLang="zh-CN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走自己的路！</a:t>
            </a:r>
            <a:endParaRPr lang="zh-CN" altLang="en-US" sz="8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zh-CN" altLang="en-US" sz="9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课例四</a:t>
            </a:r>
            <a:r>
              <a:rPr lang="zh-CN" altLang="en-US" sz="96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   </a:t>
            </a:r>
            <a:endParaRPr lang="en-US" altLang="zh-CN" sz="96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咏竹诗</a:t>
            </a:r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en-US" altLang="zh-CN" sz="9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sz="96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鉴赏</a:t>
            </a:r>
            <a:endParaRPr lang="en-US" altLang="zh-CN" sz="96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    执教 赵谦翔</a:t>
            </a:r>
            <a:endParaRPr lang="zh-CN" altLang="en-US" sz="9600" b="1" dirty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zh-CN" altLang="en-US" sz="9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    （一）</a:t>
            </a:r>
            <a:r>
              <a:rPr lang="en-US" altLang="zh-CN" sz="9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      </a:t>
            </a:r>
            <a:endParaRPr lang="en-US" altLang="zh-CN" sz="96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en-US" altLang="zh-CN" sz="9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温故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知新</a:t>
            </a:r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竹石</a:t>
            </a:r>
            <a:r>
              <a:rPr 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9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郑板桥</a:t>
            </a:r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endParaRPr lang="zh-CN" altLang="en-US" sz="9600" b="1" dirty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10000"/>
              </a:lnSpc>
            </a:pPr>
            <a:r>
              <a:rPr lang="zh-CN" altLang="en-US" sz="6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95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sz="295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解题机器</a:t>
            </a:r>
            <a:endParaRPr lang="en-US" altLang="zh-CN" sz="295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ct val="110000"/>
              </a:lnSpc>
            </a:pPr>
            <a:r>
              <a:rPr lang="zh-CN" altLang="en-US" sz="295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榨干人生的</a:t>
            </a:r>
            <a:r>
              <a:rPr lang="zh-CN" altLang="en-US" sz="295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“诗意”</a:t>
            </a:r>
            <a:endParaRPr lang="en-US" altLang="zh-CN" sz="295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ct val="110000"/>
              </a:lnSpc>
            </a:pPr>
            <a:r>
              <a:rPr lang="zh-CN" altLang="en-US" sz="295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只剩功利的</a:t>
            </a:r>
            <a:r>
              <a:rPr lang="zh-CN" altLang="en-US" sz="295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“实益”</a:t>
            </a:r>
            <a:endParaRPr lang="en-US" altLang="zh-CN" sz="295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ct val="110000"/>
              </a:lnSpc>
            </a:pPr>
            <a:r>
              <a:rPr lang="zh-CN" altLang="en-US" sz="295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导致文学的</a:t>
            </a:r>
            <a:r>
              <a:rPr lang="zh-CN" altLang="en-US" sz="295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“失忆”</a:t>
            </a:r>
            <a:endParaRPr lang="en-US" altLang="zh-CN" sz="295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ct val="110000"/>
              </a:lnSpc>
            </a:pPr>
            <a:r>
              <a:rPr lang="zh-CN" altLang="en-US" sz="295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造成幸福的</a:t>
            </a:r>
            <a:r>
              <a:rPr lang="zh-CN" altLang="en-US" sz="295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“失意”</a:t>
            </a:r>
            <a:endParaRPr lang="zh-CN" altLang="en-US" sz="295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ct val="110000"/>
              </a:lnSpc>
            </a:pPr>
            <a:r>
              <a:rPr lang="en-US" sz="295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 </a:t>
            </a:r>
            <a:endParaRPr lang="zh-CN" altLang="en-US" sz="295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>
              <a:lnSpc>
                <a:spcPts val="7200"/>
              </a:lnSpc>
            </a:pPr>
            <a:endParaRPr lang="zh-CN" altLang="zh-CN" sz="54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>
              <a:lnSpc>
                <a:spcPts val="9000"/>
              </a:lnSpc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竹石</a:t>
            </a:r>
            <a:r>
              <a:rPr 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80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郑板桥</a:t>
            </a:r>
            <a:endParaRPr lang="zh-CN" altLang="en-US" sz="8000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9000"/>
              </a:lnSpc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咬定青山不放松，</a:t>
            </a:r>
            <a:endParaRPr lang="en-US" altLang="zh-CN" sz="8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9000"/>
              </a:lnSpc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立根原在破岩中。</a:t>
            </a:r>
            <a:endParaRPr lang="en-US" altLang="zh-CN" sz="8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9000"/>
              </a:lnSpc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千磨万击还坚劲，</a:t>
            </a:r>
            <a:endParaRPr lang="en-US" altLang="zh-CN" sz="8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9000"/>
              </a:lnSpc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任尔东西南北风。</a:t>
            </a:r>
            <a:endParaRPr lang="zh-CN" altLang="en-US" sz="80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9000"/>
              </a:lnSpc>
            </a:pPr>
            <a:endParaRPr lang="zh-CN" altLang="en-US" sz="80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r>
              <a:rPr lang="zh-CN" altLang="en-US" sz="9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  这首诗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借咏竹</a:t>
            </a:r>
            <a:endParaRPr lang="en-US" altLang="zh-CN" sz="9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颂扬了怎样的精</a:t>
            </a:r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神品德？</a:t>
            </a:r>
            <a:endParaRPr lang="zh-CN" altLang="en-US" sz="9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endParaRPr lang="zh-CN" altLang="en-US" sz="9600" dirty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不管</a:t>
            </a:r>
            <a:r>
              <a:rPr lang="zh-CN" altLang="en-US" sz="7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环境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多么恶</a:t>
            </a:r>
            <a:endParaRPr lang="en-US" altLang="zh-CN" sz="7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劣，都要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坚守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自己的</a:t>
            </a:r>
            <a:endParaRPr lang="en-US" altLang="zh-CN" sz="7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气节；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不管</a:t>
            </a:r>
            <a:r>
              <a:rPr lang="zh-CN" altLang="en-US" sz="7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打击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多么</a:t>
            </a:r>
            <a:endParaRPr lang="en-US" altLang="zh-CN" sz="7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残酷，都要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坚守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自己</a:t>
            </a:r>
            <a:endParaRPr lang="en-US" altLang="zh-CN" sz="7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情操。</a:t>
            </a:r>
            <a:endParaRPr lang="zh-CN" altLang="en-US" sz="7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（二）</a:t>
            </a:r>
            <a:endParaRPr lang="en-US" altLang="zh-CN" sz="9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10000"/>
              </a:lnSpc>
              <a:buNone/>
            </a:pPr>
            <a:r>
              <a:rPr lang="en-US" altLang="zh-CN" sz="8800" b="1" dirty="0" smtClean="0">
                <a:solidFill>
                  <a:srgbClr val="33CC33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8800" b="1" dirty="0" smtClean="0">
                <a:solidFill>
                  <a:srgbClr val="33CC33"/>
                </a:solidFill>
                <a:latin typeface="黑体" pitchFamily="49" charset="-122"/>
                <a:ea typeface="黑体" pitchFamily="49" charset="-122"/>
              </a:rPr>
              <a:t>题画竹</a:t>
            </a:r>
            <a:r>
              <a:rPr lang="en-US" altLang="zh-CN" sz="8800" b="1" dirty="0" smtClean="0">
                <a:solidFill>
                  <a:srgbClr val="33CC33"/>
                </a:solidFill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sz="88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戴熙</a:t>
            </a:r>
            <a:r>
              <a:rPr lang="en-US" altLang="zh-CN" sz="8800" b="1" dirty="0" smtClean="0">
                <a:solidFill>
                  <a:srgbClr val="33CC33"/>
                </a:solidFill>
                <a:latin typeface="黑体" pitchFamily="49" charset="-122"/>
                <a:ea typeface="黑体" pitchFamily="49" charset="-122"/>
              </a:rPr>
              <a:t>》</a:t>
            </a:r>
            <a:endParaRPr lang="en-US" altLang="zh-CN" sz="8800" b="1" dirty="0" smtClean="0">
              <a:solidFill>
                <a:srgbClr val="33CC33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10000"/>
              </a:lnSpc>
              <a:buNone/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鉴赏</a:t>
            </a:r>
            <a:endParaRPr lang="zh-CN" altLang="en-US" sz="96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>
              <a:lnSpc>
                <a:spcPts val="9000"/>
              </a:lnSpc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题画竹</a:t>
            </a:r>
            <a:r>
              <a:rPr lang="en-US" altLang="zh-CN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8000" b="1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清</a:t>
            </a:r>
            <a:r>
              <a:rPr lang="en-US" sz="8000" b="1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8000" b="1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戴熙</a:t>
            </a:r>
            <a:endParaRPr lang="en-US" altLang="zh-CN" sz="8000" b="1" dirty="0" smtClean="0">
              <a:solidFill>
                <a:srgbClr val="00B050"/>
              </a:solidFill>
              <a:latin typeface="华文新魏" pitchFamily="2" charset="-122"/>
              <a:ea typeface="华文新魏" pitchFamily="2" charset="-122"/>
            </a:endParaRPr>
          </a:p>
          <a:p>
            <a:pPr algn="l">
              <a:lnSpc>
                <a:spcPts val="9000"/>
              </a:lnSpc>
            </a:pPr>
            <a:r>
              <a:rPr lang="en-US" altLang="zh-CN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雨后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龙孙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长，</a:t>
            </a:r>
            <a:endParaRPr lang="en-US" altLang="zh-CN" sz="8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9000"/>
              </a:lnSpc>
            </a:pPr>
            <a:r>
              <a:rPr lang="en-US" altLang="zh-CN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风前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凤尾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摇；</a:t>
            </a:r>
            <a:endParaRPr lang="zh-CN" altLang="en-US" sz="80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9000"/>
              </a:lnSpc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心虚根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柢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固，</a:t>
            </a:r>
            <a:endParaRPr lang="en-US" altLang="zh-CN" sz="8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9000"/>
              </a:lnSpc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指日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定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干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霄。</a:t>
            </a:r>
            <a:endParaRPr lang="zh-CN" altLang="en-US" sz="80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endParaRPr lang="zh-CN" altLang="en-US" sz="80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心虚根柢固，</a:t>
            </a:r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指日定干霄。</a:t>
            </a:r>
            <a:endParaRPr lang="zh-CN" altLang="en-US" sz="9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借咏竹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颂扬了怎</a:t>
            </a:r>
            <a:endParaRPr lang="en-US" altLang="zh-CN" sz="9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样的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精神品德？</a:t>
            </a:r>
            <a:endParaRPr lang="zh-CN" altLang="en-US" sz="9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en-US" altLang="zh-CN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讲评</a:t>
            </a:r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学生感悟</a:t>
            </a:r>
            <a:endParaRPr lang="zh-CN" altLang="en-US" sz="96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绝大多数套用“坚忍不拔”</a:t>
            </a:r>
            <a:endParaRPr lang="en-US" altLang="zh-CN" sz="21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1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即便是</a:t>
            </a:r>
            <a:r>
              <a:rPr lang="zh-CN" altLang="en-US" sz="21600" b="1" dirty="0" smtClean="0">
                <a:latin typeface="黑体" pitchFamily="49" charset="-122"/>
                <a:ea typeface="黑体" pitchFamily="49" charset="-122"/>
              </a:rPr>
              <a:t>根长得不坚固，</a:t>
            </a:r>
            <a:endParaRPr lang="en-US" altLang="zh-CN" sz="216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1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但是相信自己长大的日子快</a:t>
            </a:r>
            <a:endParaRPr lang="en-US" altLang="zh-CN" sz="21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1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要到了。积极向上，不被困</a:t>
            </a:r>
            <a:endParaRPr lang="en-US" altLang="zh-CN" sz="21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1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难打倒，</a:t>
            </a:r>
            <a:r>
              <a:rPr lang="zh-CN" altLang="en-US" sz="21600" b="1" dirty="0" smtClean="0">
                <a:latin typeface="黑体" pitchFamily="49" charset="-122"/>
                <a:ea typeface="黑体" pitchFamily="49" charset="-122"/>
              </a:rPr>
              <a:t>坚忍不拔</a:t>
            </a:r>
            <a:r>
              <a:rPr lang="zh-CN" altLang="en-US" sz="21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的精神。</a:t>
            </a:r>
            <a:endParaRPr lang="en-US" altLang="zh-CN" sz="21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1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1600" b="1" dirty="0" smtClean="0">
                <a:latin typeface="黑体" pitchFamily="49" charset="-122"/>
                <a:ea typeface="黑体" pitchFamily="49" charset="-122"/>
              </a:rPr>
              <a:t>坚忍不拔，</a:t>
            </a:r>
            <a:r>
              <a:rPr lang="zh-CN" altLang="en-US" sz="21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希望</a:t>
            </a:r>
            <a:r>
              <a:rPr lang="zh-CN" altLang="en-US" sz="21600" b="1" dirty="0" smtClean="0">
                <a:latin typeface="黑体" pitchFamily="49" charset="-122"/>
                <a:ea typeface="黑体" pitchFamily="49" charset="-122"/>
              </a:rPr>
              <a:t>“一挫</a:t>
            </a:r>
            <a:endParaRPr lang="en-US" altLang="zh-CN" sz="216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1600" b="1" dirty="0" smtClean="0">
                <a:latin typeface="黑体" pitchFamily="49" charset="-122"/>
                <a:ea typeface="黑体" pitchFamily="49" charset="-122"/>
              </a:rPr>
              <a:t>从山小”</a:t>
            </a:r>
            <a:r>
              <a:rPr lang="zh-CN" altLang="en-US" sz="21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的志向。</a:t>
            </a:r>
            <a:endParaRPr lang="en-US" altLang="zh-CN" sz="21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1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</a:t>
            </a:r>
            <a:endParaRPr lang="zh-CN" altLang="en-US" sz="216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4800" b="1" dirty="0" smtClean="0">
                <a:latin typeface="黑体" pitchFamily="49" charset="-122"/>
                <a:ea typeface="黑体" pitchFamily="49" charset="-122"/>
              </a:rPr>
              <a:t>只有三人提到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“谦虚”</a:t>
            </a:r>
            <a:endParaRPr lang="en-US" altLang="zh-CN" sz="48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颂扬了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谦虚，</a:t>
            </a:r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好学，坚韧不</a:t>
            </a:r>
            <a:endParaRPr lang="en-US" altLang="zh-CN" sz="48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拔，有远大志向的精神品德。</a:t>
            </a:r>
            <a:endParaRPr lang="en-US" altLang="zh-CN" sz="48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借咏竹赞扬了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谦虚</a:t>
            </a:r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和坚韧不</a:t>
            </a:r>
            <a:endParaRPr lang="en-US" altLang="zh-CN" sz="48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拔的精神和冲上云霄的远大理想。</a:t>
            </a:r>
            <a:endParaRPr lang="en-US" altLang="zh-CN" sz="48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颂扬了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谦虚，</a:t>
            </a:r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坚韧不拔的精</a:t>
            </a:r>
            <a:endParaRPr lang="en-US" altLang="zh-CN" sz="48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神品质和像竹子一样有志向的人。</a:t>
            </a:r>
            <a:endParaRPr lang="en-US" altLang="zh-CN" sz="48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</a:t>
            </a:r>
            <a:endParaRPr lang="zh-CN" altLang="en-US" sz="48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zh-CN" altLang="en-US" sz="9600" b="1" dirty="0" smtClean="0">
                <a:latin typeface="黑体" pitchFamily="49" charset="-122"/>
                <a:ea typeface="黑体" pitchFamily="49" charset="-122"/>
              </a:rPr>
              <a:t>        </a:t>
            </a:r>
            <a:r>
              <a:rPr lang="zh-CN" altLang="en-US" sz="21600" b="1" dirty="0" smtClean="0">
                <a:latin typeface="黑体" pitchFamily="49" charset="-122"/>
                <a:ea typeface="黑体" pitchFamily="49" charset="-122"/>
              </a:rPr>
              <a:t>只有两人提到</a:t>
            </a:r>
            <a:r>
              <a:rPr lang="zh-CN" altLang="en-US" sz="2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“基础”</a:t>
            </a:r>
            <a:endParaRPr lang="en-US" altLang="zh-CN" sz="21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1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借竹子来歌颂那些</a:t>
            </a:r>
            <a:r>
              <a:rPr lang="zh-CN" altLang="en-US" sz="2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基础</a:t>
            </a:r>
            <a:endParaRPr lang="en-US" altLang="zh-CN" sz="21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知识扎实深厚</a:t>
            </a:r>
            <a:r>
              <a:rPr lang="zh-CN" altLang="en-US" sz="21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的人，希望这些</a:t>
            </a:r>
            <a:endParaRPr lang="en-US" altLang="zh-CN" sz="21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1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人可以顶天立地。</a:t>
            </a:r>
            <a:endParaRPr lang="en-US" altLang="zh-CN" sz="21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1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借咏竹颂扬了人们要</a:t>
            </a:r>
            <a:r>
              <a:rPr lang="zh-CN" altLang="en-US" sz="2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打</a:t>
            </a:r>
            <a:endParaRPr lang="en-US" altLang="zh-CN" sz="21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好基础，</a:t>
            </a:r>
            <a:r>
              <a:rPr lang="zh-CN" altLang="en-US" sz="21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不能盲目，不屈不挠</a:t>
            </a:r>
            <a:endParaRPr lang="en-US" altLang="zh-CN" sz="21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1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的品质。</a:t>
            </a:r>
            <a:endParaRPr lang="en-US" altLang="zh-CN" sz="21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  <a:buNone/>
            </a:pPr>
            <a:endParaRPr lang="en-US" altLang="zh-CN" sz="21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1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</a:t>
            </a:r>
            <a:endParaRPr lang="zh-CN" altLang="en-US" sz="216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8343</Words>
  <Application>WPS 演示</Application>
  <PresentationFormat>全屏显示(4:3)</PresentationFormat>
  <Paragraphs>892</Paragraphs>
  <Slides>144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144</vt:i4>
      </vt:variant>
    </vt:vector>
  </HeadingPairs>
  <TitlesOfParts>
    <vt:vector size="14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zhaoqx</dc:creator>
  <cp:lastModifiedBy>liang</cp:lastModifiedBy>
  <cp:revision>36</cp:revision>
  <dcterms:created xsi:type="dcterms:W3CDTF">2015-08-31T20:56:00Z</dcterms:created>
  <dcterms:modified xsi:type="dcterms:W3CDTF">2016-04-21T00:19:19Z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