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065" r:id="rId2"/>
    <p:sldId id="2286" r:id="rId3"/>
    <p:sldId id="2183" r:id="rId4"/>
    <p:sldId id="2285" r:id="rId5"/>
    <p:sldId id="2299" r:id="rId6"/>
    <p:sldId id="2279" r:id="rId7"/>
    <p:sldId id="2280" r:id="rId8"/>
    <p:sldId id="2281" r:id="rId9"/>
    <p:sldId id="2290" r:id="rId10"/>
    <p:sldId id="2184" r:id="rId11"/>
    <p:sldId id="2292" r:id="rId12"/>
    <p:sldId id="2288" r:id="rId13"/>
    <p:sldId id="2289" r:id="rId14"/>
    <p:sldId id="2293" r:id="rId15"/>
    <p:sldId id="2185" r:id="rId16"/>
    <p:sldId id="2283" r:id="rId17"/>
    <p:sldId id="2186" r:id="rId18"/>
    <p:sldId id="2295" r:id="rId19"/>
    <p:sldId id="2296" r:id="rId20"/>
    <p:sldId id="2297" r:id="rId21"/>
    <p:sldId id="2298" r:id="rId22"/>
    <p:sldId id="2247" r:id="rId23"/>
    <p:sldId id="2248" r:id="rId24"/>
    <p:sldId id="2249" r:id="rId25"/>
    <p:sldId id="2246" r:id="rId26"/>
    <p:sldId id="2287" r:id="rId27"/>
  </p:sldIdLst>
  <p:sldSz cx="9144000" cy="6858000" type="screen4x3"/>
  <p:notesSz cx="7099300" cy="10234613"/>
  <p:defaultTextStyle>
    <a:defPPr>
      <a:defRPr lang="en-US"/>
    </a:defPPr>
    <a:lvl1pPr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1pPr>
    <a:lvl2pPr marL="4572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2pPr>
    <a:lvl3pPr marL="9144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3pPr>
    <a:lvl4pPr marL="13716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4pPr>
    <a:lvl5pPr marL="18288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5pPr>
    <a:lvl6pPr marL="2286000" algn="l" defTabSz="914400" rtl="0" eaLnBrk="1" latinLnBrk="0" hangingPunct="1">
      <a:defRPr sz="2800" b="1" kern="1200">
        <a:solidFill>
          <a:schemeClr val="tx1"/>
        </a:solidFill>
        <a:latin typeface="宋体" pitchFamily="2" charset="-122"/>
        <a:ea typeface="楷体_GB2312" pitchFamily="49" charset="-122"/>
        <a:cs typeface="+mn-cs"/>
      </a:defRPr>
    </a:lvl6pPr>
    <a:lvl7pPr marL="2743200" algn="l" defTabSz="914400" rtl="0" eaLnBrk="1" latinLnBrk="0" hangingPunct="1">
      <a:defRPr sz="2800" b="1" kern="1200">
        <a:solidFill>
          <a:schemeClr val="tx1"/>
        </a:solidFill>
        <a:latin typeface="宋体" pitchFamily="2" charset="-122"/>
        <a:ea typeface="楷体_GB2312" pitchFamily="49" charset="-122"/>
        <a:cs typeface="+mn-cs"/>
      </a:defRPr>
    </a:lvl7pPr>
    <a:lvl8pPr marL="3200400" algn="l" defTabSz="914400" rtl="0" eaLnBrk="1" latinLnBrk="0" hangingPunct="1">
      <a:defRPr sz="2800" b="1" kern="1200">
        <a:solidFill>
          <a:schemeClr val="tx1"/>
        </a:solidFill>
        <a:latin typeface="宋体" pitchFamily="2" charset="-122"/>
        <a:ea typeface="楷体_GB2312" pitchFamily="49" charset="-122"/>
        <a:cs typeface="+mn-cs"/>
      </a:defRPr>
    </a:lvl8pPr>
    <a:lvl9pPr marL="3657600" algn="l" defTabSz="914400" rtl="0" eaLnBrk="1" latinLnBrk="0" hangingPunct="1">
      <a:defRPr sz="2800" b="1" kern="1200">
        <a:solidFill>
          <a:schemeClr val="tx1"/>
        </a:solidFill>
        <a:latin typeface="宋体" pitchFamily="2" charset="-122"/>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0CC4"/>
    <a:srgbClr val="AA0000"/>
    <a:srgbClr val="670000"/>
    <a:srgbClr val="3178AA"/>
    <a:srgbClr val="33CCFF"/>
    <a:srgbClr val="FF9966"/>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0" autoAdjust="0"/>
    <p:restoredTop sz="90055" autoAdjust="0"/>
  </p:normalViewPr>
  <p:slideViewPr>
    <p:cSldViewPr>
      <p:cViewPr>
        <p:scale>
          <a:sx n="75" d="100"/>
          <a:sy n="75" d="100"/>
        </p:scale>
        <p:origin x="-1518" y="30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628"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6575" cy="511175"/>
          </a:xfrm>
          <a:prstGeom prst="rect">
            <a:avLst/>
          </a:prstGeom>
        </p:spPr>
        <p:txBody>
          <a:bodyPr vert="horz" lIns="91433" tIns="45716" rIns="91433" bIns="45716" rtlCol="0"/>
          <a:lstStyle>
            <a:lvl1pPr algn="l">
              <a:defRPr sz="1200"/>
            </a:lvl1pPr>
          </a:lstStyle>
          <a:p>
            <a:endParaRPr lang="zh-CN" altLang="en-US"/>
          </a:p>
        </p:txBody>
      </p:sp>
      <p:sp>
        <p:nvSpPr>
          <p:cNvPr id="3" name="日期占位符 2"/>
          <p:cNvSpPr>
            <a:spLocks noGrp="1"/>
          </p:cNvSpPr>
          <p:nvPr>
            <p:ph type="dt" sz="quarter" idx="1"/>
          </p:nvPr>
        </p:nvSpPr>
        <p:spPr>
          <a:xfrm>
            <a:off x="4021139" y="1"/>
            <a:ext cx="3076575" cy="511175"/>
          </a:xfrm>
          <a:prstGeom prst="rect">
            <a:avLst/>
          </a:prstGeom>
        </p:spPr>
        <p:txBody>
          <a:bodyPr vert="horz" lIns="91433" tIns="45716" rIns="91433" bIns="45716" rtlCol="0"/>
          <a:lstStyle>
            <a:lvl1pPr algn="r">
              <a:defRPr sz="1200"/>
            </a:lvl1pPr>
          </a:lstStyle>
          <a:p>
            <a:fld id="{23FEB012-2E01-431E-B329-CC5EE2E2796C}" type="datetimeFigureOut">
              <a:rPr lang="zh-CN" altLang="en-US" smtClean="0"/>
              <a:t>2016/4/14</a:t>
            </a:fld>
            <a:endParaRPr lang="zh-CN" altLang="en-US"/>
          </a:p>
        </p:txBody>
      </p:sp>
      <p:sp>
        <p:nvSpPr>
          <p:cNvPr id="4" name="页脚占位符 3"/>
          <p:cNvSpPr>
            <a:spLocks noGrp="1"/>
          </p:cNvSpPr>
          <p:nvPr>
            <p:ph type="ftr" sz="quarter" idx="2"/>
          </p:nvPr>
        </p:nvSpPr>
        <p:spPr>
          <a:xfrm>
            <a:off x="0" y="9721851"/>
            <a:ext cx="3076575" cy="511175"/>
          </a:xfrm>
          <a:prstGeom prst="rect">
            <a:avLst/>
          </a:prstGeom>
        </p:spPr>
        <p:txBody>
          <a:bodyPr vert="horz" lIns="91433" tIns="45716" rIns="91433" bIns="45716"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139" y="9721851"/>
            <a:ext cx="3076575" cy="511175"/>
          </a:xfrm>
          <a:prstGeom prst="rect">
            <a:avLst/>
          </a:prstGeom>
        </p:spPr>
        <p:txBody>
          <a:bodyPr vert="horz" lIns="91433" tIns="45716" rIns="91433" bIns="45716" rtlCol="0" anchor="b"/>
          <a:lstStyle>
            <a:lvl1pPr algn="r">
              <a:defRPr sz="1200"/>
            </a:lvl1pPr>
          </a:lstStyle>
          <a:p>
            <a:fld id="{896FAD9A-394A-402C-9A27-1414AB26B1F2}" type="slidenum">
              <a:rPr lang="zh-CN" altLang="en-US" smtClean="0"/>
              <a:t>‹#›</a:t>
            </a:fld>
            <a:endParaRPr lang="zh-CN" altLang="en-US"/>
          </a:p>
        </p:txBody>
      </p:sp>
    </p:spTree>
    <p:extLst>
      <p:ext uri="{BB962C8B-B14F-4D97-AF65-F5344CB8AC3E}">
        <p14:creationId xmlns:p14="http://schemas.microsoft.com/office/powerpoint/2010/main" val="3265650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76363" cy="50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t" anchorCtr="0" compatLnSpc="1">
            <a:prstTxWarp prst="textNoShape">
              <a:avLst/>
            </a:prstTxWarp>
          </a:bodyPr>
          <a:lstStyle>
            <a:lvl1pPr eaLnBrk="0" hangingPunct="0">
              <a:defRPr sz="1200" i="1">
                <a:latin typeface="Arial" pitchFamily="34" charset="0"/>
                <a:ea typeface="宋体" pitchFamily="2" charset="-122"/>
              </a:defRPr>
            </a:lvl1pPr>
          </a:lstStyle>
          <a:p>
            <a:r>
              <a:rPr lang="zh-CN" altLang="en-US"/>
              <a:t>*</a:t>
            </a:r>
            <a:endParaRPr lang="zh-CN" altLang="en-US" sz="1500">
              <a:latin typeface="Times New Roman" pitchFamily="18" charset="0"/>
            </a:endParaRPr>
          </a:p>
        </p:txBody>
      </p:sp>
      <p:sp>
        <p:nvSpPr>
          <p:cNvPr id="2051" name="Rectangle 3"/>
          <p:cNvSpPr>
            <a:spLocks noGrp="1" noChangeArrowheads="1"/>
          </p:cNvSpPr>
          <p:nvPr>
            <p:ph type="dt" idx="1"/>
          </p:nvPr>
        </p:nvSpPr>
        <p:spPr bwMode="auto">
          <a:xfrm>
            <a:off x="4021294" y="1"/>
            <a:ext cx="3078006" cy="50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t" anchorCtr="0" compatLnSpc="1">
            <a:prstTxWarp prst="textNoShape">
              <a:avLst/>
            </a:prstTxWarp>
          </a:bodyPr>
          <a:lstStyle>
            <a:lvl1pPr algn="r" eaLnBrk="0" hangingPunct="0">
              <a:defRPr sz="1200" i="1">
                <a:latin typeface="Arial" pitchFamily="34" charset="0"/>
                <a:ea typeface="宋体" pitchFamily="2" charset="-122"/>
              </a:defRPr>
            </a:lvl1pPr>
          </a:lstStyle>
          <a:p>
            <a:r>
              <a:rPr lang="zh-CN" altLang="en-US"/>
              <a:t>07/16/96</a:t>
            </a:r>
            <a:endParaRPr lang="zh-CN" altLang="en-US" sz="1500">
              <a:latin typeface="Times New Roman" pitchFamily="18" charset="0"/>
            </a:endParaRPr>
          </a:p>
        </p:txBody>
      </p:sp>
      <p:sp>
        <p:nvSpPr>
          <p:cNvPr id="2052" name="Rectangle 4"/>
          <p:cNvSpPr>
            <a:spLocks noGrp="1" noRot="1" noChangeAspect="1" noChangeArrowheads="1"/>
          </p:cNvSpPr>
          <p:nvPr>
            <p:ph type="sldImg" idx="2"/>
          </p:nvPr>
        </p:nvSpPr>
        <p:spPr bwMode="auto">
          <a:xfrm>
            <a:off x="989013" y="765175"/>
            <a:ext cx="512127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4932" y="4861442"/>
            <a:ext cx="5207796" cy="460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716" tIns="53859" rIns="107716" bIns="53859"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4" name="Rectangle 6"/>
          <p:cNvSpPr>
            <a:spLocks noGrp="1" noChangeArrowheads="1"/>
          </p:cNvSpPr>
          <p:nvPr>
            <p:ph type="ftr" sz="quarter" idx="4"/>
          </p:nvPr>
        </p:nvSpPr>
        <p:spPr bwMode="auto">
          <a:xfrm>
            <a:off x="1" y="9722883"/>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b" anchorCtr="0" compatLnSpc="1">
            <a:prstTxWarp prst="textNoShape">
              <a:avLst/>
            </a:prstTxWarp>
          </a:bodyPr>
          <a:lstStyle>
            <a:lvl1pPr eaLnBrk="0" hangingPunct="0">
              <a:defRPr sz="1200" i="1">
                <a:latin typeface="Arial" pitchFamily="34" charset="0"/>
                <a:ea typeface="宋体" pitchFamily="2" charset="-122"/>
              </a:defRPr>
            </a:lvl1pPr>
          </a:lstStyle>
          <a:p>
            <a:r>
              <a:rPr lang="zh-CN" altLang="en-US"/>
              <a:t>*</a:t>
            </a:r>
            <a:endParaRPr lang="zh-CN" altLang="en-US" sz="1500">
              <a:latin typeface="Times New Roman" pitchFamily="18" charset="0"/>
            </a:endParaRPr>
          </a:p>
        </p:txBody>
      </p:sp>
      <p:sp>
        <p:nvSpPr>
          <p:cNvPr id="2055" name="Rectangle 7"/>
          <p:cNvSpPr>
            <a:spLocks noGrp="1" noChangeArrowheads="1"/>
          </p:cNvSpPr>
          <p:nvPr>
            <p:ph type="sldNum" sz="quarter" idx="5"/>
          </p:nvPr>
        </p:nvSpPr>
        <p:spPr bwMode="auto">
          <a:xfrm>
            <a:off x="4021294" y="9722883"/>
            <a:ext cx="3078006"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b" anchorCtr="0" compatLnSpc="1">
            <a:prstTxWarp prst="textNoShape">
              <a:avLst/>
            </a:prstTxWarp>
          </a:bodyPr>
          <a:lstStyle>
            <a:lvl1pPr algn="r" eaLnBrk="0" hangingPunct="0">
              <a:defRPr sz="1200" i="1">
                <a:latin typeface="Arial" pitchFamily="34" charset="0"/>
                <a:ea typeface="宋体" pitchFamily="2" charset="-122"/>
              </a:defRPr>
            </a:lvl1pPr>
          </a:lstStyle>
          <a:p>
            <a:r>
              <a:rPr lang="zh-CN" altLang="en-US"/>
              <a:t>##</a:t>
            </a:r>
            <a:endParaRPr lang="zh-CN" altLang="en-US" sz="1500">
              <a:latin typeface="Times New Roman" pitchFamily="18" charset="0"/>
            </a:endParaRPr>
          </a:p>
        </p:txBody>
      </p:sp>
    </p:spTree>
    <p:extLst>
      <p:ext uri="{BB962C8B-B14F-4D97-AF65-F5344CB8AC3E}">
        <p14:creationId xmlns:p14="http://schemas.microsoft.com/office/powerpoint/2010/main" val="3907647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smtClean="0"/>
              <a:t>##</a:t>
            </a:r>
            <a:endParaRPr lang="zh-CN" altLang="en-US" sz="1500">
              <a:latin typeface="Times New Roman" pitchFamily="18" charset="0"/>
            </a:endParaRPr>
          </a:p>
        </p:txBody>
      </p:sp>
    </p:spTree>
    <p:extLst>
      <p:ext uri="{BB962C8B-B14F-4D97-AF65-F5344CB8AC3E}">
        <p14:creationId xmlns:p14="http://schemas.microsoft.com/office/powerpoint/2010/main" val="147973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4AE5BC3-E216-4D71-B661-58437AC75BB7}" type="datetime1">
              <a:rPr lang="zh-CN" altLang="en-US"/>
              <a:pPr/>
              <a:t>2016/4/14</a:t>
            </a:fld>
            <a:endParaRPr lang="en-US" altLang="zh-CN"/>
          </a:p>
        </p:txBody>
      </p:sp>
      <p:sp>
        <p:nvSpPr>
          <p:cNvPr id="3" name="灯片编号占位符 2"/>
          <p:cNvSpPr>
            <a:spLocks noGrp="1"/>
          </p:cNvSpPr>
          <p:nvPr>
            <p:ph type="sldNum" sz="quarter" idx="11"/>
          </p:nvPr>
        </p:nvSpPr>
        <p:spPr>
          <a:xfrm>
            <a:off x="6084168" y="6393352"/>
            <a:ext cx="2133600" cy="409575"/>
          </a:xfrm>
        </p:spPr>
        <p:txBody>
          <a:bodyPr/>
          <a:lstStyle>
            <a:lvl1pPr>
              <a:defRPr/>
            </a:lvl1pPr>
          </a:lstStyle>
          <a:p>
            <a:fld id="{048FCEE6-7EA7-4863-BDCD-14E5B584F8D2}" type="slidenum">
              <a:rPr lang="zh-CN" altLang="en-US"/>
              <a:pPr/>
              <a:t>‹#›</a:t>
            </a:fld>
            <a:endParaRPr lang="en-US" altLang="zh-CN"/>
          </a:p>
        </p:txBody>
      </p:sp>
      <p:sp>
        <p:nvSpPr>
          <p:cNvPr id="4" name="矩形 3"/>
          <p:cNvSpPr/>
          <p:nvPr userDrawn="1"/>
        </p:nvSpPr>
        <p:spPr bwMode="auto">
          <a:xfrm>
            <a:off x="7740352" y="116632"/>
            <a:ext cx="1296144" cy="4320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
        <p:nvSpPr>
          <p:cNvPr id="7" name="内容占位符 6"/>
          <p:cNvSpPr>
            <a:spLocks noGrp="1"/>
          </p:cNvSpPr>
          <p:nvPr>
            <p:ph sz="quarter" idx="12"/>
          </p:nvPr>
        </p:nvSpPr>
        <p:spPr>
          <a:xfrm>
            <a:off x="900113" y="549275"/>
            <a:ext cx="914400" cy="91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22059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06400" y="776288"/>
            <a:ext cx="8210550" cy="93503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95288" y="1855788"/>
            <a:ext cx="4038600" cy="43100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86288" y="1855788"/>
            <a:ext cx="4038600" cy="20780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86288" y="4086225"/>
            <a:ext cx="4038600" cy="2079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7" name="页脚占位符 6"/>
          <p:cNvSpPr>
            <a:spLocks noGrp="1"/>
          </p:cNvSpPr>
          <p:nvPr>
            <p:ph type="ftr" sz="quarter" idx="11"/>
          </p:nvPr>
        </p:nvSpPr>
        <p:spPr>
          <a:xfrm>
            <a:off x="3124200" y="6245225"/>
            <a:ext cx="2895600" cy="476250"/>
          </a:xfrm>
          <a:prstGeom prst="rect">
            <a:avLst/>
          </a:prstGeom>
        </p:spPr>
        <p:txBody>
          <a:bodyPr/>
          <a:lstStyle>
            <a:lvl1pPr>
              <a:defRPr/>
            </a:lvl1pPr>
          </a:lstStyle>
          <a:p>
            <a:endParaRPr lang="zh-CN"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D3D0649-C844-43A6-86BE-A8B8373DBC1C}" type="slidenum">
              <a:rPr lang="zh-CN" altLang="zh-CN"/>
              <a:pPr/>
              <a:t>‹#›</a:t>
            </a:fld>
            <a:endParaRPr lang="zh-CN" altLang="zh-CN"/>
          </a:p>
        </p:txBody>
      </p:sp>
    </p:spTree>
    <p:extLst>
      <p:ext uri="{BB962C8B-B14F-4D97-AF65-F5344CB8AC3E}">
        <p14:creationId xmlns:p14="http://schemas.microsoft.com/office/powerpoint/2010/main" val="26292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D63E653-179A-44F9-AD4A-8560987C573B}" type="datetimeFigureOut">
              <a:rPr lang="zh-CN" altLang="en-US"/>
              <a:pPr>
                <a:defRPr/>
              </a:pPr>
              <a:t>2016/4/14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DBE84FB-381C-470F-BEB0-1071784631F9}" type="slidenum">
              <a:rPr lang="zh-CN" altLang="en-US"/>
              <a:pPr>
                <a:defRPr/>
              </a:pPr>
              <a:t>‹#›</a:t>
            </a:fld>
            <a:endParaRPr lang="zh-CN" altLang="en-US"/>
          </a:p>
        </p:txBody>
      </p:sp>
    </p:spTree>
    <p:extLst>
      <p:ext uri="{BB962C8B-B14F-4D97-AF65-F5344CB8AC3E}">
        <p14:creationId xmlns:p14="http://schemas.microsoft.com/office/powerpoint/2010/main" val="1735503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1026" name="Straight Connector 13"/>
          <p:cNvCxnSpPr>
            <a:cxnSpLocks noChangeShapeType="1"/>
          </p:cNvCxnSpPr>
          <p:nvPr/>
        </p:nvCxnSpPr>
        <p:spPr bwMode="auto">
          <a:xfrm>
            <a:off x="2670175" y="620713"/>
            <a:ext cx="6372225" cy="0"/>
          </a:xfrm>
          <a:prstGeom prst="line">
            <a:avLst/>
          </a:prstGeom>
          <a:noFill/>
          <a:ln w="28575" cap="sq" cmpd="sng">
            <a:solidFill>
              <a:srgbClr val="3178AA"/>
            </a:solidFill>
            <a:round/>
            <a:headEnd/>
            <a:tailEnd/>
          </a:ln>
          <a:extLst>
            <a:ext uri="{909E8E84-426E-40DD-AFC4-6F175D3DCCD1}">
              <a14:hiddenFill xmlns:a14="http://schemas.microsoft.com/office/drawing/2010/main">
                <a:noFill/>
              </a14:hiddenFill>
            </a:ext>
          </a:extLst>
        </p:spPr>
      </p:cxnSp>
      <p:sp>
        <p:nvSpPr>
          <p:cNvPr id="1028" name="Rectangle 3"/>
          <p:cNvSpPr>
            <a:spLocks noGrp="1" noChangeArrowheads="1"/>
          </p:cNvSpPr>
          <p:nvPr>
            <p:ph type="title"/>
          </p:nvPr>
        </p:nvSpPr>
        <p:spPr bwMode="auto">
          <a:xfrm>
            <a:off x="1908175" y="908050"/>
            <a:ext cx="5487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1029" name="Rectangle 4"/>
          <p:cNvSpPr>
            <a:spLocks noGrp="1" noChangeArrowheads="1"/>
          </p:cNvSpPr>
          <p:nvPr>
            <p:ph type="body" idx="1"/>
          </p:nvPr>
        </p:nvSpPr>
        <p:spPr bwMode="auto">
          <a:xfrm>
            <a:off x="1258888" y="1916113"/>
            <a:ext cx="74898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030" name="日期占位符 4"/>
          <p:cNvSpPr>
            <a:spLocks noGrp="1" noChangeArrowheads="1"/>
          </p:cNvSpPr>
          <p:nvPr>
            <p:ph type="dt" sz="half" idx="2"/>
          </p:nvPr>
        </p:nvSpPr>
        <p:spPr bwMode="auto">
          <a:xfrm>
            <a:off x="3238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lvl1pPr>
          </a:lstStyle>
          <a:p>
            <a:fld id="{4E67578F-47EB-48FA-A09E-06AF2D8BD32C}" type="datetime1">
              <a:rPr lang="zh-CN" altLang="en-US"/>
              <a:pPr/>
              <a:t>2016/4/14</a:t>
            </a:fld>
            <a:endParaRPr lang="en-US" altLang="zh-CN"/>
          </a:p>
        </p:txBody>
      </p:sp>
      <p:sp>
        <p:nvSpPr>
          <p:cNvPr id="1031" name="灯片编号占位符 6"/>
          <p:cNvSpPr>
            <a:spLocks noGrp="1" noChangeArrowheads="1"/>
          </p:cNvSpPr>
          <p:nvPr>
            <p:ph type="sldNum" sz="quarter" idx="4"/>
          </p:nvPr>
        </p:nvSpPr>
        <p:spPr bwMode="auto">
          <a:xfrm>
            <a:off x="6084168" y="6445969"/>
            <a:ext cx="2133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600"/>
            </a:lvl1pPr>
          </a:lstStyle>
          <a:p>
            <a:fld id="{714B32CC-09C2-42C0-9DD6-D92CED897938}"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3" r:id="rId3"/>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宋体" pitchFamily="2" charset="-122"/>
          <a:ea typeface="宋体" pitchFamily="2" charset="-122"/>
        </a:defRPr>
      </a:lvl2pPr>
      <a:lvl3pPr algn="ctr" rtl="0" eaLnBrk="0" fontAlgn="base" hangingPunct="0">
        <a:spcBef>
          <a:spcPct val="0"/>
        </a:spcBef>
        <a:spcAft>
          <a:spcPct val="0"/>
        </a:spcAft>
        <a:defRPr sz="3600" b="1">
          <a:solidFill>
            <a:schemeClr val="tx1"/>
          </a:solidFill>
          <a:latin typeface="宋体" pitchFamily="2" charset="-122"/>
          <a:ea typeface="宋体" pitchFamily="2" charset="-122"/>
        </a:defRPr>
      </a:lvl3pPr>
      <a:lvl4pPr algn="ctr" rtl="0" eaLnBrk="0" fontAlgn="base" hangingPunct="0">
        <a:spcBef>
          <a:spcPct val="0"/>
        </a:spcBef>
        <a:spcAft>
          <a:spcPct val="0"/>
        </a:spcAft>
        <a:defRPr sz="3600" b="1">
          <a:solidFill>
            <a:schemeClr val="tx1"/>
          </a:solidFill>
          <a:latin typeface="宋体" pitchFamily="2" charset="-122"/>
          <a:ea typeface="宋体" pitchFamily="2" charset="-122"/>
        </a:defRPr>
      </a:lvl4pPr>
      <a:lvl5pPr algn="ctr" rtl="0" eaLnBrk="0" fontAlgn="base" hangingPunct="0">
        <a:spcBef>
          <a:spcPct val="0"/>
        </a:spcBef>
        <a:spcAft>
          <a:spcPct val="0"/>
        </a:spcAft>
        <a:defRPr sz="3600" b="1">
          <a:solidFill>
            <a:schemeClr val="tx1"/>
          </a:solidFill>
          <a:latin typeface="宋体" pitchFamily="2" charset="-122"/>
          <a:ea typeface="宋体" pitchFamily="2" charset="-122"/>
        </a:defRPr>
      </a:lvl5pPr>
      <a:lvl6pPr marL="457200" algn="ctr" rtl="0" eaLnBrk="0" fontAlgn="base" hangingPunct="0">
        <a:spcBef>
          <a:spcPct val="0"/>
        </a:spcBef>
        <a:spcAft>
          <a:spcPct val="0"/>
        </a:spcAft>
        <a:defRPr sz="3600" b="1">
          <a:solidFill>
            <a:schemeClr val="tx1"/>
          </a:solidFill>
          <a:latin typeface="宋体" pitchFamily="2" charset="-122"/>
          <a:ea typeface="宋体" pitchFamily="2" charset="-122"/>
        </a:defRPr>
      </a:lvl6pPr>
      <a:lvl7pPr marL="914400" algn="ctr" rtl="0" eaLnBrk="0" fontAlgn="base" hangingPunct="0">
        <a:spcBef>
          <a:spcPct val="0"/>
        </a:spcBef>
        <a:spcAft>
          <a:spcPct val="0"/>
        </a:spcAft>
        <a:defRPr sz="3600" b="1">
          <a:solidFill>
            <a:schemeClr val="tx1"/>
          </a:solidFill>
          <a:latin typeface="宋体" pitchFamily="2" charset="-122"/>
          <a:ea typeface="宋体" pitchFamily="2" charset="-122"/>
        </a:defRPr>
      </a:lvl7pPr>
      <a:lvl8pPr marL="1371600" algn="ctr" rtl="0" eaLnBrk="0" fontAlgn="base" hangingPunct="0">
        <a:spcBef>
          <a:spcPct val="0"/>
        </a:spcBef>
        <a:spcAft>
          <a:spcPct val="0"/>
        </a:spcAft>
        <a:defRPr sz="3600" b="1">
          <a:solidFill>
            <a:schemeClr val="tx1"/>
          </a:solidFill>
          <a:latin typeface="宋体" pitchFamily="2" charset="-122"/>
          <a:ea typeface="宋体" pitchFamily="2" charset="-122"/>
        </a:defRPr>
      </a:lvl8pPr>
      <a:lvl9pPr marL="1828800" algn="ctr" rtl="0" eaLnBrk="0" fontAlgn="base" hangingPunct="0">
        <a:spcBef>
          <a:spcPct val="0"/>
        </a:spcBef>
        <a:spcAft>
          <a:spcPct val="0"/>
        </a:spcAft>
        <a:defRPr sz="3600" b="1">
          <a:solidFill>
            <a:schemeClr val="tx1"/>
          </a:solidFill>
          <a:latin typeface="宋体" pitchFamily="2" charset="-122"/>
          <a:ea typeface="宋体" pitchFamily="2" charset="-122"/>
        </a:defRPr>
      </a:lvl9pPr>
    </p:titleStyle>
    <p:bodyStyle>
      <a:lvl1pPr marL="812800" indent="-812800" algn="l" rtl="0" eaLnBrk="0" fontAlgn="base" hangingPunct="0">
        <a:spcBef>
          <a:spcPct val="20000"/>
        </a:spcBef>
        <a:spcAft>
          <a:spcPct val="0"/>
        </a:spcAft>
        <a:buClr>
          <a:srgbClr val="000099"/>
        </a:buClr>
        <a:buSzPct val="70000"/>
        <a:buFont typeface="Wingdings" pitchFamily="2" charset="2"/>
        <a:buChar char="n"/>
        <a:defRPr sz="2400" b="1">
          <a:solidFill>
            <a:schemeClr val="tx1"/>
          </a:solidFill>
          <a:latin typeface="+mn-lt"/>
          <a:ea typeface="+mn-ea"/>
          <a:cs typeface="+mn-cs"/>
        </a:defRPr>
      </a:lvl1pPr>
      <a:lvl2pPr marL="457200" algn="l" rtl="0" eaLnBrk="0" fontAlgn="base" hangingPunct="0">
        <a:spcBef>
          <a:spcPct val="20000"/>
        </a:spcBef>
        <a:spcAft>
          <a:spcPct val="0"/>
        </a:spcAft>
        <a:buClr>
          <a:srgbClr val="000099"/>
        </a:buClr>
        <a:buSzPct val="65000"/>
        <a:buFont typeface="Wingdings" pitchFamily="2" charset="2"/>
        <a:defRPr b="1">
          <a:solidFill>
            <a:schemeClr val="tx1"/>
          </a:solidFill>
          <a:latin typeface="+mn-lt"/>
          <a:ea typeface="+mn-ea"/>
        </a:defRPr>
      </a:lvl2pPr>
      <a:lvl3pPr marL="914400" algn="l" rtl="0" eaLnBrk="0" fontAlgn="base" hangingPunct="0">
        <a:spcBef>
          <a:spcPct val="20000"/>
        </a:spcBef>
        <a:spcAft>
          <a:spcPct val="0"/>
        </a:spcAft>
        <a:buClr>
          <a:srgbClr val="000099"/>
        </a:buClr>
        <a:buSzPct val="65000"/>
        <a:buFont typeface="Wingdings" pitchFamily="2" charset="2"/>
        <a:defRPr b="1">
          <a:solidFill>
            <a:schemeClr val="tx1"/>
          </a:solidFill>
          <a:latin typeface="+mn-lt"/>
          <a:ea typeface="+mn-ea"/>
        </a:defRPr>
      </a:lvl3pPr>
      <a:lvl4pPr marL="18796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4pPr>
      <a:lvl5pPr marL="23368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5pPr>
      <a:lvl6pPr marL="27940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6pPr>
      <a:lvl7pPr marL="32512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7pPr>
      <a:lvl8pPr marL="37084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8pPr>
      <a:lvl9pPr marL="41656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890712" y="1994064"/>
            <a:ext cx="72074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宋体" pitchFamily="2" charset="-122"/>
                <a:ea typeface="楷体_GB2312" pitchFamily="49" charset="-122"/>
              </a:defRPr>
            </a:lvl1pPr>
            <a:lvl2pPr marL="742950" indent="-285750" eaLnBrk="0" hangingPunct="0">
              <a:defRPr sz="2800" b="1">
                <a:solidFill>
                  <a:schemeClr val="tx1"/>
                </a:solidFill>
                <a:latin typeface="宋体" pitchFamily="2" charset="-122"/>
                <a:ea typeface="楷体_GB2312" pitchFamily="49" charset="-122"/>
              </a:defRPr>
            </a:lvl2pPr>
            <a:lvl3pPr marL="1143000" indent="-228600" eaLnBrk="0" hangingPunct="0">
              <a:defRPr sz="2800" b="1">
                <a:solidFill>
                  <a:schemeClr val="tx1"/>
                </a:solidFill>
                <a:latin typeface="宋体" pitchFamily="2" charset="-122"/>
                <a:ea typeface="楷体_GB2312" pitchFamily="49" charset="-122"/>
              </a:defRPr>
            </a:lvl3pPr>
            <a:lvl4pPr marL="1600200" indent="-228600" eaLnBrk="0" hangingPunct="0">
              <a:defRPr sz="2800" b="1">
                <a:solidFill>
                  <a:schemeClr val="tx1"/>
                </a:solidFill>
                <a:latin typeface="宋体" pitchFamily="2" charset="-122"/>
                <a:ea typeface="楷体_GB2312" pitchFamily="49" charset="-122"/>
              </a:defRPr>
            </a:lvl4pPr>
            <a:lvl5pPr marL="2057400" indent="-228600" eaLnBrk="0" hangingPunct="0">
              <a:defRPr sz="2800" b="1">
                <a:solidFill>
                  <a:schemeClr val="tx1"/>
                </a:solidFill>
                <a:latin typeface="宋体" pitchFamily="2" charset="-122"/>
                <a:ea typeface="楷体_GB2312" pitchFamily="49" charset="-122"/>
              </a:defRPr>
            </a:lvl5pPr>
            <a:lvl6pPr marL="25146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6pPr>
            <a:lvl7pPr marL="29718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7pPr>
            <a:lvl8pPr marL="34290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8pPr>
            <a:lvl9pPr marL="38862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9pPr>
          </a:lstStyle>
          <a:p>
            <a:pPr algn="ctr" eaLnBrk="1" hangingPunct="1"/>
            <a:r>
              <a:rPr kumimoji="1" lang="zh-CN" altLang="en-US" sz="6000" b="0" dirty="0" smtClean="0">
                <a:solidFill>
                  <a:prstClr val="black"/>
                </a:solidFill>
                <a:latin typeface="微软雅黑"/>
                <a:ea typeface="微软雅黑"/>
              </a:rPr>
              <a:t>天地学习法与思维能力培养</a:t>
            </a:r>
            <a:endParaRPr kumimoji="1" lang="zh-CN" altLang="en-US" sz="6000" dirty="0"/>
          </a:p>
        </p:txBody>
      </p:sp>
      <p:sp>
        <p:nvSpPr>
          <p:cNvPr id="3" name="TextBox 1"/>
          <p:cNvSpPr txBox="1">
            <a:spLocks noChangeArrowheads="1"/>
          </p:cNvSpPr>
          <p:nvPr/>
        </p:nvSpPr>
        <p:spPr bwMode="auto">
          <a:xfrm>
            <a:off x="3923928" y="4184213"/>
            <a:ext cx="50836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宋体" pitchFamily="2" charset="-122"/>
                <a:ea typeface="楷体_GB2312" pitchFamily="49" charset="-122"/>
              </a:defRPr>
            </a:lvl1pPr>
            <a:lvl2pPr marL="742950" indent="-285750" eaLnBrk="0" hangingPunct="0">
              <a:defRPr sz="2800" b="1">
                <a:solidFill>
                  <a:schemeClr val="tx1"/>
                </a:solidFill>
                <a:latin typeface="宋体" pitchFamily="2" charset="-122"/>
                <a:ea typeface="楷体_GB2312" pitchFamily="49" charset="-122"/>
              </a:defRPr>
            </a:lvl2pPr>
            <a:lvl3pPr marL="1143000" indent="-228600" eaLnBrk="0" hangingPunct="0">
              <a:defRPr sz="2800" b="1">
                <a:solidFill>
                  <a:schemeClr val="tx1"/>
                </a:solidFill>
                <a:latin typeface="宋体" pitchFamily="2" charset="-122"/>
                <a:ea typeface="楷体_GB2312" pitchFamily="49" charset="-122"/>
              </a:defRPr>
            </a:lvl3pPr>
            <a:lvl4pPr marL="1600200" indent="-228600" eaLnBrk="0" hangingPunct="0">
              <a:defRPr sz="2800" b="1">
                <a:solidFill>
                  <a:schemeClr val="tx1"/>
                </a:solidFill>
                <a:latin typeface="宋体" pitchFamily="2" charset="-122"/>
                <a:ea typeface="楷体_GB2312" pitchFamily="49" charset="-122"/>
              </a:defRPr>
            </a:lvl4pPr>
            <a:lvl5pPr marL="2057400" indent="-228600" eaLnBrk="0" hangingPunct="0">
              <a:defRPr sz="2800" b="1">
                <a:solidFill>
                  <a:schemeClr val="tx1"/>
                </a:solidFill>
                <a:latin typeface="宋体" pitchFamily="2" charset="-122"/>
                <a:ea typeface="楷体_GB2312" pitchFamily="49" charset="-122"/>
              </a:defRPr>
            </a:lvl5pPr>
            <a:lvl6pPr marL="25146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6pPr>
            <a:lvl7pPr marL="29718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7pPr>
            <a:lvl8pPr marL="34290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8pPr>
            <a:lvl9pPr marL="38862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9pPr>
          </a:lstStyle>
          <a:p>
            <a:pPr algn="ctr" eaLnBrk="1" hangingPunct="1"/>
            <a:r>
              <a:rPr kumimoji="1" lang="en-US" altLang="zh-CN" sz="3600" b="0" smtClean="0">
                <a:solidFill>
                  <a:prstClr val="black"/>
                </a:solidFill>
                <a:latin typeface="微软雅黑"/>
                <a:ea typeface="微软雅黑"/>
              </a:rPr>
              <a:t>2016.4.14</a:t>
            </a:r>
            <a:endParaRPr kumimoji="1" lang="zh-CN"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03412" y="1340768"/>
            <a:ext cx="8064896" cy="4278094"/>
          </a:xfrm>
          <a:prstGeom prst="rect">
            <a:avLst/>
          </a:prstGeom>
        </p:spPr>
        <p:txBody>
          <a:bodyPr wrap="square">
            <a:spAutoFit/>
          </a:bodyPr>
          <a:lstStyle/>
          <a:p>
            <a:r>
              <a:rPr lang="en-US" altLang="zh-CN" dirty="0"/>
              <a:t>2</a:t>
            </a:r>
            <a:r>
              <a:rPr lang="zh-CN" altLang="zh-CN" dirty="0"/>
              <a:t>、</a:t>
            </a:r>
            <a:r>
              <a:rPr lang="zh-CN" altLang="zh-CN" dirty="0" smtClean="0"/>
              <a:t>系统</a:t>
            </a:r>
            <a:r>
              <a:rPr lang="zh-CN" altLang="en-US" dirty="0"/>
              <a:t>思维</a:t>
            </a:r>
            <a:r>
              <a:rPr lang="zh-CN" altLang="zh-CN" dirty="0" smtClean="0"/>
              <a:t>（</a:t>
            </a:r>
            <a:r>
              <a:rPr lang="zh-CN" altLang="zh-CN" dirty="0"/>
              <a:t>整体框架与细节内容的一同展现）</a:t>
            </a:r>
          </a:p>
          <a:p>
            <a:r>
              <a:rPr lang="en-US" altLang="zh-CN" dirty="0" smtClean="0"/>
              <a:t>    </a:t>
            </a:r>
            <a:r>
              <a:rPr lang="zh-CN" altLang="zh-CN" sz="2400" dirty="0" smtClean="0"/>
              <a:t>整体</a:t>
            </a:r>
            <a:r>
              <a:rPr lang="zh-CN" altLang="zh-CN" sz="2400" dirty="0"/>
              <a:t>和细节是事物重要的两极，两者都同样重要，缺乏整体的细节是琐碎的，缺少细节的整体是</a:t>
            </a:r>
            <a:r>
              <a:rPr lang="zh-CN" altLang="zh-CN" sz="2400" dirty="0" smtClean="0"/>
              <a:t>空洞</a:t>
            </a:r>
            <a:r>
              <a:rPr lang="zh-CN" altLang="zh-CN" sz="2400" dirty="0"/>
              <a:t>的，不知道整体就没有高度，不了解细节就没有深度，没有高度就容易在细枝末节中迷失方向，没有深度就无法对整体进行拓展和应用</a:t>
            </a:r>
            <a:r>
              <a:rPr lang="zh-CN" altLang="zh-CN" sz="2400" dirty="0" smtClean="0"/>
              <a:t>。</a:t>
            </a:r>
            <a:r>
              <a:rPr lang="zh-CN" altLang="en-US" sz="2400" dirty="0" smtClean="0"/>
              <a:t>（比如应考）</a:t>
            </a:r>
            <a:endParaRPr lang="en-US" altLang="zh-CN" sz="2400" dirty="0" smtClean="0"/>
          </a:p>
          <a:p>
            <a:r>
              <a:rPr lang="en-US" altLang="zh-CN" sz="2400" dirty="0"/>
              <a:t> </a:t>
            </a:r>
            <a:r>
              <a:rPr lang="en-US" altLang="zh-CN" sz="2400" dirty="0" smtClean="0"/>
              <a:t>   </a:t>
            </a:r>
            <a:r>
              <a:rPr lang="zh-CN" altLang="zh-CN" sz="2400" dirty="0" smtClean="0"/>
              <a:t>然而</a:t>
            </a:r>
            <a:r>
              <a:rPr lang="zh-CN" altLang="zh-CN" sz="2400" dirty="0"/>
              <a:t>，我们的思维通常在注重整体时容易忽略细节，而在学习细节时又容易忘却整体</a:t>
            </a:r>
            <a:r>
              <a:rPr lang="zh-CN" altLang="zh-CN" sz="2400" dirty="0" smtClean="0"/>
              <a:t>。</a:t>
            </a:r>
            <a:r>
              <a:rPr lang="zh-CN" altLang="en-US" sz="2400" dirty="0" smtClean="0"/>
              <a:t>（比如读书）</a:t>
            </a:r>
            <a:endParaRPr lang="en-US" altLang="zh-CN" sz="2400" dirty="0" smtClean="0"/>
          </a:p>
          <a:p>
            <a:r>
              <a:rPr lang="zh-CN" altLang="en-US" sz="2400" dirty="0" smtClean="0"/>
              <a:t>    天地学习法强调：</a:t>
            </a:r>
            <a:r>
              <a:rPr lang="zh-CN" altLang="zh-CN" sz="2400" dirty="0" smtClean="0"/>
              <a:t>在</a:t>
            </a:r>
            <a:r>
              <a:rPr lang="zh-CN" altLang="zh-CN" sz="2400" dirty="0"/>
              <a:t>勾勒出事物整体框架的基础上增添和学习细节，同时又在细节的逐渐认知中丰富和重构整体</a:t>
            </a:r>
            <a:r>
              <a:rPr lang="zh-CN" altLang="zh-CN" sz="2400" dirty="0" smtClean="0"/>
              <a:t>。</a:t>
            </a:r>
            <a:r>
              <a:rPr lang="zh-CN" altLang="en-US" sz="2400" dirty="0" smtClean="0"/>
              <a:t>（一小时读一本书）</a:t>
            </a:r>
            <a:endParaRPr lang="zh-CN" altLang="zh-CN" sz="2400" dirty="0"/>
          </a:p>
        </p:txBody>
      </p:sp>
    </p:spTree>
    <p:extLst>
      <p:ext uri="{BB962C8B-B14F-4D97-AF65-F5344CB8AC3E}">
        <p14:creationId xmlns:p14="http://schemas.microsoft.com/office/powerpoint/2010/main" val="2923679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06" y="798506"/>
            <a:ext cx="5184576" cy="521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38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cstate="print">
            <a:extLst>
              <a:ext uri="{28A0092B-C50C-407E-A947-70E740481C1C}">
                <a14:useLocalDpi xmlns:a14="http://schemas.microsoft.com/office/drawing/2010/main" val="0"/>
              </a:ext>
            </a:extLst>
          </a:blip>
          <a:stretch>
            <a:fillRect/>
          </a:stretch>
        </p:blipFill>
        <p:spPr>
          <a:xfrm>
            <a:off x="755576" y="692246"/>
            <a:ext cx="7272808" cy="5805264"/>
          </a:xfrm>
          <a:prstGeom prst="rect">
            <a:avLst/>
          </a:prstGeom>
        </p:spPr>
      </p:pic>
    </p:spTree>
    <p:extLst>
      <p:ext uri="{BB962C8B-B14F-4D97-AF65-F5344CB8AC3E}">
        <p14:creationId xmlns:p14="http://schemas.microsoft.com/office/powerpoint/2010/main" val="302002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785786" y="571480"/>
            <a:ext cx="7500958" cy="5801234"/>
          </a:xfrm>
          <a:prstGeom prst="rect">
            <a:avLst/>
          </a:prstGeom>
          <a:noFill/>
          <a:ln w="9525">
            <a:noFill/>
            <a:miter lim="800000"/>
            <a:headEnd/>
            <a:tailEnd/>
          </a:ln>
          <a:effectLst/>
        </p:spPr>
      </p:pic>
    </p:spTree>
    <p:extLst>
      <p:ext uri="{BB962C8B-B14F-4D97-AF65-F5344CB8AC3E}">
        <p14:creationId xmlns:p14="http://schemas.microsoft.com/office/powerpoint/2010/main" val="398724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dell\Documents\Tencent Files\6565639\Image\C2C\A5(UEQ`51[B[YOK4S1RQ42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29" y="476672"/>
            <a:ext cx="8354901" cy="573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65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62968" y="908720"/>
            <a:ext cx="7920880" cy="4955203"/>
          </a:xfrm>
          <a:prstGeom prst="rect">
            <a:avLst/>
          </a:prstGeom>
        </p:spPr>
        <p:txBody>
          <a:bodyPr wrap="square">
            <a:spAutoFit/>
          </a:bodyPr>
          <a:lstStyle/>
          <a:p>
            <a:r>
              <a:rPr lang="en-US" altLang="zh-CN" dirty="0"/>
              <a:t>3</a:t>
            </a:r>
            <a:r>
              <a:rPr lang="zh-CN" altLang="zh-CN" dirty="0"/>
              <a:t>、</a:t>
            </a:r>
            <a:r>
              <a:rPr lang="zh-CN" altLang="zh-CN" dirty="0" smtClean="0"/>
              <a:t>时空</a:t>
            </a:r>
            <a:r>
              <a:rPr lang="zh-CN" altLang="en-US" dirty="0" smtClean="0"/>
              <a:t>思维</a:t>
            </a:r>
            <a:r>
              <a:rPr lang="zh-CN" altLang="zh-CN" dirty="0" smtClean="0"/>
              <a:t>（</a:t>
            </a:r>
            <a:r>
              <a:rPr lang="zh-CN" altLang="zh-CN" dirty="0"/>
              <a:t>时间维度与空间维度的直观呈现）</a:t>
            </a:r>
          </a:p>
          <a:p>
            <a:r>
              <a:rPr lang="en-US" altLang="zh-CN" sz="2400" dirty="0" smtClean="0"/>
              <a:t>    </a:t>
            </a:r>
          </a:p>
          <a:p>
            <a:r>
              <a:rPr lang="en-US" altLang="zh-CN" sz="2400" dirty="0"/>
              <a:t> </a:t>
            </a:r>
            <a:r>
              <a:rPr lang="en-US" altLang="zh-CN" sz="2400" dirty="0" smtClean="0"/>
              <a:t>   </a:t>
            </a:r>
            <a:r>
              <a:rPr lang="zh-CN" altLang="zh-CN" sz="2400" dirty="0" smtClean="0"/>
              <a:t>万事</a:t>
            </a:r>
            <a:r>
              <a:rPr lang="zh-CN" altLang="zh-CN" sz="2400" dirty="0"/>
              <a:t>万物的发展都离不开时间和空间，在时间维度上表现为它的发展过程，在空间维度上表现为它的组成结构。现代科学（相对论）告诉我们，时空事实上是不可分割的整体，这要求我们的思维也需要从整体的时空观上去观察事物、剖析事物、指导实践</a:t>
            </a:r>
            <a:r>
              <a:rPr lang="zh-CN" altLang="zh-CN" sz="2400" dirty="0" smtClean="0"/>
              <a:t>。</a:t>
            </a:r>
            <a:r>
              <a:rPr lang="zh-CN" altLang="en-US" sz="2400" dirty="0" smtClean="0"/>
              <a:t>（比如约人见面，事物的概念）</a:t>
            </a:r>
            <a:endParaRPr lang="en-US" altLang="zh-CN" sz="2400" dirty="0" smtClean="0"/>
          </a:p>
          <a:p>
            <a:r>
              <a:rPr lang="en-US" altLang="zh-CN" sz="2400" dirty="0"/>
              <a:t> </a:t>
            </a:r>
            <a:r>
              <a:rPr lang="en-US" altLang="zh-CN" sz="2400" dirty="0" smtClean="0"/>
              <a:t>  </a:t>
            </a:r>
            <a:r>
              <a:rPr lang="zh-CN" altLang="zh-CN" sz="2400" dirty="0" smtClean="0"/>
              <a:t>从</a:t>
            </a:r>
            <a:r>
              <a:rPr lang="zh-CN" altLang="zh-CN" sz="2400" dirty="0"/>
              <a:t>时空观角度来进行思维，无疑能够得到更加全面、更加丰富的信息，对事物的理解会更加透彻、更加清晰。利用天地学习法所提供的思维工具，可以将事物在时间维度上的发展规律和空间维度上的逻辑结构进行直观的呈现，从而能够获得对事物的全面认知。</a:t>
            </a:r>
          </a:p>
        </p:txBody>
      </p:sp>
    </p:spTree>
    <p:extLst>
      <p:ext uri="{BB962C8B-B14F-4D97-AF65-F5344CB8AC3E}">
        <p14:creationId xmlns:p14="http://schemas.microsoft.com/office/powerpoint/2010/main" val="3395143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51920" y="2941588"/>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3459630248"/>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2" name="Picture 16" descr="http://img.jiaodong.net/pic/0/11/33/33/11333312_7008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1052075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0" name="Picture 14" descr="http://pic10.nipic.com/20101008/1789695_174011072048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6078" y="104994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jiaodong.net/pic/0/11/33/33/11333312_7008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289065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22" name="Picture 6" descr="http://pic.sdnews.com.cn/2012/NewsImg/6/27/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4840" y="1881601"/>
            <a:ext cx="864096" cy="85059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0" name="Picture 14" descr="http://pic10.nipic.com/20101008/1789695_174011072048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078" y="104994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jiaodong.net/pic/0/11/33/33/11333312_7008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2152773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600" y="1484784"/>
            <a:ext cx="6647060" cy="3231654"/>
          </a:xfrm>
          <a:prstGeom prst="rect">
            <a:avLst/>
          </a:prstGeom>
        </p:spPr>
        <p:txBody>
          <a:bodyPr wrap="square">
            <a:spAutoFit/>
          </a:bodyPr>
          <a:lstStyle/>
          <a:p>
            <a:r>
              <a:rPr lang="en-US" altLang="zh-CN" sz="3600" dirty="0"/>
              <a:t>1</a:t>
            </a:r>
            <a:r>
              <a:rPr lang="zh-CN" altLang="zh-CN" sz="3600" dirty="0"/>
              <a:t>、全脑</a:t>
            </a:r>
            <a:r>
              <a:rPr lang="zh-CN" altLang="zh-CN" sz="3600" dirty="0" smtClean="0"/>
              <a:t>思维</a:t>
            </a:r>
            <a:r>
              <a:rPr lang="zh-CN" altLang="en-US" sz="3600" dirty="0" smtClean="0"/>
              <a:t>（抽象与形象）</a:t>
            </a:r>
            <a:endParaRPr lang="en-US" altLang="zh-CN" sz="3600" dirty="0" smtClean="0"/>
          </a:p>
          <a:p>
            <a:endParaRPr lang="en-US" altLang="zh-CN" sz="3600" dirty="0"/>
          </a:p>
          <a:p>
            <a:r>
              <a:rPr lang="en-US" altLang="zh-CN" sz="3600" dirty="0" smtClean="0"/>
              <a:t>2</a:t>
            </a:r>
            <a:r>
              <a:rPr lang="zh-CN" altLang="en-US" sz="3600" dirty="0" smtClean="0"/>
              <a:t>、系统思维（整体与局部）</a:t>
            </a:r>
            <a:endParaRPr lang="en-US" altLang="zh-CN" sz="3600" dirty="0" smtClean="0"/>
          </a:p>
          <a:p>
            <a:endParaRPr lang="en-US" altLang="zh-CN" sz="3600" dirty="0"/>
          </a:p>
          <a:p>
            <a:r>
              <a:rPr lang="en-US" altLang="zh-CN" sz="3600" dirty="0" smtClean="0"/>
              <a:t>3</a:t>
            </a:r>
            <a:r>
              <a:rPr lang="zh-CN" altLang="en-US" sz="3600" dirty="0" smtClean="0"/>
              <a:t>、时空思维（时间与空间）</a:t>
            </a:r>
            <a:endParaRPr lang="en-US" altLang="zh-CN" sz="3600" dirty="0" smtClean="0"/>
          </a:p>
          <a:p>
            <a:r>
              <a:rPr lang="en-US" altLang="zh-CN" sz="2400" dirty="0" smtClean="0"/>
              <a:t>    </a:t>
            </a:r>
            <a:endParaRPr lang="zh-CN" altLang="zh-CN" sz="2400" dirty="0"/>
          </a:p>
        </p:txBody>
      </p:sp>
    </p:spTree>
    <p:extLst>
      <p:ext uri="{BB962C8B-B14F-4D97-AF65-F5344CB8AC3E}">
        <p14:creationId xmlns:p14="http://schemas.microsoft.com/office/powerpoint/2010/main" val="3759768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22" name="Picture 6" descr="http://pic.sdnews.com.cn/2012/NewsImg/6/27/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4840" y="1881601"/>
            <a:ext cx="864096" cy="85059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cn.dreamstime.com/%B8%AF%C0%C3%B5%C4%C6%BB%B9%FB-thumb9188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432" y="3140968"/>
            <a:ext cx="1368152" cy="91324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0" name="Picture 14" descr="http://pic10.nipic.com/20101008/1789695_174011072048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078" y="104994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jiaodong.net/pic/0/11/33/33/11333312_7008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108441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22" name="Picture 6" descr="http://pic.sdnews.com.cn/2012/NewsImg/6/27/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4840" y="1881601"/>
            <a:ext cx="864096" cy="85059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cn.dreamstime.com/%B8%AF%C0%C3%B5%C4%C6%BB%B9%FB-thumb9188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432" y="3140968"/>
            <a:ext cx="1368152" cy="91324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pic1.jinnong.cn/201012/2011271928272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393" y="4509120"/>
            <a:ext cx="873489" cy="64807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0" name="Picture 14" descr="http://pic10.nipic.com/20101008/1789695_174011072048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6078" y="104994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jiaodong.net/pic/0/11/33/33/11333312_7008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817014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75588"/>
            <a:ext cx="8064896" cy="557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67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9" y="1225827"/>
            <a:ext cx="896610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641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33" y="864163"/>
            <a:ext cx="8721747" cy="526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770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5998" y="836712"/>
            <a:ext cx="4730058" cy="523220"/>
          </a:xfrm>
          <a:prstGeom prst="rect">
            <a:avLst/>
          </a:prstGeom>
        </p:spPr>
        <p:txBody>
          <a:bodyPr wrap="square">
            <a:spAutoFit/>
          </a:bodyPr>
          <a:lstStyle/>
          <a:p>
            <a:r>
              <a:rPr lang="zh-CN" altLang="en-US" dirty="0" smtClean="0"/>
              <a:t>以知识为载体</a:t>
            </a:r>
            <a:r>
              <a:rPr lang="zh-CN" altLang="en-US" dirty="0"/>
              <a:t>提升</a:t>
            </a:r>
            <a:r>
              <a:rPr lang="zh-CN" altLang="en-US" dirty="0" smtClean="0"/>
              <a:t>思维能力</a:t>
            </a:r>
            <a:endParaRPr lang="zh-CN" altLang="zh-C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19508"/>
            <a:ext cx="4198093" cy="372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993084" y="1953846"/>
            <a:ext cx="600833" cy="523220"/>
          </a:xfrm>
          <a:prstGeom prst="rect">
            <a:avLst/>
          </a:prstGeom>
        </p:spPr>
        <p:txBody>
          <a:bodyPr wrap="square">
            <a:spAutoFit/>
          </a:bodyPr>
          <a:lstStyle/>
          <a:p>
            <a:r>
              <a:rPr lang="zh-CN" altLang="en-US" dirty="0"/>
              <a:t>手</a:t>
            </a:r>
            <a:endParaRPr lang="zh-CN" altLang="zh-CN" dirty="0"/>
          </a:p>
        </p:txBody>
      </p:sp>
      <p:sp>
        <p:nvSpPr>
          <p:cNvPr id="5" name="矩形 4"/>
          <p:cNvSpPr/>
          <p:nvPr/>
        </p:nvSpPr>
        <p:spPr>
          <a:xfrm>
            <a:off x="1346886" y="3212976"/>
            <a:ext cx="1986666" cy="523220"/>
          </a:xfrm>
          <a:prstGeom prst="rect">
            <a:avLst/>
          </a:prstGeom>
        </p:spPr>
        <p:txBody>
          <a:bodyPr wrap="square">
            <a:spAutoFit/>
          </a:bodyPr>
          <a:lstStyle/>
          <a:p>
            <a:r>
              <a:rPr lang="zh-CN" altLang="en-US" dirty="0" smtClean="0"/>
              <a:t>筷子、勺子</a:t>
            </a:r>
            <a:endParaRPr lang="zh-CN" altLang="zh-CN" dirty="0"/>
          </a:p>
        </p:txBody>
      </p:sp>
      <p:sp>
        <p:nvSpPr>
          <p:cNvPr id="7" name="矩形 6"/>
          <p:cNvSpPr/>
          <p:nvPr/>
        </p:nvSpPr>
        <p:spPr>
          <a:xfrm>
            <a:off x="539552" y="4693919"/>
            <a:ext cx="1049266" cy="523220"/>
          </a:xfrm>
          <a:prstGeom prst="rect">
            <a:avLst/>
          </a:prstGeom>
        </p:spPr>
        <p:txBody>
          <a:bodyPr wrap="square">
            <a:spAutoFit/>
          </a:bodyPr>
          <a:lstStyle/>
          <a:p>
            <a:r>
              <a:rPr lang="zh-CN" altLang="en-US" dirty="0"/>
              <a:t>米饭</a:t>
            </a:r>
            <a:endParaRPr lang="zh-CN" altLang="zh-CN" dirty="0"/>
          </a:p>
        </p:txBody>
      </p:sp>
      <p:sp>
        <p:nvSpPr>
          <p:cNvPr id="8" name="矩形 7"/>
          <p:cNvSpPr/>
          <p:nvPr/>
        </p:nvSpPr>
        <p:spPr>
          <a:xfrm>
            <a:off x="1994811" y="4694539"/>
            <a:ext cx="1049266" cy="523220"/>
          </a:xfrm>
          <a:prstGeom prst="rect">
            <a:avLst/>
          </a:prstGeom>
        </p:spPr>
        <p:txBody>
          <a:bodyPr wrap="square">
            <a:spAutoFit/>
          </a:bodyPr>
          <a:lstStyle/>
          <a:p>
            <a:endParaRPr lang="zh-CN" altLang="zh-CN" dirty="0"/>
          </a:p>
        </p:txBody>
      </p:sp>
      <p:sp>
        <p:nvSpPr>
          <p:cNvPr id="9" name="矩形 8"/>
          <p:cNvSpPr/>
          <p:nvPr/>
        </p:nvSpPr>
        <p:spPr>
          <a:xfrm>
            <a:off x="2069692" y="4696198"/>
            <a:ext cx="1646595" cy="523220"/>
          </a:xfrm>
          <a:prstGeom prst="rect">
            <a:avLst/>
          </a:prstGeom>
        </p:spPr>
        <p:txBody>
          <a:bodyPr wrap="square">
            <a:spAutoFit/>
          </a:bodyPr>
          <a:lstStyle/>
          <a:p>
            <a:r>
              <a:rPr lang="zh-CN" altLang="en-US" dirty="0" smtClean="0"/>
              <a:t>汤</a:t>
            </a:r>
            <a:endParaRPr lang="zh-CN" altLang="zh-CN" dirty="0"/>
          </a:p>
        </p:txBody>
      </p:sp>
      <p:sp>
        <p:nvSpPr>
          <p:cNvPr id="10" name="矩形 9"/>
          <p:cNvSpPr/>
          <p:nvPr/>
        </p:nvSpPr>
        <p:spPr>
          <a:xfrm>
            <a:off x="3059832" y="4653136"/>
            <a:ext cx="974385" cy="523220"/>
          </a:xfrm>
          <a:prstGeom prst="rect">
            <a:avLst/>
          </a:prstGeom>
        </p:spPr>
        <p:txBody>
          <a:bodyPr wrap="square">
            <a:spAutoFit/>
          </a:bodyPr>
          <a:lstStyle/>
          <a:p>
            <a:r>
              <a:rPr lang="zh-CN" altLang="en-US" dirty="0" smtClean="0"/>
              <a:t>菜</a:t>
            </a:r>
            <a:endParaRPr lang="zh-CN" altLang="zh-CN" dirty="0"/>
          </a:p>
        </p:txBody>
      </p:sp>
      <p:sp>
        <p:nvSpPr>
          <p:cNvPr id="11" name="上下箭头 10"/>
          <p:cNvSpPr/>
          <p:nvPr/>
        </p:nvSpPr>
        <p:spPr bwMode="auto">
          <a:xfrm>
            <a:off x="2123728" y="2477066"/>
            <a:ext cx="216491" cy="73591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
        <p:nvSpPr>
          <p:cNvPr id="15" name="上下箭头 14"/>
          <p:cNvSpPr/>
          <p:nvPr/>
        </p:nvSpPr>
        <p:spPr bwMode="auto">
          <a:xfrm>
            <a:off x="1066989" y="3861048"/>
            <a:ext cx="216491" cy="73591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
        <p:nvSpPr>
          <p:cNvPr id="16" name="上下箭头 15"/>
          <p:cNvSpPr/>
          <p:nvPr/>
        </p:nvSpPr>
        <p:spPr bwMode="auto">
          <a:xfrm>
            <a:off x="2167882" y="3799917"/>
            <a:ext cx="216491" cy="73591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
        <p:nvSpPr>
          <p:cNvPr id="17" name="上下箭头 16"/>
          <p:cNvSpPr/>
          <p:nvPr/>
        </p:nvSpPr>
        <p:spPr bwMode="auto">
          <a:xfrm>
            <a:off x="3225306" y="3799917"/>
            <a:ext cx="216491" cy="73591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Tree>
    <p:extLst>
      <p:ext uri="{BB962C8B-B14F-4D97-AF65-F5344CB8AC3E}">
        <p14:creationId xmlns:p14="http://schemas.microsoft.com/office/powerpoint/2010/main" val="297565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3568" y="1484784"/>
            <a:ext cx="7896200" cy="4154984"/>
          </a:xfrm>
          <a:prstGeom prst="rect">
            <a:avLst/>
          </a:prstGeom>
        </p:spPr>
        <p:txBody>
          <a:bodyPr wrap="square">
            <a:spAutoFit/>
          </a:bodyPr>
          <a:lstStyle/>
          <a:p>
            <a:r>
              <a:rPr lang="zh-CN" altLang="en-US" sz="2400" dirty="0" smtClean="0">
                <a:sym typeface="Wingdings" panose="05000000000000000000" pitchFamily="2" charset="2"/>
              </a:rPr>
              <a:t>（</a:t>
            </a:r>
            <a:r>
              <a:rPr lang="en-US" altLang="zh-CN" sz="2400" dirty="0" smtClean="0">
                <a:sym typeface="Wingdings" panose="05000000000000000000" pitchFamily="2" charset="2"/>
              </a:rPr>
              <a:t>1</a:t>
            </a:r>
            <a:r>
              <a:rPr lang="zh-CN" altLang="en-US" sz="2400" dirty="0" smtClean="0">
                <a:sym typeface="Wingdings" panose="05000000000000000000" pitchFamily="2" charset="2"/>
              </a:rPr>
              <a:t>）</a:t>
            </a:r>
            <a:r>
              <a:rPr lang="zh-CN" altLang="zh-CN" sz="2400" dirty="0" smtClean="0"/>
              <a:t>只要</a:t>
            </a:r>
            <a:r>
              <a:rPr lang="zh-CN" altLang="zh-CN" sz="2400" dirty="0"/>
              <a:t>运用这些</a:t>
            </a:r>
            <a:r>
              <a:rPr lang="zh-CN" altLang="zh-CN" sz="2400" dirty="0" smtClean="0"/>
              <a:t>工具</a:t>
            </a:r>
            <a:r>
              <a:rPr lang="zh-CN" altLang="en-US" sz="2400" dirty="0" smtClean="0"/>
              <a:t>，</a:t>
            </a:r>
            <a:r>
              <a:rPr lang="zh-CN" altLang="zh-CN" sz="2400" dirty="0" smtClean="0"/>
              <a:t>就是</a:t>
            </a:r>
            <a:r>
              <a:rPr lang="zh-CN" altLang="zh-CN" sz="2400" dirty="0"/>
              <a:t>在综合使用左脑的（对文字、数字等等的）逻辑思维能力和右脑的（包括对图形、颜色等等的）形象思维能力，就是在进行一种左右脑同时开动的全脑思维，可以大大提高记忆和理解能力</a:t>
            </a:r>
            <a:r>
              <a:rPr lang="zh-CN" altLang="zh-CN" sz="2400" dirty="0" smtClean="0"/>
              <a:t>；</a:t>
            </a:r>
            <a:endParaRPr lang="en-US" altLang="zh-CN" sz="2400" dirty="0" smtClean="0"/>
          </a:p>
          <a:p>
            <a:r>
              <a:rPr lang="zh-CN" altLang="en-US" sz="2400" dirty="0" smtClean="0"/>
              <a:t>（</a:t>
            </a:r>
            <a:r>
              <a:rPr lang="en-US" altLang="zh-CN" sz="2400" dirty="0" smtClean="0"/>
              <a:t>2</a:t>
            </a:r>
            <a:r>
              <a:rPr lang="zh-CN" altLang="en-US" sz="2400" dirty="0" smtClean="0"/>
              <a:t>）</a:t>
            </a:r>
            <a:r>
              <a:rPr lang="zh-CN" altLang="zh-CN" sz="2400" dirty="0" smtClean="0"/>
              <a:t>经常</a:t>
            </a:r>
            <a:r>
              <a:rPr lang="zh-CN" altLang="zh-CN" sz="2400" dirty="0"/>
              <a:t>运用这些工具，可以帮助我们形成系统化、框架化、结构化的学习和认知方式，以免在庞杂的信息和日常的琐事中陷入只见树木、不见森林的思维泥沼</a:t>
            </a:r>
            <a:r>
              <a:rPr lang="zh-CN" altLang="zh-CN" sz="2400" dirty="0" smtClean="0"/>
              <a:t>；</a:t>
            </a:r>
            <a:endParaRPr lang="en-US" altLang="zh-CN" sz="2400" dirty="0" smtClean="0"/>
          </a:p>
          <a:p>
            <a:r>
              <a:rPr lang="zh-CN" altLang="en-US" sz="2400" dirty="0" smtClean="0"/>
              <a:t>（</a:t>
            </a:r>
            <a:r>
              <a:rPr lang="en-US" altLang="zh-CN" sz="2400" dirty="0" smtClean="0"/>
              <a:t>3</a:t>
            </a:r>
            <a:r>
              <a:rPr lang="zh-CN" altLang="en-US" sz="2400" dirty="0" smtClean="0"/>
              <a:t>）</a:t>
            </a:r>
            <a:r>
              <a:rPr lang="zh-CN" altLang="zh-CN" sz="2400" dirty="0" smtClean="0"/>
              <a:t>灵活</a:t>
            </a:r>
            <a:r>
              <a:rPr lang="zh-CN" altLang="zh-CN" sz="2400" dirty="0"/>
              <a:t>运用这些工具，可以把我们头脑中对某种事物线性的、零乱的、无序的一些认识进行立体的、整体的、有序的呈现，从而能够直观地看到事物的发展过程和内在结构的全貌</a:t>
            </a:r>
            <a:r>
              <a:rPr lang="zh-CN" altLang="zh-CN" sz="2400" dirty="0" smtClean="0"/>
              <a:t>。</a:t>
            </a:r>
            <a:endParaRPr lang="zh-CN" altLang="zh-CN" sz="2400" dirty="0"/>
          </a:p>
        </p:txBody>
      </p:sp>
      <p:sp>
        <p:nvSpPr>
          <p:cNvPr id="7" name="矩形 6"/>
          <p:cNvSpPr/>
          <p:nvPr/>
        </p:nvSpPr>
        <p:spPr>
          <a:xfrm>
            <a:off x="539552" y="692696"/>
            <a:ext cx="4792690" cy="523220"/>
          </a:xfrm>
          <a:prstGeom prst="rect">
            <a:avLst/>
          </a:prstGeom>
        </p:spPr>
        <p:txBody>
          <a:bodyPr wrap="square">
            <a:spAutoFit/>
          </a:bodyPr>
          <a:lstStyle/>
          <a:p>
            <a:r>
              <a:rPr lang="zh-CN" altLang="en-US" dirty="0" smtClean="0"/>
              <a:t>由于这些特点，可以说：</a:t>
            </a:r>
            <a:endParaRPr lang="zh-CN" altLang="zh-CN" dirty="0"/>
          </a:p>
        </p:txBody>
      </p:sp>
    </p:spTree>
    <p:extLst>
      <p:ext uri="{BB962C8B-B14F-4D97-AF65-F5344CB8AC3E}">
        <p14:creationId xmlns:p14="http://schemas.microsoft.com/office/powerpoint/2010/main" val="138219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3736" y="1526009"/>
            <a:ext cx="7560840" cy="3847207"/>
          </a:xfrm>
          <a:prstGeom prst="rect">
            <a:avLst/>
          </a:prstGeom>
        </p:spPr>
        <p:txBody>
          <a:bodyPr wrap="square">
            <a:spAutoFit/>
          </a:bodyPr>
          <a:lstStyle/>
          <a:p>
            <a:r>
              <a:rPr lang="en-US" altLang="zh-CN" dirty="0"/>
              <a:t>1</a:t>
            </a:r>
            <a:r>
              <a:rPr lang="zh-CN" altLang="zh-CN" dirty="0"/>
              <a:t>、全脑思维（逻辑思维与形象思维的同时使用</a:t>
            </a:r>
            <a:r>
              <a:rPr lang="zh-CN" altLang="zh-CN" dirty="0" smtClean="0"/>
              <a:t>）</a:t>
            </a:r>
            <a:endParaRPr lang="en-US" altLang="zh-CN" dirty="0" smtClean="0"/>
          </a:p>
          <a:p>
            <a:endParaRPr lang="en-US" altLang="zh-CN" sz="2400" dirty="0" smtClean="0"/>
          </a:p>
          <a:p>
            <a:r>
              <a:rPr lang="en-US" altLang="zh-CN" sz="2400" dirty="0" smtClean="0"/>
              <a:t>    </a:t>
            </a:r>
            <a:r>
              <a:rPr lang="zh-CN" altLang="en-US" sz="2400" dirty="0" smtClean="0"/>
              <a:t>一方面，</a:t>
            </a:r>
            <a:r>
              <a:rPr lang="zh-CN" altLang="zh-CN" sz="2400" dirty="0" smtClean="0"/>
              <a:t>所有</a:t>
            </a:r>
            <a:r>
              <a:rPr lang="zh-CN" altLang="zh-CN" sz="2400" dirty="0"/>
              <a:t>的思维工具都是以图形的形式对事物进行直观的描述（同时在图形中也可以采用不同的颜色对事物的内部元素进行区分），无形当中就是在使用和激发人的形象思维</a:t>
            </a:r>
            <a:r>
              <a:rPr lang="zh-CN" altLang="zh-CN" sz="2400" dirty="0" smtClean="0"/>
              <a:t>能力</a:t>
            </a:r>
            <a:r>
              <a:rPr lang="zh-CN" altLang="en-US" sz="2400" dirty="0"/>
              <a:t>；</a:t>
            </a:r>
            <a:endParaRPr lang="en-US" altLang="zh-CN" sz="2400" dirty="0" smtClean="0"/>
          </a:p>
          <a:p>
            <a:r>
              <a:rPr lang="en-US" altLang="zh-CN" sz="2400" dirty="0"/>
              <a:t> </a:t>
            </a:r>
            <a:r>
              <a:rPr lang="en-US" altLang="zh-CN" sz="2400" dirty="0" smtClean="0"/>
              <a:t>   </a:t>
            </a:r>
          </a:p>
          <a:p>
            <a:r>
              <a:rPr lang="en-US" altLang="zh-CN" sz="2400" dirty="0" smtClean="0"/>
              <a:t>    </a:t>
            </a:r>
            <a:r>
              <a:rPr lang="zh-CN" altLang="zh-CN" sz="2400" dirty="0" smtClean="0"/>
              <a:t>另一方面</a:t>
            </a:r>
            <a:r>
              <a:rPr lang="zh-CN" altLang="zh-CN" sz="2400" dirty="0"/>
              <a:t>，在天盘、地盘、脑</a:t>
            </a:r>
            <a:r>
              <a:rPr lang="zh-CN" altLang="zh-CN" sz="2400" dirty="0" smtClean="0"/>
              <a:t>图的</a:t>
            </a:r>
            <a:r>
              <a:rPr lang="zh-CN" altLang="zh-CN" sz="2400" dirty="0"/>
              <a:t>制作过程中，无不需要对构成事物的元素进行分析、概括、抽象、</a:t>
            </a:r>
            <a:r>
              <a:rPr lang="zh-CN" altLang="zh-CN" sz="2400" dirty="0" smtClean="0"/>
              <a:t>推理</a:t>
            </a:r>
            <a:r>
              <a:rPr lang="zh-CN" altLang="en-US" sz="2400" dirty="0" smtClean="0"/>
              <a:t>排列</a:t>
            </a:r>
            <a:r>
              <a:rPr lang="zh-CN" altLang="zh-CN" sz="2400" dirty="0" smtClean="0"/>
              <a:t>等等</a:t>
            </a:r>
            <a:r>
              <a:rPr lang="zh-CN" altLang="zh-CN" sz="2400" dirty="0"/>
              <a:t>工作，这实际上是对逻辑思维的直接</a:t>
            </a:r>
            <a:r>
              <a:rPr lang="zh-CN" altLang="zh-CN" sz="2400" dirty="0" smtClean="0"/>
              <a:t>训练。</a:t>
            </a:r>
            <a:endParaRPr lang="zh-CN" altLang="zh-CN" sz="2400" dirty="0"/>
          </a:p>
        </p:txBody>
      </p:sp>
    </p:spTree>
    <p:extLst>
      <p:ext uri="{BB962C8B-B14F-4D97-AF65-F5344CB8AC3E}">
        <p14:creationId xmlns:p14="http://schemas.microsoft.com/office/powerpoint/2010/main" val="3865330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1331640" y="1340768"/>
            <a:ext cx="6480720" cy="4032448"/>
          </a:xfrm>
          <a:prstGeom prst="rect">
            <a:avLst/>
          </a:prstGeom>
        </p:spPr>
      </p:pic>
    </p:spTree>
    <p:extLst>
      <p:ext uri="{BB962C8B-B14F-4D97-AF65-F5344CB8AC3E}">
        <p14:creationId xmlns:p14="http://schemas.microsoft.com/office/powerpoint/2010/main" val="2828634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1142984"/>
            <a:ext cx="5441353" cy="416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01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标题 1"/>
          <p:cNvSpPr txBox="1">
            <a:spLocks/>
          </p:cNvSpPr>
          <p:nvPr/>
        </p:nvSpPr>
        <p:spPr bwMode="auto">
          <a:xfrm>
            <a:off x="539552" y="2792313"/>
            <a:ext cx="6492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sz="3600" dirty="0"/>
          </a:p>
        </p:txBody>
      </p:sp>
      <p:sp>
        <p:nvSpPr>
          <p:cNvPr id="4101" name="标题 1"/>
          <p:cNvSpPr txBox="1">
            <a:spLocks/>
          </p:cNvSpPr>
          <p:nvPr/>
        </p:nvSpPr>
        <p:spPr bwMode="auto">
          <a:xfrm>
            <a:off x="539552" y="3944838"/>
            <a:ext cx="6492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sz="3600" dirty="0"/>
          </a:p>
        </p:txBody>
      </p:sp>
      <p:sp>
        <p:nvSpPr>
          <p:cNvPr id="4103" name="标题 1"/>
          <p:cNvSpPr txBox="1">
            <a:spLocks/>
          </p:cNvSpPr>
          <p:nvPr/>
        </p:nvSpPr>
        <p:spPr bwMode="auto">
          <a:xfrm>
            <a:off x="1861939" y="704751"/>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视觉</a:t>
            </a:r>
          </a:p>
        </p:txBody>
      </p:sp>
      <p:sp>
        <p:nvSpPr>
          <p:cNvPr id="4104" name="标题 1"/>
          <p:cNvSpPr txBox="1">
            <a:spLocks/>
          </p:cNvSpPr>
          <p:nvPr/>
        </p:nvSpPr>
        <p:spPr bwMode="auto">
          <a:xfrm>
            <a:off x="1861939" y="1712813"/>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听觉</a:t>
            </a:r>
          </a:p>
        </p:txBody>
      </p:sp>
      <p:sp>
        <p:nvSpPr>
          <p:cNvPr id="4105" name="标题 1"/>
          <p:cNvSpPr txBox="1">
            <a:spLocks/>
          </p:cNvSpPr>
          <p:nvPr/>
        </p:nvSpPr>
        <p:spPr bwMode="auto">
          <a:xfrm>
            <a:off x="1861939" y="2792313"/>
            <a:ext cx="15113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嗅觉</a:t>
            </a:r>
          </a:p>
        </p:txBody>
      </p:sp>
      <p:sp>
        <p:nvSpPr>
          <p:cNvPr id="4106" name="标题 1"/>
          <p:cNvSpPr txBox="1">
            <a:spLocks/>
          </p:cNvSpPr>
          <p:nvPr/>
        </p:nvSpPr>
        <p:spPr bwMode="auto">
          <a:xfrm>
            <a:off x="1879402" y="3944838"/>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味觉</a:t>
            </a:r>
          </a:p>
        </p:txBody>
      </p:sp>
      <p:sp>
        <p:nvSpPr>
          <p:cNvPr id="4107" name="标题 1"/>
          <p:cNvSpPr txBox="1">
            <a:spLocks/>
          </p:cNvSpPr>
          <p:nvPr/>
        </p:nvSpPr>
        <p:spPr bwMode="auto">
          <a:xfrm>
            <a:off x="1879402" y="5156101"/>
            <a:ext cx="15128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触觉</a:t>
            </a:r>
          </a:p>
        </p:txBody>
      </p:sp>
      <p:sp>
        <p:nvSpPr>
          <p:cNvPr id="14" name="右大括号 13"/>
          <p:cNvSpPr/>
          <p:nvPr/>
        </p:nvSpPr>
        <p:spPr>
          <a:xfrm>
            <a:off x="3157339" y="1065113"/>
            <a:ext cx="576263" cy="46085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109" name="标题 1"/>
          <p:cNvSpPr txBox="1">
            <a:spLocks/>
          </p:cNvSpPr>
          <p:nvPr/>
        </p:nvSpPr>
        <p:spPr bwMode="auto">
          <a:xfrm>
            <a:off x="6254552" y="1065113"/>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语言</a:t>
            </a:r>
          </a:p>
        </p:txBody>
      </p:sp>
      <p:sp>
        <p:nvSpPr>
          <p:cNvPr id="4110" name="标题 1"/>
          <p:cNvSpPr txBox="1">
            <a:spLocks/>
          </p:cNvSpPr>
          <p:nvPr/>
        </p:nvSpPr>
        <p:spPr bwMode="auto">
          <a:xfrm>
            <a:off x="6254552" y="2073176"/>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文字</a:t>
            </a:r>
          </a:p>
        </p:txBody>
      </p:sp>
      <p:sp>
        <p:nvSpPr>
          <p:cNvPr id="4111" name="标题 1"/>
          <p:cNvSpPr txBox="1">
            <a:spLocks/>
          </p:cNvSpPr>
          <p:nvPr/>
        </p:nvSpPr>
        <p:spPr bwMode="auto">
          <a:xfrm>
            <a:off x="6237089" y="3297138"/>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符号</a:t>
            </a:r>
          </a:p>
        </p:txBody>
      </p:sp>
      <p:sp>
        <p:nvSpPr>
          <p:cNvPr id="19" name="左大括号 18"/>
          <p:cNvSpPr/>
          <p:nvPr/>
        </p:nvSpPr>
        <p:spPr>
          <a:xfrm>
            <a:off x="5794177" y="1533426"/>
            <a:ext cx="215900" cy="367188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113" name="标题 1"/>
          <p:cNvSpPr txBox="1">
            <a:spLocks/>
          </p:cNvSpPr>
          <p:nvPr/>
        </p:nvSpPr>
        <p:spPr bwMode="auto">
          <a:xfrm>
            <a:off x="6237089" y="4592538"/>
            <a:ext cx="15113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概念</a:t>
            </a:r>
          </a:p>
        </p:txBody>
      </p:sp>
      <p:cxnSp>
        <p:nvCxnSpPr>
          <p:cNvPr id="22" name="直接箭头连接符 21"/>
          <p:cNvCxnSpPr/>
          <p:nvPr/>
        </p:nvCxnSpPr>
        <p:spPr>
          <a:xfrm>
            <a:off x="3733602" y="3008213"/>
            <a:ext cx="17287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3733602" y="3800376"/>
            <a:ext cx="17287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16" name="标题 1"/>
          <p:cNvSpPr txBox="1">
            <a:spLocks/>
          </p:cNvSpPr>
          <p:nvPr/>
        </p:nvSpPr>
        <p:spPr bwMode="auto">
          <a:xfrm>
            <a:off x="3589139" y="1982688"/>
            <a:ext cx="21685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抽象思维</a:t>
            </a:r>
          </a:p>
        </p:txBody>
      </p:sp>
      <p:sp>
        <p:nvSpPr>
          <p:cNvPr id="4117" name="标题 1"/>
          <p:cNvSpPr txBox="1">
            <a:spLocks/>
          </p:cNvSpPr>
          <p:nvPr/>
        </p:nvSpPr>
        <p:spPr bwMode="auto">
          <a:xfrm>
            <a:off x="3563739" y="4016276"/>
            <a:ext cx="21669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形象思维</a:t>
            </a:r>
          </a:p>
        </p:txBody>
      </p:sp>
    </p:spTree>
    <p:extLst>
      <p:ext uri="{BB962C8B-B14F-4D97-AF65-F5344CB8AC3E}">
        <p14:creationId xmlns:p14="http://schemas.microsoft.com/office/powerpoint/2010/main" val="222397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txBox="1">
            <a:spLocks/>
          </p:cNvSpPr>
          <p:nvPr/>
        </p:nvSpPr>
        <p:spPr bwMode="auto">
          <a:xfrm>
            <a:off x="107504" y="464345"/>
            <a:ext cx="8497888" cy="79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举几个数学的例子（其它科目也是如此）</a:t>
            </a:r>
          </a:p>
        </p:txBody>
      </p:sp>
      <p:sp>
        <p:nvSpPr>
          <p:cNvPr id="5123" name="标题 1"/>
          <p:cNvSpPr txBox="1">
            <a:spLocks/>
          </p:cNvSpPr>
          <p:nvPr/>
        </p:nvSpPr>
        <p:spPr bwMode="auto">
          <a:xfrm>
            <a:off x="1265238" y="3644900"/>
            <a:ext cx="16525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大小</a:t>
            </a:r>
          </a:p>
        </p:txBody>
      </p:sp>
      <p:sp>
        <p:nvSpPr>
          <p:cNvPr id="5124" name="矩形 7"/>
          <p:cNvSpPr>
            <a:spLocks noChangeArrowheads="1"/>
          </p:cNvSpPr>
          <p:nvPr/>
        </p:nvSpPr>
        <p:spPr bwMode="auto">
          <a:xfrm>
            <a:off x="395288" y="1346201"/>
            <a:ext cx="3678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solidFill>
                  <a:srgbClr val="000000"/>
                </a:solidFill>
              </a:rPr>
              <a:t>从形象到抽象</a:t>
            </a:r>
          </a:p>
        </p:txBody>
      </p:sp>
      <p:sp>
        <p:nvSpPr>
          <p:cNvPr id="5125" name="标题 1"/>
          <p:cNvSpPr txBox="1">
            <a:spLocks/>
          </p:cNvSpPr>
          <p:nvPr/>
        </p:nvSpPr>
        <p:spPr bwMode="auto">
          <a:xfrm>
            <a:off x="6062663" y="1970088"/>
            <a:ext cx="37655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数量</a:t>
            </a:r>
          </a:p>
        </p:txBody>
      </p:sp>
      <p:sp>
        <p:nvSpPr>
          <p:cNvPr id="5126" name="标题 1"/>
          <p:cNvSpPr txBox="1">
            <a:spLocks/>
          </p:cNvSpPr>
          <p:nvPr/>
        </p:nvSpPr>
        <p:spPr bwMode="auto">
          <a:xfrm>
            <a:off x="1258888" y="1974850"/>
            <a:ext cx="16589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多少</a:t>
            </a:r>
          </a:p>
        </p:txBody>
      </p:sp>
      <p:cxnSp>
        <p:nvCxnSpPr>
          <p:cNvPr id="16" name="直接箭头连接符 15"/>
          <p:cNvCxnSpPr/>
          <p:nvPr/>
        </p:nvCxnSpPr>
        <p:spPr>
          <a:xfrm>
            <a:off x="3903663" y="2443163"/>
            <a:ext cx="21478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844925" y="4043363"/>
            <a:ext cx="2146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9" name="标题 1"/>
          <p:cNvSpPr txBox="1">
            <a:spLocks/>
          </p:cNvSpPr>
          <p:nvPr/>
        </p:nvSpPr>
        <p:spPr bwMode="auto">
          <a:xfrm>
            <a:off x="6062663" y="3644900"/>
            <a:ext cx="37655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面积</a:t>
            </a:r>
          </a:p>
        </p:txBody>
      </p:sp>
      <p:sp>
        <p:nvSpPr>
          <p:cNvPr id="5130" name="标题 1"/>
          <p:cNvSpPr txBox="1">
            <a:spLocks/>
          </p:cNvSpPr>
          <p:nvPr/>
        </p:nvSpPr>
        <p:spPr bwMode="auto">
          <a:xfrm>
            <a:off x="1565275" y="2767013"/>
            <a:ext cx="11985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长短</a:t>
            </a:r>
          </a:p>
        </p:txBody>
      </p:sp>
      <p:cxnSp>
        <p:nvCxnSpPr>
          <p:cNvPr id="21" name="直接箭头连接符 20"/>
          <p:cNvCxnSpPr/>
          <p:nvPr/>
        </p:nvCxnSpPr>
        <p:spPr>
          <a:xfrm>
            <a:off x="3832225" y="3213100"/>
            <a:ext cx="2146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2" name="标题 1"/>
          <p:cNvSpPr txBox="1">
            <a:spLocks/>
          </p:cNvSpPr>
          <p:nvPr/>
        </p:nvSpPr>
        <p:spPr bwMode="auto">
          <a:xfrm>
            <a:off x="6051550" y="2852738"/>
            <a:ext cx="1524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长度</a:t>
            </a:r>
          </a:p>
        </p:txBody>
      </p:sp>
      <p:sp>
        <p:nvSpPr>
          <p:cNvPr id="5133" name="标题 1"/>
          <p:cNvSpPr txBox="1">
            <a:spLocks/>
          </p:cNvSpPr>
          <p:nvPr/>
        </p:nvSpPr>
        <p:spPr bwMode="auto">
          <a:xfrm>
            <a:off x="1331913" y="4359275"/>
            <a:ext cx="16525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冷热</a:t>
            </a:r>
          </a:p>
        </p:txBody>
      </p:sp>
      <p:cxnSp>
        <p:nvCxnSpPr>
          <p:cNvPr id="25" name="直接箭头连接符 24"/>
          <p:cNvCxnSpPr/>
          <p:nvPr/>
        </p:nvCxnSpPr>
        <p:spPr>
          <a:xfrm>
            <a:off x="3824288" y="4757738"/>
            <a:ext cx="21478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5" name="标题 1"/>
          <p:cNvSpPr txBox="1">
            <a:spLocks/>
          </p:cNvSpPr>
          <p:nvPr/>
        </p:nvSpPr>
        <p:spPr bwMode="auto">
          <a:xfrm>
            <a:off x="6042025" y="4359275"/>
            <a:ext cx="37671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温度</a:t>
            </a:r>
          </a:p>
        </p:txBody>
      </p:sp>
    </p:spTree>
    <p:extLst>
      <p:ext uri="{BB962C8B-B14F-4D97-AF65-F5344CB8AC3E}">
        <p14:creationId xmlns:p14="http://schemas.microsoft.com/office/powerpoint/2010/main" val="1805932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txBox="1">
            <a:spLocks/>
          </p:cNvSpPr>
          <p:nvPr/>
        </p:nvSpPr>
        <p:spPr bwMode="auto">
          <a:xfrm>
            <a:off x="1644650" y="1628775"/>
            <a:ext cx="21732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a:t>
            </a:r>
            <a:r>
              <a:rPr lang="en-US" altLang="zh-CN" sz="3600" dirty="0"/>
              <a:t>4 + 5 = 9</a:t>
            </a:r>
            <a:endParaRPr lang="zh-CN" altLang="en-US" sz="3600" dirty="0"/>
          </a:p>
        </p:txBody>
      </p:sp>
      <p:sp>
        <p:nvSpPr>
          <p:cNvPr id="6147" name="标题 1"/>
          <p:cNvSpPr txBox="1">
            <a:spLocks/>
          </p:cNvSpPr>
          <p:nvPr/>
        </p:nvSpPr>
        <p:spPr bwMode="auto">
          <a:xfrm>
            <a:off x="1579563" y="2565400"/>
            <a:ext cx="3352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a:t>
            </a:r>
            <a:r>
              <a:rPr lang="en-US" altLang="zh-CN" sz="3600" dirty="0"/>
              <a:t>20 / (6+4) = 2</a:t>
            </a:r>
            <a:endParaRPr lang="zh-CN" altLang="en-US" sz="3600" dirty="0"/>
          </a:p>
        </p:txBody>
      </p:sp>
      <p:sp>
        <p:nvSpPr>
          <p:cNvPr id="6148" name="标题 1"/>
          <p:cNvSpPr txBox="1">
            <a:spLocks/>
          </p:cNvSpPr>
          <p:nvPr/>
        </p:nvSpPr>
        <p:spPr bwMode="auto">
          <a:xfrm>
            <a:off x="2101826" y="4592240"/>
            <a:ext cx="3352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a:t>
            </a:r>
            <a:r>
              <a:rPr lang="en-US" altLang="zh-CN" sz="3600" dirty="0"/>
              <a:t>f(x) dx</a:t>
            </a:r>
            <a:endParaRPr lang="zh-CN" altLang="en-US" sz="3600" dirty="0"/>
          </a:p>
        </p:txBody>
      </p:sp>
      <p:pic>
        <p:nvPicPr>
          <p:cNvPr id="6149" name="Picture 2" descr="不定积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5416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标题 1"/>
          <p:cNvSpPr txBox="1">
            <a:spLocks/>
          </p:cNvSpPr>
          <p:nvPr/>
        </p:nvSpPr>
        <p:spPr bwMode="auto">
          <a:xfrm>
            <a:off x="2070076" y="5084365"/>
            <a:ext cx="5048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00"/>
              <a:t>0</a:t>
            </a:r>
            <a:endParaRPr lang="zh-CN" altLang="en-US" sz="2000"/>
          </a:p>
        </p:txBody>
      </p:sp>
      <p:sp>
        <p:nvSpPr>
          <p:cNvPr id="6151" name="标题 1"/>
          <p:cNvSpPr txBox="1">
            <a:spLocks/>
          </p:cNvSpPr>
          <p:nvPr/>
        </p:nvSpPr>
        <p:spPr bwMode="auto">
          <a:xfrm>
            <a:off x="2143101" y="4581128"/>
            <a:ext cx="5032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00"/>
              <a:t>5</a:t>
            </a:r>
            <a:endParaRPr lang="zh-CN" altLang="en-US" sz="2000"/>
          </a:p>
        </p:txBody>
      </p:sp>
      <p:sp>
        <p:nvSpPr>
          <p:cNvPr id="6152" name="标题 1"/>
          <p:cNvSpPr txBox="1">
            <a:spLocks/>
          </p:cNvSpPr>
          <p:nvPr/>
        </p:nvSpPr>
        <p:spPr bwMode="auto">
          <a:xfrm>
            <a:off x="1644650" y="3501008"/>
            <a:ext cx="3352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a:t>
            </a:r>
            <a:r>
              <a:rPr lang="zh-CN" altLang="en-US" sz="3600" dirty="0" smtClean="0"/>
              <a:t> </a:t>
            </a:r>
            <a:r>
              <a:rPr lang="en-US" altLang="zh-CN" sz="3600" dirty="0" smtClean="0"/>
              <a:t>x=a/b</a:t>
            </a:r>
            <a:endParaRPr lang="zh-CN" altLang="en-US" sz="3600" dirty="0"/>
          </a:p>
        </p:txBody>
      </p:sp>
      <p:sp>
        <p:nvSpPr>
          <p:cNvPr id="6153" name="矩形 10"/>
          <p:cNvSpPr>
            <a:spLocks noChangeArrowheads="1"/>
          </p:cNvSpPr>
          <p:nvPr/>
        </p:nvSpPr>
        <p:spPr bwMode="auto">
          <a:xfrm>
            <a:off x="454025" y="765175"/>
            <a:ext cx="3678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solidFill>
                  <a:srgbClr val="000000"/>
                </a:solidFill>
              </a:rPr>
              <a:t>从抽象到形象</a:t>
            </a:r>
          </a:p>
        </p:txBody>
      </p:sp>
    </p:spTree>
    <p:extLst>
      <p:ext uri="{BB962C8B-B14F-4D97-AF65-F5344CB8AC3E}">
        <p14:creationId xmlns:p14="http://schemas.microsoft.com/office/powerpoint/2010/main" val="14883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7" y="764704"/>
            <a:ext cx="7344816" cy="5508612"/>
          </a:xfrm>
          <a:prstGeom prst="rect">
            <a:avLst/>
          </a:prstGeom>
        </p:spPr>
      </p:pic>
    </p:spTree>
    <p:extLst>
      <p:ext uri="{BB962C8B-B14F-4D97-AF65-F5344CB8AC3E}">
        <p14:creationId xmlns:p14="http://schemas.microsoft.com/office/powerpoint/2010/main" val="2006196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1208罗赢工作室模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1208罗赢工作室模版">
      <a:majorFont>
        <a:latin typeface="宋体"/>
        <a:ea typeface="宋体"/>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zh-CN" sz="2800" b="1" i="0" u="none" strike="noStrike" cap="none" normalizeH="0" baseline="0" smtClean="0">
            <a:ln>
              <a:noFill/>
            </a:ln>
            <a:solidFill>
              <a:schemeClr val="tx1"/>
            </a:solidFill>
            <a:effectLst/>
            <a:latin typeface="宋体" pitchFamily="2" charset="-122"/>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zh-CN" sz="2800" b="1" i="0" u="none" strike="noStrike" cap="none" normalizeH="0" baseline="0" smtClean="0">
            <a:ln>
              <a:noFill/>
            </a:ln>
            <a:solidFill>
              <a:schemeClr val="tx1"/>
            </a:solidFill>
            <a:effectLst/>
            <a:latin typeface="宋体" pitchFamily="2" charset="-122"/>
            <a:ea typeface="楷体_GB2312" pitchFamily="49" charset="-122"/>
          </a:defRPr>
        </a:defPPr>
      </a:lstStyle>
    </a:lnDef>
  </a:objectDefaults>
  <a:extraClrSchemeLst>
    <a:extraClrScheme>
      <a:clrScheme name="11_1208罗赢工作室模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1208罗赢工作室模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1208罗赢工作室模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1208罗赢工作室模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1208罗赢工作室模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1208罗赢工作室模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1208罗赢工作室模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1208罗赢工作室模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1208罗赢工作室模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1208罗赢工作室模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1208罗赢工作室模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1208罗赢工作室模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1208罗赢工作室模版 13">
        <a:dk1>
          <a:srgbClr val="000000"/>
        </a:dk1>
        <a:lt1>
          <a:srgbClr val="FFFFFF"/>
        </a:lt1>
        <a:dk2>
          <a:srgbClr val="000000"/>
        </a:dk2>
        <a:lt2>
          <a:srgbClr val="808080"/>
        </a:lt2>
        <a:accent1>
          <a:srgbClr val="4B4BFF"/>
        </a:accent1>
        <a:accent2>
          <a:srgbClr val="CCCCFF"/>
        </a:accent2>
        <a:accent3>
          <a:srgbClr val="FFFFFF"/>
        </a:accent3>
        <a:accent4>
          <a:srgbClr val="000000"/>
        </a:accent4>
        <a:accent5>
          <a:srgbClr val="B1B1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1208罗赢工作室模版 14">
        <a:dk1>
          <a:srgbClr val="000000"/>
        </a:dk1>
        <a:lt1>
          <a:srgbClr val="FFFFFF"/>
        </a:lt1>
        <a:dk2>
          <a:srgbClr val="000000"/>
        </a:dk2>
        <a:lt2>
          <a:srgbClr val="808080"/>
        </a:lt2>
        <a:accent1>
          <a:srgbClr val="4B4BFF"/>
        </a:accent1>
        <a:accent2>
          <a:srgbClr val="6600FF"/>
        </a:accent2>
        <a:accent3>
          <a:srgbClr val="FFFFFF"/>
        </a:accent3>
        <a:accent4>
          <a:srgbClr val="000000"/>
        </a:accent4>
        <a:accent5>
          <a:srgbClr val="B1B1FF"/>
        </a:accent5>
        <a:accent6>
          <a:srgbClr val="5C00E7"/>
        </a:accent6>
        <a:hlink>
          <a:srgbClr val="008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1208罗赢工作室模版</Template>
  <TotalTime>4127</TotalTime>
  <Pages>0</Pages>
  <Words>715</Words>
  <Characters>0</Characters>
  <Application>Microsoft Office PowerPoint</Application>
  <DocSecurity>0</DocSecurity>
  <PresentationFormat>全屏显示(4:3)</PresentationFormat>
  <Lines>0</Lines>
  <Paragraphs>66</Paragraphs>
  <Slides>26</Slides>
  <Notes>1</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11_1208罗赢工作室模版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G-PC</dc:creator>
  <cp:keywords/>
  <dc:description/>
  <cp:lastModifiedBy>wanglan</cp:lastModifiedBy>
  <cp:revision>645</cp:revision>
  <cp:lastPrinted>2014-04-06T09:07:34Z</cp:lastPrinted>
  <dcterms:created xsi:type="dcterms:W3CDTF">2013-01-24T06:26:51Z</dcterms:created>
  <dcterms:modified xsi:type="dcterms:W3CDTF">2016-04-13T23:59:09Z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