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handoutMasterIdLst>
    <p:handoutMasterId r:id="rId43"/>
  </p:handoutMasterIdLst>
  <p:sldIdLst>
    <p:sldId id="2065" r:id="rId2"/>
    <p:sldId id="2279" r:id="rId3"/>
    <p:sldId id="2281" r:id="rId4"/>
    <p:sldId id="2294" r:id="rId5"/>
    <p:sldId id="2295" r:id="rId6"/>
    <p:sldId id="2296" r:id="rId7"/>
    <p:sldId id="2297" r:id="rId8"/>
    <p:sldId id="2298" r:id="rId9"/>
    <p:sldId id="2282" r:id="rId10"/>
    <p:sldId id="2283" r:id="rId11"/>
    <p:sldId id="2284" r:id="rId12"/>
    <p:sldId id="2285" r:id="rId13"/>
    <p:sldId id="2286" r:id="rId14"/>
    <p:sldId id="2287" r:id="rId15"/>
    <p:sldId id="2288" r:id="rId16"/>
    <p:sldId id="2289" r:id="rId17"/>
    <p:sldId id="2301" r:id="rId18"/>
    <p:sldId id="2307" r:id="rId19"/>
    <p:sldId id="2309" r:id="rId20"/>
    <p:sldId id="2302" r:id="rId21"/>
    <p:sldId id="2306" r:id="rId22"/>
    <p:sldId id="2303" r:id="rId23"/>
    <p:sldId id="2304" r:id="rId24"/>
    <p:sldId id="2278" r:id="rId25"/>
    <p:sldId id="2305" r:id="rId26"/>
    <p:sldId id="2290" r:id="rId27"/>
    <p:sldId id="2310" r:id="rId28"/>
    <p:sldId id="2311" r:id="rId29"/>
    <p:sldId id="2312" r:id="rId30"/>
    <p:sldId id="2314" r:id="rId31"/>
    <p:sldId id="2315" r:id="rId32"/>
    <p:sldId id="2316" r:id="rId33"/>
    <p:sldId id="2317" r:id="rId34"/>
    <p:sldId id="2318" r:id="rId35"/>
    <p:sldId id="2280" r:id="rId36"/>
    <p:sldId id="2324" r:id="rId37"/>
    <p:sldId id="2322" r:id="rId38"/>
    <p:sldId id="2320" r:id="rId39"/>
    <p:sldId id="2319" r:id="rId40"/>
    <p:sldId id="2321" r:id="rId41"/>
  </p:sldIdLst>
  <p:sldSz cx="9144000" cy="6858000" type="screen4x3"/>
  <p:notesSz cx="7099300" cy="10234613"/>
  <p:defaultTextStyle>
    <a:defPPr>
      <a:defRPr lang="en-US"/>
    </a:defPPr>
    <a:lvl1pPr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1pPr>
    <a:lvl2pPr marL="4572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2pPr>
    <a:lvl3pPr marL="9144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3pPr>
    <a:lvl4pPr marL="13716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4pPr>
    <a:lvl5pPr marL="1828800" algn="l" rtl="0" fontAlgn="base">
      <a:spcBef>
        <a:spcPct val="0"/>
      </a:spcBef>
      <a:spcAft>
        <a:spcPct val="0"/>
      </a:spcAft>
      <a:buFont typeface="Arial" pitchFamily="34" charset="0"/>
      <a:defRPr sz="2800" b="1" kern="1200">
        <a:solidFill>
          <a:schemeClr val="tx1"/>
        </a:solidFill>
        <a:latin typeface="宋体" pitchFamily="2" charset="-122"/>
        <a:ea typeface="楷体_GB2312" pitchFamily="49" charset="-122"/>
        <a:cs typeface="+mn-cs"/>
      </a:defRPr>
    </a:lvl5pPr>
    <a:lvl6pPr marL="2286000" algn="l" defTabSz="914400" rtl="0" eaLnBrk="1" latinLnBrk="0" hangingPunct="1">
      <a:defRPr sz="2800" b="1" kern="1200">
        <a:solidFill>
          <a:schemeClr val="tx1"/>
        </a:solidFill>
        <a:latin typeface="宋体" pitchFamily="2" charset="-122"/>
        <a:ea typeface="楷体_GB2312" pitchFamily="49" charset="-122"/>
        <a:cs typeface="+mn-cs"/>
      </a:defRPr>
    </a:lvl6pPr>
    <a:lvl7pPr marL="2743200" algn="l" defTabSz="914400" rtl="0" eaLnBrk="1" latinLnBrk="0" hangingPunct="1">
      <a:defRPr sz="2800" b="1" kern="1200">
        <a:solidFill>
          <a:schemeClr val="tx1"/>
        </a:solidFill>
        <a:latin typeface="宋体" pitchFamily="2" charset="-122"/>
        <a:ea typeface="楷体_GB2312" pitchFamily="49" charset="-122"/>
        <a:cs typeface="+mn-cs"/>
      </a:defRPr>
    </a:lvl7pPr>
    <a:lvl8pPr marL="3200400" algn="l" defTabSz="914400" rtl="0" eaLnBrk="1" latinLnBrk="0" hangingPunct="1">
      <a:defRPr sz="2800" b="1" kern="1200">
        <a:solidFill>
          <a:schemeClr val="tx1"/>
        </a:solidFill>
        <a:latin typeface="宋体" pitchFamily="2" charset="-122"/>
        <a:ea typeface="楷体_GB2312" pitchFamily="49" charset="-122"/>
        <a:cs typeface="+mn-cs"/>
      </a:defRPr>
    </a:lvl8pPr>
    <a:lvl9pPr marL="3657600" algn="l" defTabSz="914400" rtl="0" eaLnBrk="1" latinLnBrk="0" hangingPunct="1">
      <a:defRPr sz="2800" b="1" kern="1200">
        <a:solidFill>
          <a:schemeClr val="tx1"/>
        </a:solidFill>
        <a:latin typeface="宋体" pitchFamily="2" charset="-122"/>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80CC4"/>
    <a:srgbClr val="AA0000"/>
    <a:srgbClr val="670000"/>
    <a:srgbClr val="3178AA"/>
    <a:srgbClr val="33CCFF"/>
    <a:srgbClr val="FF9966"/>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50" autoAdjust="0"/>
    <p:restoredTop sz="90055" autoAdjust="0"/>
  </p:normalViewPr>
  <p:slideViewPr>
    <p:cSldViewPr>
      <p:cViewPr varScale="1">
        <p:scale>
          <a:sx n="63" d="100"/>
          <a:sy n="63" d="100"/>
        </p:scale>
        <p:origin x="-1878" y="-102"/>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628"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6575" cy="511175"/>
          </a:xfrm>
          <a:prstGeom prst="rect">
            <a:avLst/>
          </a:prstGeom>
        </p:spPr>
        <p:txBody>
          <a:bodyPr vert="horz" lIns="91433" tIns="45716" rIns="91433" bIns="45716" rtlCol="0"/>
          <a:lstStyle>
            <a:lvl1pPr algn="l">
              <a:defRPr sz="1200"/>
            </a:lvl1pPr>
          </a:lstStyle>
          <a:p>
            <a:endParaRPr lang="zh-CN" altLang="en-US"/>
          </a:p>
        </p:txBody>
      </p:sp>
      <p:sp>
        <p:nvSpPr>
          <p:cNvPr id="3" name="日期占位符 2"/>
          <p:cNvSpPr>
            <a:spLocks noGrp="1"/>
          </p:cNvSpPr>
          <p:nvPr>
            <p:ph type="dt" sz="quarter" idx="1"/>
          </p:nvPr>
        </p:nvSpPr>
        <p:spPr>
          <a:xfrm>
            <a:off x="4021139" y="1"/>
            <a:ext cx="3076575" cy="511175"/>
          </a:xfrm>
          <a:prstGeom prst="rect">
            <a:avLst/>
          </a:prstGeom>
        </p:spPr>
        <p:txBody>
          <a:bodyPr vert="horz" lIns="91433" tIns="45716" rIns="91433" bIns="45716" rtlCol="0"/>
          <a:lstStyle>
            <a:lvl1pPr algn="r">
              <a:defRPr sz="1200"/>
            </a:lvl1pPr>
          </a:lstStyle>
          <a:p>
            <a:fld id="{23FEB012-2E01-431E-B329-CC5EE2E2796C}" type="datetimeFigureOut">
              <a:rPr lang="zh-CN" altLang="en-US" smtClean="0"/>
              <a:pPr/>
              <a:t>2015/7/13</a:t>
            </a:fld>
            <a:endParaRPr lang="zh-CN" altLang="en-US"/>
          </a:p>
        </p:txBody>
      </p:sp>
      <p:sp>
        <p:nvSpPr>
          <p:cNvPr id="4" name="页脚占位符 3"/>
          <p:cNvSpPr>
            <a:spLocks noGrp="1"/>
          </p:cNvSpPr>
          <p:nvPr>
            <p:ph type="ftr" sz="quarter" idx="2"/>
          </p:nvPr>
        </p:nvSpPr>
        <p:spPr>
          <a:xfrm>
            <a:off x="0" y="9721851"/>
            <a:ext cx="3076575" cy="511175"/>
          </a:xfrm>
          <a:prstGeom prst="rect">
            <a:avLst/>
          </a:prstGeom>
        </p:spPr>
        <p:txBody>
          <a:bodyPr vert="horz" lIns="91433" tIns="45716" rIns="91433" bIns="45716"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1139" y="9721851"/>
            <a:ext cx="3076575" cy="511175"/>
          </a:xfrm>
          <a:prstGeom prst="rect">
            <a:avLst/>
          </a:prstGeom>
        </p:spPr>
        <p:txBody>
          <a:bodyPr vert="horz" lIns="91433" tIns="45716" rIns="91433" bIns="45716" rtlCol="0" anchor="b"/>
          <a:lstStyle>
            <a:lvl1pPr algn="r">
              <a:defRPr sz="1200"/>
            </a:lvl1pPr>
          </a:lstStyle>
          <a:p>
            <a:fld id="{896FAD9A-394A-402C-9A27-1414AB26B1F2}" type="slidenum">
              <a:rPr lang="zh-CN" altLang="en-US" smtClean="0"/>
              <a:pPr/>
              <a:t>‹#›</a:t>
            </a:fld>
            <a:endParaRPr lang="zh-CN" altLang="en-US"/>
          </a:p>
        </p:txBody>
      </p:sp>
    </p:spTree>
    <p:extLst>
      <p:ext uri="{BB962C8B-B14F-4D97-AF65-F5344CB8AC3E}">
        <p14:creationId xmlns:p14="http://schemas.microsoft.com/office/powerpoint/2010/main" val="3265650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76363" cy="50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t" anchorCtr="0" compatLnSpc="1">
            <a:prstTxWarp prst="textNoShape">
              <a:avLst/>
            </a:prstTxWarp>
          </a:bodyPr>
          <a:lstStyle>
            <a:lvl1pPr eaLnBrk="0" hangingPunct="0">
              <a:defRPr sz="1200" i="1">
                <a:latin typeface="Arial" pitchFamily="34" charset="0"/>
                <a:ea typeface="宋体" pitchFamily="2" charset="-122"/>
              </a:defRPr>
            </a:lvl1pPr>
          </a:lstStyle>
          <a:p>
            <a:r>
              <a:rPr lang="zh-CN" altLang="en-US"/>
              <a:t>*</a:t>
            </a:r>
            <a:endParaRPr lang="zh-CN" altLang="en-US" sz="1500">
              <a:latin typeface="Times New Roman" pitchFamily="18" charset="0"/>
            </a:endParaRPr>
          </a:p>
        </p:txBody>
      </p:sp>
      <p:sp>
        <p:nvSpPr>
          <p:cNvPr id="2051" name="Rectangle 3"/>
          <p:cNvSpPr>
            <a:spLocks noGrp="1" noChangeArrowheads="1"/>
          </p:cNvSpPr>
          <p:nvPr>
            <p:ph type="dt" idx="1"/>
          </p:nvPr>
        </p:nvSpPr>
        <p:spPr bwMode="auto">
          <a:xfrm>
            <a:off x="4021294" y="1"/>
            <a:ext cx="3078006" cy="50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t" anchorCtr="0" compatLnSpc="1">
            <a:prstTxWarp prst="textNoShape">
              <a:avLst/>
            </a:prstTxWarp>
          </a:bodyPr>
          <a:lstStyle>
            <a:lvl1pPr algn="r" eaLnBrk="0" hangingPunct="0">
              <a:defRPr sz="1200" i="1">
                <a:latin typeface="Arial" pitchFamily="34" charset="0"/>
                <a:ea typeface="宋体" pitchFamily="2" charset="-122"/>
              </a:defRPr>
            </a:lvl1pPr>
          </a:lstStyle>
          <a:p>
            <a:r>
              <a:rPr lang="zh-CN" altLang="en-US"/>
              <a:t>07/16/96</a:t>
            </a:r>
            <a:endParaRPr lang="zh-CN" altLang="en-US" sz="1500">
              <a:latin typeface="Times New Roman" pitchFamily="18" charset="0"/>
            </a:endParaRPr>
          </a:p>
        </p:txBody>
      </p:sp>
      <p:sp>
        <p:nvSpPr>
          <p:cNvPr id="2052" name="Rectangle 4"/>
          <p:cNvSpPr>
            <a:spLocks noGrp="1" noRot="1" noChangeAspect="1" noChangeArrowheads="1"/>
          </p:cNvSpPr>
          <p:nvPr>
            <p:ph type="sldImg" idx="2"/>
          </p:nvPr>
        </p:nvSpPr>
        <p:spPr bwMode="auto">
          <a:xfrm>
            <a:off x="989013" y="765175"/>
            <a:ext cx="512127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4932" y="4861442"/>
            <a:ext cx="5207796" cy="460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716" tIns="53859" rIns="107716" bIns="53859"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4" name="Rectangle 6"/>
          <p:cNvSpPr>
            <a:spLocks noGrp="1" noChangeArrowheads="1"/>
          </p:cNvSpPr>
          <p:nvPr>
            <p:ph type="ftr" sz="quarter" idx="4"/>
          </p:nvPr>
        </p:nvSpPr>
        <p:spPr bwMode="auto">
          <a:xfrm>
            <a:off x="1" y="9722883"/>
            <a:ext cx="3076363"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b" anchorCtr="0" compatLnSpc="1">
            <a:prstTxWarp prst="textNoShape">
              <a:avLst/>
            </a:prstTxWarp>
          </a:bodyPr>
          <a:lstStyle>
            <a:lvl1pPr eaLnBrk="0" hangingPunct="0">
              <a:defRPr sz="1200" i="1">
                <a:latin typeface="Arial" pitchFamily="34" charset="0"/>
                <a:ea typeface="宋体" pitchFamily="2" charset="-122"/>
              </a:defRPr>
            </a:lvl1pPr>
          </a:lstStyle>
          <a:p>
            <a:r>
              <a:rPr lang="zh-CN" altLang="en-US"/>
              <a:t>*</a:t>
            </a:r>
            <a:endParaRPr lang="zh-CN" altLang="en-US" sz="1500">
              <a:latin typeface="Times New Roman" pitchFamily="18" charset="0"/>
            </a:endParaRPr>
          </a:p>
        </p:txBody>
      </p:sp>
      <p:sp>
        <p:nvSpPr>
          <p:cNvPr id="2055" name="Rectangle 7"/>
          <p:cNvSpPr>
            <a:spLocks noGrp="1" noChangeArrowheads="1"/>
          </p:cNvSpPr>
          <p:nvPr>
            <p:ph type="sldNum" sz="quarter" idx="5"/>
          </p:nvPr>
        </p:nvSpPr>
        <p:spPr bwMode="auto">
          <a:xfrm>
            <a:off x="4021294" y="9722883"/>
            <a:ext cx="3078006" cy="5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287" tIns="0" rIns="22287" bIns="0" numCol="1" anchor="b" anchorCtr="0" compatLnSpc="1">
            <a:prstTxWarp prst="textNoShape">
              <a:avLst/>
            </a:prstTxWarp>
          </a:bodyPr>
          <a:lstStyle>
            <a:lvl1pPr algn="r" eaLnBrk="0" hangingPunct="0">
              <a:defRPr sz="1200" i="1">
                <a:latin typeface="Arial" pitchFamily="34" charset="0"/>
                <a:ea typeface="宋体" pitchFamily="2" charset="-122"/>
              </a:defRPr>
            </a:lvl1pPr>
          </a:lstStyle>
          <a:p>
            <a:r>
              <a:rPr lang="zh-CN" altLang="en-US"/>
              <a:t>##</a:t>
            </a:r>
            <a:endParaRPr lang="zh-CN" altLang="en-US" sz="1500">
              <a:latin typeface="Times New Roman" pitchFamily="18" charset="0"/>
            </a:endParaRPr>
          </a:p>
        </p:txBody>
      </p:sp>
    </p:spTree>
    <p:extLst>
      <p:ext uri="{BB962C8B-B14F-4D97-AF65-F5344CB8AC3E}">
        <p14:creationId xmlns:p14="http://schemas.microsoft.com/office/powerpoint/2010/main" val="3907647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zh-CN" altLang="en-US" smtClean="0"/>
              <a:t>##</a:t>
            </a:r>
            <a:endParaRPr lang="zh-CN" altLang="en-US" sz="1500">
              <a:latin typeface="Times New Roman" pitchFamily="18" charset="0"/>
            </a:endParaRPr>
          </a:p>
        </p:txBody>
      </p:sp>
    </p:spTree>
    <p:extLst>
      <p:ext uri="{BB962C8B-B14F-4D97-AF65-F5344CB8AC3E}">
        <p14:creationId xmlns:p14="http://schemas.microsoft.com/office/powerpoint/2010/main" val="147973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4AE5BC3-E216-4D71-B661-58437AC75BB7}" type="datetime1">
              <a:rPr lang="zh-CN" altLang="en-US"/>
              <a:pPr/>
              <a:t>2015/7/13</a:t>
            </a:fld>
            <a:endParaRPr lang="en-US" altLang="zh-CN"/>
          </a:p>
        </p:txBody>
      </p:sp>
      <p:sp>
        <p:nvSpPr>
          <p:cNvPr id="3" name="灯片编号占位符 2"/>
          <p:cNvSpPr>
            <a:spLocks noGrp="1"/>
          </p:cNvSpPr>
          <p:nvPr>
            <p:ph type="sldNum" sz="quarter" idx="11"/>
          </p:nvPr>
        </p:nvSpPr>
        <p:spPr>
          <a:xfrm>
            <a:off x="6084168" y="6393352"/>
            <a:ext cx="2133600" cy="409575"/>
          </a:xfrm>
        </p:spPr>
        <p:txBody>
          <a:bodyPr/>
          <a:lstStyle>
            <a:lvl1pPr>
              <a:defRPr/>
            </a:lvl1pPr>
          </a:lstStyle>
          <a:p>
            <a:fld id="{048FCEE6-7EA7-4863-BDCD-14E5B584F8D2}" type="slidenum">
              <a:rPr lang="zh-CN" altLang="en-US"/>
              <a:pPr/>
              <a:t>‹#›</a:t>
            </a:fld>
            <a:endParaRPr lang="en-US" altLang="zh-CN"/>
          </a:p>
        </p:txBody>
      </p:sp>
      <p:sp>
        <p:nvSpPr>
          <p:cNvPr id="4" name="矩形 3"/>
          <p:cNvSpPr/>
          <p:nvPr userDrawn="1"/>
        </p:nvSpPr>
        <p:spPr bwMode="auto">
          <a:xfrm>
            <a:off x="7740352" y="116632"/>
            <a:ext cx="1296144" cy="43204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2800" b="1" i="0" u="none" strike="noStrike" cap="none" normalizeH="0" baseline="0" smtClean="0">
              <a:ln>
                <a:noFill/>
              </a:ln>
              <a:solidFill>
                <a:schemeClr val="tx1"/>
              </a:solidFill>
              <a:effectLst/>
              <a:latin typeface="宋体" pitchFamily="2" charset="-122"/>
              <a:ea typeface="楷体_GB2312" pitchFamily="49" charset="-122"/>
            </a:endParaRPr>
          </a:p>
        </p:txBody>
      </p:sp>
      <p:sp>
        <p:nvSpPr>
          <p:cNvPr id="7" name="内容占位符 6"/>
          <p:cNvSpPr>
            <a:spLocks noGrp="1"/>
          </p:cNvSpPr>
          <p:nvPr>
            <p:ph sz="quarter" idx="12"/>
          </p:nvPr>
        </p:nvSpPr>
        <p:spPr>
          <a:xfrm>
            <a:off x="900113" y="549275"/>
            <a:ext cx="914400" cy="91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22059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06400" y="776288"/>
            <a:ext cx="8210550" cy="93503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95288" y="1855788"/>
            <a:ext cx="4038600" cy="43100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86288" y="1855788"/>
            <a:ext cx="4038600" cy="20780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86288" y="4086225"/>
            <a:ext cx="4038600" cy="20796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p:spPr>
        <p:txBody>
          <a:bodyPr/>
          <a:lstStyle>
            <a:lvl1pPr>
              <a:defRPr/>
            </a:lvl1pPr>
          </a:lstStyle>
          <a:p>
            <a:endParaRPr lang="zh-CN" altLang="zh-CN"/>
          </a:p>
        </p:txBody>
      </p:sp>
      <p:sp>
        <p:nvSpPr>
          <p:cNvPr id="7" name="页脚占位符 6"/>
          <p:cNvSpPr>
            <a:spLocks noGrp="1"/>
          </p:cNvSpPr>
          <p:nvPr>
            <p:ph type="ftr" sz="quarter" idx="11"/>
          </p:nvPr>
        </p:nvSpPr>
        <p:spPr>
          <a:xfrm>
            <a:off x="3124200" y="6245225"/>
            <a:ext cx="2895600" cy="476250"/>
          </a:xfrm>
          <a:prstGeom prst="rect">
            <a:avLst/>
          </a:prstGeom>
        </p:spPr>
        <p:txBody>
          <a:bodyPr/>
          <a:lstStyle>
            <a:lvl1pPr>
              <a:defRPr/>
            </a:lvl1pPr>
          </a:lstStyle>
          <a:p>
            <a:endParaRPr lang="zh-CN" altLang="zh-CN"/>
          </a:p>
        </p:txBody>
      </p:sp>
      <p:sp>
        <p:nvSpPr>
          <p:cNvPr id="8" name="灯片编号占位符 7"/>
          <p:cNvSpPr>
            <a:spLocks noGrp="1"/>
          </p:cNvSpPr>
          <p:nvPr>
            <p:ph type="sldNum" sz="quarter" idx="12"/>
          </p:nvPr>
        </p:nvSpPr>
        <p:spPr>
          <a:xfrm>
            <a:off x="6553200" y="6245225"/>
            <a:ext cx="2133600" cy="476250"/>
          </a:xfrm>
        </p:spPr>
        <p:txBody>
          <a:bodyPr/>
          <a:lstStyle>
            <a:lvl1pPr>
              <a:defRPr/>
            </a:lvl1pPr>
          </a:lstStyle>
          <a:p>
            <a:fld id="{6D3D0649-C844-43A6-86BE-A8B8373DBC1C}" type="slidenum">
              <a:rPr lang="zh-CN" altLang="zh-CN"/>
              <a:pPr/>
              <a:t>‹#›</a:t>
            </a:fld>
            <a:endParaRPr lang="zh-CN" altLang="zh-CN"/>
          </a:p>
        </p:txBody>
      </p:sp>
    </p:spTree>
    <p:extLst>
      <p:ext uri="{BB962C8B-B14F-4D97-AF65-F5344CB8AC3E}">
        <p14:creationId xmlns:p14="http://schemas.microsoft.com/office/powerpoint/2010/main" val="26292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KSO_FD"/>
          <p:cNvSpPr>
            <a:spLocks noGrp="1" noChangeArrowheads="1"/>
          </p:cNvSpPr>
          <p:nvPr>
            <p:ph type="dt" sz="half" idx="10"/>
          </p:nvPr>
        </p:nvSpPr>
        <p:spPr>
          <a:ln/>
        </p:spPr>
        <p:txBody>
          <a:bodyPr/>
          <a:lstStyle>
            <a:lvl1pPr>
              <a:defRPr/>
            </a:lvl1pPr>
          </a:lstStyle>
          <a:p>
            <a:endParaRPr lang="en-US" altLang="zh-CN"/>
          </a:p>
        </p:txBody>
      </p:sp>
      <p:sp>
        <p:nvSpPr>
          <p:cNvPr id="5" name="KSO_FT"/>
          <p:cNvSpPr>
            <a:spLocks noGrp="1" noChangeArrowheads="1"/>
          </p:cNvSpPr>
          <p:nvPr>
            <p:ph type="ftr" sz="quarter" idx="11"/>
          </p:nvPr>
        </p:nvSpPr>
        <p:spPr>
          <a:xfrm>
            <a:off x="3028950" y="6356350"/>
            <a:ext cx="3086100" cy="365125"/>
          </a:xfrm>
          <a:prstGeom prst="rect">
            <a:avLst/>
          </a:prstGeom>
          <a:ln/>
        </p:spPr>
        <p:txBody>
          <a:bodyPr/>
          <a:lstStyle>
            <a:lvl1pPr>
              <a:defRPr/>
            </a:lvl1pPr>
          </a:lstStyle>
          <a:p>
            <a:endParaRPr lang="zh-CN" altLang="en-US"/>
          </a:p>
        </p:txBody>
      </p:sp>
      <p:sp>
        <p:nvSpPr>
          <p:cNvPr id="6" name="KSO_FN"/>
          <p:cNvSpPr>
            <a:spLocks noGrp="1" noChangeArrowheads="1"/>
          </p:cNvSpPr>
          <p:nvPr>
            <p:ph type="sldNum" sz="quarter" idx="12"/>
          </p:nvPr>
        </p:nvSpPr>
        <p:spPr>
          <a:ln/>
        </p:spPr>
        <p:txBody>
          <a:bodyPr/>
          <a:lstStyle>
            <a:lvl1pPr>
              <a:defRPr/>
            </a:lvl1pPr>
          </a:lstStyle>
          <a:p>
            <a:fld id="{5E495983-5A96-4C4E-8076-59BB116D1265}" type="slidenum">
              <a:rPr lang="zh-CN" altLang="en-US"/>
              <a:pPr/>
              <a:t>‹#›</a:t>
            </a:fld>
            <a:endParaRPr lang="en-US" altLang="zh-CN"/>
          </a:p>
        </p:txBody>
      </p:sp>
    </p:spTree>
    <p:extLst>
      <p:ext uri="{BB962C8B-B14F-4D97-AF65-F5344CB8AC3E}">
        <p14:creationId xmlns:p14="http://schemas.microsoft.com/office/powerpoint/2010/main" val="1139706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1026" name="Straight Connector 13"/>
          <p:cNvCxnSpPr>
            <a:cxnSpLocks noChangeShapeType="1"/>
          </p:cNvCxnSpPr>
          <p:nvPr/>
        </p:nvCxnSpPr>
        <p:spPr bwMode="auto">
          <a:xfrm>
            <a:off x="2670175" y="620713"/>
            <a:ext cx="6372225" cy="0"/>
          </a:xfrm>
          <a:prstGeom prst="line">
            <a:avLst/>
          </a:prstGeom>
          <a:noFill/>
          <a:ln w="28575" cap="sq" cmpd="sng">
            <a:solidFill>
              <a:srgbClr val="3178AA"/>
            </a:solidFill>
            <a:round/>
            <a:headEnd/>
            <a:tailEnd/>
          </a:ln>
          <a:extLst>
            <a:ext uri="{909E8E84-426E-40DD-AFC4-6F175D3DCCD1}">
              <a14:hiddenFill xmlns:a14="http://schemas.microsoft.com/office/drawing/2010/main">
                <a:noFill/>
              </a14:hiddenFill>
            </a:ext>
          </a:extLst>
        </p:spPr>
      </p:cxnSp>
      <p:sp>
        <p:nvSpPr>
          <p:cNvPr id="1028" name="Rectangle 3"/>
          <p:cNvSpPr>
            <a:spLocks noGrp="1" noChangeArrowheads="1"/>
          </p:cNvSpPr>
          <p:nvPr>
            <p:ph type="title"/>
          </p:nvPr>
        </p:nvSpPr>
        <p:spPr bwMode="auto">
          <a:xfrm>
            <a:off x="1908175" y="908050"/>
            <a:ext cx="5487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CN" altLang="zh-CN" smtClean="0"/>
          </a:p>
        </p:txBody>
      </p:sp>
      <p:sp>
        <p:nvSpPr>
          <p:cNvPr id="1029" name="Rectangle 4"/>
          <p:cNvSpPr>
            <a:spLocks noGrp="1" noChangeArrowheads="1"/>
          </p:cNvSpPr>
          <p:nvPr>
            <p:ph type="body" idx="1"/>
          </p:nvPr>
        </p:nvSpPr>
        <p:spPr bwMode="auto">
          <a:xfrm>
            <a:off x="1258888" y="1916113"/>
            <a:ext cx="74898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p:txBody>
      </p:sp>
      <p:sp>
        <p:nvSpPr>
          <p:cNvPr id="1030" name="日期占位符 4"/>
          <p:cNvSpPr>
            <a:spLocks noGrp="1" noChangeArrowheads="1"/>
          </p:cNvSpPr>
          <p:nvPr>
            <p:ph type="dt" sz="half" idx="2"/>
          </p:nvPr>
        </p:nvSpPr>
        <p:spPr bwMode="auto">
          <a:xfrm>
            <a:off x="32385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600"/>
            </a:lvl1pPr>
          </a:lstStyle>
          <a:p>
            <a:fld id="{4E67578F-47EB-48FA-A09E-06AF2D8BD32C}" type="datetime1">
              <a:rPr lang="zh-CN" altLang="en-US"/>
              <a:pPr/>
              <a:t>2015/7/13</a:t>
            </a:fld>
            <a:endParaRPr lang="en-US" altLang="zh-CN"/>
          </a:p>
        </p:txBody>
      </p:sp>
      <p:sp>
        <p:nvSpPr>
          <p:cNvPr id="1031" name="灯片编号占位符 6"/>
          <p:cNvSpPr>
            <a:spLocks noGrp="1" noChangeArrowheads="1"/>
          </p:cNvSpPr>
          <p:nvPr>
            <p:ph type="sldNum" sz="quarter" idx="4"/>
          </p:nvPr>
        </p:nvSpPr>
        <p:spPr bwMode="auto">
          <a:xfrm>
            <a:off x="6084168" y="6445969"/>
            <a:ext cx="2133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600"/>
            </a:lvl1pPr>
          </a:lstStyle>
          <a:p>
            <a:fld id="{714B32CC-09C2-42C0-9DD6-D92CED897938}"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宋体" pitchFamily="2" charset="-122"/>
          <a:ea typeface="宋体" pitchFamily="2" charset="-122"/>
        </a:defRPr>
      </a:lvl2pPr>
      <a:lvl3pPr algn="ctr" rtl="0" eaLnBrk="0" fontAlgn="base" hangingPunct="0">
        <a:spcBef>
          <a:spcPct val="0"/>
        </a:spcBef>
        <a:spcAft>
          <a:spcPct val="0"/>
        </a:spcAft>
        <a:defRPr sz="3600" b="1">
          <a:solidFill>
            <a:schemeClr val="tx1"/>
          </a:solidFill>
          <a:latin typeface="宋体" pitchFamily="2" charset="-122"/>
          <a:ea typeface="宋体" pitchFamily="2" charset="-122"/>
        </a:defRPr>
      </a:lvl3pPr>
      <a:lvl4pPr algn="ctr" rtl="0" eaLnBrk="0" fontAlgn="base" hangingPunct="0">
        <a:spcBef>
          <a:spcPct val="0"/>
        </a:spcBef>
        <a:spcAft>
          <a:spcPct val="0"/>
        </a:spcAft>
        <a:defRPr sz="3600" b="1">
          <a:solidFill>
            <a:schemeClr val="tx1"/>
          </a:solidFill>
          <a:latin typeface="宋体" pitchFamily="2" charset="-122"/>
          <a:ea typeface="宋体" pitchFamily="2" charset="-122"/>
        </a:defRPr>
      </a:lvl4pPr>
      <a:lvl5pPr algn="ctr" rtl="0" eaLnBrk="0" fontAlgn="base" hangingPunct="0">
        <a:spcBef>
          <a:spcPct val="0"/>
        </a:spcBef>
        <a:spcAft>
          <a:spcPct val="0"/>
        </a:spcAft>
        <a:defRPr sz="3600" b="1">
          <a:solidFill>
            <a:schemeClr val="tx1"/>
          </a:solidFill>
          <a:latin typeface="宋体" pitchFamily="2" charset="-122"/>
          <a:ea typeface="宋体" pitchFamily="2" charset="-122"/>
        </a:defRPr>
      </a:lvl5pPr>
      <a:lvl6pPr marL="457200" algn="ctr" rtl="0" eaLnBrk="0" fontAlgn="base" hangingPunct="0">
        <a:spcBef>
          <a:spcPct val="0"/>
        </a:spcBef>
        <a:spcAft>
          <a:spcPct val="0"/>
        </a:spcAft>
        <a:defRPr sz="3600" b="1">
          <a:solidFill>
            <a:schemeClr val="tx1"/>
          </a:solidFill>
          <a:latin typeface="宋体" pitchFamily="2" charset="-122"/>
          <a:ea typeface="宋体" pitchFamily="2" charset="-122"/>
        </a:defRPr>
      </a:lvl6pPr>
      <a:lvl7pPr marL="914400" algn="ctr" rtl="0" eaLnBrk="0" fontAlgn="base" hangingPunct="0">
        <a:spcBef>
          <a:spcPct val="0"/>
        </a:spcBef>
        <a:spcAft>
          <a:spcPct val="0"/>
        </a:spcAft>
        <a:defRPr sz="3600" b="1">
          <a:solidFill>
            <a:schemeClr val="tx1"/>
          </a:solidFill>
          <a:latin typeface="宋体" pitchFamily="2" charset="-122"/>
          <a:ea typeface="宋体" pitchFamily="2" charset="-122"/>
        </a:defRPr>
      </a:lvl7pPr>
      <a:lvl8pPr marL="1371600" algn="ctr" rtl="0" eaLnBrk="0" fontAlgn="base" hangingPunct="0">
        <a:spcBef>
          <a:spcPct val="0"/>
        </a:spcBef>
        <a:spcAft>
          <a:spcPct val="0"/>
        </a:spcAft>
        <a:defRPr sz="3600" b="1">
          <a:solidFill>
            <a:schemeClr val="tx1"/>
          </a:solidFill>
          <a:latin typeface="宋体" pitchFamily="2" charset="-122"/>
          <a:ea typeface="宋体" pitchFamily="2" charset="-122"/>
        </a:defRPr>
      </a:lvl8pPr>
      <a:lvl9pPr marL="1828800" algn="ctr" rtl="0" eaLnBrk="0" fontAlgn="base" hangingPunct="0">
        <a:spcBef>
          <a:spcPct val="0"/>
        </a:spcBef>
        <a:spcAft>
          <a:spcPct val="0"/>
        </a:spcAft>
        <a:defRPr sz="3600" b="1">
          <a:solidFill>
            <a:schemeClr val="tx1"/>
          </a:solidFill>
          <a:latin typeface="宋体" pitchFamily="2" charset="-122"/>
          <a:ea typeface="宋体" pitchFamily="2" charset="-122"/>
        </a:defRPr>
      </a:lvl9pPr>
    </p:titleStyle>
    <p:bodyStyle>
      <a:lvl1pPr marL="812800" indent="-812800" algn="l" rtl="0" eaLnBrk="0" fontAlgn="base" hangingPunct="0">
        <a:spcBef>
          <a:spcPct val="20000"/>
        </a:spcBef>
        <a:spcAft>
          <a:spcPct val="0"/>
        </a:spcAft>
        <a:buClr>
          <a:srgbClr val="000099"/>
        </a:buClr>
        <a:buSzPct val="70000"/>
        <a:buFont typeface="Wingdings" pitchFamily="2" charset="2"/>
        <a:buChar char="n"/>
        <a:defRPr sz="2400" b="1">
          <a:solidFill>
            <a:schemeClr val="tx1"/>
          </a:solidFill>
          <a:latin typeface="+mn-lt"/>
          <a:ea typeface="+mn-ea"/>
          <a:cs typeface="+mn-cs"/>
        </a:defRPr>
      </a:lvl1pPr>
      <a:lvl2pPr marL="457200" algn="l" rtl="0" eaLnBrk="0" fontAlgn="base" hangingPunct="0">
        <a:spcBef>
          <a:spcPct val="20000"/>
        </a:spcBef>
        <a:spcAft>
          <a:spcPct val="0"/>
        </a:spcAft>
        <a:buClr>
          <a:srgbClr val="000099"/>
        </a:buClr>
        <a:buSzPct val="65000"/>
        <a:buFont typeface="Wingdings" pitchFamily="2" charset="2"/>
        <a:defRPr b="1">
          <a:solidFill>
            <a:schemeClr val="tx1"/>
          </a:solidFill>
          <a:latin typeface="+mn-lt"/>
          <a:ea typeface="+mn-ea"/>
        </a:defRPr>
      </a:lvl2pPr>
      <a:lvl3pPr marL="914400" algn="l" rtl="0" eaLnBrk="0" fontAlgn="base" hangingPunct="0">
        <a:spcBef>
          <a:spcPct val="20000"/>
        </a:spcBef>
        <a:spcAft>
          <a:spcPct val="0"/>
        </a:spcAft>
        <a:buClr>
          <a:srgbClr val="000099"/>
        </a:buClr>
        <a:buSzPct val="65000"/>
        <a:buFont typeface="Wingdings" pitchFamily="2" charset="2"/>
        <a:defRPr b="1">
          <a:solidFill>
            <a:schemeClr val="tx1"/>
          </a:solidFill>
          <a:latin typeface="+mn-lt"/>
          <a:ea typeface="+mn-ea"/>
        </a:defRPr>
      </a:lvl3pPr>
      <a:lvl4pPr marL="18796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4pPr>
      <a:lvl5pPr marL="23368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5pPr>
      <a:lvl6pPr marL="27940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6pPr>
      <a:lvl7pPr marL="32512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7pPr>
      <a:lvl8pPr marL="37084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8pPr>
      <a:lvl9pPr marL="4165600" indent="-508000" algn="l" rtl="0" eaLnBrk="0" fontAlgn="base" hangingPunct="0">
        <a:spcBef>
          <a:spcPct val="20000"/>
        </a:spcBef>
        <a:spcAft>
          <a:spcPct val="0"/>
        </a:spcAft>
        <a:buFont typeface="Wingdings" pitchFamily="2" charset="2"/>
        <a:buChar char="»"/>
        <a:defRPr sz="2000" b="1">
          <a:solidFill>
            <a:schemeClr val="tx1"/>
          </a:solidFill>
          <a:latin typeface="Arial"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tem.jd.com/11211184.html"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tem.jd.com/1041998356.html"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890712" y="2492896"/>
            <a:ext cx="720742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宋体" pitchFamily="2" charset="-122"/>
                <a:ea typeface="楷体_GB2312" pitchFamily="49" charset="-122"/>
              </a:defRPr>
            </a:lvl1pPr>
            <a:lvl2pPr marL="742950" indent="-285750" eaLnBrk="0" hangingPunct="0">
              <a:defRPr sz="2800" b="1">
                <a:solidFill>
                  <a:schemeClr val="tx1"/>
                </a:solidFill>
                <a:latin typeface="宋体" pitchFamily="2" charset="-122"/>
                <a:ea typeface="楷体_GB2312" pitchFamily="49" charset="-122"/>
              </a:defRPr>
            </a:lvl2pPr>
            <a:lvl3pPr marL="1143000" indent="-228600" eaLnBrk="0" hangingPunct="0">
              <a:defRPr sz="2800" b="1">
                <a:solidFill>
                  <a:schemeClr val="tx1"/>
                </a:solidFill>
                <a:latin typeface="宋体" pitchFamily="2" charset="-122"/>
                <a:ea typeface="楷体_GB2312" pitchFamily="49" charset="-122"/>
              </a:defRPr>
            </a:lvl3pPr>
            <a:lvl4pPr marL="1600200" indent="-228600" eaLnBrk="0" hangingPunct="0">
              <a:defRPr sz="2800" b="1">
                <a:solidFill>
                  <a:schemeClr val="tx1"/>
                </a:solidFill>
                <a:latin typeface="宋体" pitchFamily="2" charset="-122"/>
                <a:ea typeface="楷体_GB2312" pitchFamily="49" charset="-122"/>
              </a:defRPr>
            </a:lvl4pPr>
            <a:lvl5pPr marL="2057400" indent="-228600" eaLnBrk="0" hangingPunct="0">
              <a:defRPr sz="2800" b="1">
                <a:solidFill>
                  <a:schemeClr val="tx1"/>
                </a:solidFill>
                <a:latin typeface="宋体" pitchFamily="2" charset="-122"/>
                <a:ea typeface="楷体_GB2312" pitchFamily="49" charset="-122"/>
              </a:defRPr>
            </a:lvl5pPr>
            <a:lvl6pPr marL="25146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6pPr>
            <a:lvl7pPr marL="29718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7pPr>
            <a:lvl8pPr marL="34290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8pPr>
            <a:lvl9pPr marL="38862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9pPr>
          </a:lstStyle>
          <a:p>
            <a:pPr algn="ctr" eaLnBrk="1" hangingPunct="1"/>
            <a:r>
              <a:rPr kumimoji="1" lang="zh-CN" altLang="en-US" sz="3600" b="0" dirty="0" smtClean="0">
                <a:solidFill>
                  <a:prstClr val="black"/>
                </a:solidFill>
                <a:latin typeface="微软雅黑"/>
                <a:ea typeface="微软雅黑"/>
              </a:rPr>
              <a:t>系统思维工具课程简介</a:t>
            </a:r>
            <a:endParaRPr lang="en-US" altLang="zh-CN" dirty="0">
              <a:latin typeface="黑体" panose="02010600030101010101" pitchFamily="2" charset="-122"/>
              <a:ea typeface="黑体" panose="02010600030101010101" pitchFamily="2" charset="-122"/>
            </a:endParaRPr>
          </a:p>
          <a:p>
            <a:pPr algn="ctr" eaLnBrk="1" hangingPunct="1"/>
            <a:endParaRPr lang="en-US" altLang="zh-CN" dirty="0" smtClean="0">
              <a:latin typeface="黑体" panose="02010600030101010101" pitchFamily="2" charset="-122"/>
              <a:ea typeface="黑体" panose="02010600030101010101" pitchFamily="2" charset="-122"/>
            </a:endParaRPr>
          </a:p>
          <a:p>
            <a:pPr algn="ctr" eaLnBrk="1" hangingPunct="1"/>
            <a:endParaRPr lang="en-US" altLang="zh-CN" dirty="0" smtClean="0">
              <a:latin typeface="黑体" panose="02010600030101010101" pitchFamily="2" charset="-122"/>
              <a:ea typeface="黑体" panose="02010600030101010101" pitchFamily="2" charset="-122"/>
            </a:endParaRPr>
          </a:p>
          <a:p>
            <a:pPr algn="r" eaLnBrk="1" hangingPunct="1"/>
            <a:endParaRPr kumimoji="1" lang="zh-CN" altLang="en-US" sz="2400" dirty="0"/>
          </a:p>
        </p:txBody>
      </p:sp>
      <p:sp>
        <p:nvSpPr>
          <p:cNvPr id="3" name="TextBox 1"/>
          <p:cNvSpPr txBox="1">
            <a:spLocks noChangeArrowheads="1"/>
          </p:cNvSpPr>
          <p:nvPr/>
        </p:nvSpPr>
        <p:spPr bwMode="auto">
          <a:xfrm>
            <a:off x="755576" y="3933056"/>
            <a:ext cx="72074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宋体" pitchFamily="2" charset="-122"/>
                <a:ea typeface="楷体_GB2312" pitchFamily="49" charset="-122"/>
              </a:defRPr>
            </a:lvl1pPr>
            <a:lvl2pPr marL="742950" indent="-285750" eaLnBrk="0" hangingPunct="0">
              <a:defRPr sz="2800" b="1">
                <a:solidFill>
                  <a:schemeClr val="tx1"/>
                </a:solidFill>
                <a:latin typeface="宋体" pitchFamily="2" charset="-122"/>
                <a:ea typeface="楷体_GB2312" pitchFamily="49" charset="-122"/>
              </a:defRPr>
            </a:lvl2pPr>
            <a:lvl3pPr marL="1143000" indent="-228600" eaLnBrk="0" hangingPunct="0">
              <a:defRPr sz="2800" b="1">
                <a:solidFill>
                  <a:schemeClr val="tx1"/>
                </a:solidFill>
                <a:latin typeface="宋体" pitchFamily="2" charset="-122"/>
                <a:ea typeface="楷体_GB2312" pitchFamily="49" charset="-122"/>
              </a:defRPr>
            </a:lvl3pPr>
            <a:lvl4pPr marL="1600200" indent="-228600" eaLnBrk="0" hangingPunct="0">
              <a:defRPr sz="2800" b="1">
                <a:solidFill>
                  <a:schemeClr val="tx1"/>
                </a:solidFill>
                <a:latin typeface="宋体" pitchFamily="2" charset="-122"/>
                <a:ea typeface="楷体_GB2312" pitchFamily="49" charset="-122"/>
              </a:defRPr>
            </a:lvl4pPr>
            <a:lvl5pPr marL="2057400" indent="-228600" eaLnBrk="0" hangingPunct="0">
              <a:defRPr sz="2800" b="1">
                <a:solidFill>
                  <a:schemeClr val="tx1"/>
                </a:solidFill>
                <a:latin typeface="宋体" pitchFamily="2" charset="-122"/>
                <a:ea typeface="楷体_GB2312" pitchFamily="49" charset="-122"/>
              </a:defRPr>
            </a:lvl5pPr>
            <a:lvl6pPr marL="25146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6pPr>
            <a:lvl7pPr marL="29718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7pPr>
            <a:lvl8pPr marL="34290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8pPr>
            <a:lvl9pPr marL="38862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9pPr>
          </a:lstStyle>
          <a:p>
            <a:pPr algn="ctr" eaLnBrk="1" hangingPunct="1"/>
            <a:r>
              <a:rPr kumimoji="1" lang="zh-CN" altLang="en-US" sz="3200" b="0" dirty="0">
                <a:solidFill>
                  <a:prstClr val="black"/>
                </a:solidFill>
                <a:latin typeface="微软雅黑"/>
                <a:ea typeface="微软雅黑"/>
              </a:rPr>
              <a:t>李志军</a:t>
            </a:r>
            <a:endParaRPr kumimoji="1" lang="en-US" altLang="zh-CN" sz="3200" b="0" dirty="0">
              <a:solidFill>
                <a:prstClr val="black"/>
              </a:solidFill>
              <a:latin typeface="微软雅黑"/>
              <a:ea typeface="微软雅黑"/>
            </a:endParaRPr>
          </a:p>
          <a:p>
            <a:pPr algn="ctr" eaLnBrk="1" hangingPunct="1"/>
            <a:endParaRPr lang="en-US" altLang="zh-CN" dirty="0" smtClean="0">
              <a:latin typeface="黑体" panose="02010600030101010101" pitchFamily="2" charset="-122"/>
              <a:ea typeface="黑体" panose="02010600030101010101" pitchFamily="2" charset="-122"/>
            </a:endParaRPr>
          </a:p>
          <a:p>
            <a:pPr algn="r" eaLnBrk="1" hangingPunct="1"/>
            <a:endParaRPr kumimoji="1" lang="zh-CN" alt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63162" y="5301208"/>
            <a:ext cx="6318448" cy="954107"/>
          </a:xfrm>
          <a:prstGeom prst="rect">
            <a:avLst/>
          </a:prstGeom>
        </p:spPr>
        <p:txBody>
          <a:bodyPr wrap="square">
            <a:spAutoFit/>
          </a:bodyPr>
          <a:lstStyle/>
          <a:p>
            <a:r>
              <a:rPr lang="zh-CN" altLang="zh-CN" dirty="0"/>
              <a:t>进入博士生阶段，你大量阅读文献，接触到本专业的最前沿。</a:t>
            </a:r>
          </a:p>
        </p:txBody>
      </p:sp>
      <p:pic>
        <p:nvPicPr>
          <p:cNvPr id="7" name="图片 6" descr="http://image.beekka.com/blog/201008/bg2010081006.jpg"/>
          <p:cNvPicPr/>
          <p:nvPr/>
        </p:nvPicPr>
        <p:blipFill>
          <a:blip r:embed="rId2">
            <a:extLst>
              <a:ext uri="{28A0092B-C50C-407E-A947-70E740481C1C}">
                <a14:useLocalDpi xmlns:a14="http://schemas.microsoft.com/office/drawing/2010/main" val="0"/>
              </a:ext>
            </a:extLst>
          </a:blip>
          <a:srcRect/>
          <a:stretch>
            <a:fillRect/>
          </a:stretch>
        </p:blipFill>
        <p:spPr bwMode="auto">
          <a:xfrm>
            <a:off x="1375614" y="548680"/>
            <a:ext cx="6093460" cy="4572000"/>
          </a:xfrm>
          <a:prstGeom prst="rect">
            <a:avLst/>
          </a:prstGeom>
          <a:noFill/>
          <a:ln>
            <a:noFill/>
          </a:ln>
        </p:spPr>
      </p:pic>
    </p:spTree>
    <p:extLst>
      <p:ext uri="{BB962C8B-B14F-4D97-AF65-F5344CB8AC3E}">
        <p14:creationId xmlns:p14="http://schemas.microsoft.com/office/powerpoint/2010/main" val="123721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43608" y="5445224"/>
            <a:ext cx="7632848" cy="954107"/>
          </a:xfrm>
          <a:prstGeom prst="rect">
            <a:avLst/>
          </a:prstGeom>
        </p:spPr>
        <p:txBody>
          <a:bodyPr wrap="square">
            <a:spAutoFit/>
          </a:bodyPr>
          <a:lstStyle/>
          <a:p>
            <a:r>
              <a:rPr lang="zh-CN" altLang="zh-CN" dirty="0"/>
              <a:t>你选择边界上的一个点，也就是一个非常专门的问题，作为自己的主攻方向。</a:t>
            </a:r>
          </a:p>
        </p:txBody>
      </p:sp>
      <p:pic>
        <p:nvPicPr>
          <p:cNvPr id="7" name="图片 6" descr="http://image.beekka.com/blog/201008/bg2010081007.jpg"/>
          <p:cNvPicPr/>
          <p:nvPr/>
        </p:nvPicPr>
        <p:blipFill>
          <a:blip r:embed="rId2">
            <a:extLst>
              <a:ext uri="{28A0092B-C50C-407E-A947-70E740481C1C}">
                <a14:useLocalDpi xmlns:a14="http://schemas.microsoft.com/office/drawing/2010/main" val="0"/>
              </a:ext>
            </a:extLst>
          </a:blip>
          <a:srcRect/>
          <a:stretch>
            <a:fillRect/>
          </a:stretch>
        </p:blipFill>
        <p:spPr bwMode="auto">
          <a:xfrm>
            <a:off x="1403648" y="620688"/>
            <a:ext cx="6093460" cy="4572000"/>
          </a:xfrm>
          <a:prstGeom prst="rect">
            <a:avLst/>
          </a:prstGeom>
          <a:noFill/>
          <a:ln>
            <a:noFill/>
          </a:ln>
        </p:spPr>
      </p:pic>
    </p:spTree>
    <p:extLst>
      <p:ext uri="{BB962C8B-B14F-4D97-AF65-F5344CB8AC3E}">
        <p14:creationId xmlns:p14="http://schemas.microsoft.com/office/powerpoint/2010/main" val="590903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59632" y="5229200"/>
            <a:ext cx="6984776" cy="523220"/>
          </a:xfrm>
          <a:prstGeom prst="rect">
            <a:avLst/>
          </a:prstGeom>
        </p:spPr>
        <p:txBody>
          <a:bodyPr wrap="square">
            <a:spAutoFit/>
          </a:bodyPr>
          <a:lstStyle/>
          <a:p>
            <a:r>
              <a:rPr lang="zh-CN" altLang="zh-CN" dirty="0"/>
              <a:t>你在这个点上苦苦思索，也许需要好几年。</a:t>
            </a:r>
          </a:p>
        </p:txBody>
      </p:sp>
      <p:pic>
        <p:nvPicPr>
          <p:cNvPr id="7" name="图片 6" descr="http://image.beekka.com/blog/201008/bg2010081008.jpg"/>
          <p:cNvPicPr/>
          <p:nvPr/>
        </p:nvPicPr>
        <p:blipFill>
          <a:blip r:embed="rId2">
            <a:extLst>
              <a:ext uri="{28A0092B-C50C-407E-A947-70E740481C1C}">
                <a14:useLocalDpi xmlns:a14="http://schemas.microsoft.com/office/drawing/2010/main" val="0"/>
              </a:ext>
            </a:extLst>
          </a:blip>
          <a:srcRect/>
          <a:stretch>
            <a:fillRect/>
          </a:stretch>
        </p:blipFill>
        <p:spPr bwMode="auto">
          <a:xfrm>
            <a:off x="1528966" y="404664"/>
            <a:ext cx="6093460" cy="4572000"/>
          </a:xfrm>
          <a:prstGeom prst="rect">
            <a:avLst/>
          </a:prstGeom>
          <a:noFill/>
          <a:ln>
            <a:noFill/>
          </a:ln>
        </p:spPr>
      </p:pic>
    </p:spTree>
    <p:extLst>
      <p:ext uri="{BB962C8B-B14F-4D97-AF65-F5344CB8AC3E}">
        <p14:creationId xmlns:p14="http://schemas.microsoft.com/office/powerpoint/2010/main" val="401863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35696" y="5445224"/>
            <a:ext cx="5256584" cy="523220"/>
          </a:xfrm>
          <a:prstGeom prst="rect">
            <a:avLst/>
          </a:prstGeom>
        </p:spPr>
        <p:txBody>
          <a:bodyPr wrap="square">
            <a:spAutoFit/>
          </a:bodyPr>
          <a:lstStyle/>
          <a:p>
            <a:r>
              <a:rPr lang="zh-CN" altLang="zh-CN" dirty="0"/>
              <a:t>终于有一天，你突破了这个点。</a:t>
            </a:r>
          </a:p>
        </p:txBody>
      </p:sp>
      <p:pic>
        <p:nvPicPr>
          <p:cNvPr id="7" name="图片 6" descr="http://image.beekka.com/blog/201008/bg2010081009.jpg"/>
          <p:cNvPicPr/>
          <p:nvPr/>
        </p:nvPicPr>
        <p:blipFill>
          <a:blip r:embed="rId2">
            <a:extLst>
              <a:ext uri="{28A0092B-C50C-407E-A947-70E740481C1C}">
                <a14:useLocalDpi xmlns:a14="http://schemas.microsoft.com/office/drawing/2010/main" val="0"/>
              </a:ext>
            </a:extLst>
          </a:blip>
          <a:srcRect/>
          <a:stretch>
            <a:fillRect/>
          </a:stretch>
        </p:blipFill>
        <p:spPr bwMode="auto">
          <a:xfrm>
            <a:off x="1531558" y="620688"/>
            <a:ext cx="6093460" cy="4572000"/>
          </a:xfrm>
          <a:prstGeom prst="rect">
            <a:avLst/>
          </a:prstGeom>
          <a:noFill/>
          <a:ln>
            <a:noFill/>
          </a:ln>
        </p:spPr>
      </p:pic>
    </p:spTree>
    <p:extLst>
      <p:ext uri="{BB962C8B-B14F-4D97-AF65-F5344CB8AC3E}">
        <p14:creationId xmlns:p14="http://schemas.microsoft.com/office/powerpoint/2010/main" val="105016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31558" y="5589240"/>
            <a:ext cx="5976664" cy="954107"/>
          </a:xfrm>
          <a:prstGeom prst="rect">
            <a:avLst/>
          </a:prstGeom>
        </p:spPr>
        <p:txBody>
          <a:bodyPr wrap="square">
            <a:spAutoFit/>
          </a:bodyPr>
          <a:lstStyle/>
          <a:p>
            <a:r>
              <a:rPr lang="en-US" altLang="zh-CN" dirty="0" smtClean="0"/>
              <a:t>    </a:t>
            </a:r>
            <a:r>
              <a:rPr lang="zh-CN" altLang="zh-CN" dirty="0" smtClean="0"/>
              <a:t>你</a:t>
            </a:r>
            <a:r>
              <a:rPr lang="zh-CN" altLang="zh-CN" dirty="0"/>
              <a:t>把人类的知识向前推进了一步，这时你就成为博士了。</a:t>
            </a:r>
          </a:p>
        </p:txBody>
      </p:sp>
      <p:pic>
        <p:nvPicPr>
          <p:cNvPr id="4" name="图片 3" descr="http://image.beekka.com/blog/201008/bg2010081010.jpg"/>
          <p:cNvPicPr/>
          <p:nvPr/>
        </p:nvPicPr>
        <p:blipFill>
          <a:blip r:embed="rId2">
            <a:extLst>
              <a:ext uri="{28A0092B-C50C-407E-A947-70E740481C1C}">
                <a14:useLocalDpi xmlns:a14="http://schemas.microsoft.com/office/drawing/2010/main" val="0"/>
              </a:ext>
            </a:extLst>
          </a:blip>
          <a:srcRect/>
          <a:stretch>
            <a:fillRect/>
          </a:stretch>
        </p:blipFill>
        <p:spPr bwMode="auto">
          <a:xfrm>
            <a:off x="1531558" y="764704"/>
            <a:ext cx="6093460" cy="4572000"/>
          </a:xfrm>
          <a:prstGeom prst="rect">
            <a:avLst/>
          </a:prstGeom>
          <a:noFill/>
          <a:ln>
            <a:noFill/>
          </a:ln>
        </p:spPr>
      </p:pic>
    </p:spTree>
    <p:extLst>
      <p:ext uri="{BB962C8B-B14F-4D97-AF65-F5344CB8AC3E}">
        <p14:creationId xmlns:p14="http://schemas.microsoft.com/office/powerpoint/2010/main" val="1291692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03648" y="5301208"/>
            <a:ext cx="4572000" cy="954107"/>
          </a:xfrm>
          <a:prstGeom prst="rect">
            <a:avLst/>
          </a:prstGeom>
        </p:spPr>
        <p:txBody>
          <a:bodyPr>
            <a:spAutoFit/>
          </a:bodyPr>
          <a:lstStyle/>
          <a:p>
            <a:r>
              <a:rPr lang="zh-CN" altLang="zh-CN" dirty="0"/>
              <a:t>现在你就是最前沿，其他人都在你身后。</a:t>
            </a:r>
          </a:p>
        </p:txBody>
      </p:sp>
      <p:pic>
        <p:nvPicPr>
          <p:cNvPr id="7" name="图片 6" descr="http://image.beekka.com/blog/201008/bg2010081011.jpg"/>
          <p:cNvPicPr/>
          <p:nvPr/>
        </p:nvPicPr>
        <p:blipFill>
          <a:blip r:embed="rId2">
            <a:extLst>
              <a:ext uri="{28A0092B-C50C-407E-A947-70E740481C1C}">
                <a14:useLocalDpi xmlns:a14="http://schemas.microsoft.com/office/drawing/2010/main" val="0"/>
              </a:ext>
            </a:extLst>
          </a:blip>
          <a:srcRect/>
          <a:stretch>
            <a:fillRect/>
          </a:stretch>
        </p:blipFill>
        <p:spPr bwMode="auto">
          <a:xfrm>
            <a:off x="1525270" y="188640"/>
            <a:ext cx="6093460" cy="4572000"/>
          </a:xfrm>
          <a:prstGeom prst="rect">
            <a:avLst/>
          </a:prstGeom>
          <a:noFill/>
          <a:ln>
            <a:noFill/>
          </a:ln>
        </p:spPr>
      </p:pic>
    </p:spTree>
    <p:extLst>
      <p:ext uri="{BB962C8B-B14F-4D97-AF65-F5344CB8AC3E}">
        <p14:creationId xmlns:p14="http://schemas.microsoft.com/office/powerpoint/2010/main" val="3943855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14414" y="5000636"/>
            <a:ext cx="6912768" cy="954107"/>
          </a:xfrm>
          <a:prstGeom prst="rect">
            <a:avLst/>
          </a:prstGeom>
        </p:spPr>
        <p:txBody>
          <a:bodyPr wrap="square">
            <a:spAutoFit/>
          </a:bodyPr>
          <a:lstStyle/>
          <a:p>
            <a:r>
              <a:rPr lang="zh-CN" altLang="zh-CN" dirty="0"/>
              <a:t>但是，不要陶醉在这个点上，不要把整张图的样子忘了。</a:t>
            </a:r>
          </a:p>
        </p:txBody>
      </p:sp>
      <p:pic>
        <p:nvPicPr>
          <p:cNvPr id="7" name="图片 6" descr="http://image.beekka.com/blog/201008/bg2010081012.jpg"/>
          <p:cNvPicPr/>
          <p:nvPr/>
        </p:nvPicPr>
        <p:blipFill>
          <a:blip r:embed="rId2">
            <a:extLst>
              <a:ext uri="{28A0092B-C50C-407E-A947-70E740481C1C}">
                <a14:useLocalDpi xmlns:a14="http://schemas.microsoft.com/office/drawing/2010/main" val="0"/>
              </a:ext>
            </a:extLst>
          </a:blip>
          <a:srcRect/>
          <a:stretch>
            <a:fillRect/>
          </a:stretch>
        </p:blipFill>
        <p:spPr bwMode="auto">
          <a:xfrm>
            <a:off x="2000232" y="1071546"/>
            <a:ext cx="5072098" cy="3857652"/>
          </a:xfrm>
          <a:prstGeom prst="rect">
            <a:avLst/>
          </a:prstGeom>
          <a:noFill/>
          <a:ln>
            <a:noFill/>
          </a:ln>
        </p:spPr>
      </p:pic>
    </p:spTree>
    <p:extLst>
      <p:ext uri="{BB962C8B-B14F-4D97-AF65-F5344CB8AC3E}">
        <p14:creationId xmlns:p14="http://schemas.microsoft.com/office/powerpoint/2010/main" val="99598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6886575"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41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half" idx="1"/>
          </p:nvPr>
        </p:nvSpPr>
        <p:spPr/>
        <p:txBody>
          <a:bodyPr/>
          <a:lstStyle/>
          <a:p>
            <a:endParaRPr lang="zh-CN" altLang="en-US"/>
          </a:p>
        </p:txBody>
      </p:sp>
      <p:sp>
        <p:nvSpPr>
          <p:cNvPr id="4" name="内容占位符 3"/>
          <p:cNvSpPr>
            <a:spLocks noGrp="1"/>
          </p:cNvSpPr>
          <p:nvPr>
            <p:ph sz="quarter" idx="2"/>
          </p:nvPr>
        </p:nvSpPr>
        <p:spPr/>
        <p:txBody>
          <a:bodyPr/>
          <a:lstStyle/>
          <a:p>
            <a:endParaRPr lang="zh-CN" altLang="en-US"/>
          </a:p>
        </p:txBody>
      </p:sp>
      <p:sp>
        <p:nvSpPr>
          <p:cNvPr id="5" name="内容占位符 4"/>
          <p:cNvSpPr>
            <a:spLocks noGrp="1"/>
          </p:cNvSpPr>
          <p:nvPr>
            <p:ph sz="quarter" idx="3"/>
          </p:nvPr>
        </p:nvSpPr>
        <p:spPr/>
        <p:txBody>
          <a:bodyPr/>
          <a:lstStyle/>
          <a:p>
            <a:endParaRPr lang="zh-CN"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76672"/>
            <a:ext cx="657225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328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692696"/>
            <a:ext cx="64865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190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899592" y="1387972"/>
            <a:ext cx="734481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宋体" pitchFamily="2" charset="-122"/>
                <a:ea typeface="楷体_GB2312" pitchFamily="49" charset="-122"/>
              </a:defRPr>
            </a:lvl1pPr>
            <a:lvl2pPr marL="742950" indent="-285750" eaLnBrk="0" hangingPunct="0">
              <a:defRPr sz="2800" b="1">
                <a:solidFill>
                  <a:schemeClr val="tx1"/>
                </a:solidFill>
                <a:latin typeface="宋体" pitchFamily="2" charset="-122"/>
                <a:ea typeface="楷体_GB2312" pitchFamily="49" charset="-122"/>
              </a:defRPr>
            </a:lvl2pPr>
            <a:lvl3pPr marL="1143000" indent="-228600" eaLnBrk="0" hangingPunct="0">
              <a:defRPr sz="2800" b="1">
                <a:solidFill>
                  <a:schemeClr val="tx1"/>
                </a:solidFill>
                <a:latin typeface="宋体" pitchFamily="2" charset="-122"/>
                <a:ea typeface="楷体_GB2312" pitchFamily="49" charset="-122"/>
              </a:defRPr>
            </a:lvl3pPr>
            <a:lvl4pPr marL="1600200" indent="-228600" eaLnBrk="0" hangingPunct="0">
              <a:defRPr sz="2800" b="1">
                <a:solidFill>
                  <a:schemeClr val="tx1"/>
                </a:solidFill>
                <a:latin typeface="宋体" pitchFamily="2" charset="-122"/>
                <a:ea typeface="楷体_GB2312" pitchFamily="49" charset="-122"/>
              </a:defRPr>
            </a:lvl4pPr>
            <a:lvl5pPr marL="2057400" indent="-228600" eaLnBrk="0" hangingPunct="0">
              <a:defRPr sz="2800" b="1">
                <a:solidFill>
                  <a:schemeClr val="tx1"/>
                </a:solidFill>
                <a:latin typeface="宋体" pitchFamily="2" charset="-122"/>
                <a:ea typeface="楷体_GB2312" pitchFamily="49" charset="-122"/>
              </a:defRPr>
            </a:lvl5pPr>
            <a:lvl6pPr marL="25146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6pPr>
            <a:lvl7pPr marL="29718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7pPr>
            <a:lvl8pPr marL="34290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8pPr>
            <a:lvl9pPr marL="3886200" indent="-228600" eaLnBrk="0" fontAlgn="base" hangingPunct="0">
              <a:spcBef>
                <a:spcPct val="0"/>
              </a:spcBef>
              <a:spcAft>
                <a:spcPct val="0"/>
              </a:spcAft>
              <a:buFont typeface="Arial" pitchFamily="34" charset="0"/>
              <a:defRPr sz="2800" b="1">
                <a:solidFill>
                  <a:schemeClr val="tx1"/>
                </a:solidFill>
                <a:latin typeface="宋体" pitchFamily="2" charset="-122"/>
                <a:ea typeface="楷体_GB2312" pitchFamily="49" charset="-122"/>
              </a:defRPr>
            </a:lvl9pPr>
          </a:lstStyle>
          <a:p>
            <a:pPr eaLnBrk="1" hangingPunct="1"/>
            <a:r>
              <a:rPr kumimoji="1" lang="en-US" altLang="zh-CN" sz="3600" b="0" dirty="0" smtClean="0">
                <a:solidFill>
                  <a:prstClr val="black"/>
                </a:solidFill>
                <a:latin typeface="微软雅黑"/>
                <a:ea typeface="微软雅黑"/>
              </a:rPr>
              <a:t>1</a:t>
            </a:r>
            <a:r>
              <a:rPr kumimoji="1" lang="zh-CN" altLang="en-US" sz="3600" b="0" dirty="0" smtClean="0">
                <a:solidFill>
                  <a:prstClr val="black"/>
                </a:solidFill>
                <a:latin typeface="微软雅黑"/>
                <a:ea typeface="微软雅黑"/>
              </a:rPr>
              <a:t>、</a:t>
            </a:r>
            <a:r>
              <a:rPr kumimoji="1" lang="en-US" altLang="zh-CN" sz="3600" b="0" dirty="0" smtClean="0">
                <a:solidFill>
                  <a:prstClr val="black"/>
                </a:solidFill>
                <a:latin typeface="微软雅黑"/>
                <a:ea typeface="微软雅黑"/>
              </a:rPr>
              <a:t>Why</a:t>
            </a:r>
            <a:r>
              <a:rPr kumimoji="1" lang="zh-CN" altLang="en-US" sz="3600" b="0" dirty="0" smtClean="0">
                <a:solidFill>
                  <a:prstClr val="black"/>
                </a:solidFill>
                <a:latin typeface="微软雅黑"/>
                <a:ea typeface="微软雅黑"/>
              </a:rPr>
              <a:t>（为什么要开这门课？）</a:t>
            </a:r>
            <a:endParaRPr kumimoji="1" lang="en-US" altLang="zh-CN" sz="3600" b="0" dirty="0" smtClean="0">
              <a:solidFill>
                <a:prstClr val="black"/>
              </a:solidFill>
              <a:latin typeface="微软雅黑"/>
              <a:ea typeface="微软雅黑"/>
            </a:endParaRPr>
          </a:p>
          <a:p>
            <a:pPr eaLnBrk="1" hangingPunct="1"/>
            <a:endParaRPr kumimoji="1" lang="en-US" altLang="zh-CN" sz="3600" b="0" dirty="0">
              <a:solidFill>
                <a:prstClr val="black"/>
              </a:solidFill>
              <a:latin typeface="微软雅黑"/>
              <a:ea typeface="微软雅黑"/>
            </a:endParaRPr>
          </a:p>
          <a:p>
            <a:pPr eaLnBrk="1" hangingPunct="1"/>
            <a:r>
              <a:rPr kumimoji="1" lang="en-US" altLang="zh-CN" sz="3600" b="0" dirty="0" smtClean="0">
                <a:solidFill>
                  <a:prstClr val="black"/>
                </a:solidFill>
                <a:latin typeface="微软雅黑"/>
                <a:ea typeface="微软雅黑"/>
              </a:rPr>
              <a:t>2</a:t>
            </a:r>
            <a:r>
              <a:rPr kumimoji="1" lang="zh-CN" altLang="en-US" sz="3600" b="0" dirty="0" smtClean="0">
                <a:solidFill>
                  <a:prstClr val="black"/>
                </a:solidFill>
                <a:latin typeface="微软雅黑"/>
                <a:ea typeface="微软雅黑"/>
              </a:rPr>
              <a:t>、</a:t>
            </a:r>
            <a:r>
              <a:rPr kumimoji="1" lang="en-US" altLang="zh-CN" sz="3600" b="0" dirty="0" smtClean="0">
                <a:solidFill>
                  <a:prstClr val="black"/>
                </a:solidFill>
                <a:latin typeface="微软雅黑"/>
                <a:ea typeface="微软雅黑"/>
              </a:rPr>
              <a:t>What</a:t>
            </a:r>
            <a:r>
              <a:rPr kumimoji="1" lang="zh-CN" altLang="en-US" sz="3600" b="0" dirty="0" smtClean="0">
                <a:solidFill>
                  <a:prstClr val="black"/>
                </a:solidFill>
                <a:latin typeface="微软雅黑"/>
                <a:ea typeface="微软雅黑"/>
              </a:rPr>
              <a:t>（系统思维工具是什么？）</a:t>
            </a:r>
            <a:endParaRPr kumimoji="1" lang="en-US" altLang="zh-CN" sz="3600" b="0" dirty="0" smtClean="0">
              <a:solidFill>
                <a:prstClr val="black"/>
              </a:solidFill>
              <a:latin typeface="微软雅黑"/>
              <a:ea typeface="微软雅黑"/>
            </a:endParaRPr>
          </a:p>
          <a:p>
            <a:pPr eaLnBrk="1" hangingPunct="1"/>
            <a:endParaRPr kumimoji="1" lang="en-US" altLang="zh-CN" sz="3600" b="0" dirty="0">
              <a:solidFill>
                <a:prstClr val="black"/>
              </a:solidFill>
              <a:latin typeface="微软雅黑"/>
              <a:ea typeface="微软雅黑"/>
            </a:endParaRPr>
          </a:p>
          <a:p>
            <a:pPr eaLnBrk="1" hangingPunct="1"/>
            <a:r>
              <a:rPr kumimoji="1" lang="en-US" altLang="zh-CN" sz="3600" b="0" dirty="0" smtClean="0">
                <a:solidFill>
                  <a:prstClr val="black"/>
                </a:solidFill>
                <a:latin typeface="微软雅黑"/>
                <a:ea typeface="微软雅黑"/>
              </a:rPr>
              <a:t>3</a:t>
            </a:r>
            <a:r>
              <a:rPr kumimoji="1" lang="zh-CN" altLang="en-US" sz="3600" b="0" dirty="0" smtClean="0">
                <a:solidFill>
                  <a:prstClr val="black"/>
                </a:solidFill>
                <a:latin typeface="微软雅黑"/>
                <a:ea typeface="微软雅黑"/>
              </a:rPr>
              <a:t>、</a:t>
            </a:r>
            <a:r>
              <a:rPr kumimoji="1" lang="en-US" altLang="zh-CN" sz="3600" b="0" dirty="0" smtClean="0">
                <a:solidFill>
                  <a:prstClr val="black"/>
                </a:solidFill>
                <a:latin typeface="微软雅黑"/>
                <a:ea typeface="微软雅黑"/>
              </a:rPr>
              <a:t>How</a:t>
            </a:r>
            <a:r>
              <a:rPr kumimoji="1" lang="zh-CN" altLang="en-US" sz="3600" b="0" dirty="0" smtClean="0">
                <a:solidFill>
                  <a:prstClr val="black"/>
                </a:solidFill>
                <a:latin typeface="微软雅黑"/>
                <a:ea typeface="微软雅黑"/>
              </a:rPr>
              <a:t>（这门课要怎么</a:t>
            </a:r>
            <a:r>
              <a:rPr kumimoji="1" lang="zh-CN" altLang="en-US" sz="3600" b="0" dirty="0">
                <a:solidFill>
                  <a:prstClr val="black"/>
                </a:solidFill>
                <a:latin typeface="微软雅黑"/>
                <a:ea typeface="微软雅黑"/>
              </a:rPr>
              <a:t>上</a:t>
            </a:r>
            <a:r>
              <a:rPr kumimoji="1" lang="zh-CN" altLang="en-US" sz="3600" b="0" dirty="0" smtClean="0">
                <a:solidFill>
                  <a:prstClr val="black"/>
                </a:solidFill>
                <a:latin typeface="微软雅黑"/>
                <a:ea typeface="微软雅黑"/>
              </a:rPr>
              <a:t>？包括</a:t>
            </a:r>
            <a:endParaRPr kumimoji="1" lang="en-US" altLang="zh-CN" sz="3600" b="0" dirty="0" smtClean="0">
              <a:solidFill>
                <a:prstClr val="black"/>
              </a:solidFill>
              <a:latin typeface="微软雅黑"/>
              <a:ea typeface="微软雅黑"/>
            </a:endParaRPr>
          </a:p>
          <a:p>
            <a:pPr eaLnBrk="1" hangingPunct="1"/>
            <a:r>
              <a:rPr kumimoji="1" lang="en-US" altLang="zh-CN" sz="3600" b="0" dirty="0">
                <a:solidFill>
                  <a:prstClr val="black"/>
                </a:solidFill>
                <a:latin typeface="微软雅黑"/>
                <a:ea typeface="微软雅黑"/>
              </a:rPr>
              <a:t> </a:t>
            </a:r>
            <a:r>
              <a:rPr kumimoji="1" lang="en-US" altLang="zh-CN" sz="3600" b="0" dirty="0" smtClean="0">
                <a:solidFill>
                  <a:prstClr val="black"/>
                </a:solidFill>
                <a:latin typeface="微软雅黑"/>
                <a:ea typeface="微软雅黑"/>
              </a:rPr>
              <a:t>               </a:t>
            </a:r>
            <a:r>
              <a:rPr kumimoji="1" lang="zh-CN" altLang="en-US" sz="3600" b="0" dirty="0" smtClean="0">
                <a:solidFill>
                  <a:prstClr val="black"/>
                </a:solidFill>
                <a:latin typeface="微软雅黑"/>
                <a:ea typeface="微软雅黑"/>
              </a:rPr>
              <a:t>上课形式与内容）</a:t>
            </a:r>
            <a:endParaRPr kumimoji="1" lang="en-US" altLang="zh-CN" sz="3600" b="0" dirty="0" smtClean="0">
              <a:solidFill>
                <a:prstClr val="black"/>
              </a:solidFill>
              <a:latin typeface="微软雅黑"/>
              <a:ea typeface="微软雅黑"/>
            </a:endParaRPr>
          </a:p>
          <a:p>
            <a:pPr eaLnBrk="1" hangingPunct="1"/>
            <a:endParaRPr kumimoji="1" lang="en-US" altLang="zh-CN" sz="3600" b="0" dirty="0">
              <a:solidFill>
                <a:prstClr val="black"/>
              </a:solidFill>
              <a:latin typeface="微软雅黑"/>
              <a:ea typeface="微软雅黑"/>
            </a:endParaRPr>
          </a:p>
        </p:txBody>
      </p:sp>
    </p:spTree>
    <p:extLst>
      <p:ext uri="{BB962C8B-B14F-4D97-AF65-F5344CB8AC3E}">
        <p14:creationId xmlns:p14="http://schemas.microsoft.com/office/powerpoint/2010/main" val="1804448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72525"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036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11.360buyimg.com/n2/jfs/t349/231/1892523762/94381/bbc621fd/5445c2d2N1b7a66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29523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img12.360buyimg.com/n2/jfs/t685/291/1402872227/975635/b827662f/54e19ec2N15131b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24644"/>
            <a:ext cx="2916324" cy="29163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g11.360buyimg.com/n2/jfs/t634/364/312968195/317690/329be9bd/545c76d8N2a5ae4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050" y="2857496"/>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573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85150" y="1220984"/>
            <a:ext cx="4875236" cy="523220"/>
          </a:xfrm>
          <a:prstGeom prst="rect">
            <a:avLst/>
          </a:prstGeom>
        </p:spPr>
        <p:txBody>
          <a:bodyPr wrap="square">
            <a:spAutoFit/>
          </a:bodyPr>
          <a:lstStyle/>
          <a:p>
            <a:r>
              <a:rPr lang="zh-CN" altLang="en-US" dirty="0" smtClean="0">
                <a:solidFill>
                  <a:srgbClr val="FF0000"/>
                </a:solidFill>
              </a:rPr>
              <a:t>   </a:t>
            </a:r>
            <a:endParaRPr lang="zh-CN" altLang="zh-CN" dirty="0">
              <a:solidFill>
                <a:srgbClr val="FF0000"/>
              </a:solidFill>
            </a:endParaRPr>
          </a:p>
        </p:txBody>
      </p:sp>
      <p:sp>
        <p:nvSpPr>
          <p:cNvPr id="13" name="矩形 12"/>
          <p:cNvSpPr/>
          <p:nvPr/>
        </p:nvSpPr>
        <p:spPr>
          <a:xfrm>
            <a:off x="683568" y="1340768"/>
            <a:ext cx="3959870" cy="523220"/>
          </a:xfrm>
          <a:prstGeom prst="rect">
            <a:avLst/>
          </a:prstGeom>
        </p:spPr>
        <p:txBody>
          <a:bodyPr wrap="square">
            <a:spAutoFit/>
          </a:bodyPr>
          <a:lstStyle/>
          <a:p>
            <a:r>
              <a:rPr lang="en-US" altLang="zh-CN" dirty="0" smtClean="0"/>
              <a:t>1</a:t>
            </a:r>
            <a:r>
              <a:rPr lang="zh-CN" altLang="en-US" dirty="0" smtClean="0"/>
              <a:t>、北京交通台</a:t>
            </a:r>
            <a:r>
              <a:rPr lang="en-US" altLang="zh-CN" dirty="0" smtClean="0"/>
              <a:t>103.9MH</a:t>
            </a:r>
            <a:endParaRPr lang="zh-CN" altLang="zh-CN" dirty="0"/>
          </a:p>
        </p:txBody>
      </p:sp>
      <p:sp>
        <p:nvSpPr>
          <p:cNvPr id="14" name="矩形 13"/>
          <p:cNvSpPr/>
          <p:nvPr/>
        </p:nvSpPr>
        <p:spPr>
          <a:xfrm>
            <a:off x="713100" y="2192922"/>
            <a:ext cx="7704856" cy="523220"/>
          </a:xfrm>
          <a:prstGeom prst="rect">
            <a:avLst/>
          </a:prstGeom>
        </p:spPr>
        <p:txBody>
          <a:bodyPr wrap="square">
            <a:spAutoFit/>
          </a:bodyPr>
          <a:lstStyle/>
          <a:p>
            <a:r>
              <a:rPr lang="en-US" altLang="zh-CN" dirty="0" smtClean="0"/>
              <a:t>2</a:t>
            </a:r>
            <a:r>
              <a:rPr lang="zh-CN" altLang="en-US" dirty="0" smtClean="0"/>
              <a:t>、快的 嘀嘀</a:t>
            </a:r>
            <a:endParaRPr lang="zh-CN" altLang="zh-CN" dirty="0"/>
          </a:p>
        </p:txBody>
      </p:sp>
      <p:sp>
        <p:nvSpPr>
          <p:cNvPr id="15" name="矩形 14"/>
          <p:cNvSpPr/>
          <p:nvPr/>
        </p:nvSpPr>
        <p:spPr>
          <a:xfrm>
            <a:off x="713100" y="3068960"/>
            <a:ext cx="7704856" cy="523220"/>
          </a:xfrm>
          <a:prstGeom prst="rect">
            <a:avLst/>
          </a:prstGeom>
        </p:spPr>
        <p:txBody>
          <a:bodyPr wrap="square">
            <a:spAutoFit/>
          </a:bodyPr>
          <a:lstStyle/>
          <a:p>
            <a:r>
              <a:rPr lang="en-US" altLang="zh-CN" dirty="0" smtClean="0"/>
              <a:t>3</a:t>
            </a:r>
            <a:r>
              <a:rPr lang="zh-CN" altLang="en-US" dirty="0" smtClean="0"/>
              <a:t>、一号专车</a:t>
            </a:r>
            <a:endParaRPr lang="zh-CN" altLang="zh-CN" dirty="0"/>
          </a:p>
        </p:txBody>
      </p:sp>
      <p:sp>
        <p:nvSpPr>
          <p:cNvPr id="16" name="矩形 15"/>
          <p:cNvSpPr/>
          <p:nvPr/>
        </p:nvSpPr>
        <p:spPr>
          <a:xfrm>
            <a:off x="357158" y="642918"/>
            <a:ext cx="3096344" cy="523220"/>
          </a:xfrm>
          <a:prstGeom prst="rect">
            <a:avLst/>
          </a:prstGeom>
        </p:spPr>
        <p:txBody>
          <a:bodyPr wrap="square">
            <a:spAutoFit/>
          </a:bodyPr>
          <a:lstStyle/>
          <a:p>
            <a:r>
              <a:rPr lang="zh-CN" altLang="en-US" dirty="0" smtClean="0"/>
              <a:t>颠覆式创新例子：</a:t>
            </a:r>
            <a:endParaRPr lang="zh-CN" altLang="zh-CN" dirty="0"/>
          </a:p>
        </p:txBody>
      </p:sp>
      <p:sp>
        <p:nvSpPr>
          <p:cNvPr id="17" name="矩形 16"/>
          <p:cNvSpPr/>
          <p:nvPr/>
        </p:nvSpPr>
        <p:spPr>
          <a:xfrm>
            <a:off x="713100" y="4086651"/>
            <a:ext cx="7704856" cy="1384995"/>
          </a:xfrm>
          <a:prstGeom prst="rect">
            <a:avLst/>
          </a:prstGeom>
        </p:spPr>
        <p:txBody>
          <a:bodyPr wrap="square">
            <a:spAutoFit/>
          </a:bodyPr>
          <a:lstStyle/>
          <a:p>
            <a:r>
              <a:rPr lang="zh-CN" altLang="en-US" dirty="0" smtClean="0"/>
              <a:t>    在任何一个自洽的公理化体系中，都存在一些命题不能够被证实，也不能被证伪。</a:t>
            </a:r>
            <a:endParaRPr lang="en-US" altLang="zh-CN" dirty="0" smtClean="0"/>
          </a:p>
          <a:p>
            <a:r>
              <a:rPr lang="en-US" altLang="zh-CN" dirty="0"/>
              <a:t> </a:t>
            </a:r>
            <a:r>
              <a:rPr lang="en-US" altLang="zh-CN" dirty="0" smtClean="0"/>
              <a:t>                     ——</a:t>
            </a:r>
            <a:r>
              <a:rPr lang="zh-CN" altLang="en-US" dirty="0" smtClean="0"/>
              <a:t>哥德尔不完全定理</a:t>
            </a:r>
            <a:endParaRPr lang="zh-CN" altLang="zh-CN" dirty="0"/>
          </a:p>
        </p:txBody>
      </p:sp>
    </p:spTree>
    <p:extLst>
      <p:ext uri="{BB962C8B-B14F-4D97-AF65-F5344CB8AC3E}">
        <p14:creationId xmlns:p14="http://schemas.microsoft.com/office/powerpoint/2010/main" val="3197214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67" y="1124744"/>
            <a:ext cx="4968552" cy="384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713100" y="4973651"/>
            <a:ext cx="7704856" cy="954107"/>
          </a:xfrm>
          <a:prstGeom prst="rect">
            <a:avLst/>
          </a:prstGeom>
        </p:spPr>
        <p:txBody>
          <a:bodyPr wrap="square">
            <a:spAutoFit/>
          </a:bodyPr>
          <a:lstStyle/>
          <a:p>
            <a:r>
              <a:rPr lang="zh-CN" altLang="en-US" dirty="0" smtClean="0"/>
              <a:t>    在这个飞速变化的互联网时代，人们急需无边界、无差别的系统性思维来进行学习和生活。</a:t>
            </a:r>
            <a:endParaRPr lang="zh-CN" altLang="zh-CN" dirty="0"/>
          </a:p>
        </p:txBody>
      </p:sp>
    </p:spTree>
    <p:extLst>
      <p:ext uri="{BB962C8B-B14F-4D97-AF65-F5344CB8AC3E}">
        <p14:creationId xmlns:p14="http://schemas.microsoft.com/office/powerpoint/2010/main" val="3385654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7066" y="0"/>
            <a:ext cx="7280448" cy="646331"/>
          </a:xfrm>
          <a:prstGeom prst="rect">
            <a:avLst/>
          </a:prstGeom>
        </p:spPr>
        <p:txBody>
          <a:bodyPr wrap="square">
            <a:spAutoFit/>
          </a:bodyPr>
          <a:lstStyle/>
          <a:p>
            <a:pPr eaLnBrk="1" hangingPunct="1"/>
            <a:r>
              <a:rPr kumimoji="1" lang="en-US" altLang="zh-CN" sz="3600" b="0" dirty="0">
                <a:solidFill>
                  <a:prstClr val="black"/>
                </a:solidFill>
                <a:latin typeface="微软雅黑"/>
                <a:ea typeface="微软雅黑"/>
              </a:rPr>
              <a:t>2</a:t>
            </a:r>
            <a:r>
              <a:rPr kumimoji="1" lang="zh-CN" altLang="en-US" sz="3600" b="0" dirty="0">
                <a:solidFill>
                  <a:prstClr val="black"/>
                </a:solidFill>
                <a:latin typeface="微软雅黑"/>
                <a:ea typeface="微软雅黑"/>
              </a:rPr>
              <a:t>、</a:t>
            </a:r>
            <a:r>
              <a:rPr kumimoji="1" lang="en-US" altLang="zh-CN" sz="3600" b="0" dirty="0">
                <a:solidFill>
                  <a:prstClr val="black"/>
                </a:solidFill>
                <a:latin typeface="微软雅黑"/>
                <a:ea typeface="微软雅黑"/>
              </a:rPr>
              <a:t>What</a:t>
            </a:r>
            <a:r>
              <a:rPr kumimoji="1" lang="zh-CN" altLang="en-US" sz="3600" b="0" dirty="0">
                <a:solidFill>
                  <a:prstClr val="black"/>
                </a:solidFill>
                <a:latin typeface="微软雅黑"/>
                <a:ea typeface="微软雅黑"/>
              </a:rPr>
              <a:t>（系统思维工具是什么？）</a:t>
            </a:r>
            <a:endParaRPr kumimoji="1" lang="en-US" altLang="zh-CN" sz="3600" b="0" dirty="0">
              <a:solidFill>
                <a:prstClr val="black"/>
              </a:solidFill>
              <a:latin typeface="微软雅黑"/>
              <a:ea typeface="微软雅黑"/>
            </a:endParaRPr>
          </a:p>
        </p:txBody>
      </p:sp>
      <p:pic>
        <p:nvPicPr>
          <p:cNvPr id="15" name="Picture 2" descr="http://img14.360buyimg.com/n2/jfs/t190/209/760073647/258819/4dda5991/5398fd7fN4f543b6b.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616" y="961774"/>
            <a:ext cx="345638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412687" y="908720"/>
            <a:ext cx="6072188" cy="642938"/>
          </a:xfrm>
          <a:prstGeom prst="rect">
            <a:avLst/>
          </a:prstGeom>
          <a:noFill/>
          <a:ln w="9525">
            <a:noFill/>
            <a:miter lim="800000"/>
            <a:headEnd/>
            <a:tailEnd/>
          </a:ln>
        </p:spPr>
        <p:txBody>
          <a:bodyPr anchor="b"/>
          <a:lstStyle/>
          <a:p>
            <a:pPr>
              <a:lnSpc>
                <a:spcPct val="90000"/>
              </a:lnSpc>
              <a:buFontTx/>
              <a:buNone/>
              <a:defRPr/>
            </a:pPr>
            <a:r>
              <a:rPr lang="zh-CN" altLang="en-US" sz="3600" b="1" kern="0" dirty="0" smtClean="0">
                <a:solidFill>
                  <a:schemeClr val="accent1"/>
                </a:solidFill>
                <a:latin typeface="+mj-lt"/>
                <a:ea typeface="+mj-ea"/>
                <a:cs typeface="+mj-cs"/>
              </a:rPr>
              <a:t>系统科学</a:t>
            </a:r>
            <a:r>
              <a:rPr lang="zh-CN" altLang="en-US" sz="3600" b="1" kern="0" dirty="0">
                <a:solidFill>
                  <a:schemeClr val="accent1"/>
                </a:solidFill>
                <a:latin typeface="+mj-lt"/>
                <a:ea typeface="+mj-ea"/>
                <a:cs typeface="+mj-cs"/>
              </a:rPr>
              <a:t>（对象）</a:t>
            </a:r>
          </a:p>
        </p:txBody>
      </p:sp>
      <p:pic>
        <p:nvPicPr>
          <p:cNvPr id="17"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56" y="1916832"/>
            <a:ext cx="5693320" cy="419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78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85750" y="702965"/>
            <a:ext cx="6072188" cy="642937"/>
          </a:xfrm>
          <a:prstGeom prst="rect">
            <a:avLst/>
          </a:prstGeom>
          <a:noFill/>
          <a:ln w="9525">
            <a:noFill/>
            <a:miter lim="800000"/>
            <a:headEnd/>
            <a:tailEnd/>
          </a:ln>
        </p:spPr>
        <p:txBody>
          <a:bodyPr anchor="b"/>
          <a:lstStyle/>
          <a:p>
            <a:pPr>
              <a:lnSpc>
                <a:spcPct val="90000"/>
              </a:lnSpc>
              <a:buFontTx/>
              <a:buNone/>
              <a:defRPr/>
            </a:pPr>
            <a:r>
              <a:rPr lang="zh-CN" altLang="en-US" sz="3600" b="1" kern="0" dirty="0" smtClean="0">
                <a:solidFill>
                  <a:schemeClr val="accent1"/>
                </a:solidFill>
                <a:latin typeface="+mj-lt"/>
                <a:ea typeface="+mj-ea"/>
                <a:cs typeface="+mj-cs"/>
              </a:rPr>
              <a:t>思维科学</a:t>
            </a:r>
            <a:r>
              <a:rPr lang="zh-CN" altLang="en-US" sz="3600" b="1" kern="0" dirty="0">
                <a:solidFill>
                  <a:schemeClr val="accent1"/>
                </a:solidFill>
                <a:latin typeface="+mj-lt"/>
                <a:ea typeface="+mj-ea"/>
                <a:cs typeface="+mj-cs"/>
              </a:rPr>
              <a:t>（人）</a:t>
            </a:r>
          </a:p>
        </p:txBody>
      </p:sp>
      <p:pic>
        <p:nvPicPr>
          <p:cNvPr id="7" name="Picture 4" descr="http://img11.360buyimg.com/n2/g14/M01/14/10/rBEhVVJWP7gIAAAAAAAgAD4VXOAAAEAhQC-0_0AACAY46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577" y="332656"/>
            <a:ext cx="3096344"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1" y="1763868"/>
            <a:ext cx="6349058" cy="446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724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73894" y="404664"/>
            <a:ext cx="7500938" cy="714375"/>
          </a:xfrm>
          <a:prstGeom prst="rect">
            <a:avLst/>
          </a:prstGeom>
          <a:noFill/>
          <a:ln w="9525">
            <a:noFill/>
            <a:miter lim="800000"/>
            <a:headEnd/>
            <a:tailEnd/>
          </a:ln>
        </p:spPr>
        <p:txBody>
          <a:bodyPr anchor="b"/>
          <a:lstStyle/>
          <a:p>
            <a:pPr>
              <a:lnSpc>
                <a:spcPct val="90000"/>
              </a:lnSpc>
              <a:buFontTx/>
              <a:buNone/>
              <a:defRPr/>
            </a:pPr>
            <a:r>
              <a:rPr lang="zh-CN" altLang="en-US" sz="4000" b="1" kern="0" dirty="0" smtClean="0">
                <a:solidFill>
                  <a:srgbClr val="FF0000"/>
                </a:solidFill>
                <a:latin typeface="+mj-lt"/>
                <a:ea typeface="+mj-ea"/>
                <a:cs typeface="+mj-cs"/>
              </a:rPr>
              <a:t>系统思维工具介绍</a:t>
            </a:r>
            <a:endParaRPr lang="zh-CN" altLang="en-US" sz="4000" b="1" kern="0" dirty="0">
              <a:solidFill>
                <a:srgbClr val="FF0000"/>
              </a:solidFill>
              <a:latin typeface="+mj-lt"/>
              <a:ea typeface="+mj-ea"/>
              <a:cs typeface="+mj-cs"/>
            </a:endParaRPr>
          </a:p>
        </p:txBody>
      </p:sp>
      <p:sp>
        <p:nvSpPr>
          <p:cNvPr id="5" name="Rectangle 2"/>
          <p:cNvSpPr txBox="1">
            <a:spLocks noChangeArrowheads="1"/>
          </p:cNvSpPr>
          <p:nvPr/>
        </p:nvSpPr>
        <p:spPr bwMode="auto">
          <a:xfrm>
            <a:off x="869217" y="1967820"/>
            <a:ext cx="1500188" cy="714375"/>
          </a:xfrm>
          <a:prstGeom prst="rect">
            <a:avLst/>
          </a:prstGeom>
          <a:noFill/>
          <a:ln w="9525">
            <a:noFill/>
            <a:miter lim="800000"/>
            <a:headEnd/>
            <a:tailEnd/>
          </a:ln>
        </p:spPr>
        <p:txBody>
          <a:bodyPr anchor="b"/>
          <a:lstStyle/>
          <a:p>
            <a:pPr>
              <a:lnSpc>
                <a:spcPct val="90000"/>
              </a:lnSpc>
              <a:buFontTx/>
              <a:buNone/>
              <a:defRPr/>
            </a:pPr>
            <a:r>
              <a:rPr lang="zh-CN" altLang="en-US" sz="2800" b="1" kern="0" dirty="0">
                <a:solidFill>
                  <a:srgbClr val="FF0000"/>
                </a:solidFill>
                <a:latin typeface="+mj-lt"/>
                <a:ea typeface="+mj-ea"/>
                <a:cs typeface="+mj-cs"/>
              </a:rPr>
              <a:t>天盘</a:t>
            </a:r>
          </a:p>
        </p:txBody>
      </p:sp>
      <p:sp>
        <p:nvSpPr>
          <p:cNvPr id="8" name="Rectangle 2"/>
          <p:cNvSpPr txBox="1">
            <a:spLocks noChangeArrowheads="1"/>
          </p:cNvSpPr>
          <p:nvPr/>
        </p:nvSpPr>
        <p:spPr bwMode="auto">
          <a:xfrm>
            <a:off x="2297967" y="1967820"/>
            <a:ext cx="1500188" cy="714375"/>
          </a:xfrm>
          <a:prstGeom prst="rect">
            <a:avLst/>
          </a:prstGeom>
          <a:noFill/>
          <a:ln w="9525">
            <a:noFill/>
            <a:miter lim="800000"/>
            <a:headEnd/>
            <a:tailEnd/>
          </a:ln>
        </p:spPr>
        <p:txBody>
          <a:bodyPr anchor="b"/>
          <a:lstStyle/>
          <a:p>
            <a:pPr>
              <a:lnSpc>
                <a:spcPct val="90000"/>
              </a:lnSpc>
              <a:buFontTx/>
              <a:buNone/>
              <a:defRPr/>
            </a:pPr>
            <a:r>
              <a:rPr lang="zh-CN" altLang="en-US" sz="2800" b="1" kern="0" dirty="0">
                <a:solidFill>
                  <a:srgbClr val="FF0000"/>
                </a:solidFill>
                <a:latin typeface="+mj-lt"/>
                <a:ea typeface="+mj-ea"/>
                <a:cs typeface="+mj-cs"/>
              </a:rPr>
              <a:t>地盘</a:t>
            </a:r>
          </a:p>
        </p:txBody>
      </p:sp>
      <p:sp>
        <p:nvSpPr>
          <p:cNvPr id="9" name="Rectangle 2"/>
          <p:cNvSpPr txBox="1">
            <a:spLocks noChangeArrowheads="1"/>
          </p:cNvSpPr>
          <p:nvPr/>
        </p:nvSpPr>
        <p:spPr bwMode="auto">
          <a:xfrm>
            <a:off x="369155" y="1324882"/>
            <a:ext cx="7643812" cy="642938"/>
          </a:xfrm>
          <a:prstGeom prst="rect">
            <a:avLst/>
          </a:prstGeom>
          <a:noFill/>
          <a:ln w="9525">
            <a:noFill/>
            <a:miter lim="800000"/>
            <a:headEnd/>
            <a:tailEnd/>
          </a:ln>
        </p:spPr>
        <p:txBody>
          <a:bodyPr anchor="b"/>
          <a:lstStyle/>
          <a:p>
            <a:pPr>
              <a:lnSpc>
                <a:spcPct val="90000"/>
              </a:lnSpc>
              <a:buFontTx/>
              <a:buNone/>
              <a:defRPr/>
            </a:pPr>
            <a:r>
              <a:rPr lang="zh-CN" altLang="en-US" sz="4000" b="1" kern="0" dirty="0">
                <a:solidFill>
                  <a:srgbClr val="FF0000"/>
                </a:solidFill>
                <a:latin typeface="+mj-lt"/>
                <a:ea typeface="+mj-ea"/>
                <a:cs typeface="+mj-cs"/>
              </a:rPr>
              <a:t>（</a:t>
            </a:r>
            <a:r>
              <a:rPr lang="en-US" altLang="zh-CN" sz="4000" b="1" kern="0" dirty="0">
                <a:solidFill>
                  <a:srgbClr val="FF0000"/>
                </a:solidFill>
                <a:latin typeface="+mj-lt"/>
                <a:ea typeface="+mj-ea"/>
                <a:cs typeface="+mj-cs"/>
              </a:rPr>
              <a:t>1</a:t>
            </a:r>
            <a:r>
              <a:rPr lang="zh-CN" altLang="en-US" sz="4000" b="1" kern="0" dirty="0">
                <a:solidFill>
                  <a:srgbClr val="FF0000"/>
                </a:solidFill>
                <a:latin typeface="+mj-lt"/>
                <a:ea typeface="+mj-ea"/>
                <a:cs typeface="+mj-cs"/>
              </a:rPr>
              <a:t>）图形化系统思维工具</a:t>
            </a:r>
          </a:p>
        </p:txBody>
      </p:sp>
      <p:sp>
        <p:nvSpPr>
          <p:cNvPr id="10" name="Rectangle 2"/>
          <p:cNvSpPr txBox="1">
            <a:spLocks noChangeArrowheads="1"/>
          </p:cNvSpPr>
          <p:nvPr/>
        </p:nvSpPr>
        <p:spPr bwMode="auto">
          <a:xfrm>
            <a:off x="3726717" y="1967820"/>
            <a:ext cx="2357438" cy="714375"/>
          </a:xfrm>
          <a:prstGeom prst="rect">
            <a:avLst/>
          </a:prstGeom>
          <a:noFill/>
          <a:ln w="9525">
            <a:noFill/>
            <a:miter lim="800000"/>
            <a:headEnd/>
            <a:tailEnd/>
          </a:ln>
        </p:spPr>
        <p:txBody>
          <a:bodyPr anchor="b"/>
          <a:lstStyle/>
          <a:p>
            <a:pPr>
              <a:lnSpc>
                <a:spcPct val="90000"/>
              </a:lnSpc>
              <a:buFontTx/>
              <a:buNone/>
              <a:defRPr/>
            </a:pPr>
            <a:r>
              <a:rPr lang="zh-CN" altLang="en-US" sz="2800" b="1" kern="0" dirty="0">
                <a:solidFill>
                  <a:srgbClr val="FF0000"/>
                </a:solidFill>
                <a:latin typeface="+mj-lt"/>
                <a:ea typeface="+mj-ea"/>
                <a:cs typeface="+mj-cs"/>
              </a:rPr>
              <a:t>思维导图</a:t>
            </a:r>
          </a:p>
        </p:txBody>
      </p:sp>
      <p:sp>
        <p:nvSpPr>
          <p:cNvPr id="11" name="Rectangle 2"/>
          <p:cNvSpPr txBox="1">
            <a:spLocks noChangeArrowheads="1"/>
          </p:cNvSpPr>
          <p:nvPr/>
        </p:nvSpPr>
        <p:spPr bwMode="auto">
          <a:xfrm>
            <a:off x="6084155" y="1967820"/>
            <a:ext cx="2357437" cy="714375"/>
          </a:xfrm>
          <a:prstGeom prst="rect">
            <a:avLst/>
          </a:prstGeom>
          <a:noFill/>
          <a:ln w="9525">
            <a:noFill/>
            <a:miter lim="800000"/>
            <a:headEnd/>
            <a:tailEnd/>
          </a:ln>
        </p:spPr>
        <p:txBody>
          <a:bodyPr anchor="b"/>
          <a:lstStyle/>
          <a:p>
            <a:pPr>
              <a:lnSpc>
                <a:spcPct val="90000"/>
              </a:lnSpc>
              <a:buFontTx/>
              <a:buNone/>
              <a:defRPr/>
            </a:pPr>
            <a:r>
              <a:rPr lang="zh-CN" altLang="en-US" sz="2800" b="1" kern="0" dirty="0">
                <a:solidFill>
                  <a:srgbClr val="FF0000"/>
                </a:solidFill>
                <a:latin typeface="+mj-lt"/>
                <a:ea typeface="+mj-ea"/>
                <a:cs typeface="+mj-cs"/>
              </a:rPr>
              <a:t>循环图</a:t>
            </a:r>
          </a:p>
        </p:txBody>
      </p:sp>
      <p:sp>
        <p:nvSpPr>
          <p:cNvPr id="12" name="Rectangle 2"/>
          <p:cNvSpPr txBox="1">
            <a:spLocks noChangeArrowheads="1"/>
          </p:cNvSpPr>
          <p:nvPr/>
        </p:nvSpPr>
        <p:spPr bwMode="auto">
          <a:xfrm>
            <a:off x="369155" y="2896507"/>
            <a:ext cx="6357937" cy="642938"/>
          </a:xfrm>
          <a:prstGeom prst="rect">
            <a:avLst/>
          </a:prstGeom>
          <a:noFill/>
          <a:ln w="9525">
            <a:noFill/>
            <a:miter lim="800000"/>
            <a:headEnd/>
            <a:tailEnd/>
          </a:ln>
        </p:spPr>
        <p:txBody>
          <a:bodyPr anchor="b"/>
          <a:lstStyle/>
          <a:p>
            <a:pPr>
              <a:lnSpc>
                <a:spcPct val="90000"/>
              </a:lnSpc>
              <a:buFontTx/>
              <a:buNone/>
              <a:defRPr/>
            </a:pPr>
            <a:r>
              <a:rPr lang="zh-CN" altLang="en-US" sz="4000" b="1" kern="0" dirty="0">
                <a:solidFill>
                  <a:srgbClr val="FF0000"/>
                </a:solidFill>
                <a:latin typeface="+mj-lt"/>
                <a:ea typeface="+mj-ea"/>
                <a:cs typeface="+mj-cs"/>
              </a:rPr>
              <a:t>（</a:t>
            </a:r>
            <a:r>
              <a:rPr lang="en-US" altLang="zh-CN" sz="4000" b="1" kern="0" dirty="0">
                <a:solidFill>
                  <a:srgbClr val="FF0000"/>
                </a:solidFill>
                <a:latin typeface="+mj-lt"/>
                <a:ea typeface="+mj-ea"/>
                <a:cs typeface="+mj-cs"/>
              </a:rPr>
              <a:t>2</a:t>
            </a:r>
            <a:r>
              <a:rPr lang="zh-CN" altLang="en-US" sz="4000" b="1" kern="0" dirty="0">
                <a:solidFill>
                  <a:srgbClr val="FF0000"/>
                </a:solidFill>
                <a:latin typeface="+mj-lt"/>
                <a:ea typeface="+mj-ea"/>
                <a:cs typeface="+mj-cs"/>
              </a:rPr>
              <a:t>）探究型系统思维工具</a:t>
            </a:r>
          </a:p>
        </p:txBody>
      </p:sp>
      <p:sp>
        <p:nvSpPr>
          <p:cNvPr id="13" name="Rectangle 2"/>
          <p:cNvSpPr txBox="1">
            <a:spLocks noChangeArrowheads="1"/>
          </p:cNvSpPr>
          <p:nvPr/>
        </p:nvSpPr>
        <p:spPr bwMode="auto">
          <a:xfrm>
            <a:off x="797780" y="3610882"/>
            <a:ext cx="5500687" cy="500063"/>
          </a:xfrm>
          <a:prstGeom prst="rect">
            <a:avLst/>
          </a:prstGeom>
          <a:noFill/>
          <a:ln w="9525">
            <a:noFill/>
            <a:miter lim="800000"/>
            <a:headEnd/>
            <a:tailEnd/>
          </a:ln>
        </p:spPr>
        <p:txBody>
          <a:bodyPr anchor="b"/>
          <a:lstStyle/>
          <a:p>
            <a:pPr>
              <a:lnSpc>
                <a:spcPct val="90000"/>
              </a:lnSpc>
              <a:buFontTx/>
              <a:buNone/>
              <a:defRPr/>
            </a:pPr>
            <a:r>
              <a:rPr lang="zh-CN" altLang="en-US" sz="2800" b="1" kern="0" dirty="0">
                <a:solidFill>
                  <a:srgbClr val="FF0000"/>
                </a:solidFill>
                <a:latin typeface="+mj-lt"/>
                <a:ea typeface="+mj-ea"/>
                <a:cs typeface="+mj-cs"/>
              </a:rPr>
              <a:t>问题门</a:t>
            </a:r>
            <a:r>
              <a:rPr lang="en-US" altLang="zh-CN" sz="2800" b="1" kern="0" dirty="0">
                <a:solidFill>
                  <a:srgbClr val="FF0000"/>
                </a:solidFill>
                <a:latin typeface="+mj-lt"/>
                <a:ea typeface="+mj-ea"/>
                <a:cs typeface="+mj-cs"/>
              </a:rPr>
              <a:t>——</a:t>
            </a:r>
            <a:r>
              <a:rPr lang="zh-CN" altLang="en-US" sz="2800" b="1" kern="0" dirty="0">
                <a:solidFill>
                  <a:srgbClr val="FF0000"/>
                </a:solidFill>
                <a:latin typeface="+mj-lt"/>
                <a:ea typeface="+mj-ea"/>
                <a:cs typeface="+mj-cs"/>
              </a:rPr>
              <a:t>规律门</a:t>
            </a:r>
            <a:r>
              <a:rPr lang="en-US" altLang="zh-CN" sz="2800" b="1" kern="0" dirty="0">
                <a:solidFill>
                  <a:srgbClr val="FF0000"/>
                </a:solidFill>
                <a:latin typeface="+mj-lt"/>
                <a:ea typeface="+mj-ea"/>
                <a:cs typeface="+mj-cs"/>
              </a:rPr>
              <a:t>——</a:t>
            </a:r>
            <a:r>
              <a:rPr lang="zh-CN" altLang="en-US" sz="2800" b="1" kern="0" dirty="0">
                <a:solidFill>
                  <a:srgbClr val="FF0000"/>
                </a:solidFill>
                <a:latin typeface="+mj-lt"/>
                <a:ea typeface="+mj-ea"/>
                <a:cs typeface="+mj-cs"/>
              </a:rPr>
              <a:t>实践门</a:t>
            </a:r>
          </a:p>
        </p:txBody>
      </p:sp>
      <p:sp>
        <p:nvSpPr>
          <p:cNvPr id="14" name="Rectangle 2"/>
          <p:cNvSpPr txBox="1">
            <a:spLocks noChangeArrowheads="1"/>
          </p:cNvSpPr>
          <p:nvPr/>
        </p:nvSpPr>
        <p:spPr bwMode="auto">
          <a:xfrm>
            <a:off x="512030" y="5039632"/>
            <a:ext cx="6357937" cy="642938"/>
          </a:xfrm>
          <a:prstGeom prst="rect">
            <a:avLst/>
          </a:prstGeom>
          <a:noFill/>
          <a:ln w="9525">
            <a:noFill/>
            <a:miter lim="800000"/>
            <a:headEnd/>
            <a:tailEnd/>
          </a:ln>
        </p:spPr>
        <p:txBody>
          <a:bodyPr anchor="b"/>
          <a:lstStyle/>
          <a:p>
            <a:pPr>
              <a:lnSpc>
                <a:spcPct val="90000"/>
              </a:lnSpc>
              <a:buFontTx/>
              <a:buNone/>
              <a:defRPr/>
            </a:pPr>
            <a:r>
              <a:rPr lang="zh-CN" altLang="en-US" sz="4000" b="1" kern="0" dirty="0">
                <a:solidFill>
                  <a:srgbClr val="FF0000"/>
                </a:solidFill>
                <a:latin typeface="+mj-lt"/>
                <a:ea typeface="+mj-ea"/>
                <a:cs typeface="+mj-cs"/>
              </a:rPr>
              <a:t>（</a:t>
            </a:r>
            <a:r>
              <a:rPr lang="en-US" altLang="zh-CN" sz="4000" b="1" kern="0" dirty="0">
                <a:solidFill>
                  <a:srgbClr val="FF0000"/>
                </a:solidFill>
                <a:latin typeface="+mj-lt"/>
                <a:ea typeface="+mj-ea"/>
                <a:cs typeface="+mj-cs"/>
              </a:rPr>
              <a:t>3</a:t>
            </a:r>
            <a:r>
              <a:rPr lang="zh-CN" altLang="en-US" sz="4000" b="1" kern="0" dirty="0">
                <a:solidFill>
                  <a:srgbClr val="FF0000"/>
                </a:solidFill>
                <a:latin typeface="+mj-lt"/>
                <a:ea typeface="+mj-ea"/>
                <a:cs typeface="+mj-cs"/>
              </a:rPr>
              <a:t>）组织型系统思维工具</a:t>
            </a:r>
          </a:p>
        </p:txBody>
      </p:sp>
      <p:sp>
        <p:nvSpPr>
          <p:cNvPr id="15" name="Rectangle 2"/>
          <p:cNvSpPr txBox="1">
            <a:spLocks noChangeArrowheads="1"/>
          </p:cNvSpPr>
          <p:nvPr/>
        </p:nvSpPr>
        <p:spPr bwMode="auto">
          <a:xfrm>
            <a:off x="797780" y="5825445"/>
            <a:ext cx="2428875" cy="571500"/>
          </a:xfrm>
          <a:prstGeom prst="rect">
            <a:avLst/>
          </a:prstGeom>
          <a:noFill/>
          <a:ln w="9525">
            <a:noFill/>
            <a:miter lim="800000"/>
            <a:headEnd/>
            <a:tailEnd/>
          </a:ln>
        </p:spPr>
        <p:txBody>
          <a:bodyPr anchor="b"/>
          <a:lstStyle/>
          <a:p>
            <a:pPr>
              <a:lnSpc>
                <a:spcPct val="90000"/>
              </a:lnSpc>
              <a:buFontTx/>
              <a:buNone/>
              <a:defRPr/>
            </a:pPr>
            <a:r>
              <a:rPr lang="zh-CN" altLang="en-US" sz="2800" b="1" kern="0" dirty="0">
                <a:solidFill>
                  <a:srgbClr val="FF0000"/>
                </a:solidFill>
                <a:latin typeface="+mj-lt"/>
                <a:ea typeface="+mj-ea"/>
                <a:cs typeface="+mj-cs"/>
              </a:rPr>
              <a:t>五人小组模式</a:t>
            </a:r>
          </a:p>
        </p:txBody>
      </p:sp>
      <p:sp>
        <p:nvSpPr>
          <p:cNvPr id="16" name="Rectangle 2"/>
          <p:cNvSpPr txBox="1">
            <a:spLocks noChangeArrowheads="1"/>
          </p:cNvSpPr>
          <p:nvPr/>
        </p:nvSpPr>
        <p:spPr bwMode="auto">
          <a:xfrm>
            <a:off x="3500430" y="5857892"/>
            <a:ext cx="2560981" cy="519576"/>
          </a:xfrm>
          <a:prstGeom prst="rect">
            <a:avLst/>
          </a:prstGeom>
          <a:noFill/>
          <a:ln w="9525">
            <a:noFill/>
            <a:miter lim="800000"/>
            <a:headEnd/>
            <a:tailEnd/>
          </a:ln>
        </p:spPr>
        <p:txBody>
          <a:bodyPr anchor="b"/>
          <a:lstStyle/>
          <a:p>
            <a:pPr>
              <a:lnSpc>
                <a:spcPct val="90000"/>
              </a:lnSpc>
              <a:buFontTx/>
              <a:buNone/>
              <a:defRPr/>
            </a:pPr>
            <a:r>
              <a:rPr lang="zh-CN" altLang="en-US" sz="2800" b="1" kern="0" dirty="0" smtClean="0">
                <a:solidFill>
                  <a:srgbClr val="FF0000"/>
                </a:solidFill>
                <a:latin typeface="+mj-lt"/>
                <a:ea typeface="+mj-ea"/>
                <a:cs typeface="+mj-cs"/>
              </a:rPr>
              <a:t>组织原则</a:t>
            </a:r>
            <a:endParaRPr lang="zh-CN" altLang="en-US" sz="2800" b="1" kern="0" dirty="0">
              <a:solidFill>
                <a:srgbClr val="FF0000"/>
              </a:solidFill>
              <a:latin typeface="+mj-lt"/>
              <a:ea typeface="+mj-ea"/>
              <a:cs typeface="+mj-cs"/>
            </a:endParaRPr>
          </a:p>
        </p:txBody>
      </p:sp>
      <p:sp>
        <p:nvSpPr>
          <p:cNvPr id="17" name="Rectangle 2"/>
          <p:cNvSpPr txBox="1">
            <a:spLocks noChangeArrowheads="1"/>
          </p:cNvSpPr>
          <p:nvPr/>
        </p:nvSpPr>
        <p:spPr bwMode="auto">
          <a:xfrm>
            <a:off x="797780" y="4221088"/>
            <a:ext cx="5718175" cy="500062"/>
          </a:xfrm>
          <a:prstGeom prst="rect">
            <a:avLst/>
          </a:prstGeom>
          <a:noFill/>
          <a:ln w="9525">
            <a:noFill/>
            <a:miter lim="800000"/>
            <a:headEnd/>
            <a:tailEnd/>
          </a:ln>
        </p:spPr>
        <p:txBody>
          <a:bodyPr anchor="b"/>
          <a:lstStyle/>
          <a:p>
            <a:pPr>
              <a:lnSpc>
                <a:spcPct val="90000"/>
              </a:lnSpc>
              <a:buFontTx/>
              <a:buNone/>
              <a:defRPr/>
            </a:pPr>
            <a:r>
              <a:rPr lang="en-US" altLang="zh-CN" sz="2800" b="1" kern="0" dirty="0">
                <a:solidFill>
                  <a:srgbClr val="FF0000"/>
                </a:solidFill>
                <a:latin typeface="+mj-lt"/>
                <a:ea typeface="+mj-ea"/>
                <a:cs typeface="+mj-cs"/>
              </a:rPr>
              <a:t>Why——What——How——Do</a:t>
            </a:r>
            <a:endParaRPr lang="zh-CN" altLang="en-US" sz="2800" b="1" kern="0" dirty="0">
              <a:solidFill>
                <a:srgbClr val="FF0000"/>
              </a:solidFill>
              <a:latin typeface="+mj-lt"/>
              <a:ea typeface="+mj-ea"/>
              <a:cs typeface="+mj-cs"/>
            </a:endParaRPr>
          </a:p>
        </p:txBody>
      </p:sp>
      <p:sp>
        <p:nvSpPr>
          <p:cNvPr id="18" name="Rectangle 2"/>
          <p:cNvSpPr txBox="1">
            <a:spLocks noChangeArrowheads="1"/>
          </p:cNvSpPr>
          <p:nvPr/>
        </p:nvSpPr>
        <p:spPr bwMode="auto">
          <a:xfrm>
            <a:off x="6209170" y="3601356"/>
            <a:ext cx="2107406" cy="500063"/>
          </a:xfrm>
          <a:prstGeom prst="rect">
            <a:avLst/>
          </a:prstGeom>
          <a:noFill/>
          <a:ln w="9525">
            <a:noFill/>
            <a:miter lim="800000"/>
            <a:headEnd/>
            <a:tailEnd/>
          </a:ln>
        </p:spPr>
        <p:txBody>
          <a:bodyPr anchor="b"/>
          <a:lstStyle/>
          <a:p>
            <a:pPr>
              <a:lnSpc>
                <a:spcPct val="90000"/>
              </a:lnSpc>
              <a:buFontTx/>
              <a:buNone/>
              <a:defRPr/>
            </a:pPr>
            <a:r>
              <a:rPr lang="zh-CN" altLang="en-US" sz="2800" b="1" kern="0" dirty="0" smtClean="0">
                <a:solidFill>
                  <a:srgbClr val="FF0000"/>
                </a:solidFill>
                <a:latin typeface="+mj-lt"/>
                <a:ea typeface="+mj-ea"/>
                <a:cs typeface="+mj-cs"/>
              </a:rPr>
              <a:t>时空思维</a:t>
            </a:r>
            <a:endParaRPr lang="zh-CN" altLang="en-US" sz="2800" b="1" kern="0" dirty="0">
              <a:solidFill>
                <a:srgbClr val="FF0000"/>
              </a:solidFill>
              <a:latin typeface="+mj-lt"/>
              <a:ea typeface="+mj-ea"/>
              <a:cs typeface="+mj-cs"/>
            </a:endParaRPr>
          </a:p>
        </p:txBody>
      </p:sp>
      <p:sp>
        <p:nvSpPr>
          <p:cNvPr id="19" name="Rectangle 2"/>
          <p:cNvSpPr txBox="1">
            <a:spLocks noChangeArrowheads="1"/>
          </p:cNvSpPr>
          <p:nvPr/>
        </p:nvSpPr>
        <p:spPr bwMode="auto">
          <a:xfrm>
            <a:off x="6209170" y="4174369"/>
            <a:ext cx="2107406" cy="500063"/>
          </a:xfrm>
          <a:prstGeom prst="rect">
            <a:avLst/>
          </a:prstGeom>
          <a:noFill/>
          <a:ln w="9525">
            <a:noFill/>
            <a:miter lim="800000"/>
            <a:headEnd/>
            <a:tailEnd/>
          </a:ln>
        </p:spPr>
        <p:txBody>
          <a:bodyPr anchor="b"/>
          <a:lstStyle/>
          <a:p>
            <a:pPr>
              <a:lnSpc>
                <a:spcPct val="90000"/>
              </a:lnSpc>
              <a:buFontTx/>
              <a:buNone/>
              <a:defRPr/>
            </a:pPr>
            <a:r>
              <a:rPr lang="zh-CN" altLang="en-US" sz="2800" b="1" kern="0" dirty="0" smtClean="0">
                <a:solidFill>
                  <a:srgbClr val="FF0000"/>
                </a:solidFill>
                <a:latin typeface="+mj-lt"/>
                <a:ea typeface="+mj-ea"/>
                <a:cs typeface="+mj-cs"/>
              </a:rPr>
              <a:t>云思维</a:t>
            </a:r>
            <a:endParaRPr lang="zh-CN" altLang="en-US" sz="2800" b="1" kern="0" dirty="0">
              <a:solidFill>
                <a:srgbClr val="FF0000"/>
              </a:solidFill>
              <a:latin typeface="+mj-lt"/>
              <a:ea typeface="+mj-ea"/>
              <a:cs typeface="+mj-cs"/>
            </a:endParaRPr>
          </a:p>
        </p:txBody>
      </p:sp>
    </p:spTree>
    <p:extLst>
      <p:ext uri="{BB962C8B-B14F-4D97-AF65-F5344CB8AC3E}">
        <p14:creationId xmlns:p14="http://schemas.microsoft.com/office/powerpoint/2010/main" val="3069387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19050"/>
            <a:ext cx="5545138"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225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764704"/>
            <a:ext cx="6956425"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540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idx="1"/>
          </p:nvPr>
        </p:nvSpPr>
        <p:spPr>
          <a:xfrm>
            <a:off x="530870" y="1033463"/>
            <a:ext cx="8291513" cy="5354638"/>
          </a:xfrm>
        </p:spPr>
        <p:txBody>
          <a:bodyPr/>
          <a:lstStyle/>
          <a:p>
            <a:pPr eaLnBrk="1" hangingPunct="1"/>
            <a:endParaRPr lang="zh-CN" altLang="zh-CN" smtClean="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783" y="974726"/>
            <a:ext cx="3529012"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270" y="1046163"/>
            <a:ext cx="302577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l="374" b="1343"/>
          <a:stretch>
            <a:fillRect/>
          </a:stretch>
        </p:blipFill>
        <p:spPr bwMode="auto">
          <a:xfrm>
            <a:off x="651520" y="3998913"/>
            <a:ext cx="27432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6433" y="3854451"/>
            <a:ext cx="2951162"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239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0" y="0"/>
            <a:ext cx="7572428" cy="707886"/>
          </a:xfrm>
          <a:prstGeom prst="rect">
            <a:avLst/>
          </a:prstGeom>
        </p:spPr>
        <p:txBody>
          <a:bodyPr wrap="square">
            <a:spAutoFit/>
          </a:bodyPr>
          <a:lstStyle/>
          <a:p>
            <a:pPr eaLnBrk="1" hangingPunct="1"/>
            <a:r>
              <a:rPr kumimoji="1" lang="en-US" altLang="zh-CN" sz="4000" b="0" dirty="0">
                <a:solidFill>
                  <a:prstClr val="black"/>
                </a:solidFill>
                <a:latin typeface="微软雅黑"/>
                <a:ea typeface="微软雅黑"/>
              </a:rPr>
              <a:t>1</a:t>
            </a:r>
            <a:r>
              <a:rPr kumimoji="1" lang="zh-CN" altLang="en-US" sz="4000" b="0" dirty="0">
                <a:solidFill>
                  <a:prstClr val="black"/>
                </a:solidFill>
                <a:latin typeface="微软雅黑"/>
                <a:ea typeface="微软雅黑"/>
              </a:rPr>
              <a:t>、</a:t>
            </a:r>
            <a:r>
              <a:rPr kumimoji="1" lang="en-US" altLang="zh-CN" sz="4000" b="0" dirty="0">
                <a:solidFill>
                  <a:prstClr val="black"/>
                </a:solidFill>
                <a:latin typeface="微软雅黑"/>
                <a:ea typeface="微软雅黑"/>
              </a:rPr>
              <a:t>Why</a:t>
            </a:r>
            <a:r>
              <a:rPr kumimoji="1" lang="zh-CN" altLang="en-US" sz="4000" b="0" dirty="0">
                <a:solidFill>
                  <a:prstClr val="black"/>
                </a:solidFill>
                <a:latin typeface="微软雅黑"/>
                <a:ea typeface="微软雅黑"/>
              </a:rPr>
              <a:t>（为什么要开这门课？）</a:t>
            </a:r>
            <a:endParaRPr kumimoji="1" lang="en-US" altLang="zh-CN" sz="4000" b="0" dirty="0">
              <a:solidFill>
                <a:prstClr val="black"/>
              </a:solidFill>
              <a:latin typeface="微软雅黑"/>
              <a:ea typeface="微软雅黑"/>
            </a:endParaRPr>
          </a:p>
        </p:txBody>
      </p:sp>
      <p:sp>
        <p:nvSpPr>
          <p:cNvPr id="3" name="Rectangle 2"/>
          <p:cNvSpPr txBox="1">
            <a:spLocks noChangeArrowheads="1"/>
          </p:cNvSpPr>
          <p:nvPr/>
        </p:nvSpPr>
        <p:spPr bwMode="auto">
          <a:xfrm>
            <a:off x="197198" y="916205"/>
            <a:ext cx="8535292" cy="576064"/>
          </a:xfrm>
          <a:prstGeom prst="rect">
            <a:avLst/>
          </a:prstGeom>
          <a:noFill/>
          <a:ln w="9525">
            <a:noFill/>
            <a:miter lim="800000"/>
            <a:headEnd/>
            <a:tailEnd/>
          </a:ln>
        </p:spPr>
        <p:txBody>
          <a:bodyPr anchor="b"/>
          <a:lstStyle/>
          <a:p>
            <a:pPr>
              <a:lnSpc>
                <a:spcPct val="90000"/>
              </a:lnSpc>
              <a:buFontTx/>
              <a:buNone/>
              <a:defRPr/>
            </a:pPr>
            <a:r>
              <a:rPr lang="zh-CN" altLang="en-US" b="1" kern="0" dirty="0">
                <a:solidFill>
                  <a:schemeClr val="accent1"/>
                </a:solidFill>
                <a:latin typeface="+mj-lt"/>
                <a:ea typeface="+mj-ea"/>
                <a:cs typeface="+mj-cs"/>
              </a:rPr>
              <a:t>（</a:t>
            </a:r>
            <a:r>
              <a:rPr lang="en-US" altLang="zh-CN" b="1" kern="0" dirty="0">
                <a:solidFill>
                  <a:schemeClr val="accent1"/>
                </a:solidFill>
                <a:latin typeface="+mj-lt"/>
                <a:ea typeface="+mj-ea"/>
                <a:cs typeface="+mj-cs"/>
              </a:rPr>
              <a:t>1</a:t>
            </a:r>
            <a:r>
              <a:rPr lang="zh-CN" altLang="en-US" b="1" kern="0" dirty="0">
                <a:solidFill>
                  <a:schemeClr val="accent1"/>
                </a:solidFill>
                <a:latin typeface="+mj-lt"/>
                <a:ea typeface="+mj-ea"/>
                <a:cs typeface="+mj-cs"/>
              </a:rPr>
              <a:t>）互联网时代下知识与信息爆炸的速度超乎想象</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664" y="1628800"/>
            <a:ext cx="3240360" cy="368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714348" y="5500702"/>
            <a:ext cx="7560840" cy="954107"/>
          </a:xfrm>
          <a:prstGeom prst="rect">
            <a:avLst/>
          </a:prstGeom>
        </p:spPr>
        <p:txBody>
          <a:bodyPr wrap="square">
            <a:spAutoFit/>
          </a:bodyPr>
          <a:lstStyle/>
          <a:p>
            <a:r>
              <a:rPr lang="zh-CN" altLang="en-US" dirty="0" smtClean="0"/>
              <a:t>    有</a:t>
            </a:r>
            <a:r>
              <a:rPr lang="zh-CN" altLang="en-US" dirty="0"/>
              <a:t>统计说，现代人一周接触到的信息量相当于</a:t>
            </a:r>
            <a:r>
              <a:rPr lang="en-US" altLang="zh-CN" dirty="0"/>
              <a:t>18</a:t>
            </a:r>
            <a:r>
              <a:rPr lang="zh-CN" altLang="en-US" dirty="0"/>
              <a:t>世纪时一个人一辈子获得的信息量。</a:t>
            </a:r>
          </a:p>
        </p:txBody>
      </p:sp>
    </p:spTree>
    <p:extLst>
      <p:ext uri="{BB962C8B-B14F-4D97-AF65-F5344CB8AC3E}">
        <p14:creationId xmlns:p14="http://schemas.microsoft.com/office/powerpoint/2010/main" val="239217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46" y="620688"/>
            <a:ext cx="4341890" cy="504056"/>
          </a:xfrm>
        </p:spPr>
        <p:txBody>
          <a:bodyPr/>
          <a:lstStyle/>
          <a:p>
            <a:pPr eaLnBrk="1" hangingPunct="1"/>
            <a:r>
              <a:rPr lang="zh-CN" altLang="en-US" dirty="0" smtClean="0"/>
              <a:t>学员心得总结</a:t>
            </a:r>
          </a:p>
        </p:txBody>
      </p:sp>
      <p:sp>
        <p:nvSpPr>
          <p:cNvPr id="30723" name="Rectangle 3"/>
          <p:cNvSpPr>
            <a:spLocks noGrp="1" noChangeArrowheads="1"/>
          </p:cNvSpPr>
          <p:nvPr>
            <p:ph type="body" idx="1"/>
          </p:nvPr>
        </p:nvSpPr>
        <p:spPr>
          <a:xfrm>
            <a:off x="971601" y="1484784"/>
            <a:ext cx="7344816" cy="4752528"/>
          </a:xfrm>
        </p:spPr>
        <p:txBody>
          <a:bodyPr/>
          <a:lstStyle/>
          <a:p>
            <a:pPr eaLnBrk="1" hangingPunct="1">
              <a:defRPr/>
            </a:pPr>
            <a:r>
              <a:rPr lang="zh-CN" altLang="en-US" dirty="0" smtClean="0"/>
              <a:t>李梁：</a:t>
            </a:r>
          </a:p>
          <a:p>
            <a:pPr marL="0" indent="0" eaLnBrk="1" hangingPunct="1">
              <a:buFont typeface="Wingdings" pitchFamily="2" charset="2"/>
              <a:buNone/>
              <a:defRPr/>
            </a:pPr>
            <a:r>
              <a:rPr lang="zh-CN" altLang="en-US" dirty="0" smtClean="0"/>
              <a:t>		天地盘使我们的思路变的更清晰，每个盘与每个盘之间都有逻辑联系，便于我们更容易记忆。而且可以从宏观出哪儿自己掌握的比较好，哪儿掌握的不好。用整体的眼光去看，节省了很多的时间和精力，提高了效率。</a:t>
            </a:r>
            <a:endParaRPr lang="zh-CN" altLang="en-US" dirty="0" smtClean="0">
              <a:sym typeface="Arial" pitchFamily="34" charset="0"/>
            </a:endParaRPr>
          </a:p>
          <a:p>
            <a:pPr marL="0" indent="0" eaLnBrk="1" hangingPunct="1">
              <a:defRPr/>
            </a:pPr>
            <a:r>
              <a:rPr lang="zh-CN" altLang="en-US" dirty="0" smtClean="0">
                <a:sym typeface="Arial" pitchFamily="34" charset="0"/>
              </a:rPr>
              <a:t>赵智增：</a:t>
            </a:r>
          </a:p>
          <a:p>
            <a:pPr marL="0" indent="0" eaLnBrk="1" hangingPunct="1">
              <a:buFont typeface="Wingdings" pitchFamily="2" charset="2"/>
              <a:buNone/>
              <a:defRPr/>
            </a:pPr>
            <a:r>
              <a:rPr lang="zh-CN" altLang="en-US" dirty="0" smtClean="0">
                <a:sym typeface="Arial" pitchFamily="34" charset="0"/>
              </a:rPr>
              <a:t>		真的很幸运能够进入第九学院，学习了系统思维工具，直到现在还没有真正掌握到系统思维的精髓，主要是因为自己实践少，没有把画盘的工作坚持下来，但是通过学习了解，我能够感受到系统思维的无穷魅力。</a:t>
            </a:r>
          </a:p>
        </p:txBody>
      </p:sp>
    </p:spTree>
    <p:extLst>
      <p:ext uri="{BB962C8B-B14F-4D97-AF65-F5344CB8AC3E}">
        <p14:creationId xmlns:p14="http://schemas.microsoft.com/office/powerpoint/2010/main" val="3653798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928662" y="1500174"/>
            <a:ext cx="7489825" cy="3889375"/>
          </a:xfrm>
        </p:spPr>
        <p:txBody>
          <a:bodyPr/>
          <a:lstStyle/>
          <a:p>
            <a:pPr eaLnBrk="1" hangingPunct="1">
              <a:defRPr/>
            </a:pPr>
            <a:r>
              <a:rPr lang="zh-CN" altLang="en-US" dirty="0" smtClean="0"/>
              <a:t>周宁：</a:t>
            </a:r>
          </a:p>
          <a:p>
            <a:pPr marL="0" indent="0" eaLnBrk="1" hangingPunct="1">
              <a:buFont typeface="Wingdings" pitchFamily="2" charset="2"/>
              <a:buNone/>
              <a:defRPr/>
            </a:pPr>
            <a:r>
              <a:rPr lang="zh-CN" altLang="en-US" dirty="0" smtClean="0"/>
              <a:t>		群体性的思维使我们能够观察到事物的各个方面，打破自己思维的局限，认识不足，集思广益，迅速成长。正能量是我们学习生活的根基，懂得了正能量，懂得了付出，我们就会浑身充满了力量，充满了奉献社会的动力，以及不断前进的动力。MBTI性格测试使我们了解自己以及身边的人的性格到底适合做什么，充分发挥每人的先天性的特长，不再误解解团队中的成员的做法。</a:t>
            </a:r>
          </a:p>
        </p:txBody>
      </p:sp>
    </p:spTree>
    <p:extLst>
      <p:ext uri="{BB962C8B-B14F-4D97-AF65-F5344CB8AC3E}">
        <p14:creationId xmlns:p14="http://schemas.microsoft.com/office/powerpoint/2010/main" val="2639366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857224" y="1500174"/>
            <a:ext cx="7489825" cy="3889375"/>
          </a:xfrm>
        </p:spPr>
        <p:txBody>
          <a:bodyPr/>
          <a:lstStyle/>
          <a:p>
            <a:pPr eaLnBrk="1" hangingPunct="1">
              <a:defRPr/>
            </a:pPr>
            <a:r>
              <a:rPr lang="zh-CN" altLang="en-US" dirty="0" smtClean="0"/>
              <a:t>王云彤：</a:t>
            </a:r>
          </a:p>
          <a:p>
            <a:pPr marL="0" indent="0" eaLnBrk="1" hangingPunct="1">
              <a:buFont typeface="Wingdings" pitchFamily="2" charset="2"/>
              <a:buNone/>
              <a:defRPr/>
            </a:pPr>
            <a:r>
              <a:rPr lang="zh-CN" altLang="en-US" dirty="0" smtClean="0"/>
              <a:t>		系统思维方法，最主要的不是告诉你如何整理知识，更重要的是以一种大局的观念来审视整体的脉络。从整体上把握，抓出根茎，进而画出天盘；找到细枝末节、具体知识点是地盘或者脑图来完成的。</a:t>
            </a:r>
          </a:p>
          <a:p>
            <a:pPr marL="0" indent="0" eaLnBrk="1" hangingPunct="1">
              <a:buFont typeface="Wingdings" pitchFamily="2" charset="2"/>
              <a:buNone/>
              <a:defRPr/>
            </a:pPr>
            <a:r>
              <a:rPr lang="zh-CN" altLang="en-US" dirty="0" smtClean="0">
                <a:sym typeface="Arial" pitchFamily="34" charset="0"/>
              </a:rPr>
              <a:t>刘鹏：</a:t>
            </a:r>
          </a:p>
          <a:p>
            <a:pPr marL="0" indent="0" eaLnBrk="1" hangingPunct="1">
              <a:buFont typeface="Wingdings" pitchFamily="2" charset="2"/>
              <a:buNone/>
              <a:defRPr/>
            </a:pPr>
            <a:r>
              <a:rPr lang="zh-CN" altLang="en-US" dirty="0" smtClean="0"/>
              <a:t>		天盘是交流、融汇思想的快速工具------看其他人的天盘很容易学到对方的思想，几个人共同完成一个天盘能更全面展现一个事物的原本面貌。 </a:t>
            </a:r>
          </a:p>
        </p:txBody>
      </p:sp>
    </p:spTree>
    <p:extLst>
      <p:ext uri="{BB962C8B-B14F-4D97-AF65-F5344CB8AC3E}">
        <p14:creationId xmlns:p14="http://schemas.microsoft.com/office/powerpoint/2010/main" val="3681534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258888" y="1268760"/>
            <a:ext cx="7489825" cy="3889375"/>
          </a:xfrm>
        </p:spPr>
        <p:txBody>
          <a:bodyPr/>
          <a:lstStyle/>
          <a:p>
            <a:pPr eaLnBrk="1" hangingPunct="1">
              <a:defRPr/>
            </a:pPr>
            <a:r>
              <a:rPr lang="zh-CN" altLang="en-US" dirty="0" smtClean="0">
                <a:sym typeface="Arial" pitchFamily="34" charset="0"/>
              </a:rPr>
              <a:t>张军强：</a:t>
            </a:r>
          </a:p>
          <a:p>
            <a:pPr marL="0" indent="0" eaLnBrk="1" hangingPunct="1">
              <a:buFont typeface="Wingdings" pitchFamily="2" charset="2"/>
              <a:buNone/>
              <a:defRPr/>
            </a:pPr>
            <a:r>
              <a:rPr lang="zh-CN" altLang="en-US" dirty="0" smtClean="0"/>
              <a:t>		在这个神圣的地方，可以让我们避开繁杂的闹市，用心去聆听自己内心深处的声音。站在一定的高度用一颗纯洁的心看问题、思考问题、思考自己的人生规划，认识自我。作为一名研究生，我们应该用更多的时间和精力思考如何快速、有效的搞科研，而不是埋头苦干的低效率学习，做着重复性的劳动。</a:t>
            </a:r>
          </a:p>
          <a:p>
            <a:pPr marL="0" indent="0" eaLnBrk="1" hangingPunct="1">
              <a:defRPr/>
            </a:pPr>
            <a:r>
              <a:rPr lang="zh-CN" altLang="en-US" dirty="0" smtClean="0">
                <a:sym typeface="Arial" pitchFamily="34" charset="0"/>
              </a:rPr>
              <a:t>高杨：</a:t>
            </a:r>
          </a:p>
          <a:p>
            <a:pPr marL="0" indent="0" eaLnBrk="1" hangingPunct="1">
              <a:buFont typeface="Wingdings" pitchFamily="2" charset="2"/>
              <a:buNone/>
              <a:defRPr/>
            </a:pPr>
            <a:r>
              <a:rPr lang="zh-CN" altLang="en-US" dirty="0" smtClean="0"/>
              <a:t>		系统思维方法是一门按照事物发展规律去学习的一种方法，有助于梳理积存的知识，而且通过对于事物的分析有助于让自己的世界观人生观有个明确的认识，有助于更深刻认识自己，让自己更清楚的去审视自我，知不足而后思进取。</a:t>
            </a:r>
          </a:p>
        </p:txBody>
      </p:sp>
    </p:spTree>
    <p:extLst>
      <p:ext uri="{BB962C8B-B14F-4D97-AF65-F5344CB8AC3E}">
        <p14:creationId xmlns:p14="http://schemas.microsoft.com/office/powerpoint/2010/main" val="28509949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zh-CN" altLang="en-US" smtClean="0"/>
              <a:t>4.学员心得总结</a:t>
            </a:r>
          </a:p>
        </p:txBody>
      </p:sp>
      <p:sp>
        <p:nvSpPr>
          <p:cNvPr id="34819" name="Rectangle 3"/>
          <p:cNvSpPr>
            <a:spLocks noGrp="1" noChangeArrowheads="1"/>
          </p:cNvSpPr>
          <p:nvPr>
            <p:ph type="body" idx="1"/>
          </p:nvPr>
        </p:nvSpPr>
        <p:spPr>
          <a:xfrm>
            <a:off x="857224" y="1643050"/>
            <a:ext cx="7429552" cy="4572032"/>
          </a:xfrm>
        </p:spPr>
        <p:txBody>
          <a:bodyPr/>
          <a:lstStyle/>
          <a:p>
            <a:pPr eaLnBrk="1" hangingPunct="1">
              <a:lnSpc>
                <a:spcPct val="90000"/>
              </a:lnSpc>
              <a:defRPr/>
            </a:pPr>
            <a:r>
              <a:rPr lang="zh-CN" altLang="en-US" dirty="0" smtClean="0">
                <a:sym typeface="Arial" pitchFamily="34" charset="0"/>
              </a:rPr>
              <a:t>张志永：</a:t>
            </a:r>
          </a:p>
          <a:p>
            <a:pPr marL="0" indent="0" eaLnBrk="1" hangingPunct="1">
              <a:lnSpc>
                <a:spcPct val="90000"/>
              </a:lnSpc>
              <a:buFont typeface="Wingdings" pitchFamily="2" charset="2"/>
              <a:buNone/>
              <a:defRPr/>
            </a:pPr>
            <a:r>
              <a:rPr lang="zh-CN" altLang="en-US" dirty="0" smtClean="0"/>
              <a:t>	     系统思维方法引导着我们按照事物发展规律去学习、认识事物，帮助我们构建起自己个性化的知识学习体系和方法，在和同组同学交流、合作的过程中共同进步，感谢各位老师的悉心指导，同时也希望天地学习法能够让更多的人参与进来，掌握这种能够终身受益的好方法！</a:t>
            </a:r>
          </a:p>
          <a:p>
            <a:pPr marL="0" indent="0" eaLnBrk="1" hangingPunct="1">
              <a:lnSpc>
                <a:spcPct val="90000"/>
              </a:lnSpc>
              <a:defRPr/>
            </a:pPr>
            <a:r>
              <a:rPr lang="zh-CN" altLang="en-US" dirty="0" smtClean="0">
                <a:sym typeface="Arial" pitchFamily="34" charset="0"/>
              </a:rPr>
              <a:t>侯正英：</a:t>
            </a:r>
          </a:p>
          <a:p>
            <a:pPr marL="0" indent="0" eaLnBrk="1" hangingPunct="1">
              <a:lnSpc>
                <a:spcPct val="90000"/>
              </a:lnSpc>
              <a:buFont typeface="Wingdings" pitchFamily="2" charset="2"/>
              <a:buNone/>
              <a:defRPr/>
            </a:pPr>
            <a:r>
              <a:rPr lang="zh-CN" altLang="en-US" dirty="0" smtClean="0"/>
              <a:t>		系统思维方法适合于泛读或者精读前的脉络阅读，它能清晰明了的理顺书籍的逻辑关系，使我们抓住文章的关键点，理解作者意图。画天盘/地盘，要先通读整篇文章，然后对每一章每一节进行略读，最后再画盘最好。</a:t>
            </a:r>
          </a:p>
        </p:txBody>
      </p:sp>
    </p:spTree>
    <p:extLst>
      <p:ext uri="{BB962C8B-B14F-4D97-AF65-F5344CB8AC3E}">
        <p14:creationId xmlns:p14="http://schemas.microsoft.com/office/powerpoint/2010/main" val="981618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5720" y="714356"/>
            <a:ext cx="5400600" cy="523220"/>
          </a:xfrm>
          <a:prstGeom prst="rect">
            <a:avLst/>
          </a:prstGeom>
        </p:spPr>
        <p:txBody>
          <a:bodyPr wrap="square">
            <a:spAutoFit/>
          </a:bodyPr>
          <a:lstStyle/>
          <a:p>
            <a:pPr eaLnBrk="1" hangingPunct="1"/>
            <a:r>
              <a:rPr kumimoji="1" lang="en-US" altLang="zh-CN" b="0" dirty="0">
                <a:solidFill>
                  <a:prstClr val="black"/>
                </a:solidFill>
                <a:latin typeface="微软雅黑"/>
                <a:ea typeface="微软雅黑"/>
              </a:rPr>
              <a:t>3</a:t>
            </a:r>
            <a:r>
              <a:rPr kumimoji="1" lang="zh-CN" altLang="en-US" b="0" dirty="0">
                <a:solidFill>
                  <a:prstClr val="black"/>
                </a:solidFill>
                <a:latin typeface="微软雅黑"/>
                <a:ea typeface="微软雅黑"/>
              </a:rPr>
              <a:t>、</a:t>
            </a:r>
            <a:r>
              <a:rPr kumimoji="1" lang="en-US" altLang="zh-CN" b="0" dirty="0">
                <a:solidFill>
                  <a:prstClr val="black"/>
                </a:solidFill>
                <a:latin typeface="微软雅黑"/>
                <a:ea typeface="微软雅黑"/>
              </a:rPr>
              <a:t>How</a:t>
            </a:r>
            <a:r>
              <a:rPr kumimoji="1" lang="zh-CN" altLang="en-US" b="0" dirty="0">
                <a:solidFill>
                  <a:prstClr val="black"/>
                </a:solidFill>
                <a:latin typeface="微软雅黑"/>
                <a:ea typeface="微软雅黑"/>
              </a:rPr>
              <a:t>（这门课要怎么学？）</a:t>
            </a:r>
            <a:endParaRPr kumimoji="1" lang="zh-CN" altLang="en-US" sz="1800" dirty="0"/>
          </a:p>
        </p:txBody>
      </p:sp>
      <p:sp>
        <p:nvSpPr>
          <p:cNvPr id="9" name="矩形 8"/>
          <p:cNvSpPr/>
          <p:nvPr/>
        </p:nvSpPr>
        <p:spPr>
          <a:xfrm>
            <a:off x="971600" y="2159278"/>
            <a:ext cx="5616624" cy="523220"/>
          </a:xfrm>
          <a:prstGeom prst="rect">
            <a:avLst/>
          </a:prstGeom>
        </p:spPr>
        <p:txBody>
          <a:bodyPr wrap="square">
            <a:spAutoFit/>
          </a:bodyPr>
          <a:lstStyle/>
          <a:p>
            <a:pPr eaLnBrk="1" hangingPunct="1"/>
            <a:r>
              <a:rPr kumimoji="1" lang="zh-CN" altLang="en-US" b="0" dirty="0" smtClean="0">
                <a:solidFill>
                  <a:prstClr val="black"/>
                </a:solidFill>
                <a:latin typeface="微软雅黑"/>
                <a:ea typeface="微软雅黑"/>
              </a:rPr>
              <a:t>（</a:t>
            </a:r>
            <a:r>
              <a:rPr kumimoji="1" lang="en-US" altLang="zh-CN" b="0" dirty="0" smtClean="0">
                <a:solidFill>
                  <a:prstClr val="black"/>
                </a:solidFill>
                <a:latin typeface="微软雅黑"/>
                <a:ea typeface="微软雅黑"/>
              </a:rPr>
              <a:t>1</a:t>
            </a:r>
            <a:r>
              <a:rPr kumimoji="1" lang="zh-CN" altLang="en-US" b="0" dirty="0" smtClean="0">
                <a:solidFill>
                  <a:prstClr val="black"/>
                </a:solidFill>
                <a:latin typeface="微软雅黑"/>
                <a:ea typeface="微软雅黑"/>
              </a:rPr>
              <a:t>）小组共同学习</a:t>
            </a:r>
            <a:endParaRPr kumimoji="1" lang="zh-CN" altLang="en-US" sz="1800" dirty="0"/>
          </a:p>
        </p:txBody>
      </p:sp>
      <p:sp>
        <p:nvSpPr>
          <p:cNvPr id="10" name="矩形 9"/>
          <p:cNvSpPr/>
          <p:nvPr/>
        </p:nvSpPr>
        <p:spPr>
          <a:xfrm>
            <a:off x="642910" y="1357298"/>
            <a:ext cx="2428892" cy="707886"/>
          </a:xfrm>
          <a:prstGeom prst="rect">
            <a:avLst/>
          </a:prstGeom>
        </p:spPr>
        <p:txBody>
          <a:bodyPr wrap="square">
            <a:spAutoFit/>
          </a:bodyPr>
          <a:lstStyle/>
          <a:p>
            <a:pPr eaLnBrk="1" hangingPunct="1"/>
            <a:r>
              <a:rPr kumimoji="1" lang="zh-CN" altLang="en-US" sz="4000" dirty="0" smtClean="0"/>
              <a:t>学习形式</a:t>
            </a:r>
            <a:endParaRPr kumimoji="1" lang="zh-CN" altLang="en-US" sz="4000" dirty="0"/>
          </a:p>
        </p:txBody>
      </p:sp>
      <p:sp>
        <p:nvSpPr>
          <p:cNvPr id="12" name="矩形 11"/>
          <p:cNvSpPr/>
          <p:nvPr/>
        </p:nvSpPr>
        <p:spPr>
          <a:xfrm>
            <a:off x="971600" y="3068960"/>
            <a:ext cx="5616624" cy="523220"/>
          </a:xfrm>
          <a:prstGeom prst="rect">
            <a:avLst/>
          </a:prstGeom>
        </p:spPr>
        <p:txBody>
          <a:bodyPr wrap="square">
            <a:spAutoFit/>
          </a:bodyPr>
          <a:lstStyle/>
          <a:p>
            <a:pPr eaLnBrk="1" hangingPunct="1"/>
            <a:r>
              <a:rPr kumimoji="1" lang="zh-CN" altLang="en-US" b="0" dirty="0" smtClean="0">
                <a:solidFill>
                  <a:prstClr val="black"/>
                </a:solidFill>
                <a:latin typeface="微软雅黑"/>
                <a:ea typeface="微软雅黑"/>
              </a:rPr>
              <a:t>（</a:t>
            </a:r>
            <a:r>
              <a:rPr kumimoji="1" lang="en-US" altLang="zh-CN" b="0" dirty="0" smtClean="0">
                <a:solidFill>
                  <a:prstClr val="black"/>
                </a:solidFill>
                <a:latin typeface="微软雅黑"/>
                <a:ea typeface="微软雅黑"/>
              </a:rPr>
              <a:t>2</a:t>
            </a:r>
            <a:r>
              <a:rPr kumimoji="1" lang="zh-CN" altLang="en-US" b="0" dirty="0" smtClean="0">
                <a:solidFill>
                  <a:prstClr val="black"/>
                </a:solidFill>
                <a:latin typeface="微软雅黑"/>
                <a:ea typeface="微软雅黑"/>
              </a:rPr>
              <a:t>）课下查资料、课上讨论</a:t>
            </a:r>
            <a:endParaRPr kumimoji="1" lang="zh-CN" altLang="en-US" sz="1800" dirty="0"/>
          </a:p>
        </p:txBody>
      </p:sp>
      <p:sp>
        <p:nvSpPr>
          <p:cNvPr id="13" name="矩形 12"/>
          <p:cNvSpPr/>
          <p:nvPr/>
        </p:nvSpPr>
        <p:spPr>
          <a:xfrm>
            <a:off x="975114" y="4057908"/>
            <a:ext cx="6693229" cy="954107"/>
          </a:xfrm>
          <a:prstGeom prst="rect">
            <a:avLst/>
          </a:prstGeom>
        </p:spPr>
        <p:txBody>
          <a:bodyPr wrap="square">
            <a:spAutoFit/>
          </a:bodyPr>
          <a:lstStyle/>
          <a:p>
            <a:pPr eaLnBrk="1" hangingPunct="1"/>
            <a:r>
              <a:rPr kumimoji="1" lang="zh-CN" altLang="en-US" b="0" dirty="0" smtClean="0">
                <a:solidFill>
                  <a:prstClr val="black"/>
                </a:solidFill>
                <a:latin typeface="微软雅黑"/>
                <a:ea typeface="微软雅黑"/>
              </a:rPr>
              <a:t>（</a:t>
            </a:r>
            <a:r>
              <a:rPr kumimoji="1" lang="en-US" altLang="zh-CN" b="0" dirty="0" smtClean="0">
                <a:solidFill>
                  <a:prstClr val="black"/>
                </a:solidFill>
                <a:latin typeface="微软雅黑"/>
                <a:ea typeface="微软雅黑"/>
              </a:rPr>
              <a:t>3</a:t>
            </a:r>
            <a:r>
              <a:rPr kumimoji="1" lang="zh-CN" altLang="en-US" b="0" dirty="0" smtClean="0">
                <a:solidFill>
                  <a:prstClr val="black"/>
                </a:solidFill>
                <a:latin typeface="微软雅黑"/>
                <a:ea typeface="微软雅黑"/>
              </a:rPr>
              <a:t>）每周一次课    每次课</a:t>
            </a:r>
            <a:r>
              <a:rPr kumimoji="1" lang="en-US" altLang="zh-CN" b="0" dirty="0" smtClean="0">
                <a:solidFill>
                  <a:prstClr val="black"/>
                </a:solidFill>
                <a:latin typeface="微软雅黑"/>
                <a:ea typeface="微软雅黑"/>
              </a:rPr>
              <a:t>3</a:t>
            </a:r>
            <a:r>
              <a:rPr kumimoji="1" lang="zh-CN" altLang="en-US" b="0" dirty="0" smtClean="0">
                <a:solidFill>
                  <a:prstClr val="black"/>
                </a:solidFill>
                <a:latin typeface="微软雅黑"/>
                <a:ea typeface="微软雅黑"/>
              </a:rPr>
              <a:t>个小时    </a:t>
            </a:r>
            <a:r>
              <a:rPr kumimoji="1" lang="en-US" altLang="zh-CN" b="0" dirty="0" smtClean="0">
                <a:solidFill>
                  <a:prstClr val="black"/>
                </a:solidFill>
                <a:latin typeface="微软雅黑"/>
                <a:ea typeface="微软雅黑"/>
              </a:rPr>
              <a:t>2</a:t>
            </a:r>
            <a:r>
              <a:rPr kumimoji="1" lang="zh-CN" altLang="en-US" b="0" dirty="0" smtClean="0">
                <a:solidFill>
                  <a:prstClr val="black"/>
                </a:solidFill>
                <a:latin typeface="微软雅黑"/>
                <a:ea typeface="微软雅黑"/>
              </a:rPr>
              <a:t>个素质拓展学分</a:t>
            </a:r>
            <a:endParaRPr kumimoji="1" lang="zh-CN" altLang="en-US" sz="1800" dirty="0"/>
          </a:p>
        </p:txBody>
      </p:sp>
    </p:spTree>
    <p:extLst>
      <p:ext uri="{BB962C8B-B14F-4D97-AF65-F5344CB8AC3E}">
        <p14:creationId xmlns:p14="http://schemas.microsoft.com/office/powerpoint/2010/main" val="2181399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71538" y="2143116"/>
            <a:ext cx="5616624" cy="523220"/>
          </a:xfrm>
          <a:prstGeom prst="rect">
            <a:avLst/>
          </a:prstGeom>
        </p:spPr>
        <p:txBody>
          <a:bodyPr wrap="square">
            <a:spAutoFit/>
          </a:bodyPr>
          <a:lstStyle/>
          <a:p>
            <a:pPr eaLnBrk="1" hangingPunct="1"/>
            <a:r>
              <a:rPr kumimoji="1" lang="zh-CN" altLang="en-US" b="0" dirty="0" smtClean="0">
                <a:solidFill>
                  <a:prstClr val="black"/>
                </a:solidFill>
                <a:latin typeface="微软雅黑"/>
                <a:ea typeface="微软雅黑"/>
              </a:rPr>
              <a:t>（</a:t>
            </a:r>
            <a:r>
              <a:rPr kumimoji="1" lang="en-US" altLang="zh-CN" b="0" dirty="0" smtClean="0">
                <a:solidFill>
                  <a:prstClr val="black"/>
                </a:solidFill>
                <a:latin typeface="微软雅黑"/>
                <a:ea typeface="微软雅黑"/>
              </a:rPr>
              <a:t>1</a:t>
            </a:r>
            <a:r>
              <a:rPr kumimoji="1" lang="zh-CN" altLang="en-US" b="0" dirty="0" smtClean="0">
                <a:solidFill>
                  <a:prstClr val="black"/>
                </a:solidFill>
                <a:latin typeface="微软雅黑"/>
                <a:ea typeface="微软雅黑"/>
              </a:rPr>
              <a:t>）以大学数学知识为载体</a:t>
            </a:r>
            <a:endParaRPr kumimoji="1" lang="zh-CN" altLang="en-US" sz="1800" dirty="0"/>
          </a:p>
        </p:txBody>
      </p:sp>
      <p:sp>
        <p:nvSpPr>
          <p:cNvPr id="7" name="矩形 6"/>
          <p:cNvSpPr/>
          <p:nvPr/>
        </p:nvSpPr>
        <p:spPr>
          <a:xfrm>
            <a:off x="1142976" y="3143248"/>
            <a:ext cx="5616624" cy="523220"/>
          </a:xfrm>
          <a:prstGeom prst="rect">
            <a:avLst/>
          </a:prstGeom>
        </p:spPr>
        <p:txBody>
          <a:bodyPr wrap="square">
            <a:spAutoFit/>
          </a:bodyPr>
          <a:lstStyle/>
          <a:p>
            <a:pPr eaLnBrk="1" hangingPunct="1"/>
            <a:r>
              <a:rPr kumimoji="1" lang="zh-CN" altLang="en-US" b="0" dirty="0" smtClean="0">
                <a:solidFill>
                  <a:prstClr val="black"/>
                </a:solidFill>
                <a:latin typeface="微软雅黑"/>
                <a:ea typeface="微软雅黑"/>
              </a:rPr>
              <a:t>（</a:t>
            </a:r>
            <a:r>
              <a:rPr kumimoji="1" lang="en-US" altLang="zh-CN" b="0" dirty="0">
                <a:solidFill>
                  <a:prstClr val="black"/>
                </a:solidFill>
                <a:latin typeface="微软雅黑"/>
                <a:ea typeface="微软雅黑"/>
              </a:rPr>
              <a:t>2</a:t>
            </a:r>
            <a:r>
              <a:rPr kumimoji="1" lang="zh-CN" altLang="en-US" b="0" dirty="0" smtClean="0">
                <a:solidFill>
                  <a:prstClr val="black"/>
                </a:solidFill>
                <a:latin typeface="微软雅黑"/>
                <a:ea typeface="微软雅黑"/>
              </a:rPr>
              <a:t>）以一部电影为载体</a:t>
            </a:r>
            <a:endParaRPr kumimoji="1" lang="zh-CN" altLang="en-US" sz="1800" dirty="0"/>
          </a:p>
        </p:txBody>
      </p:sp>
      <p:sp>
        <p:nvSpPr>
          <p:cNvPr id="8" name="矩形 7"/>
          <p:cNvSpPr/>
          <p:nvPr/>
        </p:nvSpPr>
        <p:spPr>
          <a:xfrm>
            <a:off x="1091952" y="4338682"/>
            <a:ext cx="7409138" cy="519078"/>
          </a:xfrm>
          <a:prstGeom prst="rect">
            <a:avLst/>
          </a:prstGeom>
        </p:spPr>
        <p:txBody>
          <a:bodyPr wrap="square">
            <a:spAutoFit/>
          </a:bodyPr>
          <a:lstStyle/>
          <a:p>
            <a:pPr eaLnBrk="1" hangingPunct="1"/>
            <a:r>
              <a:rPr kumimoji="1" lang="zh-CN" altLang="en-US" b="0" dirty="0" smtClean="0">
                <a:solidFill>
                  <a:prstClr val="black"/>
                </a:solidFill>
                <a:latin typeface="微软雅黑"/>
                <a:ea typeface="微软雅黑"/>
              </a:rPr>
              <a:t>（</a:t>
            </a:r>
            <a:r>
              <a:rPr kumimoji="1" lang="en-US" altLang="zh-CN" b="0" dirty="0" smtClean="0">
                <a:solidFill>
                  <a:prstClr val="black"/>
                </a:solidFill>
                <a:latin typeface="微软雅黑"/>
                <a:ea typeface="微软雅黑"/>
              </a:rPr>
              <a:t>3</a:t>
            </a:r>
            <a:r>
              <a:rPr kumimoji="1" lang="zh-CN" altLang="en-US" b="0" dirty="0" smtClean="0">
                <a:solidFill>
                  <a:prstClr val="black"/>
                </a:solidFill>
                <a:latin typeface="微软雅黑"/>
                <a:ea typeface="微软雅黑"/>
              </a:rPr>
              <a:t>）以阅读一本书为载体</a:t>
            </a:r>
            <a:endParaRPr kumimoji="1" lang="zh-CN" altLang="en-US" sz="1800" dirty="0"/>
          </a:p>
        </p:txBody>
      </p:sp>
      <p:sp>
        <p:nvSpPr>
          <p:cNvPr id="9" name="矩形 8"/>
          <p:cNvSpPr/>
          <p:nvPr/>
        </p:nvSpPr>
        <p:spPr>
          <a:xfrm>
            <a:off x="785786" y="857232"/>
            <a:ext cx="3714776" cy="785818"/>
          </a:xfrm>
          <a:prstGeom prst="rect">
            <a:avLst/>
          </a:prstGeom>
        </p:spPr>
        <p:txBody>
          <a:bodyPr wrap="square">
            <a:spAutoFit/>
          </a:bodyPr>
          <a:lstStyle/>
          <a:p>
            <a:pPr eaLnBrk="1" hangingPunct="1"/>
            <a:r>
              <a:rPr kumimoji="1" lang="zh-CN" altLang="en-US" sz="4400" dirty="0" smtClean="0"/>
              <a:t>学习内容</a:t>
            </a:r>
            <a:endParaRPr kumimoji="1" lang="zh-CN" altLang="en-US" sz="4400" dirty="0"/>
          </a:p>
        </p:txBody>
      </p:sp>
    </p:spTree>
    <p:extLst>
      <p:ext uri="{BB962C8B-B14F-4D97-AF65-F5344CB8AC3E}">
        <p14:creationId xmlns:p14="http://schemas.microsoft.com/office/powerpoint/2010/main" val="1992986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550200" cy="524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0073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750" y="974215"/>
            <a:ext cx="707866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737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dell\Documents\Tencent Files\6565639\Image\C2C\A5(UEQ`51[B[YOK4S1RQ42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73" y="548680"/>
            <a:ext cx="8354901" cy="573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667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6.sinaimg.cn/large/4ccdbed0x7a71c472770f&amp;6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5903560" cy="442540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115616" y="5517232"/>
            <a:ext cx="7056784" cy="954107"/>
          </a:xfrm>
          <a:prstGeom prst="rect">
            <a:avLst/>
          </a:prstGeom>
        </p:spPr>
        <p:txBody>
          <a:bodyPr wrap="square">
            <a:spAutoFit/>
          </a:bodyPr>
          <a:lstStyle/>
          <a:p>
            <a:r>
              <a:rPr lang="en-US" altLang="zh-CN" dirty="0" smtClean="0"/>
              <a:t>    </a:t>
            </a:r>
            <a:r>
              <a:rPr lang="zh-CN" altLang="zh-CN" dirty="0" smtClean="0"/>
              <a:t>假设</a:t>
            </a:r>
            <a:r>
              <a:rPr lang="zh-CN" altLang="zh-CN" dirty="0"/>
              <a:t>人类所有的知识，就是一个圆。圆的内部代表已知，圆的外部代表未知。</a:t>
            </a:r>
          </a:p>
        </p:txBody>
      </p:sp>
      <p:sp>
        <p:nvSpPr>
          <p:cNvPr id="4" name="矩形 3"/>
          <p:cNvSpPr/>
          <p:nvPr/>
        </p:nvSpPr>
        <p:spPr>
          <a:xfrm>
            <a:off x="357158" y="142852"/>
            <a:ext cx="2448272" cy="523220"/>
          </a:xfrm>
          <a:prstGeom prst="rect">
            <a:avLst/>
          </a:prstGeom>
        </p:spPr>
        <p:txBody>
          <a:bodyPr wrap="square">
            <a:spAutoFit/>
          </a:bodyPr>
          <a:lstStyle/>
          <a:p>
            <a:r>
              <a:rPr lang="zh-CN" altLang="en-US" dirty="0" smtClean="0">
                <a:solidFill>
                  <a:srgbClr val="FF0000"/>
                </a:solidFill>
              </a:rPr>
              <a:t>什么是博士？</a:t>
            </a:r>
            <a:endParaRPr lang="zh-CN" altLang="zh-CN" dirty="0">
              <a:solidFill>
                <a:srgbClr val="FF0000"/>
              </a:solidFill>
            </a:endParaRPr>
          </a:p>
        </p:txBody>
      </p:sp>
    </p:spTree>
    <p:extLst>
      <p:ext uri="{BB962C8B-B14F-4D97-AF65-F5344CB8AC3E}">
        <p14:creationId xmlns:p14="http://schemas.microsoft.com/office/powerpoint/2010/main" val="3058839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39752" y="1916833"/>
            <a:ext cx="4392488" cy="707886"/>
          </a:xfrm>
          <a:prstGeom prst="rect">
            <a:avLst/>
          </a:prstGeom>
        </p:spPr>
        <p:txBody>
          <a:bodyPr wrap="square">
            <a:spAutoFit/>
          </a:bodyPr>
          <a:lstStyle/>
          <a:p>
            <a:pPr eaLnBrk="1" hangingPunct="1"/>
            <a:r>
              <a:rPr kumimoji="1" lang="en-US" altLang="zh-CN" sz="4000" b="0" dirty="0" smtClean="0">
                <a:solidFill>
                  <a:prstClr val="black"/>
                </a:solidFill>
                <a:latin typeface="微软雅黑"/>
                <a:ea typeface="微软雅黑"/>
              </a:rPr>
              <a:t>Any Question?</a:t>
            </a:r>
            <a:endParaRPr kumimoji="1" lang="zh-CN" altLang="en-US" sz="4000" dirty="0"/>
          </a:p>
        </p:txBody>
      </p:sp>
      <p:sp>
        <p:nvSpPr>
          <p:cNvPr id="7" name="矩形 6"/>
          <p:cNvSpPr/>
          <p:nvPr/>
        </p:nvSpPr>
        <p:spPr>
          <a:xfrm>
            <a:off x="1223628" y="3284984"/>
            <a:ext cx="6624736" cy="707886"/>
          </a:xfrm>
          <a:prstGeom prst="rect">
            <a:avLst/>
          </a:prstGeom>
        </p:spPr>
        <p:txBody>
          <a:bodyPr wrap="square">
            <a:spAutoFit/>
          </a:bodyPr>
          <a:lstStyle/>
          <a:p>
            <a:pPr eaLnBrk="1" hangingPunct="1"/>
            <a:r>
              <a:rPr kumimoji="1" lang="zh-CN" altLang="en-US" sz="4000" b="0" dirty="0" smtClean="0">
                <a:solidFill>
                  <a:prstClr val="black"/>
                </a:solidFill>
                <a:latin typeface="微软雅黑"/>
                <a:ea typeface="微软雅黑"/>
              </a:rPr>
              <a:t>报名电话： </a:t>
            </a:r>
            <a:r>
              <a:rPr kumimoji="1" lang="en-US" altLang="zh-CN" sz="4000" b="0" dirty="0" smtClean="0">
                <a:solidFill>
                  <a:prstClr val="black"/>
                </a:solidFill>
                <a:latin typeface="微软雅黑"/>
                <a:ea typeface="微软雅黑"/>
              </a:rPr>
              <a:t>15650725492</a:t>
            </a:r>
            <a:endParaRPr kumimoji="1" lang="zh-CN" altLang="en-US" sz="4000" dirty="0"/>
          </a:p>
        </p:txBody>
      </p:sp>
      <p:sp>
        <p:nvSpPr>
          <p:cNvPr id="8" name="矩形 7"/>
          <p:cNvSpPr/>
          <p:nvPr/>
        </p:nvSpPr>
        <p:spPr>
          <a:xfrm>
            <a:off x="1223628" y="4581128"/>
            <a:ext cx="6624736" cy="707886"/>
          </a:xfrm>
          <a:prstGeom prst="rect">
            <a:avLst/>
          </a:prstGeom>
        </p:spPr>
        <p:txBody>
          <a:bodyPr wrap="square">
            <a:spAutoFit/>
          </a:bodyPr>
          <a:lstStyle/>
          <a:p>
            <a:pPr eaLnBrk="1" hangingPunct="1"/>
            <a:r>
              <a:rPr kumimoji="1" lang="zh-CN" altLang="en-US" sz="4000" dirty="0" smtClean="0"/>
              <a:t>微信群：</a:t>
            </a:r>
            <a:endParaRPr kumimoji="1" lang="zh-CN" altLang="en-US" sz="4000" dirty="0"/>
          </a:p>
        </p:txBody>
      </p:sp>
    </p:spTree>
    <p:extLst>
      <p:ext uri="{BB962C8B-B14F-4D97-AF65-F5344CB8AC3E}">
        <p14:creationId xmlns:p14="http://schemas.microsoft.com/office/powerpoint/2010/main" val="199821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http://image.beekka.com/blog/201008/bg2010081002.jpg"/>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92696"/>
            <a:ext cx="6336704" cy="4824536"/>
          </a:xfrm>
          <a:prstGeom prst="rect">
            <a:avLst/>
          </a:prstGeom>
          <a:noFill/>
          <a:ln>
            <a:noFill/>
          </a:ln>
        </p:spPr>
      </p:pic>
      <p:sp>
        <p:nvSpPr>
          <p:cNvPr id="7" name="矩形 6"/>
          <p:cNvSpPr/>
          <p:nvPr/>
        </p:nvSpPr>
        <p:spPr>
          <a:xfrm>
            <a:off x="1374676" y="5683698"/>
            <a:ext cx="6318448" cy="523220"/>
          </a:xfrm>
          <a:prstGeom prst="rect">
            <a:avLst/>
          </a:prstGeom>
        </p:spPr>
        <p:txBody>
          <a:bodyPr wrap="square">
            <a:spAutoFit/>
          </a:bodyPr>
          <a:lstStyle/>
          <a:p>
            <a:r>
              <a:rPr lang="zh-CN" altLang="zh-CN" dirty="0"/>
              <a:t>读完小学，你有了一些最基本的知识。</a:t>
            </a:r>
          </a:p>
        </p:txBody>
      </p:sp>
    </p:spTree>
    <p:extLst>
      <p:ext uri="{BB962C8B-B14F-4D97-AF65-F5344CB8AC3E}">
        <p14:creationId xmlns:p14="http://schemas.microsoft.com/office/powerpoint/2010/main" val="2943425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http://image.beekka.com/blog/201008/bg2010081003.jpg"/>
          <p:cNvPicPr/>
          <p:nvPr/>
        </p:nvPicPr>
        <p:blipFill>
          <a:blip r:embed="rId2">
            <a:extLst>
              <a:ext uri="{28A0092B-C50C-407E-A947-70E740481C1C}">
                <a14:useLocalDpi xmlns:a14="http://schemas.microsoft.com/office/drawing/2010/main" val="0"/>
              </a:ext>
            </a:extLst>
          </a:blip>
          <a:srcRect/>
          <a:stretch>
            <a:fillRect/>
          </a:stretch>
        </p:blipFill>
        <p:spPr bwMode="auto">
          <a:xfrm>
            <a:off x="1499746" y="836712"/>
            <a:ext cx="6093460" cy="4572000"/>
          </a:xfrm>
          <a:prstGeom prst="rect">
            <a:avLst/>
          </a:prstGeom>
          <a:noFill/>
          <a:ln>
            <a:noFill/>
          </a:ln>
        </p:spPr>
      </p:pic>
      <p:sp>
        <p:nvSpPr>
          <p:cNvPr id="7" name="矩形 6"/>
          <p:cNvSpPr/>
          <p:nvPr/>
        </p:nvSpPr>
        <p:spPr>
          <a:xfrm>
            <a:off x="1882180" y="5560764"/>
            <a:ext cx="5328592" cy="523220"/>
          </a:xfrm>
          <a:prstGeom prst="rect">
            <a:avLst/>
          </a:prstGeom>
        </p:spPr>
        <p:txBody>
          <a:bodyPr wrap="square">
            <a:spAutoFit/>
          </a:bodyPr>
          <a:lstStyle/>
          <a:p>
            <a:r>
              <a:rPr lang="zh-CN" altLang="zh-CN" dirty="0"/>
              <a:t>读完中学，你的知识又多了一点。</a:t>
            </a:r>
          </a:p>
        </p:txBody>
      </p:sp>
    </p:spTree>
    <p:extLst>
      <p:ext uri="{BB962C8B-B14F-4D97-AF65-F5344CB8AC3E}">
        <p14:creationId xmlns:p14="http://schemas.microsoft.com/office/powerpoint/2010/main" val="1234231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03648" y="5445224"/>
            <a:ext cx="6912768" cy="954107"/>
          </a:xfrm>
          <a:prstGeom prst="rect">
            <a:avLst/>
          </a:prstGeom>
        </p:spPr>
        <p:txBody>
          <a:bodyPr wrap="square">
            <a:spAutoFit/>
          </a:bodyPr>
          <a:lstStyle/>
          <a:p>
            <a:r>
              <a:rPr lang="zh-CN" altLang="zh-CN" dirty="0"/>
              <a:t>读完本科，你不仅有了更多的知识，而且还有了一个专业方向。</a:t>
            </a:r>
          </a:p>
        </p:txBody>
      </p:sp>
      <p:pic>
        <p:nvPicPr>
          <p:cNvPr id="7" name="图片 6" descr="http://image.beekka.com/blog/201008/bg2010081004.jpg"/>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90860"/>
            <a:ext cx="6093460" cy="4572000"/>
          </a:xfrm>
          <a:prstGeom prst="rect">
            <a:avLst/>
          </a:prstGeom>
          <a:noFill/>
          <a:ln>
            <a:noFill/>
          </a:ln>
        </p:spPr>
      </p:pic>
    </p:spTree>
    <p:extLst>
      <p:ext uri="{BB962C8B-B14F-4D97-AF65-F5344CB8AC3E}">
        <p14:creationId xmlns:p14="http://schemas.microsoft.com/office/powerpoint/2010/main" val="83909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75656" y="5462210"/>
            <a:ext cx="6552728" cy="523220"/>
          </a:xfrm>
          <a:prstGeom prst="rect">
            <a:avLst/>
          </a:prstGeom>
        </p:spPr>
        <p:txBody>
          <a:bodyPr wrap="square">
            <a:spAutoFit/>
          </a:bodyPr>
          <a:lstStyle/>
          <a:p>
            <a:r>
              <a:rPr lang="zh-CN" altLang="zh-CN" dirty="0"/>
              <a:t>读完硕士，你在专业上又前进了一大步。</a:t>
            </a:r>
          </a:p>
        </p:txBody>
      </p:sp>
      <p:pic>
        <p:nvPicPr>
          <p:cNvPr id="7" name="图片 6" descr="http://image.beekka.com/blog/201008/bg2010081005.jpg"/>
          <p:cNvPicPr/>
          <p:nvPr/>
        </p:nvPicPr>
        <p:blipFill>
          <a:blip r:embed="rId2">
            <a:extLst>
              <a:ext uri="{28A0092B-C50C-407E-A947-70E740481C1C}">
                <a14:useLocalDpi xmlns:a14="http://schemas.microsoft.com/office/drawing/2010/main" val="0"/>
              </a:ext>
            </a:extLst>
          </a:blip>
          <a:srcRect/>
          <a:stretch>
            <a:fillRect/>
          </a:stretch>
        </p:blipFill>
        <p:spPr bwMode="auto">
          <a:xfrm>
            <a:off x="1497112" y="683320"/>
            <a:ext cx="6093460" cy="4572000"/>
          </a:xfrm>
          <a:prstGeom prst="rect">
            <a:avLst/>
          </a:prstGeom>
          <a:noFill/>
          <a:ln>
            <a:noFill/>
          </a:ln>
        </p:spPr>
      </p:pic>
    </p:spTree>
    <p:extLst>
      <p:ext uri="{BB962C8B-B14F-4D97-AF65-F5344CB8AC3E}">
        <p14:creationId xmlns:p14="http://schemas.microsoft.com/office/powerpoint/2010/main" val="2642981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75656" y="5462210"/>
            <a:ext cx="6552728" cy="523220"/>
          </a:xfrm>
          <a:prstGeom prst="rect">
            <a:avLst/>
          </a:prstGeom>
        </p:spPr>
        <p:txBody>
          <a:bodyPr wrap="square">
            <a:spAutoFit/>
          </a:bodyPr>
          <a:lstStyle/>
          <a:p>
            <a:r>
              <a:rPr lang="zh-CN" altLang="zh-CN" dirty="0"/>
              <a:t>读完硕士，你在专业上又前进了一大步。</a:t>
            </a:r>
          </a:p>
        </p:txBody>
      </p:sp>
      <p:pic>
        <p:nvPicPr>
          <p:cNvPr id="7" name="图片 6" descr="http://image.beekka.com/blog/201008/bg2010081005.jpg"/>
          <p:cNvPicPr/>
          <p:nvPr/>
        </p:nvPicPr>
        <p:blipFill>
          <a:blip r:embed="rId2">
            <a:extLst>
              <a:ext uri="{28A0092B-C50C-407E-A947-70E740481C1C}">
                <a14:useLocalDpi xmlns:a14="http://schemas.microsoft.com/office/drawing/2010/main" val="0"/>
              </a:ext>
            </a:extLst>
          </a:blip>
          <a:srcRect/>
          <a:stretch>
            <a:fillRect/>
          </a:stretch>
        </p:blipFill>
        <p:spPr bwMode="auto">
          <a:xfrm>
            <a:off x="1497112" y="683320"/>
            <a:ext cx="6093460" cy="4572000"/>
          </a:xfrm>
          <a:prstGeom prst="rect">
            <a:avLst/>
          </a:prstGeom>
          <a:noFill/>
          <a:ln>
            <a:noFill/>
          </a:ln>
        </p:spPr>
      </p:pic>
    </p:spTree>
    <p:extLst>
      <p:ext uri="{BB962C8B-B14F-4D97-AF65-F5344CB8AC3E}">
        <p14:creationId xmlns:p14="http://schemas.microsoft.com/office/powerpoint/2010/main" val="1095077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1208罗赢工作室模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1208罗赢工作室模版">
      <a:majorFont>
        <a:latin typeface="宋体"/>
        <a:ea typeface="宋体"/>
        <a:cs typeface=""/>
      </a:majorFont>
      <a:minorFont>
        <a:latin typeface="宋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zh-CN" sz="2800" b="1" i="0" u="none" strike="noStrike" cap="none" normalizeH="0" baseline="0" smtClean="0">
            <a:ln>
              <a:noFill/>
            </a:ln>
            <a:solidFill>
              <a:schemeClr val="tx1"/>
            </a:solidFill>
            <a:effectLst/>
            <a:latin typeface="宋体" pitchFamily="2" charset="-122"/>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zh-CN" sz="2800" b="1" i="0" u="none" strike="noStrike" cap="none" normalizeH="0" baseline="0" smtClean="0">
            <a:ln>
              <a:noFill/>
            </a:ln>
            <a:solidFill>
              <a:schemeClr val="tx1"/>
            </a:solidFill>
            <a:effectLst/>
            <a:latin typeface="宋体" pitchFamily="2" charset="-122"/>
            <a:ea typeface="楷体_GB2312" pitchFamily="49" charset="-122"/>
          </a:defRPr>
        </a:defPPr>
      </a:lstStyle>
    </a:lnDef>
  </a:objectDefaults>
  <a:extraClrSchemeLst>
    <a:extraClrScheme>
      <a:clrScheme name="11_1208罗赢工作室模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1208罗赢工作室模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1208罗赢工作室模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1208罗赢工作室模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1208罗赢工作室模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1208罗赢工作室模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1208罗赢工作室模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1208罗赢工作室模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1208罗赢工作室模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1208罗赢工作室模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1208罗赢工作室模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1208罗赢工作室模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1208罗赢工作室模版 13">
        <a:dk1>
          <a:srgbClr val="000000"/>
        </a:dk1>
        <a:lt1>
          <a:srgbClr val="FFFFFF"/>
        </a:lt1>
        <a:dk2>
          <a:srgbClr val="000000"/>
        </a:dk2>
        <a:lt2>
          <a:srgbClr val="808080"/>
        </a:lt2>
        <a:accent1>
          <a:srgbClr val="4B4BFF"/>
        </a:accent1>
        <a:accent2>
          <a:srgbClr val="CCCCFF"/>
        </a:accent2>
        <a:accent3>
          <a:srgbClr val="FFFFFF"/>
        </a:accent3>
        <a:accent4>
          <a:srgbClr val="000000"/>
        </a:accent4>
        <a:accent5>
          <a:srgbClr val="B1B1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1208罗赢工作室模版 14">
        <a:dk1>
          <a:srgbClr val="000000"/>
        </a:dk1>
        <a:lt1>
          <a:srgbClr val="FFFFFF"/>
        </a:lt1>
        <a:dk2>
          <a:srgbClr val="000000"/>
        </a:dk2>
        <a:lt2>
          <a:srgbClr val="808080"/>
        </a:lt2>
        <a:accent1>
          <a:srgbClr val="4B4BFF"/>
        </a:accent1>
        <a:accent2>
          <a:srgbClr val="6600FF"/>
        </a:accent2>
        <a:accent3>
          <a:srgbClr val="FFFFFF"/>
        </a:accent3>
        <a:accent4>
          <a:srgbClr val="000000"/>
        </a:accent4>
        <a:accent5>
          <a:srgbClr val="B1B1FF"/>
        </a:accent5>
        <a:accent6>
          <a:srgbClr val="5C00E7"/>
        </a:accent6>
        <a:hlink>
          <a:srgbClr val="008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1208罗赢工作室模版</Template>
  <TotalTime>4300</TotalTime>
  <Pages>0</Pages>
  <Words>577</Words>
  <Characters>0</Characters>
  <Application>Microsoft Office PowerPoint</Application>
  <DocSecurity>0</DocSecurity>
  <PresentationFormat>全屏显示(4:3)</PresentationFormat>
  <Lines>0</Lines>
  <Paragraphs>84</Paragraphs>
  <Slides>40</Slides>
  <Notes>1</Notes>
  <HiddenSlides>0</HiddenSlides>
  <MMClips>0</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11_1208罗赢工作室模版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学员心得总结</vt:lpstr>
      <vt:lpstr>PowerPoint 演示文稿</vt:lpstr>
      <vt:lpstr>PowerPoint 演示文稿</vt:lpstr>
      <vt:lpstr>PowerPoint 演示文稿</vt:lpstr>
      <vt:lpstr>4.学员心得总结</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G-PC</dc:creator>
  <cp:lastModifiedBy>wanglan</cp:lastModifiedBy>
  <cp:revision>651</cp:revision>
  <cp:lastPrinted>2014-04-06T09:07:34Z</cp:lastPrinted>
  <dcterms:created xsi:type="dcterms:W3CDTF">2013-01-24T06:26:51Z</dcterms:created>
  <dcterms:modified xsi:type="dcterms:W3CDTF">2015-07-12T16:30:41Z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