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302" r:id="rId3"/>
    <p:sldId id="269" r:id="rId4"/>
    <p:sldId id="303" r:id="rId5"/>
    <p:sldId id="307" r:id="rId6"/>
    <p:sldId id="305" r:id="rId7"/>
    <p:sldId id="306" r:id="rId8"/>
    <p:sldId id="276" r:id="rId9"/>
    <p:sldId id="277" r:id="rId10"/>
    <p:sldId id="278" r:id="rId11"/>
    <p:sldId id="279" r:id="rId12"/>
    <p:sldId id="282" r:id="rId13"/>
    <p:sldId id="300" r:id="rId14"/>
    <p:sldId id="301" r:id="rId15"/>
    <p:sldId id="268" r:id="rId16"/>
    <p:sldId id="271" r:id="rId17"/>
    <p:sldId id="272" r:id="rId18"/>
    <p:sldId id="274" r:id="rId19"/>
    <p:sldId id="266" r:id="rId20"/>
    <p:sldId id="267" r:id="rId21"/>
    <p:sldId id="280" r:id="rId22"/>
    <p:sldId id="286" r:id="rId23"/>
    <p:sldId id="299" r:id="rId24"/>
    <p:sldId id="263" r:id="rId25"/>
    <p:sldId id="287" r:id="rId26"/>
    <p:sldId id="273" r:id="rId27"/>
    <p:sldId id="275" r:id="rId2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B6417-8148-41A3-BBFE-54B7AD357302}" type="datetimeFigureOut">
              <a:rPr lang="zh-CN" altLang="en-US" smtClean="0"/>
              <a:pPr/>
              <a:t>2016/4/6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99CD0-8F53-46F2-88FD-1436FCD36B6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2016/4/6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H:\&#29702;&#24819;&#30340;&#39118;&#31581;\&#32431;&#38899;&#20048;-&#31361;&#28982;&#22909;&#24819;&#20320;(&#38050;&#29748;&#26354;).mp3" TargetMode="External"/><Relationship Id="rId6" Type="http://schemas.openxmlformats.org/officeDocument/2006/relationships/image" Target="../media/image4.jpeg"/><Relationship Id="rId5" Type="http://schemas.openxmlformats.org/officeDocument/2006/relationships/image" Target="../media/image5.png"/><Relationship Id="rId4" Type="http://schemas.microsoft.com/office/2007/relationships/media" Target="file:///G:\&#29702;&#24819;&#30340;&#39118;&#31581;\&#32431;&#38899;&#20048;-&#31361;&#28982;&#22909;&#24819;&#20320;(&#38050;&#29748;&#26354;).mp3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7.jpeg"/><Relationship Id="rId7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10" Type="http://schemas.openxmlformats.org/officeDocument/2006/relationships/image" Target="../media/image13.jpeg"/><Relationship Id="rId4" Type="http://schemas.openxmlformats.org/officeDocument/2006/relationships/image" Target="../media/image8.jpeg"/><Relationship Id="rId9" Type="http://schemas.openxmlformats.org/officeDocument/2006/relationships/image" Target="../media/image12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7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2.xml"/><Relationship Id="rId5" Type="http://schemas.openxmlformats.org/officeDocument/2006/relationships/slide" Target="slide11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20xk.com/xzftp/20110917/201109170000002220xk/3.jpg"/>
          <p:cNvPicPr>
            <a:picLocks noChangeAspect="1" noChangeArrowheads="1"/>
          </p:cNvPicPr>
          <p:nvPr/>
        </p:nvPicPr>
        <p:blipFill>
          <a:blip r:embed="rId2"/>
          <a:srcRect l="17518" r="17883"/>
          <a:stretch>
            <a:fillRect/>
          </a:stretch>
        </p:blipFill>
        <p:spPr bwMode="auto">
          <a:xfrm>
            <a:off x="214282" y="142852"/>
            <a:ext cx="4214842" cy="650083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572000" y="1142984"/>
            <a:ext cx="4357718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100" b="1" dirty="0" smtClean="0">
                <a:solidFill>
                  <a:schemeClr val="tx2"/>
                </a:solidFill>
              </a:rPr>
              <a:t>理想的风筝</a:t>
            </a:r>
            <a:endParaRPr lang="en-US" altLang="zh-CN" sz="6100" b="1" dirty="0" smtClean="0">
              <a:solidFill>
                <a:schemeClr val="tx2"/>
              </a:solidFill>
            </a:endParaRPr>
          </a:p>
          <a:p>
            <a:endParaRPr lang="en-US" altLang="zh-CN" sz="6000" b="1" dirty="0" smtClean="0">
              <a:solidFill>
                <a:schemeClr val="tx2"/>
              </a:solidFill>
            </a:endParaRPr>
          </a:p>
          <a:p>
            <a:endParaRPr lang="en-US" altLang="zh-CN" sz="6000" b="1" dirty="0" smtClean="0">
              <a:solidFill>
                <a:schemeClr val="tx2"/>
              </a:solidFill>
            </a:endParaRPr>
          </a:p>
          <a:p>
            <a:endParaRPr lang="en-US" altLang="zh-CN" sz="2000" b="1" dirty="0" smtClean="0">
              <a:solidFill>
                <a:schemeClr val="tx2"/>
              </a:solidFill>
            </a:endParaRPr>
          </a:p>
          <a:p>
            <a:endParaRPr lang="en-US" altLang="zh-CN" sz="2000" b="1" dirty="0" smtClean="0">
              <a:solidFill>
                <a:schemeClr val="tx2"/>
              </a:solidFill>
            </a:endParaRPr>
          </a:p>
          <a:p>
            <a:r>
              <a:rPr lang="zh-CN" altLang="en-US" sz="2000" b="1" dirty="0" smtClean="0">
                <a:solidFill>
                  <a:schemeClr val="tx2"/>
                </a:solidFill>
              </a:rPr>
              <a:t>北京市义务教育课程改革实验教材</a:t>
            </a:r>
            <a:endParaRPr lang="zh-CN" altLang="en-US" sz="20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15206" y="3000372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tx2"/>
                </a:solidFill>
              </a:rPr>
              <a:t>苏叔阳</a:t>
            </a:r>
            <a:endParaRPr lang="zh-CN" altLang="en-US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</p:spPr>
      </p:pic>
      <p:sp>
        <p:nvSpPr>
          <p:cNvPr id="5" name="椭圆 4">
            <a:hlinkClick r:id="rId3" action="ppaction://hlinksldjump"/>
          </p:cNvPr>
          <p:cNvSpPr/>
          <p:nvPr/>
        </p:nvSpPr>
        <p:spPr>
          <a:xfrm>
            <a:off x="6929454" y="5929330"/>
            <a:ext cx="642942" cy="50006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Picture 2" descr="C:\Users\zhen\Desktop\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矩形 5"/>
          <p:cNvSpPr/>
          <p:nvPr/>
        </p:nvSpPr>
        <p:spPr>
          <a:xfrm>
            <a:off x="642910" y="500042"/>
            <a:ext cx="80010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他的腿自然不便于奔跑，然而，他却绝不肯放弃亲手把风筝送入蓝天的欢乐。他总是自己手持线拐，让他的孩子或学生远远地举着风筝。他喊声：“起！”便不断抻动手中的线，那纸糊的燕子便抖起翅膀，翩翩起舞，直蹿入云霄。他仰望白云，看那青黑的小燕在风中翱翔盘旋。仿佛他的心也一齐跃上了蓝天。</a:t>
            </a:r>
            <a:endParaRPr lang="zh-CN" altLang="en-US" sz="40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</p:spPr>
      </p:pic>
      <p:sp>
        <p:nvSpPr>
          <p:cNvPr id="6" name="矩形 5"/>
          <p:cNvSpPr/>
          <p:nvPr/>
        </p:nvSpPr>
        <p:spPr>
          <a:xfrm>
            <a:off x="785786" y="785794"/>
            <a:ext cx="735811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有一次，他故意撒手，让天上飞舞的纸燕带动长长的线和线拐在地上一蹦一跳地向前飞跑。他笑着，叫着，拄着拐杖，蹦跳着去追赶线拐，喊着：“你们不要管，我自己来。”他终于气喘吁吁地抓住线拐，脸上飘起得意和满足的稚气。</a:t>
            </a:r>
            <a:endParaRPr lang="zh-CN" altLang="en-US" sz="40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椭圆 4">
            <a:hlinkClick r:id="rId3" action="ppaction://hlinksldjump"/>
          </p:cNvPr>
          <p:cNvSpPr/>
          <p:nvPr/>
        </p:nvSpPr>
        <p:spPr>
          <a:xfrm>
            <a:off x="7072330" y="6072206"/>
            <a:ext cx="642942" cy="428628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Picture 2" descr="C:\Users\zhen\Desktop\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</p:spPr>
      </p:pic>
      <p:sp>
        <p:nvSpPr>
          <p:cNvPr id="6" name="TextBox 5"/>
          <p:cNvSpPr txBox="1"/>
          <p:nvPr/>
        </p:nvSpPr>
        <p:spPr>
          <a:xfrm>
            <a:off x="1142976" y="2143116"/>
            <a:ext cx="71342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那天，他一定过得最幸福、最充实。</a:t>
            </a:r>
            <a:endParaRPr lang="zh-CN" altLang="en-US" sz="44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7" name="Picture 2" descr="C:\Users\zhen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</p:spPr>
      </p:pic>
      <p:sp>
        <p:nvSpPr>
          <p:cNvPr id="6" name="TextBox 5"/>
          <p:cNvSpPr txBox="1"/>
          <p:nvPr/>
        </p:nvSpPr>
        <p:spPr>
          <a:xfrm>
            <a:off x="1142976" y="2143116"/>
            <a:ext cx="71342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因为</a:t>
            </a:r>
            <a:r>
              <a:rPr lang="zh-CN" altLang="en-US" sz="4400" b="1" u="sng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       </a:t>
            </a:r>
            <a:r>
              <a:rPr lang="zh-CN" altLang="en-US" sz="4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那天，他一定过得最幸福、最充实。</a:t>
            </a:r>
            <a:endParaRPr lang="zh-CN" altLang="en-US" sz="44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5" name="Picture 2" descr="C:\Users\zhen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</p:spPr>
      </p:pic>
      <p:sp>
        <p:nvSpPr>
          <p:cNvPr id="6" name="TextBox 5"/>
          <p:cNvSpPr txBox="1"/>
          <p:nvPr/>
        </p:nvSpPr>
        <p:spPr>
          <a:xfrm>
            <a:off x="1142976" y="2143116"/>
            <a:ext cx="71342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那天，他一定过得最幸福、最充实，因为他感到了他生命的力量。</a:t>
            </a:r>
            <a:endParaRPr lang="zh-CN" altLang="en-US" sz="44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5" name="Picture 2" descr="C:\Users\zhen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604" y="0"/>
            <a:ext cx="9132396" cy="6858000"/>
          </a:xfrm>
        </p:spPr>
      </p:pic>
      <p:sp>
        <p:nvSpPr>
          <p:cNvPr id="5" name="矩形 4"/>
          <p:cNvSpPr/>
          <p:nvPr/>
        </p:nvSpPr>
        <p:spPr>
          <a:xfrm>
            <a:off x="571472" y="1000108"/>
            <a:ext cx="81439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有一次，他故意撒手，让天上飞舞的纸燕带动长长的线和线拐在地上一蹦一跳地向前飞跑。他笑着，叫着，拄着拐杖，蹦跳着去追赶线拐。喊着</a:t>
            </a:r>
            <a:r>
              <a:rPr lang="en-US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:"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你们不要管，我自己来。</a:t>
            </a:r>
            <a:r>
              <a:rPr lang="en-US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"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他终于气喘吁吁地抓住线拐，脸上飘起得意和满足的稚气。</a:t>
            </a:r>
            <a:endParaRPr lang="zh-CN" altLang="en-US" sz="40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42910" y="1071546"/>
            <a:ext cx="807249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他的腿自然不便于奔跑，然而，他却绝不肯放弃亲手把风筝送入蓝天的欢乐。他总是自己手持线拐，让他的孩子或者学生远远地举着风筝。他喊声</a:t>
            </a:r>
            <a:r>
              <a:rPr lang="en-US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:“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起</a:t>
            </a:r>
            <a:r>
              <a:rPr lang="en-US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!”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便不断拉动手中的线，那纸糊的燕子便抖起翅膀，翩翩起舞，直蹿入云霄。</a:t>
            </a:r>
            <a:endParaRPr lang="zh-CN" altLang="en-US" sz="40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42910" y="1000108"/>
            <a:ext cx="807249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他的风筝各式各样：有最简单的“豆腐块儿”，也有长可丈余的蜈蚣，而最妙的便是三五只黑色的燕子组成的一架风筝。</a:t>
            </a:r>
            <a:endParaRPr lang="zh-CN" altLang="en-US" sz="40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71472" y="1000108"/>
            <a:ext cx="807249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他仰望白云，看那青黑的小燕在风中翱翔盘旋，仿佛他的心也一齐跃上了蓝天。这时候，他最幸福，笑声朗朗，指着天上的风筝，同看风筝的同学们说笑。</a:t>
            </a:r>
            <a:endParaRPr lang="zh-CN" altLang="en-US" sz="40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571472" y="1071546"/>
            <a:ext cx="81439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那天，他一定过得最幸福、最充实，因为他感到他生命的力量。</a:t>
            </a:r>
            <a:endParaRPr lang="zh-CN" altLang="en-US" sz="40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10" name="纯音乐-突然好想你(钢琴曲).mp3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="" xmlns:p14="http://schemas.microsoft.com/office/powerpoint/2010/main" r:link="rId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501090" y="6215082"/>
            <a:ext cx="304800" cy="304800"/>
          </a:xfrm>
          <a:prstGeom prst="rect">
            <a:avLst/>
          </a:prstGeom>
        </p:spPr>
      </p:pic>
      <p:pic>
        <p:nvPicPr>
          <p:cNvPr id="11" name="Picture 2" descr="C:\Users\zhen\Desktop\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>
                <p:cTn id="5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</p:spPr>
      </p:pic>
      <p:sp>
        <p:nvSpPr>
          <p:cNvPr id="5" name="TextBox 4"/>
          <p:cNvSpPr txBox="1"/>
          <p:nvPr/>
        </p:nvSpPr>
        <p:spPr>
          <a:xfrm>
            <a:off x="714348" y="1571612"/>
            <a:ext cx="7572428" cy="258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一个年过五十身有残疾的老师，对生活有着那样淳朴、强烈的爱与追求，一个活泼泼的少年又该怎么样呢？</a:t>
            </a:r>
            <a:endParaRPr lang="zh-CN" altLang="en-US" sz="40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6" name="Picture 2" descr="C:\Users\zhen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</p:spPr>
      </p:pic>
      <p:sp>
        <p:nvSpPr>
          <p:cNvPr id="5" name="TextBox 4"/>
          <p:cNvSpPr txBox="1"/>
          <p:nvPr/>
        </p:nvSpPr>
        <p:spPr>
          <a:xfrm>
            <a:off x="714348" y="1571612"/>
            <a:ext cx="757242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一个年过五十身有残疾的老师，对生活有着那样淳朴、强烈的爱与追求，一个活泼泼的少年又该怎么样呢？</a:t>
            </a:r>
            <a:endParaRPr lang="zh-CN" altLang="en-US" sz="40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6" name="Picture 2" descr="C:\Users\zhen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</p:spPr>
      </p:pic>
      <p:sp>
        <p:nvSpPr>
          <p:cNvPr id="6" name="TextBox 5"/>
          <p:cNvSpPr txBox="1"/>
          <p:nvPr/>
        </p:nvSpPr>
        <p:spPr>
          <a:xfrm>
            <a:off x="3143240" y="1000108"/>
            <a:ext cx="5786478" cy="4580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1960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年苏叔阳毕业于中国人民大学中共党史系。</a:t>
            </a:r>
            <a:endParaRPr lang="en-US" altLang="zh-CN" sz="40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5000"/>
              </a:lnSpc>
            </a:pPr>
            <a:endParaRPr lang="en-US" altLang="zh-CN" sz="40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5000"/>
              </a:lnSpc>
            </a:pP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文革开始了，他由一名大学教授变成一位伞厂工人，曾被抄家挨批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斗。</a:t>
            </a:r>
            <a:endParaRPr lang="zh-CN" altLang="en-US" sz="40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5000"/>
              </a:lnSpc>
            </a:pPr>
            <a:endParaRPr lang="en-US" sz="2800" b="1" dirty="0" smtClean="0">
              <a:solidFill>
                <a:schemeClr val="tx2"/>
              </a:solidFill>
            </a:endParaRPr>
          </a:p>
        </p:txBody>
      </p:sp>
      <p:pic>
        <p:nvPicPr>
          <p:cNvPr id="5" name="Picture 2" descr="C:\Users\zhen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16" name="Picture 4" descr="http://www.worldrushang.com/UploadFiles/2014713121728681_Edwar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285860"/>
            <a:ext cx="2928958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</p:spPr>
      </p:pic>
      <p:sp>
        <p:nvSpPr>
          <p:cNvPr id="9" name="TextBox 8"/>
          <p:cNvSpPr txBox="1"/>
          <p:nvPr/>
        </p:nvSpPr>
        <p:spPr>
          <a:xfrm>
            <a:off x="3214678" y="1357298"/>
            <a:ext cx="542928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1993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年苏叔阳身患肾癌。</a:t>
            </a:r>
          </a:p>
          <a:p>
            <a:pPr>
              <a:lnSpc>
                <a:spcPts val="5000"/>
              </a:lnSpc>
            </a:pPr>
            <a:r>
              <a:rPr 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1994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年</a:t>
            </a:r>
            <a:r>
              <a:rPr 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4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月，苏叔阳做肾癌手术，切除了左肾。</a:t>
            </a:r>
          </a:p>
          <a:p>
            <a:pPr>
              <a:lnSpc>
                <a:spcPts val="5000"/>
              </a:lnSpc>
            </a:pPr>
            <a:r>
              <a:rPr 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2001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年</a:t>
            </a:r>
            <a:r>
              <a:rPr 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10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月，苏叔阳做肺癌手术，切除了一叶左肺。</a:t>
            </a:r>
          </a:p>
          <a:p>
            <a:endParaRPr lang="zh-CN" altLang="en-US" dirty="0"/>
          </a:p>
        </p:txBody>
      </p:sp>
      <p:pic>
        <p:nvPicPr>
          <p:cNvPr id="5" name="Picture 2" descr="C:\Users\zhen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4" descr="http://www.worldrushang.com/UploadFiles/2014713121728681_Edwar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1285860"/>
            <a:ext cx="2928958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图片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4" y="0"/>
            <a:ext cx="9132396" cy="6858000"/>
          </a:xfrm>
          <a:prstGeom prst="rect">
            <a:avLst/>
          </a:prstGeom>
        </p:spPr>
      </p:pic>
      <p:pic>
        <p:nvPicPr>
          <p:cNvPr id="1026" name="Picture 2" descr="http://i5.qhimg.com/t017db10e39083f5f08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214422"/>
            <a:ext cx="3675295" cy="3643338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3929058" y="142852"/>
            <a:ext cx="507206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苏</a:t>
            </a:r>
            <a:r>
              <a:rPr lang="zh-CN" altLang="en-US" sz="32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叔阳，当代著名剧作家、文学家、诗人。</a:t>
            </a:r>
            <a:r>
              <a:rPr lang="en-US" altLang="zh-CN" sz="32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1938</a:t>
            </a:r>
            <a:r>
              <a:rPr lang="zh-CN" altLang="en-US" sz="32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年生于河北省保定市，</a:t>
            </a:r>
            <a:r>
              <a:rPr lang="en-US" altLang="zh-CN" sz="32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1960</a:t>
            </a:r>
            <a:r>
              <a:rPr lang="zh-CN" altLang="en-US" sz="32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年中国人民大学中共党史系毕业。先后任教于中国人民大学、北京师范学院、北京中医学院。</a:t>
            </a:r>
            <a:r>
              <a:rPr lang="en-US" altLang="zh-CN" sz="32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1978</a:t>
            </a:r>
            <a:r>
              <a:rPr lang="zh-CN" altLang="en-US" sz="32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年至</a:t>
            </a:r>
            <a:r>
              <a:rPr lang="en-US" altLang="zh-CN" sz="32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1998</a:t>
            </a:r>
            <a:r>
              <a:rPr lang="zh-CN" altLang="en-US" sz="32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年任北京电影制片厂编剧</a:t>
            </a:r>
            <a:r>
              <a:rPr lang="zh-CN" altLang="en-US" sz="32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。获得</a:t>
            </a:r>
            <a:r>
              <a:rPr lang="zh-CN" altLang="en-US" sz="32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“中国百年优秀电影艺术家”和“国家有突出贡献话剧艺术家”称号。获国务院专家终身津贴待遇。</a:t>
            </a:r>
            <a:endParaRPr lang="zh-CN" altLang="en-US" sz="32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</p:spPr>
      </p:pic>
      <p:pic>
        <p:nvPicPr>
          <p:cNvPr id="11" name="Picture 14" descr="https://img3.doubanio.com/lpic/s907713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2643182"/>
            <a:ext cx="1953214" cy="2757479"/>
          </a:xfrm>
          <a:prstGeom prst="rect">
            <a:avLst/>
          </a:prstGeom>
          <a:noFill/>
        </p:spPr>
      </p:pic>
      <p:pic>
        <p:nvPicPr>
          <p:cNvPr id="7" name="Picture 2" descr="http://images.bookuu.com/book_m/235/fc235790-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2500306"/>
            <a:ext cx="1899601" cy="2786082"/>
          </a:xfrm>
          <a:prstGeom prst="rect">
            <a:avLst/>
          </a:prstGeom>
          <a:noFill/>
        </p:spPr>
      </p:pic>
      <p:pic>
        <p:nvPicPr>
          <p:cNvPr id="13" name="Picture 18" descr="http://shopimg.kongfz.com/20130319/1396160/1396160fDEiA0_b.jpg"/>
          <p:cNvPicPr>
            <a:picLocks noChangeAspect="1" noChangeArrowheads="1"/>
          </p:cNvPicPr>
          <p:nvPr/>
        </p:nvPicPr>
        <p:blipFill>
          <a:blip r:embed="rId5"/>
          <a:srcRect l="29297" t="2632" r="7544" b="2631"/>
          <a:stretch>
            <a:fillRect/>
          </a:stretch>
        </p:blipFill>
        <p:spPr bwMode="auto">
          <a:xfrm>
            <a:off x="1428728" y="3143248"/>
            <a:ext cx="2286016" cy="2571768"/>
          </a:xfrm>
          <a:prstGeom prst="rect">
            <a:avLst/>
          </a:prstGeom>
          <a:noFill/>
        </p:spPr>
      </p:pic>
      <p:pic>
        <p:nvPicPr>
          <p:cNvPr id="8" name="Picture 4" descr="http://s9.knowsky.com/bk/2052/2012082209463537530.jpg"/>
          <p:cNvPicPr>
            <a:picLocks noChangeAspect="1" noChangeArrowheads="1"/>
          </p:cNvPicPr>
          <p:nvPr/>
        </p:nvPicPr>
        <p:blipFill>
          <a:blip r:embed="rId6"/>
          <a:srcRect l="10256" r="12820"/>
          <a:stretch>
            <a:fillRect/>
          </a:stretch>
        </p:blipFill>
        <p:spPr bwMode="auto">
          <a:xfrm>
            <a:off x="6072198" y="2357430"/>
            <a:ext cx="2143140" cy="2786082"/>
          </a:xfrm>
          <a:prstGeom prst="rect">
            <a:avLst/>
          </a:prstGeom>
          <a:noFill/>
        </p:spPr>
      </p:pic>
      <p:pic>
        <p:nvPicPr>
          <p:cNvPr id="14" name="Picture 2" descr="C:\Users\zhen\Desktop\1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6" descr="https://img1.doubanio.com/lpic/s1420629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143240" y="3286124"/>
            <a:ext cx="1857388" cy="2887940"/>
          </a:xfrm>
          <a:prstGeom prst="rect">
            <a:avLst/>
          </a:prstGeom>
          <a:noFill/>
        </p:spPr>
      </p:pic>
      <p:pic>
        <p:nvPicPr>
          <p:cNvPr id="9" name="Picture 6" descr="https://img1.doubanio.com/lpic/s9264002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57158" y="2714620"/>
            <a:ext cx="1857388" cy="2758497"/>
          </a:xfrm>
          <a:prstGeom prst="rect">
            <a:avLst/>
          </a:prstGeom>
          <a:noFill/>
        </p:spPr>
      </p:pic>
      <p:pic>
        <p:nvPicPr>
          <p:cNvPr id="10" name="Picture 10" descr="https://img1.doubanio.com/lpic/s9018079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072198" y="4000504"/>
            <a:ext cx="1982384" cy="2643179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642918"/>
            <a:ext cx="7858180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在患病的</a:t>
            </a:r>
            <a:r>
              <a:rPr 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15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年间，共写作</a:t>
            </a:r>
            <a:r>
              <a:rPr 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300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多万字，出版一本又一本给人以启迪的书籍。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</p:spPr>
      </p:pic>
      <p:pic>
        <p:nvPicPr>
          <p:cNvPr id="6" name="Picture 2" descr="C:\Users\zhen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785786" y="571480"/>
            <a:ext cx="7643866" cy="65043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如今，苏叔阳</a:t>
            </a:r>
            <a:r>
              <a:rPr 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78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岁，笔耕不停，积极乐观地过着每一天。</a:t>
            </a:r>
          </a:p>
          <a:p>
            <a:pPr>
              <a:lnSpc>
                <a:spcPts val="5000"/>
              </a:lnSpc>
            </a:pPr>
            <a:endParaRPr lang="zh-CN" altLang="en-US" sz="40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5000"/>
              </a:lnSpc>
            </a:pP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他在</a:t>
            </a:r>
            <a:r>
              <a:rPr lang="en-US" altLang="zh-CN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苏叔阳文选</a:t>
            </a:r>
            <a:r>
              <a:rPr lang="en-US" altLang="zh-CN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总序中说：</a:t>
            </a:r>
          </a:p>
          <a:p>
            <a:pPr>
              <a:lnSpc>
                <a:spcPts val="5000"/>
              </a:lnSpc>
            </a:pP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不管我多么衰弱，</a:t>
            </a:r>
          </a:p>
          <a:p>
            <a:pPr>
              <a:lnSpc>
                <a:spcPts val="5000"/>
              </a:lnSpc>
            </a:pP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只要生命的烛火还在烧着，</a:t>
            </a:r>
          </a:p>
          <a:p>
            <a:pPr>
              <a:lnSpc>
                <a:spcPts val="5000"/>
              </a:lnSpc>
            </a:pP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我就会走，</a:t>
            </a:r>
          </a:p>
          <a:p>
            <a:pPr>
              <a:lnSpc>
                <a:spcPts val="5000"/>
              </a:lnSpc>
            </a:pP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哪怕是爬行，</a:t>
            </a:r>
          </a:p>
          <a:p>
            <a:pPr>
              <a:lnSpc>
                <a:spcPts val="5000"/>
              </a:lnSpc>
            </a:pP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也还在这路上挣扎。</a:t>
            </a:r>
          </a:p>
          <a:p>
            <a:pPr>
              <a:lnSpc>
                <a:spcPts val="5000"/>
              </a:lnSpc>
            </a:pPr>
            <a:endParaRPr lang="zh-CN" altLang="en-US" sz="40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04" y="0"/>
            <a:ext cx="9132396" cy="6858000"/>
          </a:xfrm>
        </p:spPr>
      </p:pic>
      <p:sp>
        <p:nvSpPr>
          <p:cNvPr id="5" name="TextBox 4"/>
          <p:cNvSpPr txBox="1"/>
          <p:nvPr/>
        </p:nvSpPr>
        <p:spPr>
          <a:xfrm>
            <a:off x="785786" y="1571612"/>
            <a:ext cx="764386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刘老师啊，你在哪里？我深深地、深深地思念你</a:t>
            </a:r>
            <a:r>
              <a:rPr lang="en-US" altLang="zh-CN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……</a:t>
            </a:r>
            <a:endParaRPr lang="zh-CN" altLang="en-US" sz="40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en-US" dirty="0"/>
          </a:p>
        </p:txBody>
      </p:sp>
      <p:pic>
        <p:nvPicPr>
          <p:cNvPr id="6" name="Picture 2" descr="C:\Users\zhen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</p:spPr>
      </p:pic>
      <p:sp>
        <p:nvSpPr>
          <p:cNvPr id="5" name="TextBox 4"/>
          <p:cNvSpPr txBox="1"/>
          <p:nvPr/>
        </p:nvSpPr>
        <p:spPr>
          <a:xfrm>
            <a:off x="500034" y="1500174"/>
            <a:ext cx="7286676" cy="2657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zh-CN" altLang="en-US" sz="44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         </a:t>
            </a:r>
            <a:r>
              <a:rPr lang="zh-CN" altLang="en-US" sz="48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笑谈残疾</a:t>
            </a:r>
            <a:endParaRPr lang="en-US" altLang="zh-CN" sz="48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5000"/>
              </a:lnSpc>
            </a:pPr>
            <a:r>
              <a:rPr lang="zh-CN" altLang="en-US" sz="48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刘老师    讲课极好</a:t>
            </a:r>
            <a:endParaRPr lang="en-US" altLang="zh-CN" sz="48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5000"/>
              </a:lnSpc>
            </a:pPr>
            <a:r>
              <a:rPr lang="zh-CN" altLang="en-US" sz="48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        倾听发言</a:t>
            </a:r>
            <a:endParaRPr lang="en-US" altLang="zh-CN" sz="48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5000"/>
              </a:lnSpc>
            </a:pPr>
            <a:r>
              <a:rPr lang="zh-CN" altLang="en-US" sz="48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        放追风筝</a:t>
            </a:r>
          </a:p>
        </p:txBody>
      </p:sp>
      <p:pic>
        <p:nvPicPr>
          <p:cNvPr id="6" name="Picture 2" descr="C:\Users\zhen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</p:spPr>
      </p:pic>
      <p:pic>
        <p:nvPicPr>
          <p:cNvPr id="6" name="Picture 2" descr="C:\Users\zhen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8148" y="0"/>
            <a:ext cx="1723218" cy="100013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642910" y="417775"/>
            <a:ext cx="8215370" cy="5927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  <a:buFont typeface="Wingdings" pitchFamily="2" charset="2"/>
              <a:buChar char="u"/>
            </a:pPr>
            <a:r>
              <a:rPr lang="zh-CN" altLang="en-US" sz="32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教室里腾起一片笑声，但笑过之后，每个学生心里都泛起一股酸涩的感情。同时更增加了对刘老师的尊敬。</a:t>
            </a:r>
            <a:endParaRPr lang="en-US" altLang="zh-CN" sz="32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3500"/>
              </a:lnSpc>
            </a:pPr>
            <a:endParaRPr lang="en-US" altLang="zh-CN" sz="32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3500"/>
              </a:lnSpc>
              <a:buFont typeface="Wingdings" pitchFamily="2" charset="2"/>
              <a:buChar char="u"/>
            </a:pPr>
            <a:r>
              <a:rPr lang="zh-CN" altLang="en-US" sz="32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后来我考入历史学系，和刘老师的影响有极大关系。</a:t>
            </a:r>
            <a:endParaRPr lang="en-US" altLang="zh-CN" sz="32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3500"/>
              </a:lnSpc>
              <a:buFont typeface="Wingdings" pitchFamily="2" charset="2"/>
              <a:buChar char="u"/>
            </a:pPr>
            <a:endParaRPr lang="en-US" altLang="zh-CN" sz="32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3500"/>
              </a:lnSpc>
              <a:buFont typeface="Wingdings" pitchFamily="2" charset="2"/>
              <a:buChar char="u"/>
            </a:pPr>
            <a:r>
              <a:rPr lang="zh-CN" altLang="en-US" sz="32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这情景，已经过去了将近三十年，今天一想起来，依旧那么清晰，那么亲切。</a:t>
            </a:r>
            <a:endParaRPr lang="en-US" altLang="zh-CN" sz="32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3500"/>
              </a:lnSpc>
              <a:buFont typeface="Wingdings" pitchFamily="2" charset="2"/>
              <a:buChar char="u"/>
            </a:pPr>
            <a:endParaRPr lang="zh-CN" altLang="en-US" sz="32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3500"/>
              </a:lnSpc>
              <a:buFont typeface="Wingdings" pitchFamily="2" charset="2"/>
              <a:buChar char="u"/>
            </a:pPr>
            <a:r>
              <a:rPr lang="zh-CN" altLang="en-US" sz="32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这情景使我深深感动。一个年过五十身有残疾的老师，对生活有着那样淳朴、强烈的爱与追求，一个活泼泼的少年又该怎样呢？</a:t>
            </a:r>
            <a:endParaRPr lang="zh-CN" altLang="en-US" sz="32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04" y="0"/>
            <a:ext cx="9132396" cy="6858000"/>
          </a:xfrm>
        </p:spPr>
      </p:pic>
      <p:sp>
        <p:nvSpPr>
          <p:cNvPr id="5" name="TextBox 4"/>
          <p:cNvSpPr txBox="1"/>
          <p:nvPr/>
        </p:nvSpPr>
        <p:spPr>
          <a:xfrm>
            <a:off x="785786" y="1571612"/>
            <a:ext cx="764386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刘老师啊，你在哪里？我深深地、深深地思念你</a:t>
            </a:r>
            <a:r>
              <a:rPr lang="en-US" altLang="zh-CN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……</a:t>
            </a:r>
            <a:endParaRPr lang="zh-CN" altLang="en-US" sz="40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endParaRPr lang="zh-CN" altLang="en-US" dirty="0"/>
          </a:p>
        </p:txBody>
      </p:sp>
      <p:pic>
        <p:nvPicPr>
          <p:cNvPr id="6" name="Picture 2" descr="C:\Users\zhen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20xk.com/xzftp/20110917/201109170000002220xk/3.jpg"/>
          <p:cNvPicPr>
            <a:picLocks noChangeAspect="1" noChangeArrowheads="1"/>
          </p:cNvPicPr>
          <p:nvPr/>
        </p:nvPicPr>
        <p:blipFill>
          <a:blip r:embed="rId2"/>
          <a:srcRect l="17518" r="17883"/>
          <a:stretch>
            <a:fillRect/>
          </a:stretch>
        </p:blipFill>
        <p:spPr bwMode="auto">
          <a:xfrm>
            <a:off x="214282" y="142852"/>
            <a:ext cx="4214842" cy="650083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572000" y="1142984"/>
            <a:ext cx="4357718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100" b="1" dirty="0" smtClean="0">
                <a:solidFill>
                  <a:schemeClr val="tx2"/>
                </a:solidFill>
              </a:rPr>
              <a:t>理想的风筝</a:t>
            </a:r>
            <a:endParaRPr lang="en-US" altLang="zh-CN" sz="6100" b="1" dirty="0" smtClean="0">
              <a:solidFill>
                <a:schemeClr val="tx2"/>
              </a:solidFill>
            </a:endParaRPr>
          </a:p>
          <a:p>
            <a:endParaRPr lang="en-US" altLang="zh-CN" sz="6000" b="1" dirty="0" smtClean="0">
              <a:solidFill>
                <a:schemeClr val="tx2"/>
              </a:solidFill>
            </a:endParaRPr>
          </a:p>
          <a:p>
            <a:endParaRPr lang="en-US" altLang="zh-CN" sz="6000" b="1" dirty="0" smtClean="0">
              <a:solidFill>
                <a:schemeClr val="tx2"/>
              </a:solidFill>
            </a:endParaRPr>
          </a:p>
          <a:p>
            <a:endParaRPr lang="en-US" altLang="zh-CN" sz="2000" b="1" dirty="0" smtClean="0">
              <a:solidFill>
                <a:schemeClr val="tx2"/>
              </a:solidFill>
            </a:endParaRPr>
          </a:p>
          <a:p>
            <a:endParaRPr lang="en-US" altLang="zh-CN" sz="2000" b="1" dirty="0" smtClean="0">
              <a:solidFill>
                <a:schemeClr val="tx2"/>
              </a:solidFill>
            </a:endParaRPr>
          </a:p>
          <a:p>
            <a:r>
              <a:rPr lang="zh-CN" altLang="en-US" sz="2000" b="1" dirty="0" smtClean="0">
                <a:solidFill>
                  <a:schemeClr val="tx2"/>
                </a:solidFill>
              </a:rPr>
              <a:t>北京市义务教育课程改革实验教材</a:t>
            </a:r>
            <a:endParaRPr lang="zh-CN" altLang="en-US" sz="2000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15206" y="3000372"/>
            <a:ext cx="1714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chemeClr val="tx2"/>
                </a:solidFill>
              </a:rPr>
              <a:t>苏叔阳</a:t>
            </a:r>
            <a:endParaRPr lang="zh-CN" altLang="en-US" sz="2800" b="1" dirty="0">
              <a:solidFill>
                <a:schemeClr val="tx2"/>
              </a:solidFill>
            </a:endParaRPr>
          </a:p>
        </p:txBody>
      </p:sp>
      <p:pic>
        <p:nvPicPr>
          <p:cNvPr id="5" name="内容占位符 3" descr="图片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04" y="0"/>
            <a:ext cx="9132396" cy="6858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57224" y="1000108"/>
            <a:ext cx="792961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作业：</a:t>
            </a:r>
            <a:endParaRPr lang="en-US" altLang="zh-CN" sz="36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仿照</a:t>
            </a:r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理想的风筝</a:t>
            </a:r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写一个令你思念、敬佩、喜爱</a:t>
            </a:r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……</a:t>
            </a:r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的人。</a:t>
            </a:r>
            <a:endParaRPr lang="en-US" altLang="zh-CN" sz="36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</a:t>
            </a:r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围绕要表达情感</a:t>
            </a:r>
            <a:endParaRPr lang="en-US" altLang="zh-CN" sz="36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1.</a:t>
            </a:r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选择</a:t>
            </a:r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2—3</a:t>
            </a:r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件典型的事件</a:t>
            </a:r>
            <a:endParaRPr lang="en-US" altLang="zh-CN" sz="36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2.</a:t>
            </a:r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叙事与“我”的感受相结合</a:t>
            </a:r>
            <a:endParaRPr lang="en-US" altLang="zh-CN" sz="36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  <p:pic>
        <p:nvPicPr>
          <p:cNvPr id="10" name="Picture 2" descr="C:\Users\zhen\Desktop\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04" y="0"/>
            <a:ext cx="9132396" cy="6858000"/>
          </a:xfrm>
        </p:spPr>
      </p:pic>
      <p:sp>
        <p:nvSpPr>
          <p:cNvPr id="5" name="TextBox 4"/>
          <p:cNvSpPr txBox="1"/>
          <p:nvPr/>
        </p:nvSpPr>
        <p:spPr>
          <a:xfrm>
            <a:off x="500034" y="1500174"/>
            <a:ext cx="7286676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zh-CN" altLang="en-US" sz="48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        笑谈残疾</a:t>
            </a:r>
            <a:endParaRPr lang="en-US" altLang="zh-CN" sz="48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5500"/>
              </a:lnSpc>
            </a:pPr>
            <a:r>
              <a:rPr lang="zh-CN" altLang="en-US" sz="48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刘老师    讲课极好</a:t>
            </a:r>
            <a:endParaRPr lang="en-US" altLang="zh-CN" sz="48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5500"/>
              </a:lnSpc>
            </a:pPr>
            <a:r>
              <a:rPr lang="zh-CN" altLang="en-US" sz="48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        倾听发言</a:t>
            </a:r>
            <a:endParaRPr lang="en-US" altLang="zh-CN" sz="48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5500"/>
              </a:lnSpc>
            </a:pPr>
            <a:r>
              <a:rPr lang="zh-CN" altLang="en-US" sz="48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        放追风筝</a:t>
            </a:r>
          </a:p>
        </p:txBody>
      </p:sp>
      <p:pic>
        <p:nvPicPr>
          <p:cNvPr id="6" name="Picture 2" descr="C:\Users\zhen\Desktop\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3" descr="图片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  <a:prstGeom prst="rect">
            <a:avLst/>
          </a:prstGeom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28596" y="135729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教室里腾起一片笑声。但笑过之后，每个学生的心里都泛起一股酸涩的感情，同时更增加了对刘老师的尊敬。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CN" altLang="zh-CN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内容占位符 3" descr="图片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  <a:prstGeom prst="rect">
            <a:avLst/>
          </a:prstGeom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28596" y="135729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教室里腾起一片</a:t>
            </a:r>
            <a:r>
              <a:rPr kumimoji="0" 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笑</a:t>
            </a:r>
            <a:r>
              <a:rPr kumimoji="0" 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声。但笑过之后，每个学生的心里都泛起一股</a:t>
            </a:r>
            <a:r>
              <a:rPr kumimoji="0" 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酸涩</a:t>
            </a:r>
            <a:r>
              <a:rPr kumimoji="0" 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的感情，同时更增加了对刘老师的</a:t>
            </a:r>
            <a:r>
              <a:rPr kumimoji="0" 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尊敬</a:t>
            </a:r>
            <a:r>
              <a:rPr kumimoji="0" lang="zh-CN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楷体" pitchFamily="49" charset="-122"/>
                <a:ea typeface="楷体" pitchFamily="49" charset="-122"/>
              </a:rPr>
              <a:t>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zh-CN" altLang="zh-CN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3" descr="图片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4" y="0"/>
            <a:ext cx="9132396" cy="6858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57158" y="428604"/>
            <a:ext cx="84296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倘若同学回答得正确、深刻，他便静静地立在教案一侧，微仰着头，眯起眼睛，细细地听，仿佛在品味一首美妙的乐曲。然后，又好像从沉醉中醒来，长舒一口气，亲切、大声地说</a:t>
            </a:r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:"</a:t>
            </a:r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好</a:t>
            </a:r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!</a:t>
            </a:r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五分</a:t>
            </a:r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!"</a:t>
            </a:r>
            <a:endParaRPr lang="zh-CN" altLang="en-US" sz="36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28596" y="4000504"/>
            <a:ext cx="85011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倘若有的同学回答得不好，他就吃惊地瞪大眼睛，关切地瞧着同学，一边细声说</a:t>
            </a:r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:"</a:t>
            </a:r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别紧张，想想，想想，再好好想想。</a:t>
            </a:r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"</a:t>
            </a:r>
            <a:endParaRPr lang="zh-CN" altLang="en-US" sz="36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内容占位符 3" descr="图片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4" y="0"/>
            <a:ext cx="9132396" cy="6858000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57158" y="428604"/>
            <a:ext cx="84296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倘若同学回答得正确、深刻，他便静静地立在教案一侧，微仰着头，眯起眼睛，细细地听，仿佛在品味一首美妙的乐曲。然后，又好像从沉醉中醒来，长舒一口气，亲切、</a:t>
            </a:r>
            <a:r>
              <a:rPr lang="zh-CN" altLang="en-US" sz="36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大声地说</a:t>
            </a:r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:"</a:t>
            </a:r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好</a:t>
            </a:r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!</a:t>
            </a:r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五分</a:t>
            </a:r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!"</a:t>
            </a:r>
            <a:endParaRPr lang="zh-CN" altLang="en-US" sz="36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28596" y="4000504"/>
            <a:ext cx="850112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倘若有的同学回答得不好，他就吃惊地瞪大眼睛，关切地瞧着同学，一边</a:t>
            </a:r>
            <a:r>
              <a:rPr lang="zh-CN" altLang="en-US" sz="36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细声说</a:t>
            </a:r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:"</a:t>
            </a:r>
            <a:r>
              <a:rPr lang="zh-CN" altLang="en-US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别紧张，想想，想想，再好好想想。</a:t>
            </a:r>
            <a:r>
              <a:rPr lang="en-US" altLang="zh-CN" sz="36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"</a:t>
            </a:r>
            <a:endParaRPr lang="zh-CN" altLang="en-US" sz="36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</p:spPr>
      </p:pic>
      <p:sp>
        <p:nvSpPr>
          <p:cNvPr id="5" name="TextBox 4"/>
          <p:cNvSpPr txBox="1"/>
          <p:nvPr/>
        </p:nvSpPr>
        <p:spPr>
          <a:xfrm>
            <a:off x="857224" y="1142984"/>
            <a:ext cx="7643866" cy="4542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000"/>
              </a:lnSpc>
            </a:pP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自学提示：    </a:t>
            </a:r>
            <a:endParaRPr lang="en-US" altLang="zh-CN" sz="40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5000"/>
              </a:lnSpc>
            </a:pP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默读</a:t>
            </a:r>
            <a:r>
              <a:rPr lang="en-US" altLang="zh-CN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7—9</a:t>
            </a: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自然段，想一想，刘老师又给你留下了怎样的印象？</a:t>
            </a:r>
            <a:endParaRPr lang="en-US" altLang="zh-CN" sz="4000" b="1" dirty="0" smtClean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  <a:p>
            <a:pPr>
              <a:lnSpc>
                <a:spcPts val="5000"/>
              </a:lnSpc>
            </a:pP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方法：结合描写刘老师语言、动作、神态以及“我”的感受的语句，进行批注。</a:t>
            </a:r>
          </a:p>
          <a:p>
            <a:pPr>
              <a:lnSpc>
                <a:spcPts val="5000"/>
              </a:lnSpc>
            </a:pPr>
            <a:endParaRPr lang="en-US" altLang="zh-CN" sz="3600" b="1" dirty="0" smtClean="0">
              <a:solidFill>
                <a:schemeClr val="tx2"/>
              </a:solidFill>
            </a:endParaRPr>
          </a:p>
        </p:txBody>
      </p:sp>
      <p:sp>
        <p:nvSpPr>
          <p:cNvPr id="6" name="椭圆 5">
            <a:hlinkClick r:id="rId3" action="ppaction://hlinksldjump"/>
          </p:cNvPr>
          <p:cNvSpPr/>
          <p:nvPr/>
        </p:nvSpPr>
        <p:spPr>
          <a:xfrm>
            <a:off x="6072198" y="6072206"/>
            <a:ext cx="642942" cy="500066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>
            <a:hlinkClick r:id="rId4" action="ppaction://hlinksldjump"/>
          </p:cNvPr>
          <p:cNvSpPr/>
          <p:nvPr/>
        </p:nvSpPr>
        <p:spPr>
          <a:xfrm>
            <a:off x="7000892" y="6143644"/>
            <a:ext cx="571504" cy="42862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>
            <a:hlinkClick r:id="rId5" action="ppaction://hlinksldjump"/>
          </p:cNvPr>
          <p:cNvSpPr/>
          <p:nvPr/>
        </p:nvSpPr>
        <p:spPr>
          <a:xfrm>
            <a:off x="7858148" y="6143644"/>
            <a:ext cx="642942" cy="428628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>
            <a:hlinkClick r:id="rId6" action="ppaction://hlinksldjump"/>
          </p:cNvPr>
          <p:cNvSpPr/>
          <p:nvPr/>
        </p:nvSpPr>
        <p:spPr>
          <a:xfrm>
            <a:off x="428596" y="6000768"/>
            <a:ext cx="642942" cy="42862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Picture 2" descr="C:\Users\zhen\Desktop\1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32396" cy="6858000"/>
          </a:xfrm>
        </p:spPr>
      </p:pic>
      <p:sp>
        <p:nvSpPr>
          <p:cNvPr id="6" name="矩形 5"/>
          <p:cNvSpPr/>
          <p:nvPr/>
        </p:nvSpPr>
        <p:spPr>
          <a:xfrm>
            <a:off x="1071538" y="1428736"/>
            <a:ext cx="7143800" cy="2583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000"/>
              </a:lnSpc>
            </a:pPr>
            <a:r>
              <a:rPr lang="zh-CN" altLang="en-US" sz="4000" b="1" dirty="0" smtClean="0">
                <a:solidFill>
                  <a:schemeClr val="tx2"/>
                </a:solidFill>
                <a:latin typeface="楷体" pitchFamily="49" charset="-122"/>
                <a:ea typeface="楷体" pitchFamily="49" charset="-122"/>
              </a:rPr>
              <a:t>    当没有大风，而且晴朗的日子，刘老师课余便在校园的操场上，放起他亲手制作的风筝。</a:t>
            </a:r>
            <a:endParaRPr lang="zh-CN" altLang="en-US" sz="4000" b="1" dirty="0">
              <a:solidFill>
                <a:schemeClr val="tx2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" name="椭圆 4">
            <a:hlinkClick r:id="rId3" action="ppaction://hlinksldjump"/>
          </p:cNvPr>
          <p:cNvSpPr/>
          <p:nvPr/>
        </p:nvSpPr>
        <p:spPr>
          <a:xfrm>
            <a:off x="7858148" y="5929330"/>
            <a:ext cx="785818" cy="571504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Picture 2" descr="C:\Users\zhen\Desktop\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20782" y="0"/>
            <a:ext cx="1723218" cy="1000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1374</Words>
  <Application>WPS 演示</Application>
  <PresentationFormat>全屏显示(4:3)</PresentationFormat>
  <Paragraphs>74</Paragraphs>
  <Slides>27</Slides>
  <Notes>0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28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y5ty5</dc:creator>
  <cp:lastModifiedBy>zhen</cp:lastModifiedBy>
  <cp:revision>94</cp:revision>
  <dcterms:created xsi:type="dcterms:W3CDTF">2016-03-23T05:27:00Z</dcterms:created>
  <dcterms:modified xsi:type="dcterms:W3CDTF">2016-04-06T13:39:04Z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2052-10.1.0.5559</vt:lpwstr>
  </property>
</Properties>
</file>