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2"/>
  </p:notesMasterIdLst>
  <p:sldIdLst>
    <p:sldId id="256" r:id="rId3"/>
    <p:sldId id="357" r:id="rId4"/>
    <p:sldId id="358" r:id="rId5"/>
    <p:sldId id="275" r:id="rId6"/>
    <p:sldId id="259" r:id="rId7"/>
    <p:sldId id="258" r:id="rId8"/>
    <p:sldId id="296" r:id="rId9"/>
    <p:sldId id="261" r:id="rId10"/>
    <p:sldId id="297" r:id="rId11"/>
    <p:sldId id="359" r:id="rId12"/>
    <p:sldId id="360" r:id="rId13"/>
    <p:sldId id="361" r:id="rId14"/>
    <p:sldId id="362" r:id="rId15"/>
    <p:sldId id="375" r:id="rId16"/>
    <p:sldId id="376" r:id="rId17"/>
    <p:sldId id="377" r:id="rId18"/>
    <p:sldId id="364" r:id="rId19"/>
    <p:sldId id="363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274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416C6"/>
    <a:srgbClr val="095C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7822F5-7DDF-4692-99B4-73B1CC5AD228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00F4A4-4AED-4DC5-B3AC-090D2498B66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F4A4-4AED-4DC5-B3AC-090D2498B66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3C854-FDDD-4285-9CBE-9FA086555FFB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F9C7E-F9C8-40BF-97A0-3FA5EF64057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D5886-9081-472E-990C-343237E823B9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206E8-3845-4A44-8110-F4FCBA64070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59BF2-D316-448A-8CDA-EE30066A5F24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373E0-5F47-46FA-AB9A-0CD1B13899D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12EFA-5144-46D2-9B06-9D40EAD307F6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0025D-9029-4715-A1AF-9FE24D2904ED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277C2-F40A-407F-99A0-036650B4F7C1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DDB83-7B57-45B4-A4D9-C28FF2EFA8A6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960D6-1062-4937-9EC2-0D3F03B7D918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023F0-03D9-46D7-BB98-4A117E4E7410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00F73-A00C-4879-9268-8E5263FA28CC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48BA1-DEE5-4B58-A2AC-A0D9C5BA21E6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EF2B5-0571-49A1-9CF1-29FF937F809A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BDAF9-1BE6-44F8-A7CB-11AC38C3F9F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BE093-AAC3-4E98-81D1-EBDDADB61061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2DFA3-6C63-473B-B165-5C93433CDCFF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2D1CD-26F7-4793-B3E4-63DDC45D10D0}" type="slidenum">
              <a:rPr lang="zh-CN" altLang="en-US"/>
              <a:pPr/>
              <a:t>‹#›</a:t>
            </a:fld>
            <a:endParaRPr lang="en-US" sz="1800">
              <a:ea typeface="楷体_GB2312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27731-B700-43A8-B779-CC4CA488C7F3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FD4B2-4E21-4464-B205-E8BD72B30D2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D8BC7-80A9-461A-911E-8AE36240D3F4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699DE-7A95-4BB2-800F-497F096F67D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34FAC-62F7-4862-B16D-5A9EC3614F13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D0DC6-1D82-43D9-9EF6-F5C262DAC5B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62E54-C497-4ED8-A16E-2BB5A1E11FB6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F4D5F-5741-4454-9AE1-315B63CEA33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913C6-C380-4B03-9833-4C1C1A6522E8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D6126-D586-4D9C-9509-BB4D1979F7A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A53547-1280-4AA3-97F7-E4DC56D0E019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EA9C-2AA9-463E-9E88-1CFB8028D4A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13410-FA30-4CAA-8C20-5E4A49B034A0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ED89F-D899-48FE-AAB3-1CD1B4247B3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D248DDE-DC9F-4A8E-9467-20136AC852FD}" type="datetimeFigureOut">
              <a:rPr lang="zh-CN" altLang="en-US"/>
              <a:pPr/>
              <a:t>2016-4-28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B5A01B9-784F-4C8C-96E5-3119781DAAE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2DE41B5-0EC8-4D1B-ABBF-4BCB7345EB1B}" type="slidenum">
              <a:rPr lang="zh-CN" altLang="en-US"/>
              <a:pPr/>
              <a:t>‹#›</a:t>
            </a:fld>
            <a:endParaRPr lang="en-US"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21021;2016&#32423;&#23506;&#20551;&#24503;&#32946;&#23454;&#36341;&#25104;&#38271;&#35760;&#24405;&#21333;.doc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21021;2016&#32423;&#26257;&#20551;&#24503;&#32946;&#23454;&#36341;&#25104;&#38271;&#35760;&#24405;&#21333;.doc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1340767"/>
            <a:ext cx="7772400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5400" b="1" dirty="0">
              <a:solidFill>
                <a:srgbClr val="C00000"/>
              </a:solidFill>
              <a:latin typeface="华文仿宋" pitchFamily="2" charset="-122"/>
              <a:ea typeface="华文新魏" pitchFamily="2" charset="-122"/>
            </a:endParaRPr>
          </a:p>
        </p:txBody>
      </p:sp>
      <p:sp>
        <p:nvSpPr>
          <p:cNvPr id="4101" name="副标题 2"/>
          <p:cNvSpPr>
            <a:spLocks noGrp="1"/>
          </p:cNvSpPr>
          <p:nvPr>
            <p:ph type="subTitle" idx="4294967295"/>
          </p:nvPr>
        </p:nvSpPr>
        <p:spPr>
          <a:xfrm>
            <a:off x="1371600" y="3140968"/>
            <a:ext cx="6728792" cy="1296144"/>
          </a:xfrm>
        </p:spPr>
        <p:txBody>
          <a:bodyPr/>
          <a:lstStyle/>
          <a:p>
            <a:pPr marL="0" indent="0" algn="r" eaLnBrk="1" hangingPunct="1">
              <a:buFont typeface="Arial" pitchFamily="34" charset="0"/>
              <a:buNone/>
            </a:pPr>
            <a:r>
              <a:rPr lang="en-US" sz="2400" b="1" dirty="0" smtClean="0">
                <a:latin typeface="华文行楷" pitchFamily="2" charset="-122"/>
                <a:ea typeface="华文行楷" pitchFamily="2" charset="-122"/>
              </a:rPr>
              <a:t>  ——</a:t>
            </a:r>
            <a:r>
              <a:rPr lang="zh-CN" altLang="en-US" sz="2400" b="1" dirty="0">
                <a:latin typeface="华文行楷" pitchFamily="2" charset="-122"/>
                <a:ea typeface="华文行楷" pitchFamily="2" charset="-122"/>
              </a:rPr>
              <a:t>重庆七中“幸福德育”</a:t>
            </a:r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的思考与实践</a:t>
            </a:r>
            <a:endParaRPr lang="en-US" altLang="zh-CN" sz="2400" b="1" dirty="0" smtClean="0">
              <a:latin typeface="华文行楷" pitchFamily="2" charset="-122"/>
              <a:ea typeface="华文行楷" pitchFamily="2" charset="-122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           林  豫</a:t>
            </a:r>
            <a:endParaRPr lang="en-US" altLang="zh-CN" sz="2400" b="1" dirty="0" smtClean="0">
              <a:latin typeface="华文行楷" pitchFamily="2" charset="-122"/>
              <a:ea typeface="华文行楷" pitchFamily="2" charset="-122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zh-CN" sz="2400" b="1" dirty="0" smtClean="0">
                <a:latin typeface="华文行楷" pitchFamily="2" charset="-122"/>
                <a:ea typeface="华文行楷" pitchFamily="2" charset="-122"/>
              </a:rPr>
              <a:t>                                        2016-04-14</a:t>
            </a:r>
          </a:p>
          <a:p>
            <a:pPr marL="0" indent="0" algn="r" eaLnBrk="1" hangingPunct="1"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srgbClr val="0416C6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endParaRPr lang="zh-CN" altLang="en-US" sz="2400" b="1" dirty="0">
              <a:solidFill>
                <a:srgbClr val="0416C6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2484438" y="4941888"/>
            <a:ext cx="417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416C6"/>
                </a:solidFill>
                <a:latin typeface="华文行楷" pitchFamily="2" charset="-122"/>
                <a:ea typeface="华文行楷" pitchFamily="2" charset="-122"/>
              </a:rPr>
              <a:t>2014</a:t>
            </a:r>
            <a:r>
              <a:rPr lang="zh-CN" altLang="en-US" b="1">
                <a:solidFill>
                  <a:srgbClr val="0416C6"/>
                </a:solidFill>
                <a:latin typeface="华文行楷" pitchFamily="2" charset="-122"/>
                <a:ea typeface="华文行楷" pitchFamily="2" charset="-122"/>
              </a:rPr>
              <a:t>年9月11日</a:t>
            </a:r>
          </a:p>
        </p:txBody>
      </p:sp>
      <p:pic>
        <p:nvPicPr>
          <p:cNvPr id="4103" name="Picture 7" descr="20140910_081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508500"/>
            <a:ext cx="79930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15616" y="1412776"/>
            <a:ext cx="5742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ea typeface="隶书" pitchFamily="49" charset="-122"/>
              </a:rPr>
              <a:t>         </a:t>
            </a:r>
            <a:r>
              <a:rPr lang="zh-CN" altLang="en-US" sz="4400" dirty="0" smtClean="0">
                <a:ea typeface="隶书" pitchFamily="49" charset="-122"/>
              </a:rPr>
              <a:t>以</a:t>
            </a:r>
            <a:r>
              <a:rPr lang="zh-CN" altLang="en-US" sz="4400" dirty="0" smtClean="0">
                <a:solidFill>
                  <a:srgbClr val="CC0000"/>
                </a:solidFill>
                <a:ea typeface="隶书" pitchFamily="49" charset="-122"/>
              </a:rPr>
              <a:t>德</a:t>
            </a:r>
            <a:r>
              <a:rPr lang="zh-CN" altLang="en-US" sz="4400" dirty="0" smtClean="0">
                <a:ea typeface="隶书" pitchFamily="49" charset="-122"/>
              </a:rPr>
              <a:t>为先躬行实践</a:t>
            </a:r>
            <a:br>
              <a:rPr lang="zh-CN" altLang="en-US" sz="4400" dirty="0" smtClean="0">
                <a:ea typeface="隶书" pitchFamily="49" charset="-122"/>
              </a:rPr>
            </a:br>
            <a:r>
              <a:rPr lang="zh-CN" altLang="en-US" sz="4400" dirty="0" smtClean="0">
                <a:ea typeface="隶书" pitchFamily="49" charset="-122"/>
              </a:rPr>
              <a:t>    以</a:t>
            </a:r>
            <a:r>
              <a:rPr lang="zh-CN" altLang="en-US" sz="4400" dirty="0" smtClean="0">
                <a:solidFill>
                  <a:srgbClr val="CC0000"/>
                </a:solidFill>
                <a:ea typeface="隶书" pitchFamily="49" charset="-122"/>
              </a:rPr>
              <a:t>人</a:t>
            </a:r>
            <a:r>
              <a:rPr lang="zh-CN" altLang="en-US" sz="4400" dirty="0" smtClean="0">
                <a:ea typeface="隶书" pitchFamily="49" charset="-122"/>
              </a:rPr>
              <a:t>为本着眼幸福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1988840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核心内容：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探究</a:t>
            </a:r>
            <a:r>
              <a:rPr lang="en-US" altLang="zh-CN" sz="2400" dirty="0" smtClean="0">
                <a:latin typeface="仿宋_GB2312" pitchFamily="49" charset="-122"/>
                <a:ea typeface="仿宋_GB2312" pitchFamily="49" charset="-122"/>
              </a:rPr>
              <a:t>·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合作</a:t>
            </a:r>
            <a:r>
              <a:rPr lang="en-US" altLang="zh-CN" sz="2400" dirty="0" smtClean="0">
                <a:latin typeface="仿宋_GB2312" pitchFamily="49" charset="-122"/>
                <a:ea typeface="仿宋_GB2312" pitchFamily="49" charset="-122"/>
              </a:rPr>
              <a:t>·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超越</a:t>
            </a:r>
          </a:p>
          <a:p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内涵简析：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创新是指为了一定的目的，以现有的思维模式提出有别于常规或常人思路的见解，遵循事物发展的规律，对事物的整体或其中某些部分进行变革，从而使其得以更新与发展的活动。创新需要探究，在实践过程中，善于发现问题、分析问题、解决问题，从而提升自己；创新需要合作，乐于共同从事、共同创作、共同分享，凝聚力量，共同进步；创新更要打破陈规，革故鼎新，敢于直面挑战与质疑，实现超越。</a:t>
            </a:r>
            <a:endParaRPr lang="zh-CN" altLang="en-US" sz="24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96752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四月主题：创新</a:t>
            </a:r>
            <a:endParaRPr lang="zh-CN" altLang="en-US" sz="32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28800"/>
            <a:ext cx="74888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初一年级</a:t>
            </a: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达成目标</a:t>
            </a:r>
            <a:r>
              <a:rPr lang="en-US" altLang="zh-CN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】</a:t>
            </a:r>
          </a:p>
          <a:p>
            <a:r>
              <a:rPr lang="en-US" sz="2400" dirty="0" smtClean="0">
                <a:latin typeface="仿宋_GB2312" pitchFamily="49" charset="-122"/>
                <a:ea typeface="仿宋_GB2312" pitchFamily="49" charset="-122"/>
              </a:rPr>
              <a:t>1.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理解创新精神的内涵，培养创新意识。</a:t>
            </a:r>
          </a:p>
          <a:p>
            <a:r>
              <a:rPr lang="en-US" sz="2400" dirty="0" smtClean="0">
                <a:latin typeface="仿宋_GB2312" pitchFamily="49" charset="-122"/>
                <a:ea typeface="仿宋_GB2312" pitchFamily="49" charset="-122"/>
              </a:rPr>
              <a:t>2.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培养学生的观察力、善于思考的能力、想象力和实践能力，为知识的进一步积累和养成创新的习惯打下良好基础。</a:t>
            </a: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实施途径</a:t>
            </a:r>
            <a:r>
              <a:rPr lang="en-US" altLang="zh-CN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】</a:t>
            </a:r>
          </a:p>
          <a:p>
            <a:r>
              <a:rPr lang="en-US" sz="2400" dirty="0" smtClean="0">
                <a:latin typeface="仿宋_GB2312" pitchFamily="49" charset="-122"/>
                <a:ea typeface="仿宋_GB2312" pitchFamily="49" charset="-122"/>
              </a:rPr>
              <a:t>1.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主题班会。如，“我崇拜的科学家”、“科学家的成长故事”。</a:t>
            </a:r>
          </a:p>
          <a:p>
            <a:r>
              <a:rPr lang="en-US" sz="2400" dirty="0" smtClean="0">
                <a:latin typeface="仿宋_GB2312" pitchFamily="49" charset="-122"/>
                <a:ea typeface="仿宋_GB2312" pitchFamily="49" charset="-122"/>
              </a:rPr>
              <a:t>2.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了解我校学生科技作品获奖成果。</a:t>
            </a:r>
          </a:p>
          <a:p>
            <a:r>
              <a:rPr lang="en-US" sz="2400" dirty="0" smtClean="0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．参加学校科技节活动。</a:t>
            </a:r>
          </a:p>
          <a:p>
            <a:r>
              <a:rPr lang="en-US" sz="2400" b="1" dirty="0" smtClean="0">
                <a:latin typeface="仿宋_GB2312" pitchFamily="49" charset="-122"/>
                <a:ea typeface="仿宋_GB2312" pitchFamily="49" charset="-122"/>
              </a:rPr>
              <a:t> </a:t>
            </a:r>
            <a:endParaRPr lang="zh-CN" altLang="en-US" sz="24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12776"/>
            <a:ext cx="7200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初二年级</a:t>
            </a:r>
            <a:endParaRPr lang="en-US" altLang="zh-CN" sz="36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【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达成目标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】</a:t>
            </a:r>
          </a:p>
          <a:p>
            <a:r>
              <a:rPr lang="en-US" sz="2400" dirty="0" smtClean="0"/>
              <a:t>1.</a:t>
            </a:r>
            <a:r>
              <a:rPr lang="zh-CN" altLang="en-US" sz="2400" dirty="0" smtClean="0"/>
              <a:t>培养学生严谨、独立、乐观的创新精神。</a:t>
            </a:r>
          </a:p>
          <a:p>
            <a:r>
              <a:rPr lang="en-US" sz="2400" dirty="0" smtClean="0"/>
              <a:t>2.</a:t>
            </a:r>
            <a:r>
              <a:rPr lang="zh-CN" altLang="en-US" sz="2400" dirty="0" smtClean="0"/>
              <a:t>培养勇于探索、善于思考、敢于挑战的创新能力。</a:t>
            </a: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【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实施途径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】</a:t>
            </a:r>
          </a:p>
          <a:p>
            <a:r>
              <a:rPr lang="en-US" sz="2400" dirty="0" smtClean="0"/>
              <a:t>1.</a:t>
            </a:r>
            <a:r>
              <a:rPr lang="zh-CN" altLang="en-US" sz="2400" dirty="0" smtClean="0"/>
              <a:t>积极参加科技节。</a:t>
            </a:r>
          </a:p>
          <a:p>
            <a:r>
              <a:rPr lang="en-US" sz="2400" dirty="0" smtClean="0"/>
              <a:t>2.</a:t>
            </a:r>
            <a:r>
              <a:rPr lang="zh-CN" altLang="en-US" sz="2400" dirty="0" smtClean="0"/>
              <a:t>“我是创新探索者”自省自评展示活动。</a:t>
            </a:r>
          </a:p>
          <a:p>
            <a:r>
              <a:rPr lang="en-US" sz="2400" dirty="0" smtClean="0"/>
              <a:t>3.</a:t>
            </a:r>
            <a:r>
              <a:rPr lang="zh-CN" altLang="en-US" sz="2400" dirty="0" smtClean="0"/>
              <a:t>魔方竞赛。</a:t>
            </a:r>
          </a:p>
          <a:p>
            <a:r>
              <a:rPr lang="en-US" sz="2400" dirty="0" smtClean="0"/>
              <a:t>4.</a:t>
            </a:r>
            <a:r>
              <a:rPr lang="zh-CN" altLang="en-US" sz="2400" dirty="0" smtClean="0"/>
              <a:t>数独竞赛。</a:t>
            </a:r>
          </a:p>
          <a:p>
            <a:r>
              <a:rPr lang="en-US" sz="2400" dirty="0" smtClean="0"/>
              <a:t>5.</a:t>
            </a:r>
            <a:r>
              <a:rPr lang="zh-CN" altLang="en-US" sz="2400" dirty="0" smtClean="0"/>
              <a:t>“海量阅读”之“读创新”。</a:t>
            </a: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0808"/>
            <a:ext cx="74168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初三年级</a:t>
            </a:r>
            <a:endParaRPr lang="en-US" altLang="zh-CN" sz="36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【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达成目标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】</a:t>
            </a:r>
          </a:p>
          <a:p>
            <a:r>
              <a:rPr lang="en-US" sz="2000" dirty="0" smtClean="0"/>
              <a:t>1.</a:t>
            </a:r>
            <a:r>
              <a:rPr lang="zh-CN" altLang="en-US" sz="2000" dirty="0" smtClean="0"/>
              <a:t>勇于探索，善于思考，敢于创新。</a:t>
            </a:r>
          </a:p>
          <a:p>
            <a:r>
              <a:rPr lang="en-US" sz="2000" dirty="0" smtClean="0"/>
              <a:t>2.</a:t>
            </a:r>
            <a:r>
              <a:rPr lang="zh-CN" altLang="en-US" sz="2000" dirty="0" smtClean="0"/>
              <a:t>在学习和生活中培养严谨、独立、执着的创新精神。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【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实施途径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】</a:t>
            </a:r>
          </a:p>
          <a:p>
            <a:r>
              <a:rPr lang="en-US" sz="2000" dirty="0" smtClean="0"/>
              <a:t>1</a:t>
            </a:r>
            <a:r>
              <a:rPr lang="zh-CN" altLang="en-US" sz="2000" dirty="0" smtClean="0"/>
              <a:t>．主题班会，如“我身边的科技”。</a:t>
            </a:r>
          </a:p>
          <a:p>
            <a:r>
              <a:rPr lang="en-US" sz="2000" dirty="0" smtClean="0"/>
              <a:t>2</a:t>
            </a:r>
            <a:r>
              <a:rPr lang="zh-CN" altLang="en-US" sz="2000" dirty="0" smtClean="0"/>
              <a:t>．数学创新“自编题”比赛、数学“一题多解”比赛。</a:t>
            </a:r>
          </a:p>
          <a:p>
            <a:r>
              <a:rPr lang="en-US" sz="2000" dirty="0" smtClean="0"/>
              <a:t>3</a:t>
            </a:r>
            <a:r>
              <a:rPr lang="zh-CN" altLang="en-US" sz="2000" dirty="0" smtClean="0"/>
              <a:t>．机器人展示、创新名人故事分享、名言解读、社会实践、墙报展示、创新分享（学生、家长、名人名家）、寻找创新。</a:t>
            </a:r>
          </a:p>
          <a:p>
            <a:r>
              <a:rPr lang="en-US" sz="2000" dirty="0" smtClean="0"/>
              <a:t>4.</a:t>
            </a:r>
            <a:r>
              <a:rPr lang="zh-CN" altLang="en-US" sz="2000" dirty="0" smtClean="0"/>
              <a:t>总结评比：“寻找创新”展示（照片，心得等）；创新之星等。</a:t>
            </a:r>
          </a:p>
          <a:p>
            <a:r>
              <a:rPr lang="en-US" sz="2000" b="1" dirty="0" smtClean="0"/>
              <a:t> </a:t>
            </a:r>
            <a:endParaRPr lang="zh-CN" altLang="en-US" sz="20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55679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高一年级</a:t>
            </a:r>
            <a:endParaRPr lang="zh-CN" altLang="en-US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492896"/>
            <a:ext cx="78488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达成目标</a:t>
            </a:r>
            <a:r>
              <a:rPr lang="en-US" altLang="zh-CN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】</a:t>
            </a:r>
          </a:p>
          <a:p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激励学生参与，提高动手和动脑能力，进一步培养学生不迷信、不盲崇，善思考、能突破、敢求异的品质。</a:t>
            </a: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实施途径</a:t>
            </a:r>
            <a:r>
              <a:rPr lang="en-US" altLang="zh-CN" sz="24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】</a:t>
            </a:r>
          </a:p>
          <a:p>
            <a:r>
              <a:rPr lang="en-US" sz="2400" dirty="0" smtClean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．举办科普知识讲座。</a:t>
            </a:r>
          </a:p>
          <a:p>
            <a:r>
              <a:rPr lang="en-US" sz="2400" dirty="0" smtClean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．开展“机器人”兴趣小组活动和通用技术作品比赛。</a:t>
            </a:r>
          </a:p>
          <a:p>
            <a:r>
              <a:rPr lang="en-US" sz="2400" dirty="0" smtClean="0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400" dirty="0" smtClean="0">
                <a:latin typeface="仿宋_GB2312" pitchFamily="49" charset="-122"/>
                <a:ea typeface="仿宋_GB2312" pitchFamily="49" charset="-122"/>
              </a:rPr>
              <a:t>．激励学生小发明、小制作，参加学校“科技节”。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高二年级</a:t>
            </a:r>
            <a:endParaRPr lang="en-US" altLang="zh-CN" sz="36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algn="ctr"/>
            <a:endParaRPr lang="en-US" altLang="zh-CN" sz="36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8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达成目标</a:t>
            </a:r>
            <a:r>
              <a:rPr lang="en-US" altLang="zh-CN" sz="28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】</a:t>
            </a:r>
          </a:p>
          <a:p>
            <a:r>
              <a:rPr lang="zh-CN" altLang="en-US" sz="2800" dirty="0" smtClean="0">
                <a:latin typeface="仿宋_GB2312" pitchFamily="49" charset="-122"/>
                <a:ea typeface="仿宋_GB2312" pitchFamily="49" charset="-122"/>
              </a:rPr>
              <a:t>培养创新思维，形成创新能力，推动创新实践。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8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实施途径</a:t>
            </a:r>
            <a:r>
              <a:rPr lang="en-US" altLang="zh-CN" sz="28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】</a:t>
            </a:r>
          </a:p>
          <a:p>
            <a:r>
              <a:rPr lang="en-US" sz="2800" dirty="0" smtClean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800" dirty="0" smtClean="0">
                <a:latin typeface="仿宋_GB2312" pitchFamily="49" charset="-122"/>
                <a:ea typeface="仿宋_GB2312" pitchFamily="49" charset="-122"/>
              </a:rPr>
              <a:t>．开设选修课。</a:t>
            </a:r>
          </a:p>
          <a:p>
            <a:r>
              <a:rPr lang="en-US" sz="2800" dirty="0" smtClean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800" dirty="0" smtClean="0">
                <a:latin typeface="仿宋_GB2312" pitchFamily="49" charset="-122"/>
                <a:ea typeface="仿宋_GB2312" pitchFamily="49" charset="-122"/>
              </a:rPr>
              <a:t>．开展“雏鹰”计划</a:t>
            </a:r>
          </a:p>
          <a:p>
            <a:r>
              <a:rPr lang="en-US" sz="2800" dirty="0" smtClean="0">
                <a:latin typeface="仿宋_GB2312" pitchFamily="49" charset="-122"/>
                <a:ea typeface="仿宋_GB2312" pitchFamily="49" charset="-122"/>
              </a:rPr>
              <a:t>3.</a:t>
            </a:r>
            <a:r>
              <a:rPr lang="zh-CN" altLang="en-US" sz="2800" dirty="0" smtClean="0">
                <a:latin typeface="仿宋_GB2312" pitchFamily="49" charset="-122"/>
                <a:ea typeface="仿宋_GB2312" pitchFamily="49" charset="-122"/>
              </a:rPr>
              <a:t>总结评比：“科技之星”</a:t>
            </a:r>
          </a:p>
          <a:p>
            <a:r>
              <a:rPr lang="en-US" sz="3600" dirty="0" smtClean="0"/>
              <a:t> </a:t>
            </a:r>
            <a:endParaRPr lang="zh-CN" altLang="en-US" sz="3600" dirty="0" smtClean="0"/>
          </a:p>
          <a:p>
            <a:pPr algn="ctr"/>
            <a:endParaRPr lang="zh-CN" altLang="en-US" sz="36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628800"/>
            <a:ext cx="73448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高三年级</a:t>
            </a:r>
            <a:endParaRPr lang="en-US" altLang="zh-CN" sz="36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0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达成目标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】</a:t>
            </a:r>
          </a:p>
          <a:p>
            <a:r>
              <a:rPr lang="en-US" sz="2000" dirty="0" smtClean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．激发学生勇于探索、敢于创新的意识。</a:t>
            </a:r>
          </a:p>
          <a:p>
            <a:r>
              <a:rPr lang="en-US" sz="2000" dirty="0" smtClean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．历练考试实践经验，提升判断能力。</a:t>
            </a:r>
          </a:p>
          <a:p>
            <a:r>
              <a:rPr lang="en-US" sz="2000" dirty="0" smtClean="0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．提高学生创造性解决问题的能力。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0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实施途径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</a:rPr>
              <a:t>】</a:t>
            </a:r>
          </a:p>
          <a:p>
            <a:r>
              <a:rPr lang="en-US" sz="2000" dirty="0" smtClean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．年级、班级和各科任教师针对高三第二次诊测考试，创造性地开展特色指导：如何科学分配复习及考试时间，如何创造性地运用答题技巧提升考试成绩等。</a:t>
            </a:r>
          </a:p>
          <a:p>
            <a:r>
              <a:rPr lang="en-US" sz="2000" dirty="0" smtClean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．年级各备课组筛选展出优秀考卷，示范引领。</a:t>
            </a:r>
          </a:p>
          <a:p>
            <a:r>
              <a:rPr lang="en-US" sz="2000" dirty="0" smtClean="0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．利用成绩分析反馈，激发学生超越自我的勇气和斗志。</a:t>
            </a:r>
            <a:endParaRPr lang="zh-CN" altLang="en-US" sz="2000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四、精品德育活动</a:t>
            </a:r>
            <a:endParaRPr lang="en-US" altLang="zh-CN" sz="32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</a:rPr>
              <a:t>一月：绿色梦想  低碳东川</a:t>
            </a:r>
            <a:endParaRPr lang="en-US" altLang="zh-CN" b="1" dirty="0" smtClean="0">
              <a:solidFill>
                <a:srgbClr val="C00000"/>
              </a:solidFill>
              <a:latin typeface="宋体" pitchFamily="2" charset="-122"/>
            </a:endParaRPr>
          </a:p>
          <a:p>
            <a:endParaRPr lang="zh-CN" altLang="en-US" b="1" dirty="0">
              <a:solidFill>
                <a:srgbClr val="C00000"/>
              </a:solidFill>
              <a:latin typeface="宋体" pitchFamily="2" charset="-122"/>
            </a:endParaRPr>
          </a:p>
        </p:txBody>
      </p:sp>
      <p:pic>
        <p:nvPicPr>
          <p:cNvPr id="48131" name="Picture 3" descr="D:\Documents\Desktop\IMG_6249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19350"/>
            <a:ext cx="3744416" cy="3313906"/>
          </a:xfrm>
          <a:prstGeom prst="rect">
            <a:avLst/>
          </a:prstGeom>
          <a:noFill/>
        </p:spPr>
      </p:pic>
      <p:pic>
        <p:nvPicPr>
          <p:cNvPr id="48132" name="Picture 4" descr="D:\Documents\Desktop\IMG_6290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1996" y="2420888"/>
            <a:ext cx="396044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    </a:t>
            </a:r>
            <a:endParaRPr lang="en-US" altLang="zh-CN" b="1" dirty="0" smtClean="0">
              <a:latin typeface="+mj-ea"/>
              <a:ea typeface="+mj-ea"/>
            </a:endParaRPr>
          </a:p>
          <a:p>
            <a:endParaRPr lang="en-US" altLang="zh-CN" b="1" dirty="0" smtClean="0">
              <a:latin typeface="+mj-ea"/>
              <a:ea typeface="+mj-ea"/>
            </a:endParaRPr>
          </a:p>
          <a:p>
            <a:endParaRPr lang="en-US" altLang="zh-CN" b="1" dirty="0" smtClean="0">
              <a:latin typeface="+mj-ea"/>
              <a:ea typeface="+mj-ea"/>
            </a:endParaRPr>
          </a:p>
          <a:p>
            <a:r>
              <a:rPr lang="en-US" altLang="zh-CN" b="1" dirty="0" smtClean="0">
                <a:solidFill>
                  <a:srgbClr val="C00000"/>
                </a:solidFill>
                <a:latin typeface="+mj-ea"/>
                <a:ea typeface="+mj-ea"/>
              </a:rPr>
              <a:t>      </a:t>
            </a:r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</a:rPr>
              <a:t>二月：德育作业</a:t>
            </a:r>
            <a:endParaRPr lang="en-US" altLang="zh-CN" sz="2800" b="1" dirty="0" smtClean="0">
              <a:solidFill>
                <a:srgbClr val="C00000"/>
              </a:solidFill>
              <a:hlinkClick r:id="rId2" action="ppaction://hlinkfile"/>
            </a:endParaRPr>
          </a:p>
          <a:p>
            <a:pPr algn="ctr"/>
            <a:endParaRPr lang="en-US" altLang="zh-CN" b="1" dirty="0" smtClean="0">
              <a:hlinkClick r:id="rId2" action="ppaction://hlinkfile"/>
            </a:endParaRPr>
          </a:p>
          <a:p>
            <a:pPr algn="ctr"/>
            <a:endParaRPr lang="en-US" altLang="zh-CN" b="1" dirty="0" smtClean="0">
              <a:hlinkClick r:id="rId2" action="ppaction://hlinkfile"/>
            </a:endParaRPr>
          </a:p>
          <a:p>
            <a:pPr algn="ctr"/>
            <a:endParaRPr lang="en-US" altLang="zh-CN" b="1" dirty="0" smtClean="0">
              <a:hlinkClick r:id="rId2" action="ppaction://hlinkfile"/>
            </a:endParaRPr>
          </a:p>
          <a:p>
            <a:pPr algn="ctr"/>
            <a:r>
              <a:rPr lang="zh-CN" altLang="en-US" sz="2000" b="1" dirty="0" smtClean="0">
                <a:hlinkClick r:id="rId2" action="ppaction://hlinkfile"/>
              </a:rPr>
              <a:t>初</a:t>
            </a:r>
            <a:r>
              <a:rPr lang="en-US" sz="2000" b="1" dirty="0" smtClean="0">
                <a:hlinkClick r:id="rId2" action="ppaction://hlinkfile"/>
              </a:rPr>
              <a:t>2016</a:t>
            </a:r>
            <a:r>
              <a:rPr lang="zh-CN" altLang="en-US" sz="2000" b="1" dirty="0" smtClean="0">
                <a:hlinkClick r:id="rId2" action="ppaction://hlinkfile"/>
              </a:rPr>
              <a:t>级寒假德育实践成长记录单</a:t>
            </a:r>
            <a:r>
              <a:rPr lang="en-US" altLang="zh-CN" sz="2000" b="1" dirty="0" smtClean="0">
                <a:hlinkClick r:id="rId2" action="ppaction://hlinkfile"/>
              </a:rPr>
              <a:t>1</a:t>
            </a:r>
            <a:endParaRPr lang="zh-CN" altLang="en-US" sz="2000" dirty="0" smtClean="0"/>
          </a:p>
          <a:p>
            <a:endParaRPr lang="en-US" altLang="zh-CN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en-US" altLang="zh-CN" b="1" dirty="0" smtClean="0">
                <a:solidFill>
                  <a:schemeClr val="accent2"/>
                </a:solidFill>
                <a:latin typeface="+mj-ea"/>
                <a:ea typeface="+mj-ea"/>
              </a:rPr>
              <a:t>      </a:t>
            </a:r>
            <a:endParaRPr lang="zh-CN" altLang="en-US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62880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三月：我自愿，我服务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49154" name="Picture 2" descr="D:\Documents\Desktop\走上社会、走进社区教育心理义务咨询活动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528392" cy="3528392"/>
          </a:xfrm>
          <a:prstGeom prst="rect">
            <a:avLst/>
          </a:prstGeom>
          <a:noFill/>
        </p:spPr>
      </p:pic>
      <p:pic>
        <p:nvPicPr>
          <p:cNvPr id="49155" name="Picture 3" descr="D:\Documents\Desktop\青年志愿者在福利院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31236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5"/>
          <p:cNvSpPr>
            <a:spLocks noChangeShapeType="1"/>
          </p:cNvSpPr>
          <p:nvPr/>
        </p:nvSpPr>
        <p:spPr bwMode="auto">
          <a:xfrm>
            <a:off x="1143000" y="2133600"/>
            <a:ext cx="0" cy="381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268413"/>
            <a:ext cx="3775075" cy="5030787"/>
            <a:chOff x="0" y="0"/>
            <a:chExt cx="2378" cy="3169"/>
          </a:xfrm>
        </p:grpSpPr>
        <p:sp>
          <p:nvSpPr>
            <p:cNvPr id="5124" name="Oval 3" descr="栎木"/>
            <p:cNvSpPr>
              <a:spLocks noChangeArrowheads="1"/>
            </p:cNvSpPr>
            <p:nvPr/>
          </p:nvSpPr>
          <p:spPr bwMode="auto">
            <a:xfrm>
              <a:off x="1344" y="0"/>
              <a:ext cx="960" cy="336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>
                  <a:latin typeface="Tahoma" pitchFamily="34" charset="0"/>
                  <a:ea typeface="宋体" pitchFamily="2" charset="-122"/>
                </a:rPr>
                <a:t>重庆市</a:t>
              </a:r>
            </a:p>
            <a:p>
              <a:pPr algn="ctr"/>
              <a:r>
                <a:rPr lang="zh-CN" altLang="en-US" sz="1400">
                  <a:latin typeface="Tahoma" pitchFamily="34" charset="0"/>
                  <a:ea typeface="宋体" pitchFamily="2" charset="-122"/>
                </a:rPr>
                <a:t>第七中学校</a:t>
              </a:r>
            </a:p>
          </p:txBody>
        </p:sp>
        <p:sp>
          <p:nvSpPr>
            <p:cNvPr id="5125" name="Oval 4" descr="栎木"/>
            <p:cNvSpPr>
              <a:spLocks noChangeArrowheads="1"/>
            </p:cNvSpPr>
            <p:nvPr/>
          </p:nvSpPr>
          <p:spPr bwMode="auto">
            <a:xfrm>
              <a:off x="0" y="0"/>
              <a:ext cx="960" cy="336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>
                  <a:latin typeface="Tahoma" pitchFamily="34" charset="0"/>
                  <a:ea typeface="黑体" pitchFamily="2" charset="-122"/>
                </a:rPr>
                <a:t>渝州书院</a:t>
              </a:r>
            </a:p>
          </p:txBody>
        </p:sp>
        <p:sp>
          <p:nvSpPr>
            <p:cNvPr id="5126" name="Oval 6" descr="栎木"/>
            <p:cNvSpPr>
              <a:spLocks noChangeArrowheads="1"/>
            </p:cNvSpPr>
            <p:nvPr/>
          </p:nvSpPr>
          <p:spPr bwMode="auto">
            <a:xfrm>
              <a:off x="0" y="672"/>
              <a:ext cx="960" cy="336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>
                  <a:latin typeface="Tahoma" pitchFamily="34" charset="0"/>
                  <a:ea typeface="黑体" pitchFamily="2" charset="-122"/>
                </a:rPr>
                <a:t>东川书院</a:t>
              </a:r>
            </a:p>
          </p:txBody>
        </p:sp>
        <p:sp>
          <p:nvSpPr>
            <p:cNvPr id="5127" name="Oval 7" descr="栎木"/>
            <p:cNvSpPr>
              <a:spLocks noChangeArrowheads="1"/>
            </p:cNvSpPr>
            <p:nvPr/>
          </p:nvSpPr>
          <p:spPr bwMode="auto">
            <a:xfrm>
              <a:off x="0" y="1392"/>
              <a:ext cx="960" cy="336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>
                  <a:latin typeface="Tahoma" pitchFamily="34" charset="0"/>
                  <a:ea typeface="黑体" pitchFamily="2" charset="-122"/>
                </a:rPr>
                <a:t>府中学堂</a:t>
              </a:r>
            </a:p>
          </p:txBody>
        </p:sp>
        <p:sp>
          <p:nvSpPr>
            <p:cNvPr id="5128" name="Oval 8" descr="栎木"/>
            <p:cNvSpPr>
              <a:spLocks noChangeArrowheads="1"/>
            </p:cNvSpPr>
            <p:nvPr/>
          </p:nvSpPr>
          <p:spPr bwMode="auto">
            <a:xfrm>
              <a:off x="0" y="2112"/>
              <a:ext cx="960" cy="336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>
                  <a:latin typeface="Tahoma" pitchFamily="34" charset="0"/>
                  <a:ea typeface="黑体" pitchFamily="2" charset="-122"/>
                </a:rPr>
                <a:t>联合县中</a:t>
              </a:r>
            </a:p>
          </p:txBody>
        </p:sp>
        <p:sp>
          <p:nvSpPr>
            <p:cNvPr id="5129" name="Oval 9" descr="栎木"/>
            <p:cNvSpPr>
              <a:spLocks noChangeArrowheads="1"/>
            </p:cNvSpPr>
            <p:nvPr/>
          </p:nvSpPr>
          <p:spPr bwMode="auto">
            <a:xfrm>
              <a:off x="0" y="2832"/>
              <a:ext cx="960" cy="336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>
                  <a:latin typeface="Tahoma" pitchFamily="34" charset="0"/>
                  <a:ea typeface="黑体" pitchFamily="2" charset="-122"/>
                </a:rPr>
                <a:t>共立中学</a:t>
              </a:r>
            </a:p>
          </p:txBody>
        </p:sp>
        <p:sp>
          <p:nvSpPr>
            <p:cNvPr id="5130" name="Oval 10" descr="栎木"/>
            <p:cNvSpPr>
              <a:spLocks noChangeArrowheads="1"/>
            </p:cNvSpPr>
            <p:nvPr/>
          </p:nvSpPr>
          <p:spPr bwMode="auto">
            <a:xfrm>
              <a:off x="1344" y="672"/>
              <a:ext cx="960" cy="384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>
                  <a:latin typeface="Tahoma" pitchFamily="34" charset="0"/>
                  <a:ea typeface="黑体" pitchFamily="2" charset="-122"/>
                </a:rPr>
                <a:t>四川省</a:t>
              </a:r>
            </a:p>
            <a:p>
              <a:pPr algn="ctr"/>
              <a:r>
                <a:rPr lang="zh-CN" altLang="en-US" sz="1400">
                  <a:latin typeface="Tahoma" pitchFamily="34" charset="0"/>
                  <a:ea typeface="黑体" pitchFamily="2" charset="-122"/>
                </a:rPr>
                <a:t>重庆市第七中学</a:t>
              </a:r>
            </a:p>
          </p:txBody>
        </p:sp>
        <p:sp>
          <p:nvSpPr>
            <p:cNvPr id="5131" name="Oval 11" descr="栎木"/>
            <p:cNvSpPr>
              <a:spLocks noChangeArrowheads="1"/>
            </p:cNvSpPr>
            <p:nvPr/>
          </p:nvSpPr>
          <p:spPr bwMode="auto">
            <a:xfrm>
              <a:off x="1344" y="1392"/>
              <a:ext cx="960" cy="336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>
                  <a:latin typeface="Tahoma" pitchFamily="34" charset="0"/>
                  <a:ea typeface="黑体" pitchFamily="2" charset="-122"/>
                </a:rPr>
                <a:t>西师附中</a:t>
              </a:r>
            </a:p>
          </p:txBody>
        </p:sp>
        <p:sp>
          <p:nvSpPr>
            <p:cNvPr id="5132" name="Oval 12" descr="栎木"/>
            <p:cNvSpPr>
              <a:spLocks noChangeArrowheads="1"/>
            </p:cNvSpPr>
            <p:nvPr/>
          </p:nvSpPr>
          <p:spPr bwMode="auto">
            <a:xfrm>
              <a:off x="1392" y="2112"/>
              <a:ext cx="960" cy="336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>
                  <a:latin typeface="Tahoma" pitchFamily="34" charset="0"/>
                  <a:ea typeface="黑体" pitchFamily="2" charset="-122"/>
                </a:rPr>
                <a:t>重庆中学</a:t>
              </a:r>
            </a:p>
          </p:txBody>
        </p:sp>
        <p:sp>
          <p:nvSpPr>
            <p:cNvPr id="5133" name="Oval 13" descr="栎木"/>
            <p:cNvSpPr>
              <a:spLocks noChangeArrowheads="1"/>
            </p:cNvSpPr>
            <p:nvPr/>
          </p:nvSpPr>
          <p:spPr bwMode="auto">
            <a:xfrm>
              <a:off x="1418" y="2833"/>
              <a:ext cx="960" cy="336"/>
            </a:xfrm>
            <a:prstGeom prst="ellipse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>
                  <a:latin typeface="Tahoma" pitchFamily="34" charset="0"/>
                  <a:ea typeface="黑体" pitchFamily="2" charset="-122"/>
                </a:rPr>
                <a:t>重属中学</a:t>
              </a:r>
            </a:p>
          </p:txBody>
        </p:sp>
      </p:grp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1143000" y="3276600"/>
            <a:ext cx="0" cy="381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1143000" y="4419600"/>
            <a:ext cx="0" cy="381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143000" y="5562600"/>
            <a:ext cx="0" cy="381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1835150" y="6308725"/>
            <a:ext cx="8382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547813" y="981075"/>
            <a:ext cx="1257300" cy="454025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3300"/>
                </a:solidFill>
                <a:latin typeface="Tahoma" pitchFamily="34" charset="0"/>
                <a:ea typeface="黑体" pitchFamily="2" charset="-122"/>
              </a:rPr>
              <a:t>九易校名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588125" y="1268413"/>
            <a:ext cx="1155700" cy="423862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3300"/>
                </a:solidFill>
                <a:latin typeface="Tahoma" pitchFamily="34" charset="0"/>
                <a:ea typeface="黑体" pitchFamily="2" charset="-122"/>
              </a:rPr>
              <a:t>四迁校址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076825" y="2205038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Tahoma" pitchFamily="34" charset="0"/>
                <a:ea typeface="黑体" pitchFamily="2" charset="-122"/>
              </a:rPr>
              <a:t>市区洪崖坊</a:t>
            </a:r>
          </a:p>
          <a:p>
            <a:pPr algn="ctr"/>
            <a:r>
              <a:rPr lang="zh-CN" altLang="en-US">
                <a:latin typeface="Tahoma" pitchFamily="34" charset="0"/>
                <a:ea typeface="黑体" pitchFamily="2" charset="-122"/>
              </a:rPr>
              <a:t>（今市政府所在地，原沧白纪念堂）</a:t>
            </a: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6877050" y="2852738"/>
            <a:ext cx="0" cy="5334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724525" y="3429000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Tahoma" pitchFamily="34" charset="0"/>
                <a:ea typeface="黑体" pitchFamily="2" charset="-122"/>
              </a:rPr>
              <a:t>骆家花园</a:t>
            </a:r>
          </a:p>
          <a:p>
            <a:pPr algn="ctr"/>
            <a:r>
              <a:rPr lang="zh-CN" altLang="en-US">
                <a:latin typeface="Tahoma" pitchFamily="34" charset="0"/>
                <a:ea typeface="黑体" pitchFamily="2" charset="-122"/>
              </a:rPr>
              <a:t>（今市教科院所在地）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156325" y="4581525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dirty="0">
                <a:latin typeface="Tahoma" pitchFamily="34" charset="0"/>
                <a:ea typeface="黑体" pitchFamily="2" charset="-122"/>
              </a:rPr>
              <a:t>长寿河街帝主宫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562600" y="5589588"/>
            <a:ext cx="292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>
                <a:latin typeface="Tahoma" pitchFamily="34" charset="0"/>
                <a:ea typeface="黑体" pitchFamily="2" charset="-122"/>
              </a:rPr>
              <a:t>沙坪坝高家花园（现校址）</a:t>
            </a:r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6948488" y="4076700"/>
            <a:ext cx="0" cy="5334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7019925" y="4941888"/>
            <a:ext cx="0" cy="5334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447800" y="1916113"/>
            <a:ext cx="3667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200">
                <a:latin typeface="Tahoma" pitchFamily="34" charset="0"/>
                <a:ea typeface="宋体" pitchFamily="2" charset="-122"/>
              </a:rPr>
              <a:t>1758</a:t>
            </a:r>
            <a:r>
              <a:rPr lang="zh-CN" altLang="en-US" sz="1200">
                <a:latin typeface="Tahoma" pitchFamily="34" charset="0"/>
                <a:ea typeface="宋体" pitchFamily="2" charset="-122"/>
              </a:rPr>
              <a:t>年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447800" y="3048000"/>
            <a:ext cx="3667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200">
                <a:latin typeface="Tahoma" pitchFamily="34" charset="0"/>
                <a:ea typeface="宋体" pitchFamily="2" charset="-122"/>
              </a:rPr>
              <a:t>1903</a:t>
            </a:r>
            <a:r>
              <a:rPr lang="zh-CN" altLang="en-US" sz="1200">
                <a:latin typeface="Tahoma" pitchFamily="34" charset="0"/>
                <a:ea typeface="宋体" pitchFamily="2" charset="-122"/>
              </a:rPr>
              <a:t>年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447800" y="4191000"/>
            <a:ext cx="3667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200">
                <a:latin typeface="Tahoma" pitchFamily="34" charset="0"/>
                <a:ea typeface="宋体" pitchFamily="2" charset="-122"/>
              </a:rPr>
              <a:t>1914</a:t>
            </a:r>
            <a:r>
              <a:rPr lang="zh-CN" altLang="en-US" sz="1200">
                <a:latin typeface="Tahoma" pitchFamily="34" charset="0"/>
                <a:ea typeface="宋体" pitchFamily="2" charset="-122"/>
              </a:rPr>
              <a:t>年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476375" y="5373688"/>
            <a:ext cx="366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en-US" sz="1200">
                <a:latin typeface="Tahoma" pitchFamily="34" charset="0"/>
                <a:ea typeface="宋体" pitchFamily="2" charset="-122"/>
              </a:rPr>
              <a:t>1933</a:t>
            </a:r>
            <a:r>
              <a:rPr lang="zh-CN" altLang="en-US" sz="1200">
                <a:latin typeface="Tahoma" pitchFamily="34" charset="0"/>
                <a:ea typeface="宋体" pitchFamily="2" charset="-122"/>
              </a:rPr>
              <a:t>年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835150" y="609282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  <a:ea typeface="宋体" pitchFamily="2" charset="-122"/>
              </a:rPr>
              <a:t>1935</a:t>
            </a:r>
            <a:r>
              <a:rPr lang="zh-CN" altLang="en-US" sz="1200">
                <a:latin typeface="Tahoma" pitchFamily="34" charset="0"/>
                <a:ea typeface="宋体" pitchFamily="2" charset="-122"/>
              </a:rPr>
              <a:t>年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563938" y="5373688"/>
            <a:ext cx="3667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200">
                <a:latin typeface="Tahoma" pitchFamily="34" charset="0"/>
                <a:ea typeface="宋体" pitchFamily="2" charset="-122"/>
              </a:rPr>
              <a:t>1940</a:t>
            </a:r>
            <a:r>
              <a:rPr lang="zh-CN" altLang="en-US" sz="1200">
                <a:latin typeface="Tahoma" pitchFamily="34" charset="0"/>
                <a:ea typeface="宋体" pitchFamily="2" charset="-122"/>
              </a:rPr>
              <a:t>年</a:t>
            </a:r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V="1">
            <a:off x="3276600" y="4343400"/>
            <a:ext cx="0" cy="381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V="1">
            <a:off x="3276600" y="5562600"/>
            <a:ext cx="0" cy="381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V="1">
            <a:off x="3276600" y="3200400"/>
            <a:ext cx="0" cy="381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V="1">
            <a:off x="3276600" y="1916113"/>
            <a:ext cx="0" cy="381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505200" y="4267200"/>
            <a:ext cx="365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en-US" sz="1200">
                <a:latin typeface="Tahoma" pitchFamily="34" charset="0"/>
                <a:ea typeface="宋体" pitchFamily="2" charset="-122"/>
              </a:rPr>
              <a:t>1951</a:t>
            </a:r>
            <a:r>
              <a:rPr lang="zh-CN" altLang="en-US" sz="1200">
                <a:latin typeface="Tahoma" pitchFamily="34" charset="0"/>
                <a:ea typeface="宋体" pitchFamily="2" charset="-122"/>
              </a:rPr>
              <a:t>年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3457575" y="3078163"/>
            <a:ext cx="3667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200">
                <a:latin typeface="Tahoma" pitchFamily="34" charset="0"/>
                <a:ea typeface="宋体" pitchFamily="2" charset="-122"/>
              </a:rPr>
              <a:t>1952</a:t>
            </a:r>
            <a:r>
              <a:rPr lang="zh-CN" altLang="en-US" sz="1200">
                <a:latin typeface="Tahoma" pitchFamily="34" charset="0"/>
                <a:ea typeface="宋体" pitchFamily="2" charset="-122"/>
              </a:rPr>
              <a:t>年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419475" y="1989138"/>
            <a:ext cx="3667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200">
                <a:latin typeface="Tahoma" pitchFamily="34" charset="0"/>
                <a:ea typeface="宋体" pitchFamily="2" charset="-122"/>
              </a:rPr>
              <a:t>1997</a:t>
            </a:r>
            <a:r>
              <a:rPr lang="zh-CN" altLang="en-US" sz="1200">
                <a:latin typeface="Tahoma" pitchFamily="34" charset="0"/>
                <a:ea typeface="宋体" pitchFamily="2" charset="-122"/>
              </a:rPr>
              <a:t>年</a:t>
            </a:r>
          </a:p>
        </p:txBody>
      </p:sp>
      <p:sp>
        <p:nvSpPr>
          <p:cNvPr id="5160" name="AutoShape 41"/>
          <p:cNvSpPr>
            <a:spLocks noChangeArrowheads="1"/>
          </p:cNvSpPr>
          <p:nvPr/>
        </p:nvSpPr>
        <p:spPr bwMode="auto">
          <a:xfrm rot="10800000">
            <a:off x="539750" y="836613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2400">
              <a:ea typeface="宋体" pitchFamily="2" charset="-122"/>
            </a:endParaRPr>
          </a:p>
        </p:txBody>
      </p:sp>
      <p:sp>
        <p:nvSpPr>
          <p:cNvPr id="5161" name="AutoShape 42"/>
          <p:cNvSpPr>
            <a:spLocks noChangeArrowheads="1"/>
          </p:cNvSpPr>
          <p:nvPr/>
        </p:nvSpPr>
        <p:spPr bwMode="auto">
          <a:xfrm rot="10800000">
            <a:off x="5724525" y="1196975"/>
            <a:ext cx="609600" cy="457200"/>
          </a:xfrm>
          <a:prstGeom prst="leftArrow">
            <a:avLst>
              <a:gd name="adj1" fmla="val 50694"/>
              <a:gd name="adj2" fmla="val 133333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2400">
              <a:ea typeface="宋体" pitchFamily="2" charset="-122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2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" grpId="0" animBg="1" autoUpdateAnimBg="0"/>
      <p:bldP spid="5160" grpId="1" animBg="1" autoUpdateAnimBg="0"/>
      <p:bldP spid="5161" grpId="0" animBg="1" autoUpdateAnimBg="0"/>
      <p:bldP spid="5161" grpId="1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62880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四月：体育艺术科技节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50178" name="Picture 2" descr="D:\Documents\Desktop\_MG_9199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384376" cy="3384376"/>
          </a:xfrm>
          <a:prstGeom prst="rect">
            <a:avLst/>
          </a:prstGeom>
          <a:noFill/>
        </p:spPr>
      </p:pic>
      <p:pic>
        <p:nvPicPr>
          <p:cNvPr id="5" name="Picture 5" descr="学生进行山体的设计制作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3"/>
            <a:ext cx="3888431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55679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五月：辩论赛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51202" name="Picture 2" descr="D:\Documents\Desktop\1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248472" cy="3600400"/>
          </a:xfrm>
          <a:prstGeom prst="rect">
            <a:avLst/>
          </a:prstGeom>
          <a:noFill/>
        </p:spPr>
      </p:pic>
      <p:pic>
        <p:nvPicPr>
          <p:cNvPr id="51203" name="Picture 3" descr="D:\Documents\Desktop\4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74441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六月：毕业典礼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52226" name="Picture 2" descr="D:\Documents\Desktop\41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3240360" cy="3528392"/>
          </a:xfrm>
          <a:prstGeom prst="rect">
            <a:avLst/>
          </a:prstGeom>
          <a:noFill/>
        </p:spPr>
      </p:pic>
      <p:pic>
        <p:nvPicPr>
          <p:cNvPr id="52227" name="Picture 3" descr="D:\Documents\Desktop\31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374441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8478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七、八月：德育作业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99695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hlinkClick r:id="rId2" action="ppaction://hlinkfile"/>
              </a:rPr>
              <a:t>初</a:t>
            </a:r>
            <a:r>
              <a:rPr lang="en-US" b="1" dirty="0" smtClean="0">
                <a:hlinkClick r:id="rId2" action="ppaction://hlinkfile"/>
              </a:rPr>
              <a:t>2016</a:t>
            </a:r>
            <a:r>
              <a:rPr lang="zh-CN" altLang="en-US" b="1" dirty="0" smtClean="0">
                <a:hlinkClick r:id="rId2" action="ppaction://hlinkfile"/>
              </a:rPr>
              <a:t>级暑假德育实践成长记录单</a:t>
            </a:r>
            <a:r>
              <a:rPr lang="en-US" altLang="zh-CN" b="1" dirty="0" smtClean="0">
                <a:hlinkClick r:id="rId2" action="ppaction://hlinkfile"/>
              </a:rPr>
              <a:t>2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5679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九月：学校史、知校情、懂责任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53250" name="Picture 2" descr="D:\Documents\Desktop\11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3528392" cy="3384376"/>
          </a:xfrm>
          <a:prstGeom prst="rect">
            <a:avLst/>
          </a:prstGeom>
          <a:noFill/>
        </p:spPr>
      </p:pic>
      <p:pic>
        <p:nvPicPr>
          <p:cNvPr id="53252" name="Picture 4" descr="D:\Documents\Desktop\重庆七中爱国爱校爱家活动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52839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十月：法律润东川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54274" name="Picture 2" descr="D:\Documents\Desktop\1模拟法庭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132856"/>
            <a:ext cx="4333441" cy="3672408"/>
          </a:xfrm>
          <a:prstGeom prst="rect">
            <a:avLst/>
          </a:prstGeom>
          <a:noFill/>
        </p:spPr>
      </p:pic>
      <p:pic>
        <p:nvPicPr>
          <p:cNvPr id="54275" name="Picture 3" descr="D:\Documents\Desktop\6宪法诵读主题班会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338437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十一月：青春向革命前辈致敬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55298" name="Picture 2" descr="D:\Documents\Desktop\11.27纪念革命先烈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58" y="2132856"/>
            <a:ext cx="4050451" cy="3600399"/>
          </a:xfrm>
          <a:prstGeom prst="rect">
            <a:avLst/>
          </a:prstGeom>
          <a:noFill/>
        </p:spPr>
      </p:pic>
      <p:pic>
        <p:nvPicPr>
          <p:cNvPr id="55299" name="Picture 3" descr="D:\Documents\Desktop\图21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67240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8478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十二月：传承三大传统，展示真我风采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56322" name="Picture 2" descr="D:\Documents\Desktop\红色夏令营照片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3816424" cy="3528392"/>
          </a:xfrm>
          <a:prstGeom prst="rect">
            <a:avLst/>
          </a:prstGeom>
          <a:noFill/>
        </p:spPr>
      </p:pic>
      <p:pic>
        <p:nvPicPr>
          <p:cNvPr id="56323" name="Picture 3" descr="D:\Documents\Desktop\20140526_164714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60040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00108"/>
            <a:ext cx="3638556" cy="3638556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42910" y="4700510"/>
            <a:ext cx="7358114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扫一扫，给您更多惊喜！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_GB2312" pitchFamily="49" charset="-122"/>
                <a:cs typeface="仿宋_GB2312" pitchFamily="49" charset="-122"/>
              </a:rPr>
              <a:t>地址：重庆市沙坪坝区北街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_GB2312" pitchFamily="49" charset="-122"/>
                <a:cs typeface="仿宋_GB2312" pitchFamily="49" charset="-122"/>
              </a:rPr>
              <a:t>94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_GB2312" pitchFamily="49" charset="-122"/>
                <a:cs typeface="仿宋_GB2312" pitchFamily="49" charset="-122"/>
              </a:rPr>
              <a:t>号　            邮编：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_GB2312" pitchFamily="49" charset="-122"/>
                <a:cs typeface="仿宋_GB2312" pitchFamily="49" charset="-122"/>
              </a:rPr>
              <a:t>400030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</a:endParaRPr>
          </a:p>
          <a:p>
            <a:pPr marL="0" marR="0" lvl="0" indent="266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_GB2312" pitchFamily="49" charset="-122"/>
                <a:cs typeface="仿宋_GB2312" pitchFamily="49" charset="-122"/>
              </a:rPr>
              <a:t>电话：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_GB2312" pitchFamily="49" charset="-122"/>
                <a:cs typeface="仿宋_GB2312" pitchFamily="49" charset="-122"/>
              </a:rPr>
              <a:t>023-65354888  023-65312666  023-65303008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</a:endParaRPr>
          </a:p>
          <a:p>
            <a:pPr marL="0" marR="0" lvl="0" indent="266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_GB2312" pitchFamily="49" charset="-122"/>
                <a:cs typeface="仿宋_GB2312" pitchFamily="49" charset="-122"/>
              </a:rPr>
              <a:t>网址：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_GB2312" pitchFamily="49" charset="-122"/>
                <a:cs typeface="仿宋_GB2312" pitchFamily="49" charset="-122"/>
              </a:rPr>
              <a:t>http://www.cq7z.cn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卷轴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659563" y="5084763"/>
            <a:ext cx="2160587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楷体_GB2312" pitchFamily="49" charset="-122"/>
              <a:sym typeface="Arial" pitchFamily="34" charset="0"/>
            </a:endParaRPr>
          </a:p>
        </p:txBody>
      </p:sp>
      <p:pic>
        <p:nvPicPr>
          <p:cNvPr id="29700" name="Picture 4" descr="卷轴"/>
          <p:cNvPicPr>
            <a:picLocks noChangeAspect="1" noChangeArrowheads="1"/>
          </p:cNvPicPr>
          <p:nvPr/>
        </p:nvPicPr>
        <p:blipFill>
          <a:blip r:embed="rId3" cstate="print"/>
          <a:srcRect r="64159"/>
          <a:stretch>
            <a:fillRect/>
          </a:stretch>
        </p:blipFill>
        <p:spPr bwMode="auto">
          <a:xfrm>
            <a:off x="0" y="1588"/>
            <a:ext cx="32766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1" descr="未标题-11111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859338" y="2492375"/>
            <a:ext cx="4284662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2" name="Group 6"/>
          <p:cNvGrpSpPr>
            <a:grpSpLocks noChangeAspect="1"/>
          </p:cNvGrpSpPr>
          <p:nvPr/>
        </p:nvGrpSpPr>
        <p:grpSpPr bwMode="auto">
          <a:xfrm>
            <a:off x="1428750" y="3000375"/>
            <a:ext cx="2522538" cy="1582738"/>
            <a:chOff x="0" y="0"/>
            <a:chExt cx="1589" cy="997"/>
          </a:xfrm>
        </p:grpSpPr>
        <p:pic>
          <p:nvPicPr>
            <p:cNvPr id="29703" name="Picture 8" descr="无标题-1副本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" y="0"/>
              <a:ext cx="1452" cy="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9" descr="标副本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45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5" name="WordArt 5"/>
          <p:cNvSpPr>
            <a:spLocks noChangeArrowheads="1" noChangeShapeType="1" noTextEdit="1"/>
          </p:cNvSpPr>
          <p:nvPr/>
        </p:nvSpPr>
        <p:spPr bwMode="auto">
          <a:xfrm>
            <a:off x="3286125" y="2500313"/>
            <a:ext cx="3000375" cy="121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>
                <a:ln w="9525">
                  <a:noFill/>
                  <a:round/>
                  <a:headEnd/>
                  <a:tailEnd/>
                </a:ln>
                <a:solidFill>
                  <a:srgbClr val="C40000"/>
                </a:solidFill>
                <a:latin typeface="+mn-ea"/>
                <a:ea typeface="+mn-ea"/>
                <a:cs typeface="+mn-ea"/>
              </a:rPr>
              <a:t>谢谢！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11233 0.00023 L 0.94288 0.00023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endParaRPr lang="zh-CN" altLang="zh-CN" dirty="0"/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zh-CN" altLang="zh-CN" b="1" dirty="0">
                <a:solidFill>
                  <a:srgbClr val="FF0000"/>
                </a:solidFill>
              </a:rPr>
              <a:t>   </a:t>
            </a:r>
            <a:r>
              <a:rPr lang="zh-CN" altLang="zh-CN" b="1" dirty="0" smtClean="0">
                <a:solidFill>
                  <a:srgbClr val="FF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一、幸福德育目标</a:t>
            </a:r>
            <a:endParaRPr lang="en-US" altLang="zh-CN" sz="2800" b="1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      </a:t>
            </a:r>
            <a:endParaRPr lang="en-US" altLang="zh-CN" sz="2800" b="1" dirty="0" smtClean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US" altLang="zh-CN" sz="2800" b="1" dirty="0" smtClean="0">
                <a:latin typeface="隶书" pitchFamily="49" charset="-122"/>
                <a:ea typeface="隶书" pitchFamily="49" charset="-122"/>
              </a:rPr>
              <a:t>      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培养具有健全人格的东川人，为学生的未来幸福人生奠基。</a:t>
            </a:r>
            <a:endParaRPr lang="en-US" altLang="zh-CN" sz="2800" b="1" dirty="0" smtClean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endParaRPr lang="en-US" altLang="zh-CN" sz="2800" b="1" dirty="0" smtClean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US" altLang="zh-CN" sz="2800" b="1" dirty="0" smtClean="0">
                <a:latin typeface="隶书" pitchFamily="49" charset="-122"/>
                <a:ea typeface="隶书" pitchFamily="49" charset="-122"/>
              </a:rPr>
              <a:t>         </a:t>
            </a:r>
            <a:endParaRPr lang="zh-CN" sz="2400" b="1" dirty="0">
              <a:solidFill>
                <a:srgbClr val="FF0000"/>
              </a:solidFill>
            </a:endParaRPr>
          </a:p>
        </p:txBody>
      </p:sp>
      <p:sp>
        <p:nvSpPr>
          <p:cNvPr id="9220" name="AutoShape 15"/>
          <p:cNvSpPr>
            <a:spLocks noChangeArrowheads="1"/>
          </p:cNvSpPr>
          <p:nvPr/>
        </p:nvSpPr>
        <p:spPr bwMode="auto">
          <a:xfrm>
            <a:off x="395288" y="1844675"/>
            <a:ext cx="8208962" cy="3671888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endParaRPr lang="zh-CN" altLang="en-US" sz="240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未标题-111111"/>
          <p:cNvPicPr>
            <a:picLocks noChangeAspect="1" noChangeArrowheads="1"/>
          </p:cNvPicPr>
          <p:nvPr/>
        </p:nvPicPr>
        <p:blipFill>
          <a:blip r:embed="rId2" cstate="print"/>
          <a:srcRect r="58347" b="35895"/>
          <a:stretch>
            <a:fillRect/>
          </a:stretch>
        </p:blipFill>
        <p:spPr bwMode="auto">
          <a:xfrm rot="5145106">
            <a:off x="7499350" y="4510088"/>
            <a:ext cx="17160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矩形 3"/>
          <p:cNvSpPr>
            <a:spLocks noChangeArrowheads="1"/>
          </p:cNvSpPr>
          <p:nvPr/>
        </p:nvSpPr>
        <p:spPr bwMode="auto">
          <a:xfrm>
            <a:off x="468313" y="1268413"/>
            <a:ext cx="234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二、建构依据</a:t>
            </a:r>
          </a:p>
        </p:txBody>
      </p:sp>
      <p:sp>
        <p:nvSpPr>
          <p:cNvPr id="6148" name="矩形 5"/>
          <p:cNvSpPr>
            <a:spLocks noChangeArrowheads="1"/>
          </p:cNvSpPr>
          <p:nvPr/>
        </p:nvSpPr>
        <p:spPr bwMode="auto">
          <a:xfrm>
            <a:off x="395288" y="1989138"/>
            <a:ext cx="79200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07988">
              <a:lnSpc>
                <a:spcPct val="150000"/>
              </a:lnSpc>
            </a:pPr>
            <a:r>
              <a:rPr lang="en-US" sz="2400" b="1" dirty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、政策层面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：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社会主义核心价值观</a:t>
            </a:r>
            <a:endParaRPr lang="en-US" altLang="zh-CN" sz="2400" b="1" dirty="0" smtClean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 indent="407988">
              <a:lnSpc>
                <a:spcPct val="150000"/>
              </a:lnSpc>
            </a:pPr>
            <a:endParaRPr lang="zh-CN" altLang="en-US" sz="2400" b="1" dirty="0">
              <a:latin typeface="仿宋_GB2312" pitchFamily="49" charset="-122"/>
              <a:ea typeface="仿宋_GB2312" pitchFamily="49" charset="-122"/>
            </a:endParaRPr>
          </a:p>
          <a:p>
            <a:pPr indent="407988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富强</a:t>
            </a:r>
            <a:r>
              <a:rPr lang="zh-CN" altLang="en-US" sz="2400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、民主、文明、和谐(国家层面</a:t>
            </a:r>
            <a:r>
              <a:rPr lang="zh-CN" altLang="en-US" sz="2400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)</a:t>
            </a:r>
            <a:endParaRPr lang="en-US" altLang="zh-CN" sz="2400" dirty="0" smtClean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 indent="407988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自由</a:t>
            </a:r>
            <a:r>
              <a:rPr lang="zh-CN" altLang="en-US" sz="2400" dirty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、平等、公正、法治(社会层面</a:t>
            </a:r>
            <a:r>
              <a:rPr lang="zh-CN" altLang="en-US" sz="2400" dirty="0" smtClean="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)</a:t>
            </a:r>
            <a:endParaRPr lang="en-US" altLang="zh-CN" sz="2400" dirty="0" smtClean="0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 indent="407988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爱国</a:t>
            </a:r>
            <a:r>
              <a:rPr lang="zh-CN" altLang="en-US" sz="2400" b="1" dirty="0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、敬业、诚信、友善(公民个人层面</a:t>
            </a:r>
            <a:r>
              <a:rPr lang="zh-CN" altLang="en-US" sz="2400" b="1" dirty="0" smtClean="0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)</a:t>
            </a:r>
            <a:endParaRPr lang="zh-CN" altLang="en-US" sz="2400" b="1" dirty="0">
              <a:solidFill>
                <a:schemeClr val="accent2"/>
              </a:solidFill>
              <a:latin typeface="仿宋_GB2312" pitchFamily="49" charset="-122"/>
              <a:ea typeface="仿宋_GB2312" pitchFamily="49" charset="-122"/>
            </a:endParaRPr>
          </a:p>
          <a:p>
            <a:pPr indent="407988">
              <a:lnSpc>
                <a:spcPct val="150000"/>
              </a:lnSpc>
            </a:pPr>
            <a:endParaRPr lang="zh-CN" altLang="en-US" sz="2400" dirty="0">
              <a:solidFill>
                <a:schemeClr val="accent2"/>
              </a:solidFill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ChangeArrowheads="1"/>
          </p:cNvSpPr>
          <p:nvPr/>
        </p:nvSpPr>
        <p:spPr bwMode="auto">
          <a:xfrm>
            <a:off x="468313" y="896938"/>
            <a:ext cx="814387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sz="22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学校层面</a:t>
            </a:r>
            <a:r>
              <a:rPr 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</a:p>
          <a:p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(1)</a:t>
            </a:r>
            <a:r>
              <a:rPr lang="zh-CN" altLang="en-US" sz="2000" b="1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办学理念</a:t>
            </a:r>
            <a:r>
              <a:rPr lang="zh-CN" altLang="en-US" sz="2000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:</a:t>
            </a:r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为未来育人，育未来有用之人</a:t>
            </a:r>
          </a:p>
          <a:p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(2)</a:t>
            </a:r>
            <a:r>
              <a:rPr lang="zh-CN" altLang="en-US" sz="2000" b="1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育人目标</a:t>
            </a:r>
            <a:r>
              <a:rPr lang="zh-CN" altLang="en-US" sz="2000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:</a:t>
            </a:r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强壮体魄、科学精神、人文素养、健全人格</a:t>
            </a:r>
          </a:p>
          <a:p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(3)</a:t>
            </a:r>
            <a:r>
              <a:rPr lang="zh-CN" altLang="en-US" sz="2000" b="1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三大传统</a:t>
            </a:r>
            <a:r>
              <a:rPr lang="zh-CN" altLang="en-US" sz="2000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:</a:t>
            </a:r>
            <a:r>
              <a:rPr lang="zh-CN" altLang="en-US" sz="2000">
                <a:latin typeface="仿宋_GB2312" pitchFamily="49" charset="-122"/>
                <a:ea typeface="仿宋_GB2312" pitchFamily="49" charset="-122"/>
                <a:sym typeface="黑体" pitchFamily="2" charset="-122"/>
              </a:rPr>
              <a:t>光荣的革命传统、勤奋的学习传统、蓬勃的体育传统</a:t>
            </a:r>
          </a:p>
          <a:p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(4)学校已有</a:t>
            </a:r>
            <a:r>
              <a:rPr lang="zh-CN" altLang="en-US" sz="2000" b="1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精品德育活动</a:t>
            </a:r>
            <a:r>
              <a:rPr lang="zh-CN" altLang="en-US" sz="2000">
                <a:latin typeface="仿宋_GB2312" pitchFamily="49" charset="-122"/>
                <a:ea typeface="仿宋_GB2312" pitchFamily="49" charset="-122"/>
              </a:rPr>
              <a:t>。</a:t>
            </a:r>
            <a:endParaRPr lang="zh-CN" altLang="en-US" sz="2000">
              <a:latin typeface="仿宋_GB2312" pitchFamily="49" charset="-122"/>
              <a:ea typeface="仿宋_GB2312" pitchFamily="49" charset="-122"/>
              <a:sym typeface="Arial" pitchFamily="34" charset="0"/>
            </a:endParaRPr>
          </a:p>
        </p:txBody>
      </p:sp>
      <p:pic>
        <p:nvPicPr>
          <p:cNvPr id="7171" name="Picture 9" descr="办学思想"/>
          <p:cNvPicPr>
            <a:picLocks noChangeAspect="1" noChangeArrowheads="1"/>
          </p:cNvPicPr>
          <p:nvPr/>
        </p:nvPicPr>
        <p:blipFill>
          <a:blip r:embed="rId2" cstate="print"/>
          <a:srcRect l="56908"/>
          <a:stretch>
            <a:fillRect/>
          </a:stretch>
        </p:blipFill>
        <p:spPr bwMode="auto">
          <a:xfrm>
            <a:off x="611188" y="3502025"/>
            <a:ext cx="4070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校大门"/>
          <p:cNvPicPr>
            <a:picLocks noChangeAspect="1" noChangeArrowheads="1"/>
          </p:cNvPicPr>
          <p:nvPr/>
        </p:nvPicPr>
        <p:blipFill>
          <a:blip r:embed="rId3" cstate="print"/>
          <a:srcRect t="6125" r="6148" b="9842"/>
          <a:stretch>
            <a:fillRect/>
          </a:stretch>
        </p:blipFill>
        <p:spPr bwMode="auto">
          <a:xfrm>
            <a:off x="5076825" y="3502025"/>
            <a:ext cx="3368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4"/>
          <p:cNvSpPr>
            <a:spLocks noChangeArrowheads="1"/>
          </p:cNvSpPr>
          <p:nvPr/>
        </p:nvSpPr>
        <p:spPr bwMode="auto">
          <a:xfrm>
            <a:off x="7164388" y="2801938"/>
            <a:ext cx="2808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</a:pPr>
            <a:endParaRPr lang="zh-CN" altLang="en-US" sz="2000">
              <a:ea typeface="楷体_GB2312" pitchFamily="49" charset="-122"/>
            </a:endParaRPr>
          </a:p>
        </p:txBody>
      </p:sp>
      <p:sp>
        <p:nvSpPr>
          <p:cNvPr id="7174" name="Text Box 5"/>
          <p:cNvSpPr>
            <a:spLocks noChangeArrowheads="1"/>
          </p:cNvSpPr>
          <p:nvPr/>
        </p:nvSpPr>
        <p:spPr bwMode="auto">
          <a:xfrm>
            <a:off x="6732588" y="3351213"/>
            <a:ext cx="40655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  </a:t>
            </a:r>
            <a:r>
              <a:rPr lang="zh-CN" altLang="en-US">
                <a:solidFill>
                  <a:srgbClr val="00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 </a:t>
            </a:r>
            <a:endParaRPr lang="zh-CN" altLang="en-US">
              <a:ea typeface="楷体_GB2312" pitchFamily="49" charset="-122"/>
            </a:endParaRPr>
          </a:p>
        </p:txBody>
      </p:sp>
      <p:pic>
        <p:nvPicPr>
          <p:cNvPr id="7175" name="Picture 8" descr="未标题-111111"/>
          <p:cNvPicPr>
            <a:picLocks noChangeAspect="1" noChangeArrowheads="1"/>
          </p:cNvPicPr>
          <p:nvPr/>
        </p:nvPicPr>
        <p:blipFill>
          <a:blip r:embed="rId4" cstate="print"/>
          <a:srcRect r="58347" b="35895"/>
          <a:stretch>
            <a:fillRect/>
          </a:stretch>
        </p:blipFill>
        <p:spPr bwMode="auto">
          <a:xfrm rot="5145106">
            <a:off x="7499350" y="4510088"/>
            <a:ext cx="17160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矩形 3"/>
          <p:cNvSpPr>
            <a:spLocks noChangeArrowheads="1"/>
          </p:cNvSpPr>
          <p:nvPr/>
        </p:nvSpPr>
        <p:spPr bwMode="auto">
          <a:xfrm>
            <a:off x="611188" y="908050"/>
            <a:ext cx="234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二、建构依据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/>
          <p:cNvSpPr>
            <a:spLocks noChangeArrowheads="1"/>
          </p:cNvSpPr>
          <p:nvPr/>
        </p:nvSpPr>
        <p:spPr bwMode="auto">
          <a:xfrm>
            <a:off x="468313" y="1268413"/>
            <a:ext cx="234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二、建构依据</a:t>
            </a:r>
          </a:p>
        </p:txBody>
      </p:sp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500063" y="2481263"/>
            <a:ext cx="8143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  </a:t>
            </a:r>
            <a:endParaRPr lang="zh-CN" altLang="en-US" sz="2200" b="1">
              <a:solidFill>
                <a:srgbClr val="000000"/>
              </a:solidFill>
              <a:ea typeface="楷体_GB2312" pitchFamily="49" charset="-122"/>
              <a:sym typeface="Arial" pitchFamily="34" charset="0"/>
            </a:endParaRPr>
          </a:p>
        </p:txBody>
      </p:sp>
      <p:sp>
        <p:nvSpPr>
          <p:cNvPr id="8196" name="Rectangle 17"/>
          <p:cNvSpPr>
            <a:spLocks noChangeArrowheads="1"/>
          </p:cNvSpPr>
          <p:nvPr/>
        </p:nvSpPr>
        <p:spPr bwMode="auto">
          <a:xfrm>
            <a:off x="500063" y="1765300"/>
            <a:ext cx="81438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07988">
              <a:lnSpc>
                <a:spcPts val="2500"/>
              </a:lnSpc>
            </a:pPr>
            <a:r>
              <a:rPr lang="en-US" sz="2400" b="1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400" b="1">
                <a:latin typeface="仿宋_GB2312" pitchFamily="49" charset="-122"/>
                <a:ea typeface="仿宋_GB2312" pitchFamily="49" charset="-122"/>
              </a:rPr>
              <a:t>、学生层面：</a:t>
            </a:r>
            <a:r>
              <a:rPr lang="zh-CN" altLang="en-US" sz="2400">
                <a:latin typeface="仿宋_GB2312" pitchFamily="49" charset="-122"/>
                <a:ea typeface="仿宋_GB2312" pitchFamily="49" charset="-122"/>
              </a:rPr>
              <a:t>学生身</a:t>
            </a:r>
            <a:r>
              <a:rPr lang="zh-CN" altLang="en-US" sz="2400" b="1">
                <a:solidFill>
                  <a:schemeClr val="accent2"/>
                </a:solidFill>
                <a:latin typeface="仿宋_GB2312" pitchFamily="49" charset="-122"/>
                <a:ea typeface="仿宋_GB2312" pitchFamily="49" charset="-122"/>
              </a:rPr>
              <a:t>心发展规律和学生生活实际</a:t>
            </a:r>
            <a:r>
              <a:rPr lang="zh-CN" altLang="en-US" sz="2400">
                <a:latin typeface="仿宋_GB2312" pitchFamily="49" charset="-122"/>
                <a:ea typeface="仿宋_GB2312" pitchFamily="49" charset="-122"/>
              </a:rPr>
              <a:t>，回归生活。</a:t>
            </a:r>
            <a:endParaRPr lang="zh-CN" altLang="en-US" sz="140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8197" name="Picture 8" descr="未标题-111111"/>
          <p:cNvPicPr>
            <a:picLocks noChangeAspect="1" noChangeArrowheads="1"/>
          </p:cNvPicPr>
          <p:nvPr/>
        </p:nvPicPr>
        <p:blipFill>
          <a:blip r:embed="rId2" cstate="print"/>
          <a:srcRect r="58347" b="35895"/>
          <a:stretch>
            <a:fillRect/>
          </a:stretch>
        </p:blipFill>
        <p:spPr bwMode="auto">
          <a:xfrm rot="5145106">
            <a:off x="7499350" y="4510088"/>
            <a:ext cx="17160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3054350"/>
            <a:ext cx="268922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750" y="3090863"/>
            <a:ext cx="29559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2849563" y="5310188"/>
            <a:ext cx="306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华文楷体" pitchFamily="2" charset="-122"/>
                <a:ea typeface="华文楷体" pitchFamily="2" charset="-122"/>
              </a:rPr>
              <a:t>德育委员研讨</a:t>
            </a:r>
          </a:p>
        </p:txBody>
      </p:sp>
      <p:pic>
        <p:nvPicPr>
          <p:cNvPr id="8201" name="Picture 7" descr="12-2FE78214-996084-9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9188" y="3170238"/>
            <a:ext cx="27368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三、实施途径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（一）育德目标按月落实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把育人目标分解成为深入浅出的学生容易理解、接受，并且力所能及、能真实有效践行的小目标</a:t>
            </a:r>
            <a:r>
              <a:rPr lang="en-US" sz="28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endParaRPr lang="en-US" sz="28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>
            <a:off x="506413" y="2460625"/>
            <a:ext cx="55149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2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一月</a:t>
            </a:r>
            <a:r>
              <a:rPr 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诚信</a:t>
            </a:r>
            <a:endParaRPr lang="en-US" sz="2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二月</a:t>
            </a:r>
            <a:r>
              <a:rPr 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友善</a:t>
            </a:r>
            <a:endParaRPr lang="en-US" sz="2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三月</a:t>
            </a:r>
            <a:r>
              <a:rPr 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阳光</a:t>
            </a:r>
            <a:endParaRPr lang="en-US" sz="2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四月</a:t>
            </a:r>
            <a:r>
              <a:rPr 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创新</a:t>
            </a:r>
            <a:endParaRPr lang="en-US" sz="2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五月</a:t>
            </a:r>
            <a:r>
              <a:rPr 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责任（敬业）</a:t>
            </a:r>
            <a:endParaRPr lang="en-US" sz="2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六月</a:t>
            </a:r>
            <a:r>
              <a:rPr 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感恩</a:t>
            </a:r>
            <a:endParaRPr lang="en-US" sz="2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2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sym typeface="Arial" pitchFamily="34" charset="0"/>
            </a:endParaRPr>
          </a:p>
        </p:txBody>
      </p:sp>
      <p:pic>
        <p:nvPicPr>
          <p:cNvPr id="12291" name="Picture 66" descr="未标题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8253">
            <a:off x="339725" y="1828800"/>
            <a:ext cx="317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矩形 3"/>
          <p:cNvSpPr>
            <a:spLocks noChangeArrowheads="1"/>
          </p:cNvSpPr>
          <p:nvPr/>
        </p:nvSpPr>
        <p:spPr bwMode="auto">
          <a:xfrm>
            <a:off x="342900" y="1255713"/>
            <a:ext cx="234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三、实施途径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3059113" y="2924175"/>
            <a:ext cx="295275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七月</a:t>
            </a:r>
            <a:r>
              <a:rPr 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实践</a:t>
            </a:r>
            <a:endParaRPr lang="en-US" sz="2200" b="1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八月</a:t>
            </a:r>
            <a:r>
              <a:rPr 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实践</a:t>
            </a:r>
            <a:endParaRPr lang="en-US" sz="2200" b="1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九月</a:t>
            </a:r>
            <a:r>
              <a:rPr 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文明</a:t>
            </a:r>
            <a:endParaRPr lang="en-US" sz="2200" b="1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十月</a:t>
            </a:r>
            <a:r>
              <a:rPr 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传统（爱国）</a:t>
            </a:r>
            <a:endParaRPr lang="en-US" sz="2200" b="1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十一月</a:t>
            </a:r>
            <a:r>
              <a:rPr lang="zh-CN" altLang="en-US" sz="2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求真</a:t>
            </a:r>
            <a:endParaRPr lang="en-US" sz="2200" b="1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十二月</a:t>
            </a:r>
            <a:r>
              <a:rPr lang="zh-CN" altLang="en-US" sz="22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雅趣</a:t>
            </a:r>
          </a:p>
          <a:p>
            <a:endParaRPr lang="zh-CN" altLang="en-US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47863"/>
            <a:ext cx="244951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60800"/>
            <a:ext cx="244951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矩形 2"/>
          <p:cNvSpPr>
            <a:spLocks noChangeArrowheads="1"/>
          </p:cNvSpPr>
          <p:nvPr/>
        </p:nvSpPr>
        <p:spPr bwMode="auto">
          <a:xfrm>
            <a:off x="677863" y="1846263"/>
            <a:ext cx="3749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（一）育德目标按月落实</a:t>
            </a:r>
            <a:endParaRPr lang="en-US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6011863" y="6046788"/>
            <a:ext cx="3063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华文楷体" pitchFamily="2" charset="-122"/>
                <a:ea typeface="华文楷体" pitchFamily="2" charset="-122"/>
              </a:rPr>
              <a:t>东川诚信柜台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三、实施途径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2800" b="1" dirty="0"/>
              <a:t>（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二）活动设计回归生活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2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道德认知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→</a:t>
            </a:r>
            <a:r>
              <a:rPr lang="en-US" sz="2400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道德情感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→</a:t>
            </a:r>
            <a:r>
              <a:rPr lang="en-US" sz="2400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道德行为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→</a:t>
            </a:r>
            <a:r>
              <a:rPr lang="en-US" sz="2400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道德习惯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Arial" pitchFamily="34" charset="0"/>
              </a:rPr>
              <a:t>→</a:t>
            </a:r>
            <a:r>
              <a:rPr lang="en-US" sz="2400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道德品质</a:t>
            </a:r>
            <a:endParaRPr lang="en-US" sz="24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 设计原则：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（1）实践性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    （2）</a:t>
            </a:r>
            <a:r>
              <a:rPr lang="en-US" sz="2400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层次性</a:t>
            </a:r>
            <a:endParaRPr lang="en-US" sz="24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    （3）</a:t>
            </a:r>
            <a:r>
              <a:rPr lang="en-US" sz="2400" dirty="0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递进性</a:t>
            </a:r>
            <a:endParaRPr lang="en-US" sz="24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    （4）选择性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Pages>0</Pages>
  <Words>1162</Words>
  <Characters>0</Characters>
  <Application>Microsoft Office PowerPoint</Application>
  <DocSecurity>0</DocSecurity>
  <PresentationFormat>全屏显示(4:3)</PresentationFormat>
  <Lines>0</Lines>
  <Paragraphs>172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User</cp:lastModifiedBy>
  <cp:revision>52</cp:revision>
  <dcterms:created xsi:type="dcterms:W3CDTF">2014-11-13T06:47:51Z</dcterms:created>
  <dcterms:modified xsi:type="dcterms:W3CDTF">2016-04-28T00:36:02Z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2052-9.1.0.4866</vt:lpwstr>
  </property>
</Properties>
</file>