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2"/>
  </p:notesMasterIdLst>
  <p:sldIdLst>
    <p:sldId id="517" r:id="rId3"/>
    <p:sldId id="368" r:id="rId4"/>
    <p:sldId id="396" r:id="rId5"/>
    <p:sldId id="402" r:id="rId6"/>
    <p:sldId id="263" r:id="rId7"/>
    <p:sldId id="403" r:id="rId8"/>
    <p:sldId id="452" r:id="rId9"/>
    <p:sldId id="264" r:id="rId10"/>
    <p:sldId id="404" r:id="rId11"/>
    <p:sldId id="405" r:id="rId12"/>
    <p:sldId id="266" r:id="rId13"/>
    <p:sldId id="267" r:id="rId14"/>
    <p:sldId id="268" r:id="rId15"/>
    <p:sldId id="269" r:id="rId16"/>
    <p:sldId id="270" r:id="rId17"/>
    <p:sldId id="363" r:id="rId18"/>
    <p:sldId id="518" r:id="rId19"/>
    <p:sldId id="519" r:id="rId20"/>
    <p:sldId id="520" r:id="rId21"/>
    <p:sldId id="521" r:id="rId22"/>
    <p:sldId id="522" r:id="rId23"/>
    <p:sldId id="523" r:id="rId24"/>
    <p:sldId id="533" r:id="rId25"/>
    <p:sldId id="534" r:id="rId26"/>
    <p:sldId id="544" r:id="rId27"/>
    <p:sldId id="546" r:id="rId28"/>
    <p:sldId id="666" r:id="rId29"/>
    <p:sldId id="545" r:id="rId30"/>
    <p:sldId id="535" r:id="rId31"/>
    <p:sldId id="547" r:id="rId32"/>
    <p:sldId id="548" r:id="rId33"/>
    <p:sldId id="550" r:id="rId34"/>
    <p:sldId id="551" r:id="rId35"/>
    <p:sldId id="552" r:id="rId36"/>
    <p:sldId id="553" r:id="rId37"/>
    <p:sldId id="536" r:id="rId38"/>
    <p:sldId id="537" r:id="rId39"/>
    <p:sldId id="538" r:id="rId40"/>
    <p:sldId id="539" r:id="rId41"/>
    <p:sldId id="540" r:id="rId42"/>
    <p:sldId id="541" r:id="rId43"/>
    <p:sldId id="542" r:id="rId44"/>
    <p:sldId id="554" r:id="rId45"/>
    <p:sldId id="555" r:id="rId46"/>
    <p:sldId id="556" r:id="rId47"/>
    <p:sldId id="557" r:id="rId48"/>
    <p:sldId id="558" r:id="rId49"/>
    <p:sldId id="560" r:id="rId50"/>
    <p:sldId id="561" r:id="rId51"/>
    <p:sldId id="562" r:id="rId52"/>
    <p:sldId id="563" r:id="rId53"/>
    <p:sldId id="564" r:id="rId54"/>
    <p:sldId id="565" r:id="rId55"/>
    <p:sldId id="566" r:id="rId56"/>
    <p:sldId id="567" r:id="rId57"/>
    <p:sldId id="568" r:id="rId58"/>
    <p:sldId id="569" r:id="rId59"/>
    <p:sldId id="570" r:id="rId60"/>
    <p:sldId id="571" r:id="rId61"/>
    <p:sldId id="572" r:id="rId62"/>
    <p:sldId id="573" r:id="rId63"/>
    <p:sldId id="574" r:id="rId64"/>
    <p:sldId id="559" r:id="rId65"/>
    <p:sldId id="575" r:id="rId66"/>
    <p:sldId id="576" r:id="rId67"/>
    <p:sldId id="577" r:id="rId68"/>
    <p:sldId id="578" r:id="rId69"/>
    <p:sldId id="579" r:id="rId70"/>
    <p:sldId id="580" r:id="rId71"/>
    <p:sldId id="581" r:id="rId72"/>
    <p:sldId id="582" r:id="rId73"/>
    <p:sldId id="583" r:id="rId74"/>
    <p:sldId id="584" r:id="rId75"/>
    <p:sldId id="585" r:id="rId76"/>
    <p:sldId id="586" r:id="rId77"/>
    <p:sldId id="486" r:id="rId78"/>
    <p:sldId id="587" r:id="rId79"/>
    <p:sldId id="588" r:id="rId80"/>
    <p:sldId id="589" r:id="rId81"/>
    <p:sldId id="590" r:id="rId82"/>
    <p:sldId id="591" r:id="rId83"/>
    <p:sldId id="592" r:id="rId84"/>
    <p:sldId id="593" r:id="rId85"/>
    <p:sldId id="594" r:id="rId86"/>
    <p:sldId id="595" r:id="rId87"/>
    <p:sldId id="596" r:id="rId88"/>
    <p:sldId id="597" r:id="rId89"/>
    <p:sldId id="598" r:id="rId90"/>
    <p:sldId id="599" r:id="rId91"/>
    <p:sldId id="600" r:id="rId92"/>
    <p:sldId id="601" r:id="rId93"/>
    <p:sldId id="602" r:id="rId94"/>
    <p:sldId id="603" r:id="rId95"/>
    <p:sldId id="604" r:id="rId96"/>
    <p:sldId id="605" r:id="rId97"/>
    <p:sldId id="606" r:id="rId98"/>
    <p:sldId id="607" r:id="rId99"/>
    <p:sldId id="608" r:id="rId100"/>
    <p:sldId id="609" r:id="rId101"/>
    <p:sldId id="610" r:id="rId102"/>
    <p:sldId id="611" r:id="rId103"/>
    <p:sldId id="612" r:id="rId104"/>
    <p:sldId id="613" r:id="rId105"/>
    <p:sldId id="614" r:id="rId106"/>
    <p:sldId id="615" r:id="rId107"/>
    <p:sldId id="616" r:id="rId108"/>
    <p:sldId id="617" r:id="rId109"/>
    <p:sldId id="618" r:id="rId110"/>
    <p:sldId id="619" r:id="rId111"/>
    <p:sldId id="620" r:id="rId112"/>
    <p:sldId id="621" r:id="rId113"/>
    <p:sldId id="622" r:id="rId114"/>
    <p:sldId id="623" r:id="rId115"/>
    <p:sldId id="624" r:id="rId116"/>
    <p:sldId id="625" r:id="rId117"/>
    <p:sldId id="626" r:id="rId118"/>
    <p:sldId id="627" r:id="rId119"/>
    <p:sldId id="628" r:id="rId120"/>
    <p:sldId id="629" r:id="rId121"/>
    <p:sldId id="630" r:id="rId122"/>
    <p:sldId id="631" r:id="rId123"/>
    <p:sldId id="632" r:id="rId124"/>
    <p:sldId id="633" r:id="rId125"/>
    <p:sldId id="634" r:id="rId126"/>
    <p:sldId id="635" r:id="rId127"/>
    <p:sldId id="636" r:id="rId128"/>
    <p:sldId id="637" r:id="rId129"/>
    <p:sldId id="638" r:id="rId130"/>
    <p:sldId id="639" r:id="rId131"/>
    <p:sldId id="648" r:id="rId133"/>
    <p:sldId id="649" r:id="rId134"/>
    <p:sldId id="650" r:id="rId135"/>
    <p:sldId id="651" r:id="rId136"/>
    <p:sldId id="652" r:id="rId137"/>
    <p:sldId id="653" r:id="rId138"/>
    <p:sldId id="654" r:id="rId139"/>
    <p:sldId id="655" r:id="rId140"/>
    <p:sldId id="656" r:id="rId141"/>
    <p:sldId id="657" r:id="rId142"/>
    <p:sldId id="659" r:id="rId143"/>
    <p:sldId id="660" r:id="rId144"/>
    <p:sldId id="661" r:id="rId145"/>
    <p:sldId id="742" r:id="rId146"/>
    <p:sldId id="641" r:id="rId147"/>
    <p:sldId id="642" r:id="rId148"/>
    <p:sldId id="643" r:id="rId149"/>
    <p:sldId id="644" r:id="rId150"/>
    <p:sldId id="645" r:id="rId151"/>
    <p:sldId id="646" r:id="rId152"/>
    <p:sldId id="647" r:id="rId153"/>
    <p:sldId id="543" r:id="rId154"/>
    <p:sldId id="665" r:id="rId155"/>
    <p:sldId id="524" r:id="rId156"/>
    <p:sldId id="525" r:id="rId157"/>
    <p:sldId id="526" r:id="rId158"/>
    <p:sldId id="527" r:id="rId159"/>
    <p:sldId id="528" r:id="rId160"/>
    <p:sldId id="529" r:id="rId161"/>
    <p:sldId id="530" r:id="rId162"/>
    <p:sldId id="531" r:id="rId163"/>
    <p:sldId id="532" r:id="rId164"/>
    <p:sldId id="670" r:id="rId165"/>
    <p:sldId id="687" r:id="rId166"/>
    <p:sldId id="688" r:id="rId167"/>
    <p:sldId id="689" r:id="rId168"/>
    <p:sldId id="690" r:id="rId169"/>
    <p:sldId id="691" r:id="rId170"/>
    <p:sldId id="743" r:id="rId171"/>
    <p:sldId id="671" r:id="rId172"/>
    <p:sldId id="672" r:id="rId173"/>
    <p:sldId id="673" r:id="rId174"/>
    <p:sldId id="674" r:id="rId175"/>
    <p:sldId id="675" r:id="rId176"/>
    <p:sldId id="676" r:id="rId177"/>
    <p:sldId id="677" r:id="rId178"/>
    <p:sldId id="678" r:id="rId179"/>
    <p:sldId id="679" r:id="rId180"/>
    <p:sldId id="680" r:id="rId181"/>
    <p:sldId id="681" r:id="rId182"/>
    <p:sldId id="682" r:id="rId183"/>
    <p:sldId id="683" r:id="rId184"/>
    <p:sldId id="684" r:id="rId185"/>
    <p:sldId id="685" r:id="rId186"/>
    <p:sldId id="686" r:id="rId187"/>
    <p:sldId id="692" r:id="rId188"/>
    <p:sldId id="745" r:id="rId189"/>
    <p:sldId id="746" r:id="rId190"/>
    <p:sldId id="693" r:id="rId191"/>
    <p:sldId id="694" r:id="rId192"/>
    <p:sldId id="695" r:id="rId193"/>
    <p:sldId id="696" r:id="rId194"/>
    <p:sldId id="697" r:id="rId195"/>
    <p:sldId id="698" r:id="rId196"/>
    <p:sldId id="744" r:id="rId197"/>
    <p:sldId id="699" r:id="rId198"/>
    <p:sldId id="701" r:id="rId199"/>
    <p:sldId id="702" r:id="rId200"/>
    <p:sldId id="703" r:id="rId201"/>
    <p:sldId id="704" r:id="rId202"/>
    <p:sldId id="705" r:id="rId203"/>
    <p:sldId id="706" r:id="rId204"/>
    <p:sldId id="707" r:id="rId205"/>
    <p:sldId id="708" r:id="rId206"/>
    <p:sldId id="709" r:id="rId207"/>
    <p:sldId id="710" r:id="rId208"/>
    <p:sldId id="711" r:id="rId209"/>
    <p:sldId id="712" r:id="rId210"/>
    <p:sldId id="713" r:id="rId211"/>
    <p:sldId id="714" r:id="rId212"/>
    <p:sldId id="717" r:id="rId213"/>
    <p:sldId id="718" r:id="rId214"/>
    <p:sldId id="719" r:id="rId215"/>
    <p:sldId id="720" r:id="rId216"/>
    <p:sldId id="721" r:id="rId217"/>
    <p:sldId id="722" r:id="rId218"/>
    <p:sldId id="723" r:id="rId219"/>
    <p:sldId id="724" r:id="rId220"/>
    <p:sldId id="725" r:id="rId221"/>
    <p:sldId id="726" r:id="rId222"/>
    <p:sldId id="727" r:id="rId223"/>
    <p:sldId id="736" r:id="rId224"/>
    <p:sldId id="728" r:id="rId225"/>
    <p:sldId id="738" r:id="rId226"/>
    <p:sldId id="729" r:id="rId227"/>
    <p:sldId id="730" r:id="rId228"/>
    <p:sldId id="731" r:id="rId229"/>
    <p:sldId id="732" r:id="rId230"/>
    <p:sldId id="733" r:id="rId231"/>
    <p:sldId id="734" r:id="rId232"/>
    <p:sldId id="735" r:id="rId233"/>
    <p:sldId id="715" r:id="rId234"/>
    <p:sldId id="716" r:id="rId235"/>
    <p:sldId id="514" r:id="rId236"/>
    <p:sldId id="741" r:id="rId237"/>
    <p:sldId id="747" r:id="rId238"/>
    <p:sldId id="739" r:id="rId239"/>
    <p:sldId id="740" r:id="rId240"/>
    <p:sldId id="669" r:id="rId241"/>
    <p:sldId id="668" r:id="rId242"/>
    <p:sldId id="748" r:id="rId2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3366FF"/>
    <a:srgbClr val="008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6" Type="http://schemas.openxmlformats.org/officeDocument/2006/relationships/tableStyles" Target="tableStyles.xml"/><Relationship Id="rId245" Type="http://schemas.openxmlformats.org/officeDocument/2006/relationships/viewProps" Target="viewProps.xml"/><Relationship Id="rId244" Type="http://schemas.openxmlformats.org/officeDocument/2006/relationships/presProps" Target="presProps.xml"/><Relationship Id="rId243" Type="http://schemas.openxmlformats.org/officeDocument/2006/relationships/slide" Target="slides/slide240.xml"/><Relationship Id="rId242" Type="http://schemas.openxmlformats.org/officeDocument/2006/relationships/slide" Target="slides/slide239.xml"/><Relationship Id="rId241" Type="http://schemas.openxmlformats.org/officeDocument/2006/relationships/slide" Target="slides/slide238.xml"/><Relationship Id="rId240" Type="http://schemas.openxmlformats.org/officeDocument/2006/relationships/slide" Target="slides/slide237.xml"/><Relationship Id="rId24" Type="http://schemas.openxmlformats.org/officeDocument/2006/relationships/slide" Target="slides/slide22.xml"/><Relationship Id="rId239" Type="http://schemas.openxmlformats.org/officeDocument/2006/relationships/slide" Target="slides/slide236.xml"/><Relationship Id="rId238" Type="http://schemas.openxmlformats.org/officeDocument/2006/relationships/slide" Target="slides/slide235.xml"/><Relationship Id="rId237" Type="http://schemas.openxmlformats.org/officeDocument/2006/relationships/slide" Target="slides/slide234.xml"/><Relationship Id="rId236" Type="http://schemas.openxmlformats.org/officeDocument/2006/relationships/slide" Target="slides/slide233.xml"/><Relationship Id="rId235" Type="http://schemas.openxmlformats.org/officeDocument/2006/relationships/slide" Target="slides/slide232.xml"/><Relationship Id="rId234" Type="http://schemas.openxmlformats.org/officeDocument/2006/relationships/slide" Target="slides/slide231.xml"/><Relationship Id="rId233" Type="http://schemas.openxmlformats.org/officeDocument/2006/relationships/slide" Target="slides/slide230.xml"/><Relationship Id="rId232" Type="http://schemas.openxmlformats.org/officeDocument/2006/relationships/slide" Target="slides/slide229.xml"/><Relationship Id="rId231" Type="http://schemas.openxmlformats.org/officeDocument/2006/relationships/slide" Target="slides/slide228.xml"/><Relationship Id="rId230" Type="http://schemas.openxmlformats.org/officeDocument/2006/relationships/slide" Target="slides/slide227.xml"/><Relationship Id="rId23" Type="http://schemas.openxmlformats.org/officeDocument/2006/relationships/slide" Target="slides/slide21.xml"/><Relationship Id="rId229" Type="http://schemas.openxmlformats.org/officeDocument/2006/relationships/slide" Target="slides/slide226.xml"/><Relationship Id="rId228" Type="http://schemas.openxmlformats.org/officeDocument/2006/relationships/slide" Target="slides/slide225.xml"/><Relationship Id="rId227" Type="http://schemas.openxmlformats.org/officeDocument/2006/relationships/slide" Target="slides/slide224.xml"/><Relationship Id="rId226" Type="http://schemas.openxmlformats.org/officeDocument/2006/relationships/slide" Target="slides/slide223.xml"/><Relationship Id="rId225" Type="http://schemas.openxmlformats.org/officeDocument/2006/relationships/slide" Target="slides/slide222.xml"/><Relationship Id="rId224" Type="http://schemas.openxmlformats.org/officeDocument/2006/relationships/slide" Target="slides/slide221.xml"/><Relationship Id="rId223" Type="http://schemas.openxmlformats.org/officeDocument/2006/relationships/slide" Target="slides/slide220.xml"/><Relationship Id="rId222" Type="http://schemas.openxmlformats.org/officeDocument/2006/relationships/slide" Target="slides/slide219.xml"/><Relationship Id="rId221" Type="http://schemas.openxmlformats.org/officeDocument/2006/relationships/slide" Target="slides/slide218.xml"/><Relationship Id="rId220" Type="http://schemas.openxmlformats.org/officeDocument/2006/relationships/slide" Target="slides/slide217.xml"/><Relationship Id="rId22" Type="http://schemas.openxmlformats.org/officeDocument/2006/relationships/slide" Target="slides/slide20.xml"/><Relationship Id="rId219" Type="http://schemas.openxmlformats.org/officeDocument/2006/relationships/slide" Target="slides/slide216.xml"/><Relationship Id="rId218" Type="http://schemas.openxmlformats.org/officeDocument/2006/relationships/slide" Target="slides/slide215.xml"/><Relationship Id="rId217" Type="http://schemas.openxmlformats.org/officeDocument/2006/relationships/slide" Target="slides/slide214.xml"/><Relationship Id="rId216" Type="http://schemas.openxmlformats.org/officeDocument/2006/relationships/slide" Target="slides/slide213.xml"/><Relationship Id="rId215" Type="http://schemas.openxmlformats.org/officeDocument/2006/relationships/slide" Target="slides/slide212.xml"/><Relationship Id="rId214" Type="http://schemas.openxmlformats.org/officeDocument/2006/relationships/slide" Target="slides/slide211.xml"/><Relationship Id="rId213" Type="http://schemas.openxmlformats.org/officeDocument/2006/relationships/slide" Target="slides/slide210.xml"/><Relationship Id="rId212" Type="http://schemas.openxmlformats.org/officeDocument/2006/relationships/slide" Target="slides/slide209.xml"/><Relationship Id="rId211" Type="http://schemas.openxmlformats.org/officeDocument/2006/relationships/slide" Target="slides/slide208.xml"/><Relationship Id="rId210" Type="http://schemas.openxmlformats.org/officeDocument/2006/relationships/slide" Target="slides/slide207.xml"/><Relationship Id="rId21" Type="http://schemas.openxmlformats.org/officeDocument/2006/relationships/slide" Target="slides/slide19.xml"/><Relationship Id="rId209" Type="http://schemas.openxmlformats.org/officeDocument/2006/relationships/slide" Target="slides/slide206.xml"/><Relationship Id="rId208" Type="http://schemas.openxmlformats.org/officeDocument/2006/relationships/slide" Target="slides/slide205.xml"/><Relationship Id="rId207" Type="http://schemas.openxmlformats.org/officeDocument/2006/relationships/slide" Target="slides/slide204.xml"/><Relationship Id="rId206" Type="http://schemas.openxmlformats.org/officeDocument/2006/relationships/slide" Target="slides/slide203.xml"/><Relationship Id="rId205" Type="http://schemas.openxmlformats.org/officeDocument/2006/relationships/slide" Target="slides/slide202.xml"/><Relationship Id="rId204" Type="http://schemas.openxmlformats.org/officeDocument/2006/relationships/slide" Target="slides/slide201.xml"/><Relationship Id="rId203" Type="http://schemas.openxmlformats.org/officeDocument/2006/relationships/slide" Target="slides/slide200.xml"/><Relationship Id="rId202" Type="http://schemas.openxmlformats.org/officeDocument/2006/relationships/slide" Target="slides/slide199.xml"/><Relationship Id="rId201" Type="http://schemas.openxmlformats.org/officeDocument/2006/relationships/slide" Target="slides/slide198.xml"/><Relationship Id="rId200" Type="http://schemas.openxmlformats.org/officeDocument/2006/relationships/slide" Target="slides/slide197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9" Type="http://schemas.openxmlformats.org/officeDocument/2006/relationships/slide" Target="slides/slide196.xml"/><Relationship Id="rId198" Type="http://schemas.openxmlformats.org/officeDocument/2006/relationships/slide" Target="slides/slide195.xml"/><Relationship Id="rId197" Type="http://schemas.openxmlformats.org/officeDocument/2006/relationships/slide" Target="slides/slide194.xml"/><Relationship Id="rId196" Type="http://schemas.openxmlformats.org/officeDocument/2006/relationships/slide" Target="slides/slide193.xml"/><Relationship Id="rId195" Type="http://schemas.openxmlformats.org/officeDocument/2006/relationships/slide" Target="slides/slide192.xml"/><Relationship Id="rId194" Type="http://schemas.openxmlformats.org/officeDocument/2006/relationships/slide" Target="slides/slide191.xml"/><Relationship Id="rId193" Type="http://schemas.openxmlformats.org/officeDocument/2006/relationships/slide" Target="slides/slide190.xml"/><Relationship Id="rId192" Type="http://schemas.openxmlformats.org/officeDocument/2006/relationships/slide" Target="slides/slide189.xml"/><Relationship Id="rId191" Type="http://schemas.openxmlformats.org/officeDocument/2006/relationships/slide" Target="slides/slide188.xml"/><Relationship Id="rId190" Type="http://schemas.openxmlformats.org/officeDocument/2006/relationships/slide" Target="slides/slide187.xml"/><Relationship Id="rId19" Type="http://schemas.openxmlformats.org/officeDocument/2006/relationships/slide" Target="slides/slide17.xml"/><Relationship Id="rId189" Type="http://schemas.openxmlformats.org/officeDocument/2006/relationships/slide" Target="slides/slide186.xml"/><Relationship Id="rId188" Type="http://schemas.openxmlformats.org/officeDocument/2006/relationships/slide" Target="slides/slide185.xml"/><Relationship Id="rId187" Type="http://schemas.openxmlformats.org/officeDocument/2006/relationships/slide" Target="slides/slide184.xml"/><Relationship Id="rId186" Type="http://schemas.openxmlformats.org/officeDocument/2006/relationships/slide" Target="slides/slide183.xml"/><Relationship Id="rId185" Type="http://schemas.openxmlformats.org/officeDocument/2006/relationships/slide" Target="slides/slide182.xml"/><Relationship Id="rId184" Type="http://schemas.openxmlformats.org/officeDocument/2006/relationships/slide" Target="slides/slide181.xml"/><Relationship Id="rId183" Type="http://schemas.openxmlformats.org/officeDocument/2006/relationships/slide" Target="slides/slide180.xml"/><Relationship Id="rId182" Type="http://schemas.openxmlformats.org/officeDocument/2006/relationships/slide" Target="slides/slide179.xml"/><Relationship Id="rId181" Type="http://schemas.openxmlformats.org/officeDocument/2006/relationships/slide" Target="slides/slide178.xml"/><Relationship Id="rId180" Type="http://schemas.openxmlformats.org/officeDocument/2006/relationships/slide" Target="slides/slide177.xml"/><Relationship Id="rId18" Type="http://schemas.openxmlformats.org/officeDocument/2006/relationships/slide" Target="slides/slide16.xml"/><Relationship Id="rId179" Type="http://schemas.openxmlformats.org/officeDocument/2006/relationships/slide" Target="slides/slide176.xml"/><Relationship Id="rId178" Type="http://schemas.openxmlformats.org/officeDocument/2006/relationships/slide" Target="slides/slide175.xml"/><Relationship Id="rId177" Type="http://schemas.openxmlformats.org/officeDocument/2006/relationships/slide" Target="slides/slide174.xml"/><Relationship Id="rId176" Type="http://schemas.openxmlformats.org/officeDocument/2006/relationships/slide" Target="slides/slide173.xml"/><Relationship Id="rId175" Type="http://schemas.openxmlformats.org/officeDocument/2006/relationships/slide" Target="slides/slide172.xml"/><Relationship Id="rId174" Type="http://schemas.openxmlformats.org/officeDocument/2006/relationships/slide" Target="slides/slide171.xml"/><Relationship Id="rId173" Type="http://schemas.openxmlformats.org/officeDocument/2006/relationships/slide" Target="slides/slide170.xml"/><Relationship Id="rId172" Type="http://schemas.openxmlformats.org/officeDocument/2006/relationships/slide" Target="slides/slide169.xml"/><Relationship Id="rId171" Type="http://schemas.openxmlformats.org/officeDocument/2006/relationships/slide" Target="slides/slide168.xml"/><Relationship Id="rId170" Type="http://schemas.openxmlformats.org/officeDocument/2006/relationships/slide" Target="slides/slide167.xml"/><Relationship Id="rId17" Type="http://schemas.openxmlformats.org/officeDocument/2006/relationships/slide" Target="slides/slide15.xml"/><Relationship Id="rId169" Type="http://schemas.openxmlformats.org/officeDocument/2006/relationships/slide" Target="slides/slide166.xml"/><Relationship Id="rId168" Type="http://schemas.openxmlformats.org/officeDocument/2006/relationships/slide" Target="slides/slide165.xml"/><Relationship Id="rId167" Type="http://schemas.openxmlformats.org/officeDocument/2006/relationships/slide" Target="slides/slide164.xml"/><Relationship Id="rId166" Type="http://schemas.openxmlformats.org/officeDocument/2006/relationships/slide" Target="slides/slide163.xml"/><Relationship Id="rId165" Type="http://schemas.openxmlformats.org/officeDocument/2006/relationships/slide" Target="slides/slide162.xml"/><Relationship Id="rId164" Type="http://schemas.openxmlformats.org/officeDocument/2006/relationships/slide" Target="slides/slide161.xml"/><Relationship Id="rId163" Type="http://schemas.openxmlformats.org/officeDocument/2006/relationships/slide" Target="slides/slide160.xml"/><Relationship Id="rId162" Type="http://schemas.openxmlformats.org/officeDocument/2006/relationships/slide" Target="slides/slide159.xml"/><Relationship Id="rId161" Type="http://schemas.openxmlformats.org/officeDocument/2006/relationships/slide" Target="slides/slide158.xml"/><Relationship Id="rId160" Type="http://schemas.openxmlformats.org/officeDocument/2006/relationships/slide" Target="slides/slide157.xml"/><Relationship Id="rId16" Type="http://schemas.openxmlformats.org/officeDocument/2006/relationships/slide" Target="slides/slide14.xml"/><Relationship Id="rId159" Type="http://schemas.openxmlformats.org/officeDocument/2006/relationships/slide" Target="slides/slide156.xml"/><Relationship Id="rId158" Type="http://schemas.openxmlformats.org/officeDocument/2006/relationships/slide" Target="slides/slide155.xml"/><Relationship Id="rId157" Type="http://schemas.openxmlformats.org/officeDocument/2006/relationships/slide" Target="slides/slide154.xml"/><Relationship Id="rId156" Type="http://schemas.openxmlformats.org/officeDocument/2006/relationships/slide" Target="slides/slide153.xml"/><Relationship Id="rId155" Type="http://schemas.openxmlformats.org/officeDocument/2006/relationships/slide" Target="slides/slide152.xml"/><Relationship Id="rId154" Type="http://schemas.openxmlformats.org/officeDocument/2006/relationships/slide" Target="slides/slide151.xml"/><Relationship Id="rId153" Type="http://schemas.openxmlformats.org/officeDocument/2006/relationships/slide" Target="slides/slide150.xml"/><Relationship Id="rId152" Type="http://schemas.openxmlformats.org/officeDocument/2006/relationships/slide" Target="slides/slide149.xml"/><Relationship Id="rId151" Type="http://schemas.openxmlformats.org/officeDocument/2006/relationships/slide" Target="slides/slide148.xml"/><Relationship Id="rId150" Type="http://schemas.openxmlformats.org/officeDocument/2006/relationships/slide" Target="slides/slide147.xml"/><Relationship Id="rId15" Type="http://schemas.openxmlformats.org/officeDocument/2006/relationships/slide" Target="slides/slide13.xml"/><Relationship Id="rId149" Type="http://schemas.openxmlformats.org/officeDocument/2006/relationships/slide" Target="slides/slide146.xml"/><Relationship Id="rId148" Type="http://schemas.openxmlformats.org/officeDocument/2006/relationships/slide" Target="slides/slide145.xml"/><Relationship Id="rId147" Type="http://schemas.openxmlformats.org/officeDocument/2006/relationships/slide" Target="slides/slide144.xml"/><Relationship Id="rId146" Type="http://schemas.openxmlformats.org/officeDocument/2006/relationships/slide" Target="slides/slide143.xml"/><Relationship Id="rId145" Type="http://schemas.openxmlformats.org/officeDocument/2006/relationships/slide" Target="slides/slide142.xml"/><Relationship Id="rId144" Type="http://schemas.openxmlformats.org/officeDocument/2006/relationships/slide" Target="slides/slide141.xml"/><Relationship Id="rId143" Type="http://schemas.openxmlformats.org/officeDocument/2006/relationships/slide" Target="slides/slide140.xml"/><Relationship Id="rId142" Type="http://schemas.openxmlformats.org/officeDocument/2006/relationships/slide" Target="slides/slide139.xml"/><Relationship Id="rId141" Type="http://schemas.openxmlformats.org/officeDocument/2006/relationships/slide" Target="slides/slide138.xml"/><Relationship Id="rId140" Type="http://schemas.openxmlformats.org/officeDocument/2006/relationships/slide" Target="slides/slide137.xml"/><Relationship Id="rId14" Type="http://schemas.openxmlformats.org/officeDocument/2006/relationships/slide" Target="slides/slide12.xml"/><Relationship Id="rId139" Type="http://schemas.openxmlformats.org/officeDocument/2006/relationships/slide" Target="slides/slide136.xml"/><Relationship Id="rId138" Type="http://schemas.openxmlformats.org/officeDocument/2006/relationships/slide" Target="slides/slide135.xml"/><Relationship Id="rId137" Type="http://schemas.openxmlformats.org/officeDocument/2006/relationships/slide" Target="slides/slide134.xml"/><Relationship Id="rId136" Type="http://schemas.openxmlformats.org/officeDocument/2006/relationships/slide" Target="slides/slide133.xml"/><Relationship Id="rId135" Type="http://schemas.openxmlformats.org/officeDocument/2006/relationships/slide" Target="slides/slide132.xml"/><Relationship Id="rId134" Type="http://schemas.openxmlformats.org/officeDocument/2006/relationships/slide" Target="slides/slide131.xml"/><Relationship Id="rId133" Type="http://schemas.openxmlformats.org/officeDocument/2006/relationships/slide" Target="slides/slide130.xml"/><Relationship Id="rId132" Type="http://schemas.openxmlformats.org/officeDocument/2006/relationships/notesMaster" Target="notesMasters/notesMaster1.xml"/><Relationship Id="rId131" Type="http://schemas.openxmlformats.org/officeDocument/2006/relationships/slide" Target="slides/slide129.xml"/><Relationship Id="rId130" Type="http://schemas.openxmlformats.org/officeDocument/2006/relationships/slide" Target="slides/slide128.xml"/><Relationship Id="rId13" Type="http://schemas.openxmlformats.org/officeDocument/2006/relationships/slide" Target="slides/slide11.xml"/><Relationship Id="rId129" Type="http://schemas.openxmlformats.org/officeDocument/2006/relationships/slide" Target="slides/slide127.xml"/><Relationship Id="rId128" Type="http://schemas.openxmlformats.org/officeDocument/2006/relationships/slide" Target="slides/slide126.xml"/><Relationship Id="rId127" Type="http://schemas.openxmlformats.org/officeDocument/2006/relationships/slide" Target="slides/slide125.xml"/><Relationship Id="rId126" Type="http://schemas.openxmlformats.org/officeDocument/2006/relationships/slide" Target="slides/slide124.xml"/><Relationship Id="rId125" Type="http://schemas.openxmlformats.org/officeDocument/2006/relationships/slide" Target="slides/slide123.xml"/><Relationship Id="rId124" Type="http://schemas.openxmlformats.org/officeDocument/2006/relationships/slide" Target="slides/slide122.xml"/><Relationship Id="rId123" Type="http://schemas.openxmlformats.org/officeDocument/2006/relationships/slide" Target="slides/slide121.xml"/><Relationship Id="rId122" Type="http://schemas.openxmlformats.org/officeDocument/2006/relationships/slide" Target="slides/slide120.xml"/><Relationship Id="rId121" Type="http://schemas.openxmlformats.org/officeDocument/2006/relationships/slide" Target="slides/slide119.xml"/><Relationship Id="rId120" Type="http://schemas.openxmlformats.org/officeDocument/2006/relationships/slide" Target="slides/slide118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8D1F7-FC36-4C6E-8633-60E16C13E8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D4DA7-2524-42EB-B34D-C951699E50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D4DA7-2524-42EB-B34D-C951699E5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悦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读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乐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写，因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施教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日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积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月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累，素养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自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成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8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  <a:endParaRPr lang="en-US" altLang="zh-CN" sz="80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考奴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学习常态</a:t>
            </a:r>
            <a:endParaRPr lang="zh-CN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良庖岁更：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割，</a:t>
            </a:r>
            <a:endParaRPr lang="en-US" altLang="zh-CN" sz="9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族庖月更：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折；</a:t>
            </a:r>
            <a:endParaRPr lang="en-US" altLang="zh-CN" sz="9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庖丁未更：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空。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en-US" altLang="zh-CN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en-US" sz="96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庖丁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解牛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避实就空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庄子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养生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避实就虚</a:t>
            </a:r>
            <a:endParaRPr lang="zh-CN" altLang="en-US" sz="96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zh-CN" altLang="en-US" sz="88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回避矛盾，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虚静无为；  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不求知识，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不争名利。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除</a:t>
            </a:r>
            <a:r>
              <a:rPr lang="zh-CN" altLang="en-US" sz="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养生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外，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庖丁解牛还能给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哪些哲理启示？</a:t>
            </a:r>
            <a:endParaRPr lang="zh-CN" altLang="en-US" sz="8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除</a:t>
            </a:r>
            <a:r>
              <a:rPr lang="zh-CN" altLang="en-US" sz="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养生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外，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庖丁解牛还能给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哪些哲理启示？</a:t>
            </a:r>
            <a:endParaRPr lang="zh-CN" altLang="en-US" sz="8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只有勤学苦练，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才能技艺高超。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得道者圣，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得技者匠。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小心驶得万年船。</a:t>
            </a:r>
            <a:endParaRPr lang="zh-CN" altLang="en-US" sz="7200" b="1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学生当堂评课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（未署名）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听师一课，受益颇深。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领略语文之美，体会文言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之精。熟读精思令吾受益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匪浅。一节课却令吾深有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所思。真是回味无穷，愿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有一日再听老师讲课。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今天这节课完全打破了我往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常对文言文的看法。今天的讲课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并不是为了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应试教育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，而是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为了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素质教育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。是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使其言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皆若出于吾之口，使其意皆若出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于吾之心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的课。年老的老师知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识渊博，幽默诙谐，丝毫没有因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为稍稍出言不逊而生气，所以课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十分出色。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endParaRPr lang="zh-CN" altLang="en-US" sz="4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感谢老师用您博学的思想和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精湛的讲评使我们享受了一节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endParaRPr 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学生与老师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的课堂。不需要死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记硬背，就在您的领导下大致背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下了全篇。我们应该认同，继续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下去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绿色语文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的思想。这一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课很宝贵，很难忘。谢谢您的赠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言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我的青春，我做主！</a:t>
            </a:r>
            <a:endParaRPr lang="zh-CN" altLang="en-US" sz="48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4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举头望明月，</a:t>
            </a: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低头写作业；</a:t>
            </a:r>
            <a:endParaRPr lang="zh-CN" altLang="en-US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商女不知亡国恨，</a:t>
            </a: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一天到晚写作业；</a:t>
            </a:r>
            <a:endParaRPr lang="zh-CN" altLang="en-US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8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zh-CN" sz="86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语言精炼，气势豪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放，风趣幽默，哲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理深厚，引人深思。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可谓是文化昆仑！</a:t>
            </a:r>
            <a:endParaRPr lang="zh-CN" altLang="en-US" sz="80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80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8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6300"/>
              </a:lnSpc>
              <a:buNone/>
            </a:pPr>
            <a:r>
              <a:rPr lang="zh-CN" altLang="en-US" sz="4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不仅幽默风趣，课堂每一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处也都拿捏的极为精准，有大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家之风范。声音如洪钟，全无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六十有余之态，十分佩服。文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言条理透彻清晰。结束之时，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真正体会到了您课前所讲您是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最爱语文的老师</a:t>
            </a:r>
            <a:r>
              <a:rPr 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！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endParaRPr lang="zh-CN" altLang="en-US" sz="5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语言精当，文采飞扬；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精神抖擞，底蕴深厚；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铭记经典，相见恨晚。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愿从此刻，徜徉书海。</a:t>
            </a:r>
            <a:endParaRPr lang="zh-CN" altLang="en-US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72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先生所言，融会贯通，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不拘一格；课堂连贯，气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氛活跃，热情洋溢；所教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方法，超越应试，有关人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生。不愧为大家之风，唯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有景仰。</a:t>
            </a:r>
            <a:endParaRPr lang="zh-CN" altLang="en-US" sz="60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6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语言皆出自汝口，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道义皆出自汝心。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老骥伏枥，志在千里。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虽已暮年，壮心不已。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汝之精髓，不可不修，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不可不悟，不可不感，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不可不叹！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zh-CN" altLang="en-US" sz="5400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62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美哉！老师所讲，均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200"/>
              </a:lnSpc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为我从前读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庄子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时难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200"/>
              </a:lnSpc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以领悟之处，讲解独到、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200"/>
              </a:lnSpc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深刻，且富于激情活力，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200"/>
              </a:lnSpc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语气语调甚为振奋，令人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200"/>
              </a:lnSpc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耳目一新，有余音绕梁三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200"/>
              </a:lnSpc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日不绝之感。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200"/>
              </a:lnSpc>
              <a:buNone/>
            </a:pPr>
            <a:endParaRPr lang="zh-CN" altLang="en-US" sz="54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200"/>
              </a:lnSpc>
              <a:buNone/>
            </a:pPr>
            <a:endParaRPr lang="zh-CN" altLang="en-US" sz="54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en-US" altLang="zh-CN" sz="65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65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新意代昔愁，惊喜不胜收。</a:t>
            </a:r>
            <a:endParaRPr lang="en-US" altLang="zh-CN" sz="65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65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轻云剪过幕，未老道风流。</a:t>
            </a:r>
            <a:endParaRPr lang="en-US" altLang="zh-CN" sz="65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65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箫增青梅去，笛来上月楼。</a:t>
            </a:r>
            <a:endParaRPr lang="en-US" altLang="zh-CN" sz="65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65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何言以怀感，夫惟记千秋。</a:t>
            </a:r>
            <a:endParaRPr lang="en-US" altLang="zh-CN" sz="65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65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en-US" altLang="zh-CN" sz="65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5400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5400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嘻！善哉！第一次知道语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文还可以这么学，有一种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呼之欲出的感觉。这次课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就像火把一般，重新点燃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了我心中藏匿已久的学习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语文的火种。</a:t>
            </a:r>
            <a:endParaRPr lang="zh-CN" altLang="en-US" sz="60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60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6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先生所教之课令我受用</a:t>
            </a:r>
            <a:endParaRPr lang="en-US" altLang="zh-CN" sz="2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终生。您为我们展现了中</a:t>
            </a:r>
            <a:endParaRPr lang="en-US" altLang="zh-CN" sz="2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华文化之精粹之魅力。您</a:t>
            </a:r>
            <a:endParaRPr lang="en-US" altLang="zh-CN" sz="2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虽已年迈却仍为斗士，拥</a:t>
            </a:r>
            <a:endParaRPr lang="en-US" altLang="zh-CN" sz="2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有语文魂的斗士。学生有</a:t>
            </a:r>
            <a:endParaRPr lang="en-US" altLang="zh-CN" sz="2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幸闻先生一言，必以铭记。</a:t>
            </a:r>
            <a:endParaRPr lang="en-US" altLang="zh-CN" sz="2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zh-CN" altLang="en-US" sz="24000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24000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听了这堂课，感觉语言不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是语言，是艺术了。这种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学习不仅有</a:t>
            </a:r>
            <a:r>
              <a:rPr 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术</a:t>
            </a:r>
            <a:r>
              <a:rPr 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，有方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法；更有</a:t>
            </a:r>
            <a:r>
              <a:rPr 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艺</a:t>
            </a:r>
            <a:r>
              <a:rPr 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，有美感。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我也想说</a:t>
            </a:r>
            <a:r>
              <a:rPr 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嘻，善哉！</a:t>
            </a:r>
            <a:r>
              <a:rPr 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endParaRPr 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啊！</a:t>
            </a:r>
            <a:endParaRPr lang="zh-CN" altLang="en-US" sz="60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6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洛阳亲友如相问，</a:t>
            </a: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就说我在写作业；</a:t>
            </a:r>
            <a:endParaRPr lang="zh-CN" altLang="en-US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垂死病中惊坐起，</a:t>
            </a: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今天还没写作业；</a:t>
            </a:r>
            <a:endParaRPr lang="zh-CN" altLang="en-US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zh-CN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你若我师，虽相识半日，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但我信受益终身。你的课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令我激情四射，充满了活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力，我相信自己会拔毛断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喙，如鹰一样蜕变重生。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6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先生所言，融会贯通，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不拘一格；课堂连贯，气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氛活跃，热情洋溢；所教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方法，超越应试，有关人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生。不愧为大家之风，唯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有景仰。</a:t>
            </a:r>
            <a:endParaRPr lang="zh-CN" altLang="en-US" sz="60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6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文学素养过深，望尘莫及。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学问无边无涯，望洋兴叹。我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相信老师的学问不止在于此，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而您在我心目中，也树立了</a:t>
            </a:r>
            <a:r>
              <a:rPr 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endParaRPr 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文学老顽童</a:t>
            </a:r>
            <a:r>
              <a:rPr 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的形象。教学之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风，为学生一生之榜样！</a:t>
            </a:r>
            <a:r>
              <a:rPr 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en-US" sz="54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54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语言皆出自汝口，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道义皆出自汝心。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老骥伏枥，志在千里。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虽已暮年，壮心不已。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汝之精髓，不可不修，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不可不悟，不可不感，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不可不叹！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zh-CN" altLang="en-US" sz="5400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听师一课，受益颇深。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领略语文之美，体会文言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之精。熟读精思令吾受益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匪浅。一节课却令吾深有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所思。真是回味无穷，愿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有一日再听老师讲课。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今天这节课完全打破了我往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常对文言文的看法。今天的讲课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并不是为了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应试教育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，而是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为了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素质教育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。是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使其言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皆若出于吾之口，使其意皆若出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于吾之心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的课。年老的老师知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识渊博，幽默诙谐，丝毫没有因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为稍稍出言不逊而生气，所以课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十分出色。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800"/>
              </a:lnSpc>
              <a:buNone/>
            </a:pPr>
            <a:endParaRPr lang="zh-CN" altLang="en-US" sz="4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语言精当，文采飞扬；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精神抖擞，底蕴深厚；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铭记经典，相见恨晚。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愿从此刻，徜徉书海。</a:t>
            </a:r>
            <a:endParaRPr lang="zh-CN" altLang="en-US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72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语言精炼，气势豪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放，风趣幽默，哲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理深厚，引人深思。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可谓是文化昆仑！</a:t>
            </a:r>
            <a:endParaRPr lang="zh-CN" altLang="en-US" sz="80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80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8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6300"/>
              </a:lnSpc>
              <a:buNone/>
            </a:pPr>
            <a:r>
              <a:rPr lang="zh-CN" altLang="en-US" sz="4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不仅幽默风趣，课堂每一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处也都拿捏的极为精准，有大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家之风范。声音如洪钟，全无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六十有余之态，十分佩服。文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言条理透彻清晰。结束之时，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真正体会到了您课前所讲您是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最爱语文的老师</a:t>
            </a:r>
            <a:r>
              <a:rPr 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！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6300"/>
              </a:lnSpc>
              <a:buNone/>
            </a:pPr>
            <a:endParaRPr lang="zh-CN" altLang="en-US" sz="5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感谢老师用您博学的思想和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精湛的讲评使我们享受了一节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endParaRPr 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学生与老师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的课堂。不需要死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记硬背，就在您的领导下大致背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下了全篇。我们应该认同，继续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下去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绿色语文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的思想。这一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课很宝贵，很难忘。谢谢您的赠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言</a:t>
            </a:r>
            <a:r>
              <a:rPr 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我的青春，我做主！</a:t>
            </a:r>
            <a:endParaRPr lang="zh-CN" altLang="en-US" sz="4800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4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生当作人杰，</a:t>
            </a: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死亦写作业；</a:t>
            </a:r>
            <a:endParaRPr lang="en-US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人生自古谁无死，</a:t>
            </a: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来生继续写作业； </a:t>
            </a:r>
            <a:endParaRPr lang="zh-CN" altLang="en-US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endParaRPr lang="zh-CN" altLang="zh-CN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高一学子</a:t>
            </a:r>
            <a:endParaRPr lang="en-US" altLang="zh-CN" sz="96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r>
              <a:rPr lang="en-US" altLang="zh-CN" sz="9600" dirty="0" smtClean="0">
                <a:solidFill>
                  <a:srgbClr val="FF0000"/>
                </a:solidFill>
                <a:ea typeface="华文彩云" pitchFamily="2" charset="-122"/>
              </a:rPr>
              <a:t>   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绿色文言习作</a:t>
            </a:r>
            <a:endParaRPr lang="zh-CN" altLang="en-US" sz="9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选读</a:t>
            </a:r>
            <a:endParaRPr lang="zh-CN" altLang="en-US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</a:t>
            </a: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文言之悟</a:t>
            </a: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孟繁骏</a:t>
            </a:r>
            <a:endParaRPr lang="zh-CN" altLang="en-US" sz="40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　　初学文言，死记硬背，不求甚解，</a:t>
            </a:r>
            <a:endParaRPr lang="zh-CN" altLang="en-US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劳而无功，私欲废止。因语人曰：</a:t>
            </a:r>
            <a:r>
              <a:rPr lang="zh-CN" altLang="en-US" sz="4000" b="1" smtClean="0">
                <a:solidFill>
                  <a:srgbClr val="008000"/>
                </a:solidFill>
                <a:ea typeface="黑体" panose="02010600030101010101" pitchFamily="49" charset="-122"/>
              </a:rPr>
              <a:t>“</a:t>
            </a: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陈</a:t>
            </a:r>
            <a:endParaRPr lang="en-US" altLang="zh-CN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腐之言，何用之有！</a:t>
            </a:r>
            <a:r>
              <a:rPr lang="zh-CN" altLang="en-US" sz="4000" b="1" smtClean="0">
                <a:solidFill>
                  <a:srgbClr val="008000"/>
                </a:solidFill>
                <a:ea typeface="黑体" panose="02010600030101010101" pitchFamily="49" charset="-122"/>
              </a:rPr>
              <a:t>”</a:t>
            </a: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期年之后，始痛</a:t>
            </a:r>
            <a:endParaRPr lang="en-US" altLang="zh-CN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悔黄发无知，出言不逊。既惭吾齿尚幼，</a:t>
            </a:r>
            <a:endParaRPr lang="en-US" altLang="zh-CN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无以咀嚼古文之英华；亦愧吾智尚愚，</a:t>
            </a:r>
            <a:endParaRPr lang="en-US" altLang="zh-CN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无以领悟古人之精神。所幸吾师有教无</a:t>
            </a:r>
            <a:endParaRPr lang="zh-CN" altLang="en-US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类，弟子病未膏肓。赖晨钟而惊梦，感</a:t>
            </a:r>
            <a:endParaRPr lang="zh-CN" altLang="en-US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白驹以惜秒，追东方之旭日，行吾生之</a:t>
            </a:r>
            <a:endParaRPr lang="zh-CN" altLang="en-US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蜕变。</a:t>
            </a:r>
            <a:endParaRPr lang="zh-CN" altLang="en-US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驽马不舍，十驾之功；犊牛不怠，期年</a:t>
            </a:r>
            <a:endParaRPr lang="zh-CN" altLang="en-US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有获。一日，昔日同窗过余曰：</a:t>
            </a:r>
            <a:r>
              <a:rPr lang="zh-CN" altLang="en-US" sz="36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“</a:t>
            </a:r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近悉足下</a:t>
            </a:r>
            <a:endParaRPr lang="en-US" altLang="zh-CN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诵读文言期年矣，所悟何在？</a:t>
            </a:r>
            <a:r>
              <a:rPr lang="zh-CN" altLang="en-US" sz="36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”</a:t>
            </a:r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余脱口对曰：</a:t>
            </a:r>
            <a:endParaRPr lang="zh-CN" altLang="en-US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“</a:t>
            </a:r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文言乃聚古代文学之精粹，集骚人墨客之</a:t>
            </a:r>
            <a:endParaRPr lang="en-US" altLang="zh-CN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文采，不可不诵；亦为华夏文化之载体，述</a:t>
            </a:r>
            <a:endParaRPr lang="en-US" altLang="zh-CN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上下五千年之文明，不可不修；更涵志士仁</a:t>
            </a:r>
            <a:endParaRPr lang="en-US" altLang="zh-CN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人为人治学之至理，不可不悟。其学术之价</a:t>
            </a:r>
            <a:endParaRPr lang="zh-CN" altLang="en-US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值，历千秋足以不朽；其育人之功效，经万</a:t>
            </a:r>
            <a:endParaRPr lang="zh-CN" altLang="en-US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世犹可常青。此诚我中华骄傲于世界者！余</a:t>
            </a:r>
            <a:endParaRPr lang="zh-CN" altLang="en-US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有幸习之，不胜受恩感激。</a:t>
            </a:r>
            <a:r>
              <a:rPr lang="zh-CN" altLang="en-US" sz="36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”</a:t>
            </a:r>
            <a:r>
              <a:rPr lang="zh-CN" altLang="en-US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zh-CN" altLang="en-US" sz="3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        </a:t>
            </a:r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言罢，步至中庭，仰目青云，纵情</a:t>
            </a:r>
            <a:endParaRPr lang="zh-CN" altLang="en-US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高诵</a:t>
            </a:r>
            <a:r>
              <a:rPr lang="en-US" altLang="zh-CN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滕王阁序</a:t>
            </a:r>
            <a:r>
              <a:rPr lang="en-US" altLang="zh-CN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》</a:t>
            </a:r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，凡七百一十七言，</a:t>
            </a:r>
            <a:endParaRPr lang="zh-CN" altLang="en-US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无一错漏。“其言皆若出于吾之口，其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意皆若出于吾之心。”渔舟唱晚，音犹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盈耳；落霞秋水，景若在眸。同窗瞑目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侧听，如醉如痴，疾声赞曰：“善哉！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君之文言高于余远矣。文言之路修远兮，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吾将步君之后尘而求索。”言毕，握手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相视而笑。</a:t>
            </a:r>
            <a:endParaRPr lang="zh-CN" altLang="en-US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        </a:t>
            </a:r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余是以悔悟：“陈腐”之说，实属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狂言；文言瑰宝，其价无穷。青史英烈，</a:t>
            </a:r>
            <a:endParaRPr lang="zh-CN" altLang="en-US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历终生而长思；哲人箴言，度百年而永</a:t>
            </a:r>
            <a:endParaRPr lang="zh-CN" altLang="en-US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铭。取之无尽，用之不竭，是先贤赐余</a:t>
            </a:r>
            <a:endParaRPr lang="zh-CN" altLang="en-US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之无尽藏也！良机不逢，叹“应试”而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无奈；名师既遇，修人文以何难！心有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所悟，欣然忘食以书志；学有所成，慨</a:t>
            </a:r>
            <a:endParaRPr lang="en-US" altLang="zh-CN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然废寝而写怀。余为斯文，既述独到之</a:t>
            </a:r>
            <a:endParaRPr lang="zh-CN" altLang="en-US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悟，并以为“诵读学习”明效之验也。</a:t>
            </a:r>
            <a:endParaRPr lang="zh-CN" altLang="en-US" sz="4000" b="1" dirty="0" smtClean="0">
              <a:solidFill>
                <a:srgbClr val="008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ts val="6000"/>
              </a:lnSpc>
            </a:pPr>
            <a:r>
              <a:rPr lang="en-US" altLang="zh-CN" sz="4400" b="1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   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熟读精思，登堂入室</a:t>
            </a:r>
            <a:r>
              <a:rPr lang="zh-CN" altLang="en-US" sz="216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马文杰</a:t>
            </a:r>
            <a:r>
              <a:rPr lang="zh-CN" altLang="en-US" sz="21600" b="1" dirty="0" smtClean="0">
                <a:solidFill>
                  <a:srgbClr val="0000FF"/>
                </a:solidFill>
              </a:rPr>
              <a:t> </a:t>
            </a:r>
            <a:endParaRPr lang="zh-CN" altLang="en-US" sz="21600" b="1" dirty="0" smtClean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   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初中学文言，同窗多厌之，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而余独喜其语言之炼达流畅、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韵脚铿锵、入口琅琅，故甚爱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读之。然文中之妙笔、作者之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胸臆，一概不知，余之学文言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仅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入门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矣。</a:t>
            </a:r>
            <a:endParaRPr lang="zh-CN" altLang="en-US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6000"/>
              </a:lnSpc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zh-CN" altLang="en-US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高中幸得先生教余以</a:t>
            </a:r>
            <a:r>
              <a:rPr lang="en-US" altLang="zh-CN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朱</a:t>
            </a:r>
            <a:endParaRPr lang="en-US" altLang="zh-CN" sz="6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子读书法</a:t>
            </a:r>
            <a:r>
              <a:rPr lang="en-US" altLang="zh-CN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，方知昔日之学仅</a:t>
            </a:r>
            <a:endParaRPr lang="en-US" altLang="zh-CN" sz="6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“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使其言皆若出于吾之口</a:t>
            </a:r>
            <a:r>
              <a:rPr lang="zh-CN" altLang="en-US" sz="6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”</a:t>
            </a: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6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虽漫浪诵读，难得文章之精髓。</a:t>
            </a:r>
            <a:endParaRPr lang="en-US" altLang="zh-CN" sz="6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余乃力思其文，果见其效：既</a:t>
            </a:r>
            <a:endParaRPr lang="en-US" altLang="zh-CN" sz="6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得文言词法句法之浸润，亦受</a:t>
            </a:r>
            <a:endParaRPr lang="en-US" altLang="zh-CN" sz="6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6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古代灿烂文化之熏陶。</a:t>
            </a:r>
            <a:endParaRPr lang="zh-CN" altLang="en-US" sz="6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b="1" dirty="0" smtClean="0">
                <a:solidFill>
                  <a:srgbClr val="008000"/>
                </a:solidFill>
                <a:ea typeface="华文新魏" pitchFamily="2" charset="-122"/>
              </a:rPr>
              <a:t>                   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英雄功烈，催人奋进；</a:t>
            </a:r>
            <a:endParaRPr lang="en-US" altLang="zh-CN" sz="54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睿语名言，励人雄起：</a:t>
            </a:r>
            <a:endParaRPr lang="zh-CN" altLang="en-US" sz="54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史迁鸿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雁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，坚毅乃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见；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荀子劝学，求知向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善；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李密上表，孝道饱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含；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十思谨记，九德绵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绵；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羲之妙笔，生死精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辨；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渊明高义，弃官还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田；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54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不耻相师，青出于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蓝；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死于安乐，生于忧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患；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相如机智，护国周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全；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廉颇负荆，义薄云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天；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襄公假义，子鱼论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战；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滕阁高谈，赤壁浩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叹；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经典云集，片纸难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完，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读之悟之，受益无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限。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ts val="5500"/>
              </a:lnSpc>
            </a:pPr>
            <a:r>
              <a:rPr lang="en-US" altLang="zh-CN" sz="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                                   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自此，余之学习方</a:t>
            </a:r>
            <a:r>
              <a:rPr lang="zh-CN" altLang="en-US" sz="192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登堂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矣。</a:t>
            </a:r>
            <a:endParaRPr lang="en-US" altLang="zh-CN" sz="19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读之愈博，其感愈多，而其思愈</a:t>
            </a:r>
            <a:endParaRPr lang="en-US" altLang="zh-CN" sz="19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深；思之既久，豁然顿悟：</a:t>
            </a:r>
            <a:r>
              <a:rPr lang="zh-CN" altLang="en-US" sz="192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为文</a:t>
            </a:r>
            <a:endParaRPr lang="en-US" altLang="zh-CN" sz="192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之道，贵在为人。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欧阳修借古讽</a:t>
            </a:r>
            <a:endParaRPr lang="en-US" altLang="zh-CN" sz="19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今，析青史以示君；范仲淹忧国</a:t>
            </a:r>
            <a:endParaRPr lang="en-US" altLang="zh-CN" sz="19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忧民，记名楼而励友；韩昌黎怀</a:t>
            </a:r>
            <a:endParaRPr lang="en-US" altLang="zh-CN" sz="19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才不遇，著</a:t>
            </a:r>
            <a:r>
              <a:rPr lang="en-US" altLang="zh-CN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《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马说</a:t>
            </a:r>
            <a:r>
              <a:rPr lang="en-US" altLang="zh-CN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》</a:t>
            </a: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以抒愤；刘</a:t>
            </a:r>
            <a:endParaRPr lang="en-US" altLang="zh-CN" sz="19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5500"/>
              </a:lnSpc>
            </a:pPr>
            <a:r>
              <a:rPr lang="zh-CN" altLang="en-US" sz="19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禹锡洁身自好，铭陋室以德馨。</a:t>
            </a:r>
            <a:endParaRPr lang="zh-CN" altLang="en-US" sz="19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众里寻他千百度，</a:t>
            </a: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蓦然回首，</a:t>
            </a: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那人还在，</a:t>
            </a:r>
            <a:endParaRPr lang="en-US" altLang="zh-CN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2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灯下写作业。</a:t>
            </a:r>
            <a:endParaRPr lang="zh-CN" altLang="en-US" sz="352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10800"/>
              </a:lnSpc>
            </a:pPr>
            <a:r>
              <a:rPr lang="en-US" altLang="zh-CN" sz="38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zh-CN" altLang="zh-CN" sz="384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zh-CN" altLang="en-US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故</a:t>
            </a:r>
            <a:r>
              <a:rPr lang="en-US" altLang="zh-CN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《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文心雕龙</a:t>
            </a:r>
            <a:r>
              <a:rPr lang="en-US" altLang="zh-CN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》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曰：</a:t>
            </a:r>
            <a:endParaRPr lang="en-US" altLang="zh-CN" sz="66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“志足而言文，情信而</a:t>
            </a:r>
            <a:endParaRPr lang="en-US" altLang="zh-CN" sz="66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辞巧，乃含章之玉牒，</a:t>
            </a:r>
            <a:endParaRPr lang="en-US" altLang="zh-CN" sz="66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秉文之金科矣。”</a:t>
            </a:r>
            <a:r>
              <a:rPr lang="zh-CN" altLang="en-US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其言</a:t>
            </a:r>
            <a:endParaRPr lang="en-US" altLang="zh-CN" sz="66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与大师之为文，岂非源</a:t>
            </a:r>
            <a:endParaRPr lang="en-US" altLang="zh-CN" sz="66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于一理欤？</a:t>
            </a:r>
            <a:endParaRPr lang="zh-CN" altLang="en-US" sz="66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altLang="zh-CN" sz="5400" b="1" dirty="0" smtClean="0">
                <a:solidFill>
                  <a:srgbClr val="0000FF"/>
                </a:solidFill>
              </a:rPr>
              <a:t>          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反思期年文言之学，由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初时之言而不文至今日之落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笔成文，虽颇历艰难，然余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已颇得文言三昧。今为此文，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且自勉曰：“余文言之学，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非独登堂，且已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入室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矣。”</a:t>
            </a:r>
            <a:endParaRPr lang="zh-CN" altLang="en-US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白话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似水，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文言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8800" b="1" dirty="0" smtClean="0">
                <a:solidFill>
                  <a:srgbClr val="3366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似醇，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半文半白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似茶。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00CC00"/>
                </a:solidFill>
                <a:latin typeface="华文新魏" pitchFamily="2" charset="-122"/>
                <a:ea typeface="华文新魏" pitchFamily="2" charset="-122"/>
              </a:rPr>
              <a:t>人大教授 </a:t>
            </a:r>
            <a:r>
              <a:rPr lang="zh-CN" altLang="en-US" sz="80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陈传席</a:t>
            </a:r>
            <a:endParaRPr lang="zh-CN" altLang="en-US" sz="80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文言</a:t>
            </a:r>
            <a:r>
              <a:rPr lang="zh-CN" altLang="en-US" sz="96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灰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之别</a:t>
            </a:r>
            <a:endParaRPr lang="zh-CN" altLang="en-US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灰色文言教学，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教师</a:t>
            </a:r>
            <a:endParaRPr lang="en-US" altLang="zh-CN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主讲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：一言堂，说一不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二；满堂灌，绝无启发。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教师成教主，俨然真理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化身；学子变书橱，唯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有消极接受。</a:t>
            </a:r>
            <a:endParaRPr lang="zh-CN" altLang="en-US" sz="6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ts val="60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绿色文言教学，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学生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000"/>
              </a:lnSpc>
              <a:buFontTx/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自学</a:t>
            </a: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：熟读篇章，练口之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0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际语感自得；精思文意，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0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砺心之时悟性自成。教师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0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疑难处点拨，学子深思后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0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顿悟，遂使灵性飞动，个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0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性张扬。      </a:t>
            </a:r>
            <a:endParaRPr lang="zh-CN" altLang="en-US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灰色文言教学，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死记</a:t>
            </a:r>
            <a:endParaRPr lang="en-US" altLang="zh-CN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硬背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：背原文，背译文，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背注释，背答案，不求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甚解，不懂变通，索然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无味，苦不堪言。</a:t>
            </a:r>
            <a:endParaRPr lang="zh-CN" altLang="en-US" sz="66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6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绿色文言教学，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熟读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精思</a:t>
            </a: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：每学一篇，必先习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其句读，然后反复诵读，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不厌其繁，琅琅上口，言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若己出。嗣后始会其主旨，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明其匠心，书其感悟。      </a:t>
            </a:r>
            <a:endParaRPr lang="zh-CN" altLang="en-US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ts val="7000"/>
              </a:lnSpc>
              <a:buFontTx/>
              <a:buNone/>
            </a:pPr>
            <a:r>
              <a:rPr lang="en-US" altLang="zh-CN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灰色文言教学，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应付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考试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：唯考是从，不知试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题外尚有高天广地；唯分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是图，不知名次外更多真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才实学。学得只言片语，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0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权作谋取升学的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敲门砖。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绿色文言教学，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涵养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人生</a:t>
            </a: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：学文言，不止为应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试，亦为学文化；学章法，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不止为作文，亦为学做人。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德才并进，文质兼修，实</a:t>
            </a:r>
            <a:endParaRPr lang="en-US" altLang="zh-CN" sz="6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为完善人生的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健身器。       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  </a:t>
            </a:r>
            <a:r>
              <a:rPr lang="zh-CN" altLang="en-US" sz="288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解题机器后果</a:t>
            </a:r>
            <a:endParaRPr lang="en-US" altLang="zh-CN" sz="288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榨干人生的</a:t>
            </a:r>
            <a:r>
              <a:rPr lang="zh-CN" altLang="en-US" sz="28800" b="1" dirty="0" smtClean="0">
                <a:solidFill>
                  <a:srgbClr val="33CC3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“诗意”</a:t>
            </a:r>
            <a:endParaRPr lang="en-US" altLang="zh-CN" sz="28800" b="1" dirty="0" smtClean="0">
              <a:solidFill>
                <a:srgbClr val="33CC33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只剩功利的</a:t>
            </a:r>
            <a:r>
              <a:rPr lang="zh-CN" altLang="en-US" sz="2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“实益”</a:t>
            </a:r>
            <a:endParaRPr lang="en-US" altLang="zh-CN" sz="2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导致文学的</a:t>
            </a:r>
            <a:r>
              <a:rPr lang="zh-CN" altLang="en-US" sz="2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“失忆”</a:t>
            </a:r>
            <a:endParaRPr lang="en-US" altLang="zh-CN" sz="2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造成幸福的</a:t>
            </a:r>
            <a:r>
              <a:rPr lang="zh-CN" altLang="en-US" sz="2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“失意”</a:t>
            </a:r>
            <a:endParaRPr lang="zh-CN" altLang="en-US" sz="2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sz="2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 </a:t>
            </a:r>
            <a:endParaRPr lang="zh-CN" altLang="en-US" sz="2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7200"/>
              </a:lnSpc>
            </a:pPr>
            <a:endParaRPr lang="zh-CN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ts val="6500"/>
              </a:lnSpc>
              <a:buFontTx/>
              <a:buNone/>
            </a:pPr>
            <a:r>
              <a:rPr lang="en-US" altLang="zh-CN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总之，灰色文言教学，</a:t>
            </a:r>
            <a:endParaRPr lang="zh-CN" altLang="en-US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5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急功近利，舍本逐末，高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5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分低能，车到山前必</a:t>
            </a:r>
            <a:r>
              <a:rPr lang="zh-CN" altLang="en-US" sz="6000" b="1" dirty="0" smtClean="0">
                <a:solidFill>
                  <a:srgbClr val="0000FF"/>
                </a:solidFill>
              </a:rPr>
              <a:t>“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无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”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eaLnBrk="1" hangingPunct="1">
              <a:lnSpc>
                <a:spcPts val="6500"/>
              </a:lnSpc>
              <a:buFontTx/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路；</a:t>
            </a:r>
            <a:r>
              <a:rPr lang="zh-CN" altLang="en-US" sz="6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绿色文言教学，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长功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500"/>
              </a:lnSpc>
              <a:buFontTx/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远利，务本求源，品学兼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6500"/>
              </a:lnSpc>
              <a:buFontTx/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优，沧海横流显风流。      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96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诗歌教学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96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诗歌语言</a:t>
            </a:r>
            <a:endParaRPr lang="en-US" altLang="zh-CN" sz="96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抓早抓小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《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对联常识</a:t>
            </a:r>
            <a:r>
              <a:rPr lang="en-US" altLang="zh-CN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7200" b="1" dirty="0" smtClean="0">
                <a:solidFill>
                  <a:srgbClr val="009900"/>
                </a:solidFill>
                <a:latin typeface="华文新魏" pitchFamily="2" charset="-122"/>
                <a:ea typeface="华文新魏" pitchFamily="2" charset="-122"/>
              </a:rPr>
              <a:t>人教版八年级下册</a:t>
            </a:r>
            <a:endParaRPr lang="en-US" altLang="zh-CN" sz="7200" b="1" dirty="0" smtClean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字数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相等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，词性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相对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结构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相应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，节奏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相合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平仄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相谐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，意义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相关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72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对韵歌（选二）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天对地，雨对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风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，大陆对长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空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山花对海树，赤日对苍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穹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秋月白，晚霞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红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，水绕对云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横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雨中山果落，灯下草虫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鸣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耕对读，牧对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樵</a:t>
            </a: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，麦穗对禾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苗</a:t>
            </a: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清泉对朗月，海日对江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潮</a:t>
            </a: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风飒飒，雨潇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潇</a:t>
            </a: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，长堤对短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桥</a:t>
            </a: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青鱼潜绿水，白鹤上碧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霄</a:t>
            </a: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古诗文素养班</a:t>
            </a:r>
            <a:endParaRPr lang="en-US" altLang="zh-CN" sz="96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对韵歌习作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文对理，琴对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棋，</a:t>
            </a:r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 </a:t>
            </a:r>
            <a:endParaRPr lang="en-US" altLang="zh-CN" sz="6000" b="1" dirty="0" smtClean="0">
              <a:solidFill>
                <a:srgbClr val="009900"/>
              </a:solidFill>
              <a:ea typeface="黑体" panose="02010600030101010101" pitchFamily="49" charset="-122"/>
            </a:endParaRPr>
          </a:p>
          <a:p>
            <a:pPr>
              <a:buFontTx/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苹果对索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尼。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手机对电脑，总理对主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席。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读外语，学西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夷，</a:t>
            </a:r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 </a:t>
            </a:r>
            <a:endParaRPr lang="en-US" altLang="zh-CN" sz="6000" b="1" dirty="0" smtClean="0">
              <a:solidFill>
                <a:srgbClr val="009900"/>
              </a:solidFill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地铁对飞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机。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科技要发展， 少年需学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习。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buFontTx/>
              <a:buNone/>
            </a:pP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风对雨，雾対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岚，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电脑对优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盘。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三星对苹果，飞机对轮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船。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中考累，高考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烦，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题海对书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山。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古代诗词多，今朝讯息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繁。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南对北，亚对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欧，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微信对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QQ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奔驰对宝马，电解对蒸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馏。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探火星，上月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球，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二傻对一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休。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导航满四海，网络遍九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州。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FontTx/>
              <a:buNone/>
            </a:pPr>
            <a:endParaRPr lang="en-US" altLang="zh-CN" sz="66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lnSpc>
                <a:spcPts val="7500"/>
              </a:lnSpc>
              <a:buFontTx/>
              <a:buNone/>
            </a:pPr>
            <a:r>
              <a:rPr lang="en-US" altLang="zh-CN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</a:t>
            </a:r>
            <a:endParaRPr lang="en-US" altLang="zh-CN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南对北，亚对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欧，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微信对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QQ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奔驰对宝马，电解对蒸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馏。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探火星，上月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球，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二傻对一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休。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导航满四海，网络遍九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州。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FontTx/>
              <a:buNone/>
            </a:pPr>
            <a:endParaRPr lang="en-US" altLang="zh-CN" sz="66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lnSpc>
                <a:spcPts val="7500"/>
              </a:lnSpc>
              <a:buFontTx/>
              <a:buNone/>
            </a:pPr>
            <a:r>
              <a:rPr lang="en-US" altLang="zh-CN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</a:t>
            </a:r>
            <a:endParaRPr lang="en-US" altLang="zh-CN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把语文</a:t>
            </a:r>
            <a:r>
              <a:rPr lang="zh-CN" altLang="en-US" sz="8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从应试教育</a:t>
            </a:r>
            <a:endParaRPr lang="en-US" altLang="zh-CN" sz="8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的桎梏中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解放出来</a:t>
            </a:r>
            <a:endParaRPr lang="zh-CN" altLang="en-US" sz="8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电对磁，剑对</a:t>
            </a: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刀，</a:t>
            </a:r>
            <a:endParaRPr lang="zh-CN" altLang="en-US" sz="24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地铁对公</a:t>
            </a: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交。</a:t>
            </a:r>
            <a:endParaRPr lang="zh-CN" altLang="en-US" sz="24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原子对宇宙，赔偿对报</a:t>
            </a: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销。</a:t>
            </a:r>
            <a:endParaRPr lang="zh-CN" altLang="en-US" sz="24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吸尘器，电饭</a:t>
            </a: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煲，</a:t>
            </a:r>
            <a:endParaRPr lang="zh-CN" altLang="en-US" sz="24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变异对杂</a:t>
            </a: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交。</a:t>
            </a:r>
            <a:endParaRPr lang="zh-CN" altLang="en-US" sz="24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汽车遍地跑， 广告满街</a:t>
            </a: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飘。</a:t>
            </a:r>
            <a:endParaRPr lang="zh-CN" altLang="en-US" sz="24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zh-CN" sz="24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zh-CN" sz="24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zh-CN" sz="32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32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</a:t>
            </a:r>
            <a:endParaRPr lang="en-US" altLang="zh-CN" sz="32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诗才人人有，</a:t>
            </a:r>
            <a:endParaRPr lang="en-US" altLang="zh-CN" sz="96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开发须及春。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7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北京版教材</a:t>
            </a:r>
            <a:endParaRPr lang="en-US" altLang="zh-CN" sz="72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en-US" altLang="zh-CN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【</a:t>
            </a:r>
            <a:r>
              <a:rPr lang="zh-CN" altLang="en-US" sz="7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南吕</a:t>
            </a:r>
            <a:r>
              <a:rPr lang="en-US" altLang="zh-CN" sz="7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】</a:t>
            </a:r>
            <a:endParaRPr lang="en-US" altLang="zh-CN" sz="72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四块玉</a:t>
            </a:r>
            <a:r>
              <a:rPr 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·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闲适 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元</a:t>
            </a:r>
            <a:r>
              <a:rPr 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关汉卿</a:t>
            </a:r>
            <a:endParaRPr lang="en-US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80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授课 赵谦翔</a:t>
            </a:r>
            <a:endParaRPr lang="zh-CN" altLang="en-US" sz="8000" b="1" dirty="0">
              <a:solidFill>
                <a:srgbClr val="008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猴年央视元宵晚会</a:t>
            </a:r>
            <a:endParaRPr lang="zh-CN" altLang="en-US" sz="80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书香年华   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许嵩词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／</a:t>
            </a:r>
            <a:r>
              <a:rPr lang="zh-CN" altLang="en-US" sz="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孙涛唱</a:t>
            </a:r>
            <a:endParaRPr lang="en-US" altLang="zh-CN" sz="88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endParaRPr lang="zh-CN" altLang="en-US" sz="9600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童声：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云对雨，雪对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风，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晚照对晴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空。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来鸿对去燕，宿鸟对鸣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虫。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三尺剑，六钧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弓，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岭北对江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东。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人间清暑殿，天上广寒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宫。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许嵩：</a:t>
            </a:r>
            <a:endParaRPr lang="zh-CN" altLang="en-US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多久没有提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笔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为你写一首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对偶平仄押韵，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难道都在故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纸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？</a:t>
            </a:r>
            <a:endParaRPr lang="zh-CN" altLang="en-US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常常欲言又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止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表达缺乏情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致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书到用时才恨少，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还真那么回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事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孙涛：</a:t>
            </a:r>
            <a:endParaRPr lang="zh-CN" altLang="en-US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梦里一记钟声，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恍然敲回古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时。</a:t>
            </a:r>
            <a:endParaRPr lang="zh-CN" altLang="en-US" sz="54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花明柳媚春日，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书院里又添学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子。</a:t>
            </a:r>
            <a:endParaRPr lang="zh-CN" altLang="en-US" sz="54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苦读百卷经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史，</a:t>
            </a:r>
            <a:endParaRPr lang="en-US" altLang="zh-CN" sz="54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不止为功名之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资。</a:t>
            </a:r>
            <a:endParaRPr lang="zh-CN" altLang="en-US" sz="54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学问里自有传承和坚</a:t>
            </a:r>
            <a:r>
              <a:rPr lang="zh-CN" altLang="en-US" sz="54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持。</a:t>
            </a:r>
            <a:endParaRPr lang="zh-CN" altLang="en-US" sz="54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zh-CN" altLang="en-US" sz="33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</a:t>
            </a:r>
            <a:r>
              <a:rPr lang="zh-CN" altLang="en-US" sz="5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合唱：</a:t>
            </a:r>
            <a:endParaRPr lang="zh-CN" altLang="en-US" sz="5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琅琅书声如春</a:t>
            </a:r>
            <a:r>
              <a:rPr lang="zh-CN" altLang="en-US" sz="5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风，</a:t>
            </a:r>
            <a:endParaRPr lang="en-US" altLang="zh-CN" sz="5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拂过千年时</a:t>
            </a:r>
            <a:r>
              <a:rPr lang="zh-CN" altLang="en-US" sz="5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空。</a:t>
            </a:r>
            <a:endParaRPr lang="zh-CN" altLang="en-US" sz="5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少年啊壮志在</a:t>
            </a:r>
            <a:r>
              <a:rPr lang="zh-CN" altLang="en-US" sz="5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胸，</a:t>
            </a:r>
            <a:endParaRPr lang="en-US" altLang="zh-CN" sz="5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赋首辞让人感</a:t>
            </a:r>
            <a:r>
              <a:rPr lang="zh-CN" altLang="en-US" sz="5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动。</a:t>
            </a:r>
            <a:endParaRPr lang="zh-CN" altLang="en-US" sz="5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借一场古曲的</a:t>
            </a:r>
            <a:r>
              <a:rPr lang="zh-CN" altLang="en-US" sz="5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梦，</a:t>
            </a:r>
            <a:endParaRPr lang="zh-CN" altLang="en-US" sz="5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与东坡热情相</a:t>
            </a:r>
            <a:r>
              <a:rPr lang="zh-CN" altLang="en-US" sz="5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拥。</a:t>
            </a:r>
            <a:endParaRPr lang="zh-CN" altLang="en-US" sz="5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没告诉他将被千古传</a:t>
            </a:r>
            <a:r>
              <a:rPr lang="zh-CN" altLang="en-US" sz="5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颂，</a:t>
            </a:r>
            <a:endParaRPr lang="zh-CN" altLang="en-US" sz="5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5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没告诉他将被千古传</a:t>
            </a:r>
            <a:r>
              <a:rPr lang="zh-CN" altLang="en-US" sz="5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颂。</a:t>
            </a:r>
            <a:endParaRPr lang="zh-CN" altLang="en-US" sz="5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sz="48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满满的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正能量：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呼唤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素质教育！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适意行，安心坐，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渴时饮饥时餐醉时歌，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困来时就向莎茵卧。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日月长，天地阔，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闲快活！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6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第一曲：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适意生存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sz="6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</a:t>
            </a: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母语的悲哀  </a:t>
            </a:r>
            <a:r>
              <a:rPr lang="zh-CN" altLang="en-US" sz="4000" b="1" smtClean="0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赵谦翔</a:t>
            </a:r>
            <a:endParaRPr lang="zh-CN" altLang="en-US" sz="4000" b="1" smtClean="0">
              <a:solidFill>
                <a:srgbClr val="008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CC00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汉语，是我们的母语。可扪心自问，深</a:t>
            </a:r>
            <a:endParaRPr lang="zh-CN" altLang="en-US" sz="3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受母语养育之恩的我们，还有几个配做她问</a:t>
            </a:r>
            <a:endParaRPr lang="zh-CN" altLang="en-US" sz="3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心无愧的孝子？悲哉，母语！</a:t>
            </a:r>
            <a:endParaRPr lang="zh-CN" altLang="en-US" sz="3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从小学开始，学子们就移情别恋：爱外</a:t>
            </a:r>
            <a:endParaRPr lang="zh-CN" altLang="en-US" sz="3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语远远胜过爱母语。多姿多彩的方块字，被</a:t>
            </a:r>
            <a:endParaRPr lang="zh-CN" altLang="en-US" sz="3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涂抹得七扭八歪，单调简易的外文字母，却</a:t>
            </a:r>
            <a:endParaRPr lang="zh-CN" altLang="en-US" sz="3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写得流畅潇洒；抑扬顿挫的汉语诗文被读得</a:t>
            </a:r>
            <a:endParaRPr lang="zh-CN" altLang="en-US" sz="3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含混不清，</a:t>
            </a:r>
            <a:r>
              <a:rPr lang="zh-CN" altLang="en-US" sz="3600" b="1" smtClean="0">
                <a:solidFill>
                  <a:srgbClr val="FF0000"/>
                </a:solidFill>
                <a:ea typeface="黑体" panose="02010600030101010101" pitchFamily="49" charset="-122"/>
              </a:rPr>
              <a:t>“</a:t>
            </a:r>
            <a:r>
              <a:rPr lang="en-US" altLang="zh-CN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OK</a:t>
            </a:r>
            <a:r>
              <a:rPr lang="en-US" altLang="zh-CN" sz="3600" b="1" smtClean="0">
                <a:solidFill>
                  <a:srgbClr val="FF0000"/>
                </a:solidFill>
                <a:ea typeface="黑体" panose="02010600030101010101" pitchFamily="49" charset="-122"/>
              </a:rPr>
              <a:t>”</a:t>
            </a:r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3600" b="1" smtClean="0">
                <a:solidFill>
                  <a:srgbClr val="FF0000"/>
                </a:solidFill>
                <a:ea typeface="黑体" panose="02010600030101010101" pitchFamily="49" charset="-122"/>
              </a:rPr>
              <a:t>“</a:t>
            </a:r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拜拜</a:t>
            </a:r>
            <a:r>
              <a:rPr lang="zh-CN" altLang="en-US" sz="3600" b="1" smtClean="0">
                <a:solidFill>
                  <a:srgbClr val="FF0000"/>
                </a:solidFill>
                <a:ea typeface="黑体" panose="02010600030101010101" pitchFamily="49" charset="-122"/>
              </a:rPr>
              <a:t>”</a:t>
            </a:r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的洋腔洋调却说</a:t>
            </a:r>
            <a:endParaRPr lang="en-US" altLang="zh-CN" sz="3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3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得有滋有味。</a:t>
            </a:r>
            <a:endParaRPr lang="zh-CN" altLang="en-US" sz="3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旧酒投，新醅泼，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老瓦盆边笑呵呵，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共山僧野叟闲吟和。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他出一对鸡，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我出一个鹅，闲快活！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第二曲：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饮酒赋诗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意马收，心猿锁，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跳出红尘恶风波，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槐阴午梦谁惊破？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离了利名场，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钻入安乐窝，闲快活！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第三曲：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摆脱名利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en-US" altLang="zh-CN" sz="6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4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南亩耕，东山卧，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世态人情经历多，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闲将往事思量过。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贤的是他，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愚的是我，争甚么？</a:t>
            </a:r>
            <a:endParaRPr lang="zh-CN" altLang="en-US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6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第四曲：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与世无争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元朝把职业分成十等：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一官二吏，三僧四道，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五医六工，七匠八娼，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九儒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十丐。“臭老九”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之称即源于此。</a:t>
            </a:r>
            <a:b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br>
            <a:endParaRPr lang="zh-CN" altLang="en-US" sz="72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那些沉抑下僚志不获展的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知识分子看破红尘，参透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荣辱，想要走进那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闲中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自有闲中乐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的世界。关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汉卿这组小令就是其代表。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表面的快活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掩盖着</a:t>
            </a:r>
            <a:r>
              <a:rPr lang="zh-CN" altLang="en-US" sz="6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内心的</a:t>
            </a:r>
            <a:endParaRPr lang="en-US" altLang="zh-CN" sz="6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300"/>
              </a:lnSpc>
            </a:pPr>
            <a:r>
              <a:rPr lang="zh-CN" altLang="en-US" sz="6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苦闷。</a:t>
            </a:r>
            <a:endParaRPr lang="zh-CN" altLang="en-US" sz="6000" b="1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9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“闲适”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对我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们现代人还有意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义吗？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zh-CN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微文</a:t>
            </a:r>
            <a:endParaRPr lang="en-US" altLang="zh-CN" sz="96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诚，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炼，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彩。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闲适</a:t>
            </a:r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9600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（节选）</a:t>
            </a:r>
            <a:endParaRPr lang="en-US" altLang="zh-CN" sz="9600" b="1" dirty="0" smtClean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周国平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9600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9600" dirty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50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耶和华在西奈山向摩西传十诫，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0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其第四诫是：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星期天必须休息，守</a:t>
            </a:r>
            <a:endParaRPr lang="en-US" altLang="zh-CN" sz="4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为圣日。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他甚至下令，凡星期天工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0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作者格杀勿论。有一个人在星期天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0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捡柴，他便吩咐摩西，让信徒们用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0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石头把这人砸死了。未免太残忍了。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0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不过，我们不妨把这看作寓言，其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0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寓意是：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闲暇和休息也是神圣的。 </a:t>
            </a:r>
            <a:endParaRPr lang="zh-CN" altLang="en-US" sz="4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000"/>
              </a:lnSpc>
            </a:pPr>
            <a:b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br>
            <a:endParaRPr lang="zh-CN" altLang="en-US" sz="4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耶和华：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创造宇宙和万物的独一真神。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摩西：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犹太教中最伟大的先知。</a:t>
            </a:r>
            <a:r>
              <a:rPr lang="zh-CN" altLang="en-US" sz="4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他是</a:t>
            </a:r>
            <a:endParaRPr lang="en-US" altLang="zh-CN" sz="4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领袖，也是战士、诗人、道德家、</a:t>
            </a:r>
            <a:endParaRPr lang="en-US" altLang="zh-CN" sz="4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史家、立法者。他曾亲自和上帝</a:t>
            </a:r>
            <a:endParaRPr lang="en-US" altLang="zh-CN" sz="4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接谈并接受启示，解脱了希伯来</a:t>
            </a:r>
            <a:endParaRPr lang="en-US" altLang="zh-CN" sz="4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民族的奴隶生活。</a:t>
            </a:r>
            <a:endParaRPr lang="zh-CN" altLang="en-US" sz="4800" b="1" dirty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smtClean="0">
                <a:solidFill>
                  <a:srgbClr val="CC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屈原、鲁迅的经典不过是语文</a:t>
            </a:r>
            <a:endParaRPr lang="zh-CN" altLang="en-US" sz="4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课堂上的流星，稍纵即逝，英语、</a:t>
            </a:r>
            <a:endParaRPr lang="zh-CN" altLang="en-US" sz="4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日语的补习班从课内到课外，方兴</a:t>
            </a:r>
            <a:endParaRPr lang="zh-CN" altLang="en-US" sz="4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未艾。幸亏还有中考、高考那不菲</a:t>
            </a:r>
            <a:endParaRPr lang="zh-CN" altLang="en-US" sz="4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的分数在诱惑，否则母语早被丢弃</a:t>
            </a:r>
            <a:endParaRPr lang="zh-CN" altLang="en-US" sz="4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在爱情遗忘的角落。</a:t>
            </a:r>
            <a:r>
              <a:rPr lang="en-US" altLang="zh-CN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闻道外语</a:t>
            </a:r>
            <a:endParaRPr lang="en-US" altLang="zh-CN" sz="44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春尚好，也拟泛轻舟；只恐汉语舴</a:t>
            </a:r>
            <a:endParaRPr lang="en-US" altLang="zh-CN" sz="44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艋舟，载不动许多愁！</a:t>
            </a:r>
            <a:endParaRPr lang="zh-CN" altLang="en-US" sz="44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endParaRPr lang="en-US" altLang="zh-CN" sz="440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闲暇是生命的自由空间。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只是劳作，没有闲暇，人会丧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失性灵，忘掉人生之根本。这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岂不就是渎神</a:t>
            </a:r>
            <a:r>
              <a:rPr lang="en-US" altLang="zh-CN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?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所以，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对于一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个人人匆忙赚钱的时代，摩西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第四诫是一个必要的警告。 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b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br>
            <a:endParaRPr lang="zh-CN" altLang="en-US" sz="48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8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8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当然，</a:t>
            </a:r>
            <a:r>
              <a:rPr lang="zh-CN" altLang="en-US" sz="8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工作同样是神圣</a:t>
            </a:r>
            <a:endParaRPr lang="en-US" altLang="zh-CN" sz="8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8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的。</a:t>
            </a:r>
            <a:r>
              <a:rPr lang="zh-CN" altLang="en-US" sz="8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无所作为的懒汉和没头没</a:t>
            </a:r>
            <a:endParaRPr lang="en-US" altLang="zh-CN" sz="8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8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脑的工作狂乃是远离神圣的两</a:t>
            </a:r>
            <a:endParaRPr lang="en-US" altLang="zh-CN" sz="8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8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极。</a:t>
            </a:r>
            <a:r>
              <a:rPr lang="zh-CN" altLang="en-US" sz="8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创造之后的休息，如同创</a:t>
            </a:r>
            <a:endParaRPr lang="en-US" altLang="zh-CN" sz="8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8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世后第七日的上帝那样，这时</a:t>
            </a:r>
            <a:endParaRPr lang="en-US" altLang="zh-CN" sz="8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8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我们最像一个神。</a:t>
            </a:r>
            <a:endParaRPr lang="en-US" altLang="zh-CN" sz="8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b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br>
            <a:endParaRPr lang="zh-CN" altLang="en-US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61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天地悠悠，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生命短促，一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1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个人一生的确做不成多少事。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1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明白了这一点，就可以善待自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1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己，不必活得那么紧张匆忙了。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1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但是，也正因为明白了这一点，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1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就可以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不抱野心，只为自己高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1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兴而好好做成几件事了。</a:t>
            </a:r>
            <a:endParaRPr lang="zh-CN" altLang="en-US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zh-CN" altLang="en-US" sz="5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zh-CN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有的人活得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精彩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有的人活得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自在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，活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得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潇洒者介乎其间，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而非超乎其上。 </a:t>
            </a:r>
            <a:endParaRPr lang="zh-CN" altLang="en-US" sz="7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忙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快活</a:t>
            </a:r>
            <a:r>
              <a:rPr lang="zh-CN" altLang="en-US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＋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快活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＝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潇洒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活</a:t>
            </a:r>
            <a:endParaRPr lang="zh-CN" altLang="en-US" sz="8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少年啊壮志在胸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赋首辞让人感动</a:t>
            </a:r>
            <a:endParaRPr lang="zh-CN" altLang="en-US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en-US" altLang="zh-CN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</a:t>
            </a:r>
            <a:r>
              <a:rPr lang="zh-CN" altLang="en-US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快活</a:t>
            </a:r>
            <a:r>
              <a:rPr lang="en-US" altLang="zh-CN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8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《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</a:t>
            </a:r>
            <a:r>
              <a:rPr lang="zh-CN" altLang="en-US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快活</a:t>
            </a:r>
            <a:r>
              <a:rPr lang="en-US" altLang="zh-CN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   </a:t>
            </a:r>
            <a:endParaRPr lang="zh-CN" altLang="en-US" sz="8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银鹰舞，铁龙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歌，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九州杏坛绿色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播。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授课频繁讲座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多，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精神不让老廉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颇。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忙快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活！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en-US" sz="72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★★★，★★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★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★★★★★★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★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★★★★★★★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★★★★★★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★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忙（闲）快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活！</a:t>
            </a:r>
            <a:endParaRPr lang="en-US" altLang="zh-CN" sz="72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en-US" sz="72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习作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五篇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时间少，功课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书中世界广又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阔。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课上听讲勤动脑，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课下研讨细琢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磨。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忙快活！</a:t>
            </a:r>
            <a:endParaRPr lang="zh-CN" altLang="en-US" sz="8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CC00FF"/>
                </a:solidFill>
                <a:ea typeface="黑体" panose="02010600030101010101" pitchFamily="49" charset="-122"/>
              </a:rPr>
              <a:t>           </a:t>
            </a:r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从小学开始，学母语就浅尝</a:t>
            </a:r>
            <a:endParaRPr lang="zh-CN" altLang="en-US" sz="48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辄止：读诗文一目十行，从不含</a:t>
            </a:r>
            <a:endParaRPr lang="zh-CN" altLang="en-US" sz="48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英咀华；写文章信笔涂鸦，何尝</a:t>
            </a:r>
            <a:endParaRPr lang="zh-CN" altLang="en-US" sz="48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咬文嚼字！于是，学</a:t>
            </a:r>
            <a:r>
              <a:rPr lang="en-US" altLang="zh-CN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《</a:t>
            </a:r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论语</a:t>
            </a:r>
            <a:r>
              <a:rPr lang="en-US" altLang="zh-CN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》</a:t>
            </a:r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只</a:t>
            </a:r>
            <a:endParaRPr lang="zh-CN" altLang="en-US" sz="48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是背诵默写，学</a:t>
            </a:r>
            <a:r>
              <a:rPr lang="en-US" altLang="zh-CN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《</a:t>
            </a:r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庄子</a:t>
            </a:r>
            <a:r>
              <a:rPr lang="en-US" altLang="zh-CN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》</a:t>
            </a:r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只是完</a:t>
            </a:r>
            <a:endParaRPr lang="zh-CN" altLang="en-US" sz="48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成作业，学李白只是寻章摘句，</a:t>
            </a:r>
            <a:endParaRPr lang="zh-CN" altLang="en-US" sz="48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学苏轼只是文白对译。</a:t>
            </a:r>
            <a:endParaRPr lang="zh-CN" altLang="en-US" sz="48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论语诵，诗经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歌，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唐诗宋词天地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阔。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经史子集细细品，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书山路远奋力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搏。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忙快活！</a:t>
            </a:r>
            <a:endParaRPr lang="zh-CN" altLang="en-US" sz="8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师长信，事同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做，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午判试题十卷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箪食瓢饮常不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得，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埋头挥笔心中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乐。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忙快活！</a:t>
            </a:r>
            <a:endParaRPr lang="zh-CN" altLang="en-US" sz="8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月朦胧，花婀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娜，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闲暇公园小亭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坐。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翁媪湖边唱京戏，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我当票友亦讴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歌。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闲快活！</a:t>
            </a:r>
            <a:endParaRPr lang="zh-CN" altLang="en-US" sz="8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游名山，览大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河，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逃离题海乐趣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读书万卷行万里，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踏遍九州不枉</a:t>
            </a:r>
            <a:r>
              <a:rPr lang="zh-CN" altLang="en-US" sz="8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活。</a:t>
            </a:r>
            <a:endParaRPr lang="en-US" altLang="zh-CN" sz="80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闲快活！</a:t>
            </a:r>
            <a:endParaRPr lang="zh-CN" altLang="en-US" sz="8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生命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的四种境界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宗教，哲学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历史，诗歌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zh-CN" altLang="en-US" sz="6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11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春天</a:t>
            </a:r>
            <a:r>
              <a:rPr lang="zh-CN" altLang="en-US" sz="11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的学问是</a:t>
            </a:r>
            <a:r>
              <a:rPr lang="zh-CN" altLang="en-US" sz="11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诗歌</a:t>
            </a:r>
            <a:endParaRPr lang="en-US" altLang="zh-CN" sz="11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1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夏天</a:t>
            </a:r>
            <a:r>
              <a:rPr lang="zh-CN" altLang="en-US" sz="11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的学问是</a:t>
            </a:r>
            <a:r>
              <a:rPr lang="zh-CN" altLang="en-US" sz="11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历史</a:t>
            </a:r>
            <a:endParaRPr lang="en-US" altLang="zh-CN" sz="11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1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秋天</a:t>
            </a:r>
            <a:r>
              <a:rPr lang="zh-CN" altLang="en-US" sz="11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的学问是</a:t>
            </a:r>
            <a:r>
              <a:rPr lang="zh-CN" altLang="en-US" sz="11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哲学</a:t>
            </a:r>
            <a:endParaRPr lang="en-US" altLang="zh-CN" sz="11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1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冬天</a:t>
            </a:r>
            <a:r>
              <a:rPr lang="zh-CN" altLang="en-US" sz="11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的学问是</a:t>
            </a:r>
            <a:r>
              <a:rPr lang="zh-CN" altLang="en-US" sz="11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宗教</a:t>
            </a:r>
            <a:endParaRPr lang="zh-CN" altLang="en-US" sz="11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自编长短句</a:t>
            </a:r>
            <a:endParaRPr lang="en-US" altLang="zh-CN" sz="96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乐活人生三章</a:t>
            </a:r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  <a:endParaRPr lang="en-US" altLang="zh-CN" sz="9600" b="1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39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银鹰舞，铁龙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歌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，九州杏坛绿色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播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授课频频讲座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，精神不让老廉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颇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忙快活！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海南岛，北戴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河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，面朝大海笑呵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呵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美食三餐行万步，口琴常吹少年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歌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闲快活！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人生短，歧路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，痴情母语乐琢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磨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忙得精彩闲得美，劳逸双赢妙难</a:t>
            </a: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说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潇洒活！</a:t>
            </a:r>
            <a:endParaRPr lang="zh-CN" altLang="en-US" sz="4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zh-CN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高中教材</a:t>
            </a:r>
            <a:endParaRPr lang="en-US" altLang="zh-CN" sz="9600" b="1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琵琶行</a:t>
            </a:r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教学案例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熟读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琵琶行</a:t>
            </a:r>
            <a:r>
              <a:rPr lang="en-US" alt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后：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微文概括</a:t>
            </a:r>
            <a:r>
              <a:rPr lang="zh-CN" altLang="en-US" sz="8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琵琶曲、</a:t>
            </a:r>
            <a:endParaRPr lang="en-US" altLang="zh-CN" sz="8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琵琶女、白居易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者关系。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核心素养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三维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六纲</a:t>
            </a:r>
            <a:r>
              <a:rPr lang="zh-CN" altLang="en-US" sz="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十八目</a:t>
            </a:r>
            <a:endParaRPr lang="zh-CN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ts val="52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到头来，自以为母语轻车熟路的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2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我们，汉语之皮未得而文化之毛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2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已弃，工具之椟未买而人文之珠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2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亦丢！</a:t>
            </a:r>
            <a:r>
              <a:rPr lang="en-US" altLang="zh-CN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寻寻觅觅，冷冷清清，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2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凄凄惨惨戚戚，乍暖还寒时节，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2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最难将息！   三杯两盏淡酒，怎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2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敌它晚来风急？雁过也，正伤心，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2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“能有几多”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相识？</a:t>
            </a:r>
            <a:endParaRPr lang="zh-CN" altLang="en-US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5200"/>
              </a:lnSpc>
            </a:pPr>
            <a:endParaRPr lang="en-US" altLang="zh-CN" sz="4800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en-US" altLang="zh-CN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琵琶行</a:t>
            </a:r>
            <a:r>
              <a:rPr lang="en-US" altLang="zh-CN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写</a:t>
            </a:r>
            <a:r>
              <a:rPr lang="zh-CN" altLang="en-US" sz="8800" b="1" dirty="0" smtClean="0">
                <a:solidFill>
                  <a:srgbClr val="33CC3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琵琶曲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跌宕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寓</a:t>
            </a:r>
            <a:r>
              <a:rPr lang="zh-CN" altLang="en-US" sz="8800" b="1" dirty="0" smtClean="0">
                <a:solidFill>
                  <a:srgbClr val="33CC3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琵琶女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盛衰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述</a:t>
            </a:r>
            <a:r>
              <a:rPr lang="zh-CN" altLang="en-US" sz="88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白居易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沧桑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88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请</a:t>
            </a:r>
            <a:r>
              <a:rPr lang="zh-CN" altLang="en-US" sz="8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给下段网评</a:t>
            </a:r>
            <a:endParaRPr lang="en-US" altLang="zh-CN" sz="8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回复一篇</a:t>
            </a:r>
            <a:r>
              <a:rPr lang="zh-CN" altLang="en-US" sz="8000" b="1" dirty="0" smtClean="0">
                <a:solidFill>
                  <a:srgbClr val="00B050"/>
                </a:solidFill>
                <a:ea typeface="黑体" panose="02010600030101010101" pitchFamily="49" charset="-122"/>
              </a:rPr>
              <a:t>微文。</a:t>
            </a:r>
            <a:r>
              <a:rPr lang="zh-CN" altLang="en-US" sz="8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精</a:t>
            </a:r>
            <a:endParaRPr lang="en-US" altLang="zh-CN" sz="8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诚、精炼、精彩</a:t>
            </a:r>
            <a:r>
              <a:rPr lang="zh-CN" altLang="en-US" sz="8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地</a:t>
            </a:r>
            <a:endParaRPr lang="en-US" altLang="zh-CN" sz="8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表达自己的观点。</a:t>
            </a:r>
            <a:endParaRPr lang="zh-CN" altLang="en-US" sz="8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400"/>
              </a:lnSpc>
            </a:pPr>
            <a:r>
              <a:rPr lang="en-US" altLang="zh-CN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</a:t>
            </a:r>
            <a:r>
              <a:rPr lang="en-US" altLang="zh-CN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网评白居易</a:t>
            </a:r>
            <a:r>
              <a:rPr lang="en-US" altLang="zh-CN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zh-CN" altLang="en-US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白居易就是一流氓，从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琵琶行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4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4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到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长恨歌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，写的不是娼妓便是不守</a:t>
            </a:r>
            <a:endParaRPr lang="en-US" altLang="zh-CN" sz="4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4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妇道的杨玉环。尤其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琵琶行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好像是</a:t>
            </a:r>
            <a:endParaRPr lang="en-US" altLang="zh-CN" sz="4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4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他亲身经历的，看那句</a:t>
            </a:r>
            <a:r>
              <a:rPr lang="zh-CN" altLang="en-US" sz="4000" b="1" dirty="0" smtClean="0">
                <a:solidFill>
                  <a:schemeClr val="tx1"/>
                </a:solidFill>
                <a:ea typeface="黑体" panose="02010600030101010101" pitchFamily="49" charset="-122"/>
              </a:rPr>
              <a:t>“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移船相近邀相</a:t>
            </a:r>
            <a:endParaRPr lang="en-US" altLang="zh-CN" sz="4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4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见</a:t>
            </a:r>
            <a:r>
              <a:rPr lang="zh-CN" altLang="en-US" sz="4000" b="1" dirty="0" smtClean="0">
                <a:solidFill>
                  <a:schemeClr val="tx1"/>
                </a:solidFill>
                <a:ea typeface="黑体" panose="02010600030101010101" pitchFamily="49" charset="-122"/>
              </a:rPr>
              <a:t>”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，就是几个流氓喝多了在调戏良家</a:t>
            </a:r>
            <a:endParaRPr lang="en-US" altLang="zh-CN" sz="4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4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妇女；人家躲，还要把船开过去找。还</a:t>
            </a:r>
            <a:endParaRPr lang="en-US" altLang="zh-CN" sz="4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4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有那</a:t>
            </a:r>
            <a:r>
              <a:rPr lang="zh-CN" altLang="en-US" sz="4000" b="1" dirty="0" smtClean="0">
                <a:solidFill>
                  <a:schemeClr val="tx1"/>
                </a:solidFill>
                <a:ea typeface="黑体" panose="02010600030101010101" pitchFamily="49" charset="-122"/>
              </a:rPr>
              <a:t>“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千呼万唤始出来</a:t>
            </a:r>
            <a:r>
              <a:rPr lang="zh-CN" altLang="en-US" sz="4000" b="1" dirty="0" smtClean="0">
                <a:solidFill>
                  <a:schemeClr val="tx1"/>
                </a:solidFill>
                <a:ea typeface="黑体" panose="02010600030101010101" pitchFamily="49" charset="-122"/>
              </a:rPr>
              <a:t>”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，明明是人家</a:t>
            </a:r>
            <a:endParaRPr lang="en-US" altLang="zh-CN" sz="4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4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不愿意出来，却喊了很多次，逼着人家</a:t>
            </a:r>
            <a:endParaRPr lang="en-US" altLang="zh-CN" sz="4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4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出来。流氓啊，流氓！</a:t>
            </a:r>
            <a:r>
              <a:rPr lang="zh-CN" altLang="en-US" sz="4000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zh-CN" altLang="en-US" sz="4000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8000" b="1" smtClean="0">
                <a:solidFill>
                  <a:srgbClr val="FF0000"/>
                </a:solidFill>
                <a:ea typeface="黑体" panose="02010600030101010101" pitchFamily="49" charset="-122"/>
              </a:rPr>
              <a:t>        </a:t>
            </a:r>
            <a:endParaRPr lang="en-US" altLang="zh-CN" sz="8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en-US" altLang="zh-CN" sz="9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教师</a:t>
            </a:r>
            <a:r>
              <a:rPr lang="zh-CN" altLang="en-US" sz="96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微评</a:t>
            </a:r>
            <a:endParaRPr lang="zh-CN" altLang="en-US" sz="96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9600" b="1" smtClean="0">
                <a:solidFill>
                  <a:srgbClr val="FF0000"/>
                </a:solidFill>
                <a:ea typeface="黑体" panose="02010600030101010101" pitchFamily="49" charset="-122"/>
              </a:rPr>
              <a:t>  </a:t>
            </a:r>
            <a:endParaRPr lang="zh-CN" altLang="en-US" sz="9600" b="1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7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您把白居易污蔑</a:t>
            </a:r>
            <a:endParaRPr lang="en-US" altLang="zh-CN" sz="7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7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成“流氓”，纯粹是</a:t>
            </a:r>
            <a:endParaRPr lang="en-US" altLang="zh-CN" sz="7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7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因为</a:t>
            </a:r>
            <a:r>
              <a:rPr lang="zh-CN" altLang="en-US" sz="7200" b="1" smtClean="0">
                <a:solidFill>
                  <a:srgbClr val="0000FF"/>
                </a:solidFill>
                <a:ea typeface="黑体" panose="02010600030101010101" pitchFamily="49" charset="-122"/>
              </a:rPr>
              <a:t>您自己戴着</a:t>
            </a:r>
            <a:r>
              <a:rPr lang="zh-CN" altLang="en-US" sz="7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一副</a:t>
            </a:r>
            <a:endParaRPr lang="en-US" altLang="zh-CN" sz="7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72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流氓眼镜</a:t>
            </a:r>
            <a:r>
              <a:rPr lang="zh-CN" altLang="en-US" sz="72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来看白居易。</a:t>
            </a:r>
            <a:endParaRPr lang="zh-CN" altLang="en-US" sz="72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en-US" altLang="zh-CN" sz="48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  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白居易并未关注琵琶女的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花容月貌，而您</a:t>
            </a:r>
            <a:r>
              <a:rPr lang="zh-CN" altLang="en-US" sz="54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透过眼镜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却看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到琵琶女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皓齿蛾眉；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白居易倾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情描写琵琶曲的美妙绝伦，而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您</a:t>
            </a:r>
            <a:r>
              <a:rPr lang="zh-CN" altLang="en-US" sz="54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透过眼镜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却看到琵琶女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妩媚</a:t>
            </a:r>
            <a:endParaRPr lang="en-US" altLang="zh-CN" sz="54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风骚；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白居易明明借琵琶女之</a:t>
            </a:r>
            <a:endParaRPr lang="zh-CN" altLang="en-US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沦落抒发迁谪之悲，而您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透过眼镜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却看到诗人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拈花</a:t>
            </a:r>
            <a:endParaRPr lang="en-US" altLang="zh-CN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惹草；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白居易只不过为君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“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翻作琵琶行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”，而您</a:t>
            </a:r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透</a:t>
            </a:r>
            <a:endParaRPr lang="en-US" altLang="zh-CN" sz="6000" b="1" dirty="0" smtClean="0">
              <a:solidFill>
                <a:srgbClr val="0099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9900"/>
                </a:solidFill>
                <a:ea typeface="黑体" panose="02010600030101010101" pitchFamily="49" charset="-122"/>
              </a:rPr>
              <a:t>过眼镜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却看到诗人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“调戏</a:t>
            </a:r>
            <a:endParaRPr lang="en-US" altLang="zh-CN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良家妇女”。</a:t>
            </a:r>
            <a:endParaRPr lang="zh-CN" altLang="en-US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6000" b="1" dirty="0" smtClean="0">
                <a:solidFill>
                  <a:srgbClr val="008000"/>
                </a:solidFill>
                <a:ea typeface="黑体" panose="02010600030101010101" pitchFamily="49" charset="-122"/>
              </a:rPr>
              <a:t>         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纵观浔阳江头的知音奇遇，白居易始于听曲，终于写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诗，完全以审美心态聆听琴曲，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感慨人生。其间不但无关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爱情，</a:t>
            </a:r>
            <a:endParaRPr lang="en-US" altLang="zh-CN" sz="54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更无关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色情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，有的只是两个沦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落天涯同命相怜者的纯真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友情。</a:t>
            </a:r>
            <a:endParaRPr lang="zh-CN" altLang="en-US" sz="54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而您竟以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“流氓”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加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“文盲”</a:t>
            </a:r>
            <a:endParaRPr lang="en-US" altLang="zh-CN" sz="54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之心，度 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“君子”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兼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“诗人” </a:t>
            </a:r>
            <a:endParaRPr lang="en-US" altLang="zh-CN" sz="54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之腹！倘若卖艺不卖身的琵琶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女借“诗”还魂，定会以侮辱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人格罪把您告上法庭，并依法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索赔</a:t>
            </a:r>
            <a:r>
              <a:rPr lang="zh-CN" altLang="en-US" sz="5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一千二百万元</a:t>
            </a:r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精神损失费。</a:t>
            </a:r>
            <a:endParaRPr lang="en-US" altLang="zh-CN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让您贼喊捉贼，自招其辱！</a:t>
            </a:r>
            <a:endParaRPr lang="zh-CN" altLang="en-US" sz="54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5500"/>
              </a:lnSpc>
            </a:pP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 倘若白居易在天之灵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有知，定会为我泱泱诗国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千载之后竟有如此糟蹋诗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歌污蔑诗人者，再度泪湿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青衫！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你这“诗国”的不</a:t>
            </a:r>
            <a:endParaRPr lang="en-US" altLang="zh-CN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肖子孙，当自省矣！</a:t>
            </a:r>
            <a:endParaRPr lang="zh-CN" altLang="en-US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endParaRPr lang="zh-CN" altLang="en-US" sz="66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</a:t>
            </a:r>
            <a:endParaRPr lang="zh-CN" altLang="en-US" sz="66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66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   </a:t>
            </a:r>
            <a:endParaRPr lang="zh-CN" altLang="en-US" sz="66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800" b="1" dirty="0" smtClean="0">
                <a:solidFill>
                  <a:srgbClr val="CC00FF"/>
                </a:solidFill>
                <a:ea typeface="黑体" panose="02010600030101010101" pitchFamily="49" charset="-122"/>
              </a:rPr>
              <a:t>        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呜乎哀哉！谁</a:t>
            </a:r>
            <a:r>
              <a:rPr lang="zh-CN" altLang="en-US" sz="4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“见”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寸草心，</a:t>
            </a:r>
            <a:endParaRPr lang="en-US" altLang="zh-CN" sz="44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4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“思”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报三春晖？中华母语到了最</a:t>
            </a:r>
            <a:endParaRPr lang="en-US" altLang="zh-CN" sz="44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危险的时候，仅以</a:t>
            </a:r>
            <a:r>
              <a:rPr lang="en-US" altLang="zh-CN" sz="4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《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母语的悲哀</a:t>
            </a:r>
            <a:r>
              <a:rPr lang="en-US" altLang="zh-CN" sz="4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》</a:t>
            </a:r>
            <a:endParaRPr lang="en-US" altLang="zh-CN" sz="44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4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唤醒未泯之良心：</a:t>
            </a:r>
            <a:endParaRPr lang="zh-CN" altLang="en-US" sz="44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00B050"/>
                </a:solidFill>
                <a:ea typeface="黑体" panose="02010600030101010101" pitchFamily="49" charset="-122"/>
              </a:rPr>
              <a:t>            不做母语的</a:t>
            </a:r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孝子，</a:t>
            </a:r>
            <a:endParaRPr lang="zh-CN" altLang="en-US" sz="48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00B050"/>
                </a:solidFill>
                <a:ea typeface="黑体" panose="02010600030101010101" pitchFamily="49" charset="-122"/>
              </a:rPr>
              <a:t>            必遭母语的抛弃！</a:t>
            </a:r>
            <a:endParaRPr lang="zh-CN" altLang="en-US" sz="4800" b="1" dirty="0" smtClean="0">
              <a:solidFill>
                <a:srgbClr val="00B05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00B050"/>
                </a:solidFill>
                <a:ea typeface="黑体" panose="02010600030101010101" pitchFamily="49" charset="-122"/>
              </a:rPr>
              <a:t>            没有尽孝的</a:t>
            </a:r>
            <a:r>
              <a:rPr lang="zh-CN" altLang="en-US" sz="48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良习，</a:t>
            </a:r>
            <a:endParaRPr lang="zh-CN" altLang="en-US" sz="48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800" b="1" dirty="0" smtClean="0">
                <a:solidFill>
                  <a:srgbClr val="00B050"/>
                </a:solidFill>
                <a:ea typeface="黑体" panose="02010600030101010101" pitchFamily="49" charset="-122"/>
              </a:rPr>
              <a:t>            难得母语的芳心！</a:t>
            </a:r>
            <a:endParaRPr lang="zh-CN" altLang="en-US" sz="4800" b="1" dirty="0" smtClean="0">
              <a:solidFill>
                <a:srgbClr val="00B05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zh-CN" sz="88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r>
              <a:rPr lang="en-US" altLang="zh-CN" sz="8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临别赠言</a:t>
            </a:r>
            <a:endParaRPr lang="zh-CN" altLang="en-US" sz="96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 eaLnBrk="1" hangingPunct="1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尽孝母语</a:t>
            </a:r>
            <a:endParaRPr lang="zh-CN" altLang="en-US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谢谢赵老师的两年教诲，劣徒做七</a:t>
            </a:r>
            <a:endParaRPr lang="zh-CN" altLang="en-US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律与恩师作别。</a:t>
            </a:r>
            <a:endParaRPr lang="zh-CN" altLang="en-US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别恩师  </a:t>
            </a:r>
            <a:r>
              <a:rPr lang="zh-CN" altLang="en-US" sz="4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王亚琛</a:t>
            </a:r>
            <a:endParaRPr lang="zh-CN" altLang="en-US" sz="40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适逢早春露锋芒，恰遇晚秋怀痴狂。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两年好雨润顽铁，数载清风净心房。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今朝林间射猛虎，明日风里斩豺狼。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只待十年再相聚，定是华夏绿苍茫。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CC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致赵老师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刘捷思</a:t>
            </a:r>
            <a:endParaRPr lang="zh-CN" altLang="en-US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CC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丙戌之年遇老叟，鹤发童颜鬓斑白。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台上授课涵绿意，课下蹬车伴去来。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回想随君第一载，干劲十足学不怠。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名篇佳句口头诵，五律七绝心中怀。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冥思苦想整一日，终成四句笑颜开。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作罢再与名诗比，差之千里又生哀。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纵使名诗千般好，我诗词拙表意白。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慨叹一声重立志，定要诗成传四海。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昔日作文很无奈，一头雾水两眼白。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文题如锁实难解，才思若栓终不开。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暮去朝来至岁末，渐有所得喜增才。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行文表意略有成，吟诗作赋也不赖。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方欲随君入高三，另辟蹊径闯题海。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岂料师生缘已尽，无奈只好说拜拜。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种种往事留身后，谆谆教诲记心怀。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考试分数虽为重，人生大道不可乖。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r>
              <a:rPr lang="zh-CN" altLang="en-US" sz="4000" b="1" smtClean="0">
                <a:solidFill>
                  <a:srgbClr val="CC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2008</a:t>
            </a: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7</a:t>
            </a: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月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10</a:t>
            </a: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日</a:t>
            </a:r>
            <a:endParaRPr lang="zh-CN" altLang="en-US" sz="40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                    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赞</a:t>
            </a:r>
            <a:r>
              <a:rPr lang="zh-CN" altLang="en-US" sz="4000" b="1" smtClean="0">
                <a:solidFill>
                  <a:srgbClr val="00B050"/>
                </a:solidFill>
                <a:ea typeface="黑体" panose="02010600030101010101" pitchFamily="49" charset="-122"/>
              </a:rPr>
              <a:t>绿色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语文</a:t>
            </a:r>
            <a:endParaRPr lang="en-US" altLang="zh-CN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en-US" altLang="zh-CN" sz="4000" b="1" smtClean="0">
                <a:solidFill>
                  <a:srgbClr val="CC00FF"/>
                </a:solidFill>
                <a:ea typeface="黑体" panose="02010600030101010101" pitchFamily="49" charset="-122"/>
              </a:rPr>
              <a:t>  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师恩两载，蓦然回首，已是尽头。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 昨日相逢，唯见满城杨柳；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 今日离别，无缘再上层楼。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 叹光阴如水匆匆流，只是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“猪颜”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瘦。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 潇潇洒洒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“猪军”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首，激昂斗志何休？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 数得清冬夏春秋，赢不尽生前身后。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 纵然是秋霜落满头，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 您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绿色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不改常依旧。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800" b="1" smtClean="0">
                <a:solidFill>
                  <a:srgbClr val="FF0000"/>
                </a:solidFill>
                <a:ea typeface="黑体" panose="02010600030101010101" pitchFamily="49" charset="-122"/>
              </a:rPr>
              <a:t>    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您是个普天下教师领袖，盖世界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“绿</a:t>
            </a:r>
            <a:endParaRPr lang="zh-CN" altLang="en-US" sz="4000" b="1" smtClean="0">
              <a:solidFill>
                <a:srgbClr val="0099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色班头”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。有的是一颗将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绿化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进行到底、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特立独行的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“猪脑猪头”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；有的是一身</a:t>
            </a:r>
            <a:endParaRPr lang="en-US" altLang="zh-CN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蒸不烂、煮不熟、吓不倒、刺不破、挑</a:t>
            </a:r>
            <a:endParaRPr lang="en-US" altLang="zh-CN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不透、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绿油油的“猪胆猪肉”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；有的是</a:t>
            </a:r>
            <a:endParaRPr lang="en-US" altLang="zh-CN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一腔“老夫聊发少年狂”、鞠躬尽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翠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、</a:t>
            </a:r>
            <a:endParaRPr lang="en-US" altLang="zh-CN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博古通今的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“猪血猪油”。</a:t>
            </a:r>
            <a:endParaRPr lang="zh-CN" altLang="en-US" sz="4000" b="1" smtClean="0">
              <a:solidFill>
                <a:srgbClr val="0099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伴的是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碧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水边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碧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丝绦拂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碧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水笑看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碧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柳；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 伴的是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绿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军帐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绿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将军率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绿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卒鏖战</a:t>
            </a:r>
            <a:r>
              <a:rPr lang="zh-CN" altLang="en-US" sz="4000" b="1" smtClean="0">
                <a:solidFill>
                  <a:srgbClr val="009900"/>
                </a:solidFill>
                <a:ea typeface="黑体" panose="02010600030101010101" pitchFamily="49" charset="-122"/>
              </a:rPr>
              <a:t>绿</a:t>
            </a:r>
            <a:r>
              <a:rPr lang="zh-CN" altLang="en-US" sz="4000" b="1" smtClean="0">
                <a:solidFill>
                  <a:srgbClr val="FF0000"/>
                </a:solidFill>
                <a:ea typeface="黑体" panose="02010600030101010101" pitchFamily="49" charset="-122"/>
              </a:rPr>
              <a:t>畴。</a:t>
            </a:r>
            <a:endParaRPr lang="zh-CN" altLang="en-US" sz="4000" b="1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800" b="1" smtClean="0">
                <a:solidFill>
                  <a:srgbClr val="CC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5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漫天</a:t>
            </a:r>
            <a:r>
              <a:rPr lang="zh-CN" altLang="en-US" sz="54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绿阵</a:t>
            </a:r>
            <a:r>
              <a:rPr lang="zh-CN" altLang="en-US" sz="5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透清华，</a:t>
            </a:r>
            <a:endParaRPr lang="zh-CN" altLang="en-US" sz="5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满园尽带</a:t>
            </a:r>
            <a:r>
              <a:rPr lang="zh-CN" altLang="en-US" sz="54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碧玉</a:t>
            </a:r>
            <a:r>
              <a:rPr lang="zh-CN" altLang="en-US" sz="5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甲。</a:t>
            </a:r>
            <a:endParaRPr lang="zh-CN" altLang="en-US" sz="5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愿您的激情永远燃烧，</a:t>
            </a:r>
            <a:endParaRPr lang="zh-CN" altLang="en-US" sz="5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愿您的</a:t>
            </a:r>
            <a:r>
              <a:rPr lang="zh-CN" altLang="en-US" sz="54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绿色语文</a:t>
            </a:r>
            <a:r>
              <a:rPr lang="zh-CN" altLang="en-US" sz="5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发扬光大！</a:t>
            </a:r>
            <a:endParaRPr lang="zh-CN" altLang="en-US" sz="5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CC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54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不争气的弟子贾儒 敬上</a:t>
            </a:r>
            <a:r>
              <a:rPr lang="zh-CN" altLang="en-US" sz="5400" b="1" smtClean="0">
                <a:solidFill>
                  <a:srgbClr val="3333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      </a:t>
            </a:r>
            <a:endParaRPr lang="zh-CN" altLang="en-US" sz="5400" b="1" smtClean="0">
              <a:solidFill>
                <a:srgbClr val="3333FF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algn="l" eaLnBrk="1" hangingPunct="1"/>
            <a:r>
              <a:rPr lang="zh-CN" altLang="en-US" sz="5400" b="1" smtClean="0">
                <a:solidFill>
                  <a:srgbClr val="3333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          </a:t>
            </a:r>
            <a:r>
              <a:rPr lang="en-US" altLang="zh-CN" sz="54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2008</a:t>
            </a:r>
            <a:r>
              <a:rPr lang="en-US" altLang="zh-CN" sz="5400" b="1" smtClean="0">
                <a:solidFill>
                  <a:srgbClr val="3333FF"/>
                </a:solidFill>
                <a:ea typeface="华文新魏" pitchFamily="2" charset="-122"/>
              </a:rPr>
              <a:t>·</a:t>
            </a:r>
            <a:r>
              <a:rPr lang="en-US" altLang="zh-CN" sz="54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7</a:t>
            </a:r>
            <a:r>
              <a:rPr lang="en-US" altLang="zh-CN" sz="5400" b="1" smtClean="0">
                <a:solidFill>
                  <a:srgbClr val="3333FF"/>
                </a:solidFill>
                <a:ea typeface="华文新魏" pitchFamily="2" charset="-122"/>
              </a:rPr>
              <a:t>·</a:t>
            </a:r>
            <a:r>
              <a:rPr lang="en-US" altLang="zh-CN" sz="54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endParaRPr lang="en-US" altLang="zh-CN" sz="5400" b="1" smtClean="0">
              <a:solidFill>
                <a:srgbClr val="3333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4400" b="1" smtClean="0">
                <a:solidFill>
                  <a:srgbClr val="CC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</a:t>
            </a:r>
            <a:endParaRPr lang="en-US" altLang="zh-CN" sz="4400" b="1" smtClean="0">
              <a:solidFill>
                <a:srgbClr val="CC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en-US" altLang="zh-CN" sz="4400" b="1" smtClean="0">
                <a:solidFill>
                  <a:srgbClr val="CC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</a:t>
            </a: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赠赵老师</a:t>
            </a:r>
            <a:endParaRPr lang="zh-CN" altLang="en-US" sz="40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谦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谦君子从师路，</a:t>
            </a:r>
            <a:r>
              <a:rPr lang="zh-CN" altLang="en-US" sz="40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翔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云凌空爱诗书。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坛教学辟新径，</a:t>
            </a:r>
            <a:r>
              <a:rPr lang="zh-CN" altLang="en-US" sz="40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苑读写创异途。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万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事标新最辛苦，</a:t>
            </a:r>
            <a:r>
              <a:rPr lang="zh-CN" altLang="en-US" sz="40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古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来立异皆孤独。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长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江后浪推前浪，</a:t>
            </a:r>
            <a:r>
              <a:rPr lang="zh-CN" altLang="en-US" sz="4000" b="1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青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胜于蓝硕果出。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4000" b="1" smtClean="0">
                <a:solidFill>
                  <a:srgbClr val="CC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     </a:t>
            </a:r>
            <a:r>
              <a:rPr lang="zh-CN" altLang="en-US" sz="4000" b="1" smtClean="0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您的学生 于子奇</a:t>
            </a:r>
            <a:endParaRPr lang="zh-CN" altLang="en-US" sz="4000" b="1" smtClean="0">
              <a:solidFill>
                <a:srgbClr val="3333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ts val="10000"/>
              </a:lnSpc>
              <a:buFontTx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人类的本质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10000"/>
              </a:lnSpc>
              <a:buFontTx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就是</a:t>
            </a:r>
            <a:r>
              <a:rPr lang="zh-CN" altLang="en-US" sz="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诗意的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栖居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10000"/>
              </a:lnSpc>
              <a:buFontTx/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在大地上。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10000"/>
              </a:lnSpc>
              <a:buFontTx/>
              <a:buNone/>
            </a:pPr>
            <a:r>
              <a:rPr lang="en-US" altLang="zh-CN" sz="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en-US" altLang="zh-CN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海德格尔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海子一个人走在昌平大街上，一手拿着西红柿，一手啃着冷馒头；一边冷眼瞧市井万象，一边思索人生的终极意义。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小学语文</a:t>
            </a:r>
            <a:endParaRPr lang="en-US" altLang="zh-CN" sz="96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奠基一生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（语言；人文）</a:t>
            </a:r>
            <a:endParaRPr lang="zh-CN" altLang="en-US" sz="88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有一次，他走进一家小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酒馆，对老板说：“给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我酒喝，让我朗诵我的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诗歌。”对方一口回绝：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“可以给你口酒喝，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但</a:t>
            </a:r>
            <a:endParaRPr lang="en-US" altLang="zh-CN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lnSpc>
                <a:spcPts val="7300"/>
              </a:lnSpc>
              <a:buFontTx/>
              <a:buNone/>
            </a:pP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你别在我这儿朗诵。”</a:t>
            </a:r>
            <a:endParaRPr lang="en-US" altLang="zh-CN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生活的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“去诗意化”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语言的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“低俗化”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“粗鄙化”</a:t>
            </a:r>
            <a:endParaRPr lang="zh-CN" altLang="en-US" sz="8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现在的人，已经失去了用诗意</a:t>
            </a:r>
            <a:endParaRPr lang="en-US" altLang="zh-CN" sz="4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的眼光去看待与描摹自然万物的能</a:t>
            </a:r>
            <a:endParaRPr lang="en-US" altLang="zh-CN" sz="4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力。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美景在前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,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赶紧掏出手机拍张照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片，秀到朋友圈里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,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加一句注释“真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TM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的美啊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……”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下面一串点赞，勤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劳的还会发些表情符号，更勤劳的，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会打上几个字，要么是重复一句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“真</a:t>
            </a:r>
            <a:r>
              <a:rPr lang="en-US" altLang="zh-CN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TM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的漂亮啊”，要么是真实的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9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感受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: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“真不知道怎么形容</a:t>
            </a:r>
            <a:r>
              <a:rPr lang="en-US" altLang="zh-CN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……”</a:t>
            </a:r>
            <a:endParaRPr lang="zh-CN" altLang="en-US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4900"/>
              </a:lnSpc>
            </a:pPr>
            <a:endParaRPr lang="zh-CN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两夫妻床上聊微信（节选）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日照香炉生紫烟，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你与何人在聊天？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万水千山只等闲，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微信闲扯这么甜？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黄河远上白云间，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为啥聊天躲一边？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曾经沧海难为水，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你俩肯定有一腿！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除去巫山不是云，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我要骗你不是人。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东风不与周郎便，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今天晚上我做保健。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白毛浮绿水，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我今生遇到鬼。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锄禾日当午，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我遇到个母老虎。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:\Users\zhaoqx\Desktop\20150221_144958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85938" y="0"/>
            <a:ext cx="5715000" cy="6858000"/>
          </a:xfrm>
        </p:spPr>
      </p:pic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zhaoqx\Desktop\20150221_143751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57250" y="0"/>
            <a:ext cx="7429500" cy="6858000"/>
          </a:xfrm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zh-CN" sz="9600" b="1" smtClean="0">
              <a:solidFill>
                <a:srgbClr val="FF33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9600" b="1" smtClean="0">
                <a:solidFill>
                  <a:srgbClr val="FF33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珊瑚哲思</a:t>
            </a:r>
            <a:endParaRPr lang="en-US" altLang="zh-CN" sz="9600" b="1" smtClean="0">
              <a:solidFill>
                <a:srgbClr val="FF33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9600" b="1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澳国旅游诗草</a:t>
            </a:r>
            <a:endParaRPr lang="zh-CN" altLang="en-US" sz="9600" b="1" smtClean="0">
              <a:solidFill>
                <a:srgbClr val="008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你纤弱的生态</a:t>
            </a:r>
            <a:endParaRPr lang="en-US" altLang="zh-CN" sz="44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验证了老聃的哲言：</a:t>
            </a:r>
            <a:endParaRPr lang="en-US" altLang="zh-CN" sz="44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柔弱能克刚强。</a:t>
            </a:r>
            <a:endParaRPr lang="en-US" altLang="zh-CN" sz="4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4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你微小的体态</a:t>
            </a:r>
            <a:endParaRPr lang="en-US" altLang="zh-CN" sz="44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验证了荀子的哲言：</a:t>
            </a:r>
            <a:endParaRPr lang="en-US" altLang="zh-CN" sz="44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积土必成高山。</a:t>
            </a:r>
            <a:endParaRPr lang="en-US" altLang="zh-CN" sz="4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你惊世的变迁</a:t>
            </a:r>
            <a:endParaRPr lang="en-US" altLang="zh-CN" sz="44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验证了炎黄的哲言：</a:t>
            </a:r>
            <a:endParaRPr lang="en-US" altLang="zh-CN" sz="44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4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4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沧海桑田可以互换。</a:t>
            </a:r>
            <a:endParaRPr lang="zh-CN" altLang="en-US" sz="44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你圣洁的遗体</a:t>
            </a:r>
            <a:endParaRPr lang="en-US" altLang="zh-CN" sz="40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验证了苏轼的哲言：</a:t>
            </a:r>
            <a:endParaRPr lang="en-US" altLang="zh-CN" sz="40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平淡才是巅峰的绚烂。</a:t>
            </a:r>
            <a:endParaRPr lang="en-US" altLang="zh-CN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你千姿百态的形象</a:t>
            </a:r>
            <a:endParaRPr lang="en-US" altLang="zh-CN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验证了公认的哲言：</a:t>
            </a:r>
            <a:endParaRPr lang="en-US" altLang="zh-CN" sz="4000" b="1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树叶绝无全相同的两片。</a:t>
            </a:r>
            <a:endParaRPr lang="en-US" altLang="zh-CN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你亿万垂青的美丽</a:t>
            </a:r>
            <a:endParaRPr lang="en-US" altLang="zh-CN" sz="40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验证了海翁的哲言：</a:t>
            </a:r>
            <a:endParaRPr lang="en-US" altLang="zh-CN" sz="4000" b="1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5000"/>
              </a:lnSpc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人类的本质是诗意缠绵。</a:t>
            </a:r>
            <a:endParaRPr lang="zh-CN" altLang="en-US" sz="4000" b="1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副标题 2"/>
          <p:cNvSpPr>
            <a:spLocks noGrp="1"/>
          </p:cNvSpPr>
          <p:nvPr>
            <p:ph type="subTitle" idx="1"/>
          </p:nvPr>
        </p:nvSpPr>
        <p:spPr>
          <a:xfrm>
            <a:off x="-36513" y="0"/>
            <a:ext cx="9144001" cy="6858000"/>
          </a:xfrm>
        </p:spPr>
        <p:txBody>
          <a:bodyPr/>
          <a:lstStyle/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珊瑚啊，珊瑚！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你是哲学家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天生的宠儿；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你是思想者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灵犀的泉源。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54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 海翁：德国哲学家海德格尔。</a:t>
            </a:r>
            <a:endParaRPr lang="zh-CN" altLang="en-US" sz="5400" b="1" dirty="0" smtClean="0">
              <a:solidFill>
                <a:srgbClr val="008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altLang="zh-CN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en-US" altLang="zh-CN" sz="35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35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伯牙绝弦</a:t>
            </a:r>
            <a:r>
              <a:rPr lang="en-US" altLang="zh-CN" sz="35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》</a:t>
            </a:r>
            <a:endParaRPr lang="en-US" altLang="zh-CN" sz="35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   </a:t>
            </a:r>
            <a:r>
              <a:rPr lang="zh-CN" altLang="en-US" sz="35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教学实录</a:t>
            </a:r>
            <a:endParaRPr lang="zh-CN" altLang="en-US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38400" b="1" dirty="0" smtClean="0">
                <a:solidFill>
                  <a:srgbClr val="000066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    </a:t>
            </a:r>
            <a:r>
              <a:rPr lang="zh-CN" altLang="en-US" sz="32000" b="1" dirty="0" smtClean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赵谦翔</a:t>
            </a:r>
            <a:endParaRPr lang="zh-CN" altLang="en-US" sz="32000" b="1" dirty="0" smtClean="0">
              <a:solidFill>
                <a:srgbClr val="008000"/>
              </a:solidFill>
              <a:latin typeface="华文新魏" pitchFamily="2" charset="-122"/>
              <a:ea typeface="华文新魏" pitchFamily="2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120000"/>
              </a:lnSpc>
            </a:pPr>
            <a:endParaRPr lang="en-US" altLang="zh-CN" sz="35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35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en-US" sz="352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r>
              <a:rPr lang="zh-CN" altLang="en-US" sz="8000" b="1" dirty="0" smtClean="0">
                <a:solidFill>
                  <a:srgbClr val="00990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endParaRPr lang="zh-CN" altLang="en-US" sz="8000" b="1" dirty="0" smtClean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96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继承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诗国精华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捍卫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母语高雅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96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语文教师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责无旁贷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96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96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惠子谓庄子曰：“子言无用。”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庄子曰：“知无用而始可与言用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矣。夫地非不广且大也，人之所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用容足耳。然则厕足而垫之致黄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泉，人尚有用乎？”惠子曰：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“无用。”庄子曰：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“然则无用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之为用也，亦明矣。”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/>
            <a:endParaRPr lang="zh-CN" altLang="zh-CN" sz="48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赏诗写诗</a:t>
            </a:r>
            <a:endParaRPr lang="en-US" altLang="zh-CN" sz="96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在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物质丰富精神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贫乏</a:t>
            </a:r>
            <a:r>
              <a:rPr lang="zh-CN" altLang="en-US" sz="96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的当今时代 </a:t>
            </a:r>
            <a:endParaRPr lang="en-US" altLang="zh-CN" sz="96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实有大用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zh-CN" sz="54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凡艺术家，都须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FontTx/>
              <a:buNone/>
            </a:pPr>
            <a:r>
              <a:rPr 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有一半是</a:t>
            </a:r>
            <a:r>
              <a:rPr lang="zh-CN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诗人，</a:t>
            </a:r>
            <a:r>
              <a:rPr 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一半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FontTx/>
              <a:buNone/>
            </a:pPr>
            <a:r>
              <a:rPr 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</a:t>
            </a:r>
            <a:r>
              <a:rPr lang="zh-CN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匠人</a:t>
            </a:r>
            <a:r>
              <a:rPr 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。他要有诗人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FontTx/>
              <a:buNone/>
            </a:pPr>
            <a:r>
              <a:rPr 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</a:t>
            </a:r>
            <a:r>
              <a:rPr lang="zh-CN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妙悟，</a:t>
            </a:r>
            <a:r>
              <a:rPr lang="zh-CN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要有匠人的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FontTx/>
              <a:buNone/>
            </a:pPr>
            <a:r>
              <a:rPr lang="zh-CN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手腕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sz="8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朱光潜</a:t>
            </a:r>
            <a:endParaRPr lang="zh-CN" altLang="en-US" sz="8000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8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优秀语文教师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必备：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诗人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奇思妙悟，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匠人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精雕细刻。</a:t>
            </a:r>
            <a:endParaRPr lang="zh-CN" altLang="en-US" sz="8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我的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绿色语文教学</a:t>
            </a:r>
            <a:endParaRPr lang="en-US" altLang="zh-CN" sz="96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座右铭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教师铭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·</a:t>
            </a:r>
            <a:r>
              <a:rPr lang="zh-CN" altLang="en-US" sz="4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仿</a:t>
            </a:r>
            <a:r>
              <a:rPr lang="en-US" altLang="zh-CN" sz="4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陋室铭</a:t>
            </a:r>
            <a:r>
              <a:rPr lang="en-US" altLang="zh-CN" sz="4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40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山不在高，有仙则名。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水不在深，有龙则灵。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斯是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教师，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唯吾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馨。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讲台三尺小，诗意万卷浓。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谈笑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教母语，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往来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御鲲鹏。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可以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除心霾，育群英。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鄙鸦噪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之乱耳，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弃题海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之劳形。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不惟金榜中，更求素养成。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孔子云：何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倦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之有？</a:t>
            </a:r>
            <a:endParaRPr lang="zh-CN" altLang="en-US" sz="40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学子铭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·</a:t>
            </a:r>
            <a:r>
              <a:rPr lang="zh-CN" altLang="en-US" sz="4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仿</a:t>
            </a:r>
            <a:r>
              <a:rPr lang="en-US" altLang="zh-CN" sz="4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陋室铭</a:t>
            </a:r>
            <a:r>
              <a:rPr lang="en-US" altLang="zh-CN" sz="40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40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山不在高，有仙则名。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水不在深，有龙则灵。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斯是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学子，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唯吾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志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馨。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胸怀强国梦，脚踏跬步行。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德才创全优，文理夺双赢。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不屑溺题海，迷排名。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乐运动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健体，钟文艺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娱情。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北大博雅塔，清华闻钟亭。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孔子云：何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厌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之有？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4400"/>
              </a:lnSpc>
              <a:buNone/>
            </a:pPr>
            <a:endParaRPr lang="zh-CN" altLang="en-US" sz="4000" b="1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绿色语文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歌诀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四十年来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做语痴，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课上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挥洒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课下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思。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冗繁削尽留清瘦，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教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到生时是熟时。</a:t>
            </a:r>
            <a:endParaRPr lang="zh-CN" altLang="en-US" sz="72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96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96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绿化语文，</a:t>
            </a:r>
            <a:endParaRPr lang="en-US" altLang="zh-CN" sz="96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96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永远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在路上。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伯牙善鼓琴，钟子期善听。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伯牙鼓琴，志在高山，钟子期曰：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“善哉，峨峨兮若泰山！”志在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流水，钟子期曰：“善哉，洋洋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兮若江河！”伯牙所念，钟子期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必得之。子期死，伯牙谓世再无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知音，乃破琴绝弦，终身不复鼓。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sz="7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17</a:t>
            </a:r>
            <a:r>
              <a:rPr lang="zh-CN" altLang="en-US" sz="7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7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7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sz="7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20</a:t>
            </a:r>
            <a:r>
              <a:rPr lang="zh-CN" altLang="en-US" sz="7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日上午</a:t>
            </a:r>
            <a:endParaRPr lang="en-US" altLang="zh-CN" sz="78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en-US" altLang="zh-CN" sz="7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zh-CN" altLang="en-US" sz="7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南京中国语文大会</a:t>
            </a:r>
            <a:endParaRPr lang="zh-CN" altLang="en-US" sz="78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网上教案：导入新课（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）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000" b="1" dirty="0" smtClean="0">
                <a:solidFill>
                  <a:srgbClr val="00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可以先让学生听《高</a:t>
            </a:r>
            <a:endParaRPr lang="zh-CN" altLang="en-US" sz="6000" b="1" dirty="0" smtClean="0">
              <a:solidFill>
                <a:srgbClr val="000066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山流水》音乐，听后让学</a:t>
            </a:r>
            <a:endParaRPr lang="zh-CN" altLang="en-US" sz="6000" b="1" dirty="0" smtClean="0">
              <a:solidFill>
                <a:srgbClr val="000066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生简单交流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音乐带给自己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的感受</a:t>
            </a:r>
            <a:r>
              <a:rPr lang="zh-CN" altLang="en-US" sz="6000" b="1" dirty="0" smtClean="0">
                <a:solidFill>
                  <a:srgbClr val="00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以及所产生的联想，</a:t>
            </a:r>
            <a:endParaRPr lang="zh-CN" altLang="en-US" sz="6000" b="1" dirty="0" smtClean="0">
              <a:solidFill>
                <a:srgbClr val="000066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再揭示课题。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网上教案：导入新课</a:t>
            </a:r>
            <a:r>
              <a:rPr lang="en-US" altLang="zh-CN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(2)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出示诗句，请学生猜下句：</a:t>
            </a:r>
            <a:endParaRPr lang="en-US" altLang="zh-CN" sz="6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“海内存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知己</a:t>
            </a:r>
            <a:r>
              <a:rPr lang="zh-CN" altLang="en-US" sz="6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”“桃花潭</a:t>
            </a:r>
            <a:endParaRPr lang="en-US" altLang="zh-CN" sz="6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水深千尺”“劝君更尽一</a:t>
            </a:r>
            <a:endParaRPr lang="en-US" altLang="zh-CN" sz="6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杯酒”，然后引导学生发</a:t>
            </a:r>
            <a:endParaRPr lang="en-US" altLang="zh-CN" sz="6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现这些诗句共同特点，导</a:t>
            </a:r>
            <a:endParaRPr lang="en-US" altLang="zh-CN" sz="6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入本课学习。</a:t>
            </a:r>
            <a:endParaRPr lang="zh-CN" alt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绿色语文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歌诀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咬定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育人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不放松，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立根原在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文本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中，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千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推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万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敲练读写，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任尔东西南北风。</a:t>
            </a:r>
            <a:endParaRPr lang="zh-CN" altLang="en-US" sz="72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rgbClr val="00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教学思路</a:t>
            </a:r>
            <a:endParaRPr lang="zh-CN" altLang="en-US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正音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朗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读；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释义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解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读；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</a:t>
            </a:r>
            <a:endParaRPr lang="zh-CN" altLang="en-US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析文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品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读；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强化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诵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读；</a:t>
            </a:r>
            <a:endParaRPr lang="zh-CN" altLang="en-US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个性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悟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读。</a:t>
            </a:r>
            <a:endParaRPr lang="zh-CN" altLang="en-US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sz="7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</a:t>
            </a: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看伯牙绝弦</a:t>
            </a:r>
            <a:r>
              <a:rPr lang="en-US" altLang="zh-CN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</a:t>
            </a:r>
            <a:r>
              <a:rPr lang="zh-CN" altLang="en-US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诚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</a:t>
            </a:r>
            <a:r>
              <a:rPr lang="zh-CN" altLang="en-US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炼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</a:t>
            </a:r>
            <a:r>
              <a:rPr lang="zh-CN" altLang="en-US" sz="8800" b="1" dirty="0" smtClean="0">
                <a:solidFill>
                  <a:srgbClr val="008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彩</a:t>
            </a:r>
            <a:endParaRPr lang="zh-CN" altLang="en-US" sz="8800" b="1" dirty="0" smtClean="0">
              <a:solidFill>
                <a:srgbClr val="008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zh-CN" altLang="en-US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ts val="4800"/>
              </a:lnSpc>
            </a:pPr>
            <a:r>
              <a:rPr lang="zh-CN" altLang="en-US" sz="63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文化基础：</a:t>
            </a:r>
            <a:r>
              <a:rPr lang="zh-CN" altLang="en-US" sz="63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人文底蕴。</a:t>
            </a: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</a:t>
            </a:r>
            <a:r>
              <a:rPr lang="en-US" sz="6300" b="1" dirty="0" err="1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人文积淀</a:t>
            </a:r>
            <a:endParaRPr lang="en-US" sz="63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lang="zh-CN" alt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人文情怀③审美情趣。</a:t>
            </a:r>
            <a:r>
              <a:rPr lang="zh-CN" altLang="en-US" sz="63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科学精神。</a:t>
            </a:r>
            <a:endParaRPr lang="en-US" altLang="zh-CN" sz="63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</a:t>
            </a:r>
            <a:r>
              <a:rPr lang="en-US" sz="6300" b="1" dirty="0" err="1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理性思维</a:t>
            </a: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lang="zh-CN" alt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批判质疑③勇于探究。</a:t>
            </a:r>
            <a:endParaRPr lang="en-US" altLang="zh-CN" sz="63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zh-CN" altLang="en-US" sz="63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自主发展：</a:t>
            </a:r>
            <a:r>
              <a:rPr lang="zh-CN" altLang="en-US" sz="63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学会学习。</a:t>
            </a: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</a:t>
            </a:r>
            <a:r>
              <a:rPr lang="en-US" sz="6300" b="1" dirty="0" err="1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乐学善学</a:t>
            </a:r>
            <a:endParaRPr lang="en-US" sz="63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lang="zh-CN" alt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勤于反思③信息意识。</a:t>
            </a:r>
            <a:r>
              <a:rPr lang="zh-CN" altLang="en-US" sz="63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健康生活。</a:t>
            </a:r>
            <a:endParaRPr lang="en-US" altLang="zh-CN" sz="63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</a:t>
            </a:r>
            <a:r>
              <a:rPr lang="en-US" sz="6300" b="1" dirty="0" err="1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珍爱生命</a:t>
            </a: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lang="zh-CN" alt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健全人格③自我管理</a:t>
            </a:r>
            <a:endParaRPr lang="en-US" altLang="zh-CN" sz="63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zh-CN" altLang="en-US" sz="63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社会参与：</a:t>
            </a:r>
            <a:r>
              <a:rPr lang="zh-CN" altLang="en-US" sz="63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责任担当。</a:t>
            </a: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</a:t>
            </a:r>
            <a:r>
              <a:rPr lang="zh-CN" alt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社会责任</a:t>
            </a:r>
            <a:endParaRPr lang="en-US" altLang="zh-CN" sz="63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lang="zh-CN" alt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国家认同③国际理解。</a:t>
            </a:r>
            <a:r>
              <a:rPr lang="zh-CN" altLang="en-US" sz="63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实践创新。</a:t>
            </a:r>
            <a:endParaRPr lang="en-US" altLang="zh-CN" sz="63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</a:t>
            </a:r>
            <a:r>
              <a:rPr lang="en-US" sz="6300" b="1" dirty="0" err="1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劳动意识</a:t>
            </a:r>
            <a:r>
              <a:rPr 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lang="zh-CN" altLang="en-US" sz="63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问题解决③技术运用。</a:t>
            </a:r>
            <a:endParaRPr lang="en-US" altLang="zh-CN" sz="63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10000"/>
              </a:lnSpc>
            </a:pPr>
            <a:endParaRPr lang="en-US" altLang="zh-CN" sz="60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10000"/>
              </a:lnSpc>
            </a:pP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10000"/>
              </a:lnSpc>
            </a:pPr>
            <a:endParaRPr lang="en-US" altLang="zh-CN" sz="6000" b="1" dirty="0" smtClean="0">
              <a:solidFill>
                <a:srgbClr val="00CC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10000"/>
              </a:lnSpc>
            </a:pP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10000"/>
              </a:lnSpc>
            </a:pPr>
            <a:endParaRPr lang="zh-CN" altLang="en-US" sz="4400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en-US" altLang="zh-CN" dirty="0" smtClean="0"/>
          </a:p>
          <a:p>
            <a:pPr algn="l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9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伯牙很爱弹琴，钟子期也很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爱听伯牙弹琴，钟子期是伯牙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的知音。钟子期死后，伯牙再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也没有知音，没有人愿意听他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弹琴，伯牙就把琴摔破了，终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身不再弹琴。</a:t>
            </a:r>
            <a:endParaRPr lang="en-US" altLang="zh-CN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1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重复故事，没有看法。</a:t>
            </a:r>
            <a:endParaRPr lang="zh-CN" altLang="en-US" sz="21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21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     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我学完</a:t>
            </a:r>
            <a:r>
              <a:rPr lang="en-US" altLang="zh-CN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伯牙绝弦</a:t>
            </a:r>
            <a:r>
              <a:rPr lang="en-US" altLang="zh-CN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，想到，</a:t>
            </a:r>
            <a:endParaRPr lang="en-US" altLang="zh-CN" sz="17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伯牙难得遇一知音，结果还不好。</a:t>
            </a:r>
            <a:endParaRPr lang="en-US" altLang="zh-CN" sz="17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伯牙把琴摔破，可看出他对自己的</a:t>
            </a:r>
            <a:endParaRPr lang="en-US" altLang="zh-CN" sz="17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知音钟子期很在意，可惜的是那高</a:t>
            </a:r>
            <a:endParaRPr lang="en-US" altLang="zh-CN" sz="17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超的琴技从此不再问世。我的看法</a:t>
            </a:r>
            <a:endParaRPr lang="en-US" altLang="zh-CN" sz="17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是伯牙子期就像一对命中注定的宿</a:t>
            </a:r>
            <a:endParaRPr lang="en-US" altLang="zh-CN" sz="17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鸟，一只死亡，便双双与人间辞别。</a:t>
            </a:r>
            <a:endParaRPr lang="en-US" altLang="zh-CN" sz="17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17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</a:t>
            </a:r>
            <a:r>
              <a:rPr lang="zh-CN" altLang="en-US" sz="17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含混其辞，模棱两可。</a:t>
            </a:r>
            <a:endParaRPr lang="en-US" altLang="zh-CN" sz="17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17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伯牙真是个重情重义之人。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即使子期已死，可伯牙却依然想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念着他。子期死后，伯牙竟把自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己最心爱的琴摔了。可以看出，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伯牙是有多么把子期这个知音放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在心上。伯牙这一种重情重义的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精神，值得我们去学习。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伯牙绝弦，重情重义。</a:t>
            </a:r>
            <a:endParaRPr lang="zh-CN" altLang="en-US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4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4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我认为俞伯牙做得不对。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没有知音也可以继续弹，把美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妙的歌曲弹给老百姓，把快乐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带给他们，说不定在老百姓中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能再碰到一个跟钟子期一样的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知音呢！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伯牙绝弦，没有必要。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54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虽尊为“琴仙”，琴技如</a:t>
            </a:r>
            <a:r>
              <a:rPr lang="en-US" altLang="zh-CN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仙</a:t>
            </a:r>
            <a:r>
              <a:rPr lang="en-US" altLang="zh-CN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却没有“仙”的心理，知音虽难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觅，可却不会没有。如果因知音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故去而终身不复鼓，这让人感觉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他是在为钟子期所弹，并非真正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热爱弹琴。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★伯牙虽善鼓，却不善调节情绪。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如果钟子期在天上看着他，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一定不想让俞伯牙这么做。我还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是觉得俞伯牙应该带着钟子期的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那份（友情）继续努力。人生苦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短，应该让生活多姿多彩，为别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人努力，为自己拼搏！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★我认为伯牙做得有点过头了。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  <a:sym typeface="Arial" panose="020B0604020202020204" pitchFamily="34" charset="0"/>
            </a:endParaRPr>
          </a:p>
          <a:p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讲评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课堂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微文</a:t>
            </a:r>
            <a:endParaRPr lang="zh-CN" altLang="en-US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凡是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大有作为者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都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善于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利用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并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享受孤独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他们在孤独时积蓄能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量；机遇一到，便绽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放才华。</a:t>
            </a:r>
            <a:r>
              <a:rPr 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  </a:t>
            </a:r>
            <a:endParaRPr lang="zh-CN" altLang="en-US" sz="72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红楼梦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曹雪芹</a:t>
            </a:r>
            <a:endParaRPr lang="zh-CN" altLang="en-US" sz="72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满纸荒唐言，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一把辛酸泪。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都云作者痴，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谁解其中味？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en-US" sz="7200" b="1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竹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里馆 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王维</a:t>
            </a:r>
            <a:endParaRPr lang="zh-CN" altLang="en-US" sz="72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独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坐幽篁里，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弹琴复长啸。</a:t>
            </a:r>
            <a:endParaRPr lang="zh-CN" altLang="en-US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深林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人不知，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明月来相照。  </a:t>
            </a:r>
            <a:endParaRPr lang="zh-CN" altLang="en-US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zh-CN" altLang="en-US" sz="72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en-US" altLang="zh-CN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核心素养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文化基础：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熟悉水性   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自主发展：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池内畅游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社会参与：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沧海击水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endParaRPr lang="zh-CN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月下独酌  </a:t>
            </a:r>
            <a:r>
              <a:rPr lang="zh-CN" altLang="en-US" sz="4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李白</a:t>
            </a:r>
            <a:endParaRPr lang="en-US" altLang="zh-CN" sz="48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5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花间一壶酒，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独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酌无相亲。</a:t>
            </a:r>
            <a:endParaRPr lang="zh-CN" altLang="en-US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5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举杯邀明月，对影成三人。</a:t>
            </a:r>
            <a:endParaRPr lang="zh-CN" altLang="en-US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5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月既不解饮，影徒随我身。</a:t>
            </a:r>
            <a:endParaRPr lang="zh-CN" altLang="en-US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5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暂伴月将影，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行乐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须及春。</a:t>
            </a:r>
            <a:endParaRPr lang="zh-CN" altLang="en-US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5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我歌月徘徊，我舞影零乱。</a:t>
            </a:r>
            <a:endParaRPr lang="zh-CN" altLang="en-US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5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醒时同交欢，醉后各分散。</a:t>
            </a:r>
            <a:endParaRPr lang="zh-CN" altLang="en-US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5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永结无情游，相期邈云汉。</a:t>
            </a:r>
            <a:endParaRPr lang="zh-CN" altLang="en-US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500"/>
              </a:lnSpc>
            </a:pPr>
            <a:endParaRPr lang="zh-CN" altLang="en-US" sz="48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我看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伯牙绝弦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</a:t>
            </a:r>
            <a:r>
              <a:rPr lang="zh-CN" altLang="en-US" sz="66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赵谦翔 </a:t>
            </a:r>
            <a:endParaRPr lang="en-US" altLang="zh-CN" sz="6600" b="1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  <a:p>
            <a:pPr algn="l"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高山流水，曲高和难；</a:t>
            </a:r>
            <a:endParaRPr lang="zh-CN" altLang="en-US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子期既逝，伯牙绝弦。</a:t>
            </a:r>
            <a:endParaRPr lang="zh-CN" altLang="en-US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知音寥寥，古今皆然；</a:t>
            </a:r>
            <a:endParaRPr lang="zh-CN" altLang="en-US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感情用事，未免极端。</a:t>
            </a:r>
            <a:endParaRPr lang="zh-CN" altLang="en-US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人生苦短，世事多艰。</a:t>
            </a:r>
            <a:endParaRPr lang="zh-CN" altLang="en-US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倘爱一业，自当攻坚。</a:t>
            </a:r>
            <a:endParaRPr lang="zh-CN" altLang="en-US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心莫旁骛，左顾右瞻；</a:t>
            </a:r>
            <a:endParaRPr lang="zh-CN" altLang="en-US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耐住寂寞，享受孤单；</a:t>
            </a:r>
            <a:endParaRPr lang="zh-CN" altLang="en-US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自钻自研，终至峰巅；</a:t>
            </a:r>
            <a:endParaRPr lang="zh-CN" altLang="en-US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 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Arial" panose="020B0604020202020204" pitchFamily="34" charset="0"/>
              </a:rPr>
              <a:t>纵无知音，亦可自安。</a:t>
            </a:r>
            <a:endParaRPr lang="zh-CN" altLang="en-US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sz="6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初中课例</a:t>
            </a:r>
            <a:endParaRPr lang="en-US" altLang="zh-CN" sz="96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记承天寺夜游  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苏轼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88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执教  赵谦翔</a:t>
            </a:r>
            <a:endParaRPr lang="zh-CN" altLang="en-US" sz="8800" dirty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48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记承天寺夜游  </a:t>
            </a:r>
            <a:r>
              <a:rPr lang="zh-CN" altLang="en-US" sz="4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苏轼</a:t>
            </a:r>
            <a:endParaRPr lang="en-US" altLang="zh-CN" sz="48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en-US" altLang="zh-CN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元丰六年十月十二日夜，解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衣欲睡，月色入户，欣然起行。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念无与为乐者，遂至承天寺寻张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怀民。怀民亦未寝，相与步于中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庭。庭下如积水空明，水中藻、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荇交横，盖竹柏影也。何夜无月？何处无竹柏？但少闲人如吾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两人者耳。</a:t>
            </a:r>
            <a:endParaRPr lang="zh-CN" altLang="en-US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48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 </a:t>
            </a:r>
            <a:endParaRPr lang="zh-CN" altLang="en-US" sz="4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何夜无月？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何处无竹柏？但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少闲人如吾两人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者耳。</a:t>
            </a:r>
            <a:endParaRPr lang="zh-CN" altLang="en-US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11000"/>
              </a:lnSpc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 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东坡审美之理</a:t>
            </a:r>
            <a:endParaRPr lang="en-US" altLang="zh-CN" sz="9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只有</a:t>
            </a:r>
            <a:r>
              <a:rPr lang="zh-CN" altLang="en-US" sz="9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闲，</a:t>
            </a:r>
            <a:r>
              <a:rPr lang="zh-CN" altLang="en-US" sz="9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才能</a:t>
            </a:r>
            <a:endParaRPr lang="en-US" altLang="zh-CN" sz="9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发现美，欣赏美。</a:t>
            </a:r>
            <a:endParaRPr lang="en-US" altLang="zh-CN" sz="9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en-US" sz="9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苏轼所悟审</a:t>
            </a:r>
            <a:endParaRPr lang="en-US" altLang="zh-CN" sz="96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美之理，对</a:t>
            </a:r>
            <a:r>
              <a:rPr lang="zh-CN" altLang="en-US" sz="96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当代</a:t>
            </a:r>
            <a:endParaRPr lang="en-US" altLang="zh-CN" sz="96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人</a:t>
            </a:r>
            <a:r>
              <a:rPr lang="zh-CN" altLang="en-US" sz="9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还</a:t>
            </a:r>
            <a:r>
              <a:rPr lang="zh-CN" altLang="en-US" sz="96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有意义吗？</a:t>
            </a:r>
            <a:endParaRPr lang="en-US" altLang="zh-CN" sz="96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                   </a:t>
            </a:r>
            <a:r>
              <a:rPr lang="zh-CN" altLang="en-US" sz="96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</a:t>
            </a:r>
            <a:r>
              <a:rPr lang="en-US" altLang="zh-CN" sz="9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</a:t>
            </a:r>
            <a:endParaRPr lang="en-US" altLang="zh-CN" sz="96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去年暑假，爸妈回老家，只剩我孤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单寂寞地在家。作业让爸妈走以前写完，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我也不想预习，就在家呆着。突然，我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想到找朋友玩，可外面寒风吹过，让我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哆嗦，无奈还得回家，我成了大闲人，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没有事情可干，只好那边玩玩，那边摸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摸，可我耐不住寂寞，便自己和自己打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起扑克。那时的我，是无所事事的闲人。</a:t>
            </a:r>
            <a:endParaRPr lang="en-US" altLang="zh-CN" sz="40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可苏东坡不一样，他是有能力没得做。</a:t>
            </a:r>
            <a:endParaRPr lang="zh-CN" altLang="en-US" sz="40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5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 没有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（意义），</a:t>
            </a:r>
            <a:r>
              <a:rPr lang="zh-CN" altLang="en-US" sz="5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因为他已</a:t>
            </a:r>
            <a:endParaRPr lang="en-US" altLang="zh-CN" sz="54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被赶走三次。好不容易被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（示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字旁）</a:t>
            </a:r>
            <a:r>
              <a:rPr lang="zh-CN" altLang="en-US" sz="5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叫回，没死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（匕字少一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撇）</a:t>
            </a:r>
            <a:r>
              <a:rPr lang="zh-CN" altLang="en-US" sz="5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了。人生自古谁无死，早</a:t>
            </a:r>
            <a:endParaRPr lang="en-US" altLang="zh-CN" sz="54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死晚死都是死。可惜这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（人）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不应死，不死也会被累死。</a:t>
            </a:r>
            <a:endParaRPr lang="zh-CN" altLang="en-US" sz="54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语文</a:t>
            </a:r>
            <a:r>
              <a:rPr lang="zh-CN" altLang="en-US" sz="96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核心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素养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没意义。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现在的人工作忙，又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怎么闲得下来呢，并且老板开了就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是开了，没什么挂着名头不干活的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事。当时给挂个地方官不给实权是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坏事，被迫闲下来才有时间发现欣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赏。现在挂个职位不干活就是好事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了，也没这样的事了，所以闲不下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来。</a:t>
            </a:r>
            <a:endParaRPr lang="zh-CN" altLang="en-US" sz="44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没意义。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现在的人工作忙，又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怎么闲得下来呢，并且老板开了就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是开了，没什么挂着名头不干活的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事。当时给挂个地方官不给实权是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坏事，被迫闲下来才有时间发现欣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赏。现在挂个职位不干活就是好事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了，也没这样的事了，所以闲不下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来。</a:t>
            </a:r>
            <a:endParaRPr lang="zh-CN" altLang="en-US" sz="44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对当代人意义小。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因为大多数人在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中年之前都在忙事业，像学生都在忙学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业，时间很紧，没有时间发现并欣赏美。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而中年之后的小部分人才能得到一点时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间来享晚年之乐，才能欣赏发现美。再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者说，就算现在有时间在自家附近也很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难欣赏到美景，毕竟空气环境污染严重。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除非去一些保存美景的地方。有些懒人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就更不用说了。</a:t>
            </a:r>
            <a:endParaRPr lang="en-US" altLang="zh-CN" sz="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40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我感觉对当代人</a:t>
            </a:r>
            <a:r>
              <a:rPr lang="zh-CN" altLang="en-US" sz="4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没有太大意</a:t>
            </a:r>
            <a:endParaRPr lang="en-US" altLang="zh-CN" sz="48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义了。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因为学生要学习回家要写作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业，周六日要复习；上班族们早上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到晚上一直在工作，只有周六日和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下班可休息，但有时也有不多不少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的工作；只有个别的人没有工作或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工作不重的可以去，有时间欣赏。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zh-CN" altLang="en-US" sz="48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我感觉对当代人</a:t>
            </a:r>
            <a:r>
              <a:rPr lang="zh-CN" altLang="en-US" sz="4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没有太大意</a:t>
            </a:r>
            <a:endParaRPr lang="en-US" altLang="zh-CN" sz="48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义了。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因为学生要学习回家要写作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业，周六日要复习；上班族们早上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到晚上一直在工作，只有周六日和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下班可休息，但有时也有不多不少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的工作；只有个别的人没有工作或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工作不重的可以去，有时间欣赏。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zh-CN" altLang="en-US" sz="48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没有意义。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因为现代的人都在忙，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很少有空闲的时候，人们之间缺乏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沟通，根本没有想到周围的景物，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也不会去欣赏，一天天地过下来，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到了老年，也许有空闲的时间会看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一看，但是已经为时已晚。就像写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作文，很多人因为不会发现美，无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法写出一篇特殊的，一些小事很可</a:t>
            </a:r>
            <a:endParaRPr lang="en-US" altLang="zh-CN" sz="4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能就被忽略了过去。</a:t>
            </a:r>
            <a:endParaRPr lang="zh-CN" altLang="en-US" sz="44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36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我觉得没有意义。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因为在当代社会，人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人都有自己的工作，就算那些没有工作的人，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他们也不会去赏个月啊什么的，大部分没有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工作，没有任何是可做的人都在尽力找适合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自己的活，余下那一小部分人也肯定不会，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因为他们连工作都找不到，连饭都吃不上，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肯定是那些没有多少知识的人，肯定不会像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苏东坡那样有文采，肯定也不会像他那么心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胸开阔，哪有心情去赏个花赏个鸟的。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3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我觉得不只是有闲人才能发现美，如果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一个人很闲，但他就不去发现美，他就呆着，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而且现在发明了手机，哪里的人都用，老少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皆用，而且如果当时有手机，我觉得他也会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买的，买个</a:t>
            </a:r>
            <a:r>
              <a:rPr lang="en-US" altLang="zh-CN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plus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。而且现在中国是在发展中，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需要人才，如果大家都很闲，那中国的各方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面技术成绩发展都不会有明显提高。但我觉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得每个人都应该有时候去当闲人，说不定会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由此有新的想法，去促进自己某个想法。所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以我认为我们不应该一直当闲人，可以有时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候去放松一下自己，因为学习和工作压力都</a:t>
            </a:r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非常大。</a:t>
            </a:r>
            <a:endParaRPr lang="zh-CN" altLang="en-US" sz="3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我认为苏东坡审美之理对现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代人有意义。</a:t>
            </a: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现在的人找不到工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作的有很多，但是多数人的人都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是苦闷的宅在家里，不出去走动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走动。现在的人都应该学习一下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苏东坡，在自己最不行的时候，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观看一下大自然的美景。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zh-CN" altLang="en-US" sz="4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有意义。</a:t>
            </a: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生活中的美无</a:t>
            </a:r>
            <a:endParaRPr lang="en-US" altLang="zh-CN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处不在，只有静下心来，抛开</a:t>
            </a:r>
            <a:endParaRPr lang="en-US" altLang="zh-CN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身外之事，才能让身心自由。</a:t>
            </a:r>
            <a:endParaRPr lang="en-US" altLang="zh-CN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东坡欲睡，因月起行。漫步中</a:t>
            </a:r>
            <a:endParaRPr lang="en-US" altLang="zh-CN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庭，月如积水空明。闲人不闲，</a:t>
            </a:r>
            <a:endParaRPr lang="en-US" altLang="zh-CN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自在悠游。</a:t>
            </a:r>
            <a:endParaRPr lang="en-US" altLang="zh-CN" sz="54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5400" b="1" dirty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必要的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语文知识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丰富的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语言积累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③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熟练的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语言技能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④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深厚的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文化素养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7200" b="1" dirty="0" smtClean="0">
                <a:solidFill>
                  <a:srgbClr val="00CC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⑤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高雅的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言谈举止</a:t>
            </a:r>
            <a:endParaRPr lang="zh-CN" altLang="en-US" sz="7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我认为苏轼所悟审美之理对当代依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然有着深厚的意义。</a:t>
            </a: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现代人驾车游山玩</a:t>
            </a:r>
            <a:endParaRPr lang="en-US" altLang="zh-CN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水，那不叫玩，一会一个电话：公司出</a:t>
            </a:r>
            <a:endParaRPr lang="en-US" altLang="zh-CN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什么事了。一会又一个：资金不够了。</a:t>
            </a:r>
            <a:endParaRPr lang="en-US" altLang="zh-CN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身处这种情况下是没法闲下来，用心去</a:t>
            </a:r>
            <a:endParaRPr lang="en-US" altLang="zh-CN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倾听大自然的心声。只有放下凡尘，像</a:t>
            </a:r>
            <a:endParaRPr lang="en-US" altLang="zh-CN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一个与世无争的人那样，去细品大自然，</a:t>
            </a:r>
            <a:endParaRPr lang="en-US" altLang="zh-CN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才会发现它无与伦比的奇妙之处！</a:t>
            </a:r>
            <a:endParaRPr lang="en-US" altLang="zh-CN" sz="40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zh-CN" altLang="en-US" sz="4000" b="1" dirty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有意义。</a:t>
            </a: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因为当代的闲人太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少，没人还会去赏月，引用刚才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赵老师的话，当代人中秋节不会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赏月，只会吃月饼。只有少数人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会看到月亮之后赞美一番，所以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苏轼的审美之理，对当代人还是</a:t>
            </a:r>
            <a:endParaRPr lang="en-US" altLang="zh-CN" sz="48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有意义的。</a:t>
            </a:r>
            <a:endParaRPr lang="zh-CN" altLang="en-US" sz="4800" b="1" dirty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72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有意义：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回家卧床看手机，</a:t>
            </a:r>
            <a:endParaRPr lang="en-US" altLang="zh-CN" sz="72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不管饭吃还不吃。</a:t>
            </a:r>
            <a:endParaRPr lang="en-US" altLang="zh-CN" sz="72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有了手机等一切，</a:t>
            </a:r>
            <a:endParaRPr lang="en-US" altLang="zh-CN" sz="72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不管时间是几时。</a:t>
            </a:r>
            <a:endParaRPr lang="en-US" altLang="zh-CN" sz="72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7200" b="1" dirty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zh-CN" sz="7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endParaRPr lang="en-US" altLang="zh-CN" sz="72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r>
              <a:rPr lang="en-US" altLang="zh-CN" sz="7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点评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微文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0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以“闲”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治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“忙”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8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  <a:endParaRPr lang="zh-CN" altLang="en-US" sz="8000" b="1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罗丹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说：这个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世界不是缺少美，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而是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缺少发现。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东</a:t>
            </a:r>
            <a:endParaRPr lang="en-US" altLang="zh-CN" sz="80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坡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说：为何缺少发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现？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无闲！</a:t>
            </a:r>
            <a:endParaRPr lang="zh-CN" altLang="en-US" sz="8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此理对当代的我们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不啻为振聋发聩的警钟：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当代最大特点是</a:t>
            </a:r>
            <a:r>
              <a:rPr lang="zh-C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黑体" panose="02010600030101010101" pitchFamily="49" charset="-122"/>
              </a:rPr>
              <a:t>“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</a:t>
            </a:r>
            <a:r>
              <a:rPr lang="zh-C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黑体" panose="02010600030101010101" pitchFamily="49" charset="-122"/>
              </a:rPr>
              <a:t>”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</a:t>
            </a:r>
            <a:endParaRPr lang="en-US" altLang="zh-CN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吃饭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忙，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上学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忙，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考试</a:t>
            </a:r>
            <a:endParaRPr lang="en-US" altLang="zh-CN" sz="6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忙；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上班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忙，</a:t>
            </a:r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晋级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忙，</a:t>
            </a:r>
            <a:endParaRPr lang="en-US" altLang="zh-CN" sz="6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赚钱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忙。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忙必然快，快必致</a:t>
            </a: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/>
                <a:ea typeface="黑体" panose="02010600030101010101" pitchFamily="49" charset="-122"/>
              </a:rPr>
              <a:t>“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盲</a:t>
            </a: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/>
                <a:ea typeface="黑体" panose="02010600030101010101" pitchFamily="49" charset="-122"/>
              </a:rPr>
              <a:t>”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对生活中的美，视而不见：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目盲；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听而不闻：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耳盲；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嗅而不识：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鼻盲；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味而不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察：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舌盲；</a:t>
            </a: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触而不觉：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体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盲。 </a:t>
            </a:r>
            <a:endParaRPr lang="zh-CN" altLang="en-US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zh-CN" alt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6000" b="1" dirty="0" smtClean="0">
                <a:solidFill>
                  <a:srgbClr val="800080"/>
                </a:solidFill>
                <a:ea typeface="楷体_GB2312" panose="02010609030101010101" pitchFamily="49" charset="-122"/>
              </a:rPr>
              <a:t>         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忙来忙去，把许多人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异化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成了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考试机器、工作</a:t>
            </a:r>
            <a:endParaRPr lang="en-US" altLang="zh-CN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机器、赚钱机器，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从而使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他们对人生路上的美景失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去敏感。因此，调节人生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节奏，迫在眉睫：</a:t>
            </a:r>
            <a:endParaRPr lang="zh-CN" alt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>
              <a:lnSpc>
                <a:spcPts val="6200"/>
              </a:lnSpc>
            </a:pPr>
            <a:r>
              <a:rPr lang="zh-CN" altLang="en-US" sz="66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文武之道，一张一弛。</a:t>
            </a:r>
            <a:endParaRPr lang="en-US" altLang="zh-CN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学习快起来，娱乐要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慢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下去；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工作快起来，生活要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慢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下去。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只有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慢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下去，才能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闲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下来；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只有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闲</a:t>
            </a: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下来，才能如东坡一</a:t>
            </a:r>
            <a:endParaRPr lang="en-US" altLang="zh-CN" sz="6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样，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慧眼大开：发现美，欣</a:t>
            </a:r>
            <a:endParaRPr lang="en-US" altLang="zh-CN" sz="6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赏美。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en-US" altLang="zh-CN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核心素养的</a:t>
            </a:r>
            <a:r>
              <a:rPr lang="zh-CN" altLang="en-US" sz="8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反动</a:t>
            </a:r>
            <a:endParaRPr lang="en-US" altLang="zh-CN" sz="88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应试教育的弊端</a:t>
            </a:r>
            <a:endParaRPr lang="zh-CN" altLang="en-US" sz="8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倘能学得东坡的</a:t>
            </a: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旷达，</a:t>
            </a:r>
            <a:endParaRPr lang="en-US" altLang="zh-CN" sz="24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不管人生处境多糟、工作</a:t>
            </a:r>
            <a:endParaRPr lang="en-US" altLang="zh-CN" sz="24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节奏多忙，我们都可以</a:t>
            </a: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偷</a:t>
            </a:r>
            <a:endParaRPr lang="en-US" altLang="zh-CN" sz="24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得余闲，随时随地发现美，</a:t>
            </a:r>
            <a:endParaRPr lang="en-US" altLang="zh-CN" sz="24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欣赏美，“诗意地</a:t>
            </a: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栖居在</a:t>
            </a:r>
            <a:endParaRPr lang="en-US" altLang="zh-CN" sz="24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大地上”。</a:t>
            </a:r>
            <a:endParaRPr lang="zh-CN" altLang="en-US" sz="24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endParaRPr lang="zh-CN" altLang="en-US" sz="26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自题金山画像 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苏轼</a:t>
            </a:r>
            <a:endParaRPr lang="zh-CN" altLang="en-US" sz="7200" b="1" dirty="0" smtClean="0">
              <a:solidFill>
                <a:srgbClr val="0099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心似已灰之木，</a:t>
            </a:r>
            <a:endParaRPr lang="zh-CN" altLang="en-US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身如不系之舟。</a:t>
            </a:r>
            <a:endParaRPr lang="zh-CN" altLang="en-US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问汝平生功业，</a:t>
            </a:r>
            <a:endParaRPr lang="zh-CN" altLang="en-US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黄州惠州儋州。</a:t>
            </a:r>
            <a:endParaRPr lang="zh-CN" altLang="en-US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zh-CN" altLang="en-US" sz="72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儒家是心灵的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塑造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7200" b="1" dirty="0" smtClean="0">
                <a:solidFill>
                  <a:srgbClr val="0099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道家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是心灵的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逍遥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二者相辅相成，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铸就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了中华民族进退自如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的精神传统。</a:t>
            </a:r>
            <a:endParaRPr lang="zh-CN" altLang="en-US" sz="72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ts val="115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五柳先生传  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11500"/>
              </a:lnSpc>
              <a:buNone/>
            </a:pP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0000FF"/>
                </a:solidFill>
                <a:latin typeface="+mn-ea"/>
              </a:rPr>
              <a:t>陶渊明</a:t>
            </a:r>
            <a:endParaRPr lang="en-US" altLang="zh-CN" sz="96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ts val="11500"/>
              </a:lnSpc>
              <a:buNone/>
            </a:pP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96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执教 赵谦翔</a:t>
            </a:r>
            <a:endParaRPr lang="zh-CN" altLang="en-US" sz="9600" b="1" dirty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提示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诵读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赞</a:t>
            </a: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</a:t>
            </a: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  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</a:t>
            </a: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其</a:t>
            </a: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衔</a:t>
            </a: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以</a:t>
            </a: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无</a:t>
            </a: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葛</a:t>
            </a:r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……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精思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解读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ts val="10000"/>
              </a:lnSpc>
              <a:buNone/>
            </a:pP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endParaRPr lang="en-US" altLang="zh-CN" sz="9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en-US" altLang="zh-CN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概括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en-US" altLang="zh-CN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五柳先生</a:t>
            </a:r>
            <a:endParaRPr lang="en-US" altLang="zh-CN" sz="9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为人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10000"/>
              </a:lnSpc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10000"/>
              </a:lnSpc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10000"/>
              </a:lnSpc>
              <a:buNone/>
            </a:pP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10000"/>
              </a:lnSpc>
              <a:buNone/>
            </a:pP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ts val="9000"/>
              </a:lnSpc>
              <a:buNone/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</a:t>
            </a:r>
            <a:r>
              <a:rPr lang="zh-CN" altLang="en-US" sz="1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好</a:t>
            </a:r>
            <a:r>
              <a:rPr lang="zh-CN" altLang="en-US" sz="1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读书，</a:t>
            </a:r>
            <a:endParaRPr lang="en-US" altLang="zh-CN" sz="15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1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性</a:t>
            </a:r>
            <a:r>
              <a:rPr lang="zh-CN" altLang="en-US" sz="1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嗜酒，</a:t>
            </a:r>
            <a:endParaRPr lang="en-US" altLang="zh-CN" sz="15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1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常</a:t>
            </a:r>
            <a:r>
              <a:rPr lang="zh-CN" altLang="en-US" sz="1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作诗，</a:t>
            </a:r>
            <a:endParaRPr lang="en-US" altLang="zh-CN" sz="15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zh-CN" altLang="en-US" sz="1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安</a:t>
            </a:r>
            <a:r>
              <a:rPr lang="zh-CN" altLang="en-US" sz="1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贫贱：</a:t>
            </a:r>
            <a:endParaRPr lang="en-US" altLang="zh-CN" sz="15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9000"/>
              </a:lnSpc>
              <a:buNone/>
            </a:pPr>
            <a:r>
              <a:rPr lang="en-US" altLang="zh-CN" sz="1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1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真隐者。</a:t>
            </a:r>
            <a:endParaRPr lang="zh-CN" altLang="en-US" sz="15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赞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真隐者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欣然忘食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读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自娱自乐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作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借酒抒怀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饮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贫贱不移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贤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者</a:t>
            </a:r>
            <a:endParaRPr lang="en-US" altLang="zh-CN" sz="80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endParaRPr lang="zh-CN" altLang="en-US" sz="5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ts val="9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a typeface="华文新魏" pitchFamily="2" charset="-122"/>
              </a:rPr>
              <a:t>          </a:t>
            </a:r>
            <a:r>
              <a:rPr lang="zh-CN" altLang="en-US" sz="32000" b="1" dirty="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应试教育的弊端</a:t>
            </a:r>
            <a:endParaRPr lang="zh-CN" altLang="en-US" sz="32000" b="1" dirty="0" smtClean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考是从，</a:t>
            </a:r>
            <a:endParaRPr lang="zh-CN" altLang="en-US" sz="32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分是图，</a:t>
            </a:r>
            <a:endParaRPr lang="zh-CN" altLang="en-US" sz="32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升学马首是瞻，</a:t>
            </a:r>
            <a:endParaRPr lang="zh-CN" altLang="en-US" sz="32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</a:t>
            </a:r>
            <a:r>
              <a:rPr lang="zh-CN" altLang="en-US" sz="32000" b="1" dirty="0" smtClean="0">
                <a:solidFill>
                  <a:srgbClr val="FF0000"/>
                </a:solidFill>
                <a:ea typeface="黑体" panose="02010600030101010101" pitchFamily="49" charset="-122"/>
              </a:rPr>
              <a:t>唯</a:t>
            </a:r>
            <a:r>
              <a:rPr lang="zh-CN" altLang="en-US" sz="32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题海战术是求。</a:t>
            </a:r>
            <a:endParaRPr lang="zh-CN" altLang="en-US" sz="32000" b="1" dirty="0" smtClean="0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 algn="l" eaLnBrk="1" hangingPunct="1">
              <a:lnSpc>
                <a:spcPts val="9000"/>
              </a:lnSpc>
            </a:pPr>
            <a:r>
              <a:rPr lang="zh-CN" altLang="en-US" sz="32000" b="1" dirty="0" smtClean="0">
                <a:solidFill>
                  <a:srgbClr val="0000FF"/>
                </a:solidFill>
                <a:ea typeface="黑体" panose="02010600030101010101" pitchFamily="49" charset="-122"/>
              </a:rPr>
              <a:t>        </a:t>
            </a:r>
            <a:endParaRPr lang="zh-CN" altLang="en-US" sz="32000" b="1" dirty="0" smtClean="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pPr eaLnBrk="1" hangingPunct="1">
              <a:lnSpc>
                <a:spcPts val="9000"/>
              </a:lnSpc>
            </a:pPr>
            <a:endParaRPr lang="zh-CN" altLang="zh-CN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写作促读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8000"/>
              </a:lnSpc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“隐士”</a:t>
            </a: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对我们的现</a:t>
            </a:r>
            <a:endParaRPr lang="en-US" altLang="zh-CN" sz="72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8000"/>
              </a:lnSpc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实生活有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积极意义</a:t>
            </a:r>
            <a:endParaRPr lang="zh-CN" altLang="en-US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8000"/>
              </a:lnSpc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吗？为什么？ 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要求：</a:t>
            </a:r>
            <a:endParaRPr lang="zh-CN" altLang="en-US" sz="72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ts val="8000"/>
              </a:lnSpc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诚，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炼，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精</a:t>
            </a:r>
            <a:r>
              <a:rPr lang="zh-CN" altLang="en-US" sz="72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彩。</a:t>
            </a:r>
            <a:endParaRPr lang="zh-CN" altLang="en-US" sz="72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为五柳先生画像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88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赵谦翔</a:t>
            </a:r>
            <a:endParaRPr lang="en-US" altLang="zh-CN" sz="8800" b="1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zh-CN" altLang="en-US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一句“不为五斗米折腰”，</a:t>
            </a:r>
            <a:endParaRPr lang="en-US" altLang="zh-CN" sz="4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惊破了孔夫子的黄泉酣梦；</a:t>
            </a:r>
            <a:endParaRPr lang="en-US" altLang="zh-CN" sz="4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一句“衔觞赋诗以乐其志”，</a:t>
            </a:r>
            <a:endParaRPr lang="en-US" altLang="zh-CN" sz="4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预演了李太白的浪漫生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活；</a:t>
            </a:r>
            <a:endParaRPr lang="en-US" altLang="zh-CN" sz="4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一些平淡而绚烂的诗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作，</a:t>
            </a:r>
            <a:endParaRPr lang="en-US" altLang="zh-CN" sz="4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迷倒了绝代才子苏东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坡；</a:t>
            </a:r>
            <a:endParaRPr lang="en-US" altLang="zh-CN" sz="4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一篇</a:t>
            </a:r>
            <a:r>
              <a:rPr lang="en-US" altLang="zh-CN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桃花源记</a:t>
            </a:r>
            <a:r>
              <a:rPr lang="en-US" altLang="zh-CN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endParaRPr lang="en-US" altLang="zh-CN" sz="4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构筑了世世代代人的理想</a:t>
            </a:r>
            <a:r>
              <a:rPr lang="zh-CN" altLang="en-US" sz="4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国。</a:t>
            </a:r>
            <a:endParaRPr lang="en-US" altLang="zh-CN" sz="4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en-US" altLang="zh-CN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zh-CN" altLang="en-US" sz="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zh-CN" altLang="en-US" sz="4000" b="1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洒脱，是他的血脉；</a:t>
            </a:r>
            <a:endParaRPr lang="en-US" altLang="zh-CN" sz="2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正直，是他的骨</a:t>
            </a:r>
            <a:r>
              <a:rPr lang="zh-CN" altLang="en-US" sz="2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骼。</a:t>
            </a:r>
            <a:endParaRPr lang="en-US" altLang="zh-CN" sz="288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论物质，他一无所有；</a:t>
            </a:r>
            <a:endParaRPr lang="en-US" altLang="zh-CN" sz="2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论精神，他富可敌</a:t>
            </a:r>
            <a:r>
              <a:rPr lang="zh-CN" altLang="en-US" sz="288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国。</a:t>
            </a:r>
            <a:endParaRPr lang="en-US" altLang="zh-CN" sz="288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endParaRPr lang="zh-CN" altLang="en-US" sz="28800" b="1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ts val="58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他在南山下隐居，</a:t>
            </a:r>
            <a:endParaRPr lang="en-US" altLang="zh-CN" sz="21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8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却在人心中鲜</a:t>
            </a:r>
            <a:r>
              <a:rPr lang="zh-CN" altLang="en-US" sz="21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活；</a:t>
            </a:r>
            <a:endParaRPr lang="en-US" altLang="zh-CN" sz="21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8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他采撷东晋的菊香，</a:t>
            </a:r>
            <a:endParaRPr lang="en-US" altLang="zh-CN" sz="21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8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却熏醉历史的长</a:t>
            </a:r>
            <a:r>
              <a:rPr lang="zh-CN" altLang="en-US" sz="21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河。</a:t>
            </a:r>
            <a:endParaRPr lang="en-US" altLang="zh-CN" sz="21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8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五柳先生</a:t>
            </a:r>
            <a:r>
              <a:rPr lang="en-US" altLang="zh-CN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——</a:t>
            </a: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陶渊明：</a:t>
            </a:r>
            <a:endParaRPr lang="en-US" altLang="zh-CN" sz="21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8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一个默默的隐</a:t>
            </a:r>
            <a:r>
              <a:rPr lang="zh-CN" altLang="en-US" sz="21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者，</a:t>
            </a:r>
            <a:endParaRPr lang="en-US" altLang="zh-CN" sz="21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800"/>
              </a:lnSpc>
            </a:pPr>
            <a:r>
              <a:rPr lang="zh-CN" altLang="en-US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却在悄悄地洗礼红尘过</a:t>
            </a:r>
            <a:r>
              <a:rPr lang="zh-CN" altLang="en-US" sz="21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客。</a:t>
            </a:r>
            <a:endParaRPr lang="en-US" altLang="zh-CN" sz="21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800"/>
              </a:lnSpc>
            </a:pPr>
            <a:endParaRPr lang="en-US" altLang="zh-CN" sz="21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5800"/>
              </a:lnSpc>
            </a:pPr>
            <a:r>
              <a:rPr lang="en-US" altLang="zh-CN" sz="21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zh-CN" altLang="en-US" sz="21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endParaRPr lang="zh-CN" altLang="en-US" sz="9600" b="1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拓展阅读</a:t>
            </a:r>
            <a:endParaRPr lang="en-US" altLang="zh-CN" sz="2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杨绛，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这个时代</a:t>
            </a:r>
            <a:endParaRPr lang="en-US" altLang="zh-CN" sz="24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24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最惦记的</a:t>
            </a:r>
            <a:r>
              <a:rPr lang="zh-CN" altLang="en-US" sz="2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隐士。  </a:t>
            </a:r>
            <a:endParaRPr lang="en-US" altLang="zh-CN" sz="24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22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环球人物</a:t>
            </a: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endParaRPr lang="en-US" altLang="zh-CN" sz="22200" b="1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   2014</a:t>
            </a:r>
            <a:r>
              <a:rPr lang="zh-CN" altLang="en-US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9</a:t>
            </a:r>
            <a:r>
              <a:rPr lang="zh-CN" altLang="en-US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26</a:t>
            </a:r>
            <a:r>
              <a:rPr lang="zh-CN" altLang="en-US" sz="222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日</a:t>
            </a:r>
            <a:endParaRPr lang="zh-CN" altLang="en-US" sz="22200" b="1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  <a:p>
            <a:pPr algn="l">
              <a:lnSpc>
                <a:spcPct val="120000"/>
              </a:lnSpc>
            </a:pPr>
            <a:endParaRPr lang="zh-CN" altLang="en-US" sz="9600" b="1" dirty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    </a:t>
            </a:r>
            <a:endParaRPr lang="en-US" altLang="zh-CN" dirty="0" smtClean="0"/>
          </a:p>
        </p:txBody>
      </p:sp>
      <p:pic>
        <p:nvPicPr>
          <p:cNvPr id="3074" name="Picture 2" descr="C:\Users\zhaoqx\Desktop\20141011_194257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 rot="5400000">
            <a:off x="-2015697" y="-1199068"/>
            <a:ext cx="12746736" cy="9572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她是穿旗袍的那一代，我们是玩“苹果”的这一代。可是，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为什么在今天，还有那么多人用“苹果”读杨绛的故事？</a:t>
            </a:r>
            <a:endParaRPr lang="zh-CN" altLang="en-US" sz="72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因为她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智慧而温厚，</a:t>
            </a: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从不飞扬</a:t>
            </a:r>
            <a:endParaRPr lang="en-US" altLang="zh-CN" sz="5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躁厉；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因为她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坚韧而幽默，</a:t>
            </a: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从</a:t>
            </a:r>
            <a:endParaRPr lang="en-US" altLang="zh-CN" sz="5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不忘记微笑；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因为她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勤勉而淡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泊，</a:t>
            </a: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从不追名逐利；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还因为她</a:t>
            </a:r>
            <a:endParaRPr lang="en-US" altLang="zh-CN" sz="54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求真而勇敢，</a:t>
            </a: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从不说假话认假</a:t>
            </a:r>
            <a:endParaRPr lang="en-US" altLang="zh-CN" sz="54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账。</a:t>
            </a:r>
            <a:r>
              <a:rPr lang="zh-CN" altLang="en-US" sz="5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我们惦记她，是在惦记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这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个时代缺少的美好品质。</a:t>
            </a:r>
            <a:endParaRPr lang="zh-CN" altLang="en-US" sz="5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CN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2001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年，她和清华大学签订协议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书，将钱钟书和她当年上半年所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获稿酬</a:t>
            </a:r>
            <a:r>
              <a:rPr lang="en-US" altLang="zh-CN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72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万元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及其后他们发表作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品获得的报酬，全部捐献给母校，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设立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“好读书奖学金”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。目前已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经奖励了</a:t>
            </a:r>
            <a:r>
              <a:rPr lang="en-US" altLang="zh-CN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400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多名</a:t>
            </a:r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清华学子。随着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钱、杨稿酬的不断积累，目前本</a:t>
            </a:r>
            <a:endParaRPr lang="en-US" altLang="zh-CN" sz="4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4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金已达到</a:t>
            </a:r>
            <a:r>
              <a:rPr lang="en-US" altLang="zh-CN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1400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万元。</a:t>
            </a:r>
            <a:endParaRPr lang="en-US" altLang="zh-CN" sz="4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学生异化为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考生，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教师异化为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考匠，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合起来叫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考奴。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只有解放考奴，</a:t>
            </a:r>
            <a:endParaRPr lang="en-US" altLang="zh-CN" sz="72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72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才能落实素质教育。</a:t>
            </a:r>
            <a:endParaRPr lang="zh-CN" altLang="en-US" sz="72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小隐隐于野，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大隐隐于市。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9500"/>
              </a:lnSpc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你不必做隐士，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9500"/>
              </a:lnSpc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但在物欲横流的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9500"/>
              </a:lnSpc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时代，不妨有一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9500"/>
              </a:lnSpc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点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隐士精神。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高中课例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庖丁解牛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en-US" altLang="zh-CN" sz="9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《</a:t>
            </a:r>
            <a:r>
              <a:rPr lang="zh-CN" altLang="en-US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庄子</a:t>
            </a:r>
            <a:r>
              <a:rPr lang="en-US" altLang="zh-CN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8800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l"/>
            <a:endParaRPr lang="zh-CN" alt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en-US" altLang="zh-CN" sz="9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妙笔奇文</a:t>
            </a:r>
            <a:endParaRPr lang="en-US" altLang="zh-CN" sz="96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绘解牛</a:t>
            </a:r>
            <a:endParaRPr lang="zh-CN" altLang="en-US" sz="96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</a:t>
            </a:r>
            <a:r>
              <a:rPr lang="zh-CN" altLang="en-US" sz="6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解牛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全镜头</a:t>
            </a:r>
            <a:endParaRPr lang="en-US" altLang="zh-CN" sz="60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庖丁为文惠君解牛。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手之所触，肩之所倚，足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之所履，膝之所踦，砉然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向然，奏刀騞然，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莫不中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音，合于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桑林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之舞，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乃中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经首</a:t>
            </a:r>
            <a:r>
              <a:rPr lang="en-US" altLang="zh-CN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之会。 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>
              <a:lnSpc>
                <a:spcPts val="6200"/>
              </a:lnSpc>
            </a:pP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  </a:t>
            </a:r>
            <a:r>
              <a:rPr lang="zh-CN" altLang="en-US" sz="3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解牛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分镜头</a:t>
            </a:r>
            <a:endParaRPr lang="en-US" altLang="zh-CN" sz="40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庖丁释刀对曰：“臣之所好者道也，进乎技矣。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始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臣之解牛之时，所见无非牛者。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三年之后，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未尝见全牛也。方今之时，臣以神遇而不以目视，官知止而神欲行。</a:t>
            </a:r>
            <a:r>
              <a:rPr lang="zh-CN" altLang="en-US" sz="3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依乎天理，批大郤，导大窾，因其固然，技经肯綮之未尝，而况大軱乎！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良庖岁更刀，割也；族庖月更刀，折也。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今臣之刀十九年矣，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所解数千牛矣，而刀刃若新发于硎。</a:t>
            </a:r>
            <a:r>
              <a:rPr lang="zh-CN" altLang="en-US" sz="36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彼节者有间，而刀刃者无厚；以无厚入有间，恢恢乎其于游刃必有余地矣，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是以十九年而刀刃若新发于硎。</a:t>
            </a:r>
            <a:endParaRPr lang="zh-CN" altLang="en-US" sz="3600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endParaRPr lang="en-US" altLang="zh-CN" sz="3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</a:t>
            </a:r>
            <a:r>
              <a:rPr lang="zh-CN" altLang="en-US" sz="6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解牛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慢镜头</a:t>
            </a:r>
            <a:endParaRPr lang="en-US" altLang="zh-CN" sz="60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虽然，每至于族，吾</a:t>
            </a:r>
            <a:endParaRPr lang="en-US" altLang="zh-CN" sz="6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见其难为，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怵然为戒，视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为止，行为迟。动刀甚微，</a:t>
            </a:r>
            <a:endParaRPr lang="en-US" altLang="zh-CN" sz="6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6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謋然己解，如土委地。</a:t>
            </a:r>
            <a:endParaRPr lang="zh-CN" altLang="en-US" sz="60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结构</a:t>
            </a:r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与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作用</a:t>
            </a:r>
            <a:endParaRPr lang="en-US" altLang="zh-CN" sz="80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全镜头：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突出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技巧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分镜头：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说明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诀窍</a:t>
            </a:r>
            <a:endParaRPr lang="en-US" altLang="zh-CN" sz="80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zh-CN" altLang="en-US" sz="8000" b="1" dirty="0" smtClean="0">
                <a:solidFill>
                  <a:srgbClr val="00B05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慢镜头：</a:t>
            </a:r>
            <a:r>
              <a:rPr lang="zh-CN" altLang="en-US" sz="80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强调</a:t>
            </a:r>
            <a:r>
              <a:rPr lang="zh-CN" altLang="en-US" sz="8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谨慎</a:t>
            </a:r>
            <a:endParaRPr lang="zh-CN" altLang="en-US" sz="8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文惠君曰：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“善哉，吾闻</a:t>
            </a:r>
            <a:endParaRPr lang="en-US" altLang="zh-CN" sz="88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庖丁之言，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得养</a:t>
            </a:r>
            <a:endParaRPr lang="en-US" altLang="zh-CN" sz="88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生焉。”</a:t>
            </a:r>
            <a:endParaRPr lang="zh-CN" altLang="en-US" sz="8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88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en-US" altLang="zh-CN" sz="9600" b="1" dirty="0" smtClean="0">
              <a:solidFill>
                <a:srgbClr val="00B05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r>
              <a:rPr lang="zh-CN" altLang="en-US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以事寓理</a:t>
            </a:r>
            <a:endParaRPr lang="en-US" altLang="zh-CN" sz="9600" b="1" dirty="0" smtClean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l"/>
            <a:r>
              <a:rPr lang="en-US" altLang="zh-CN" sz="96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96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悟养生</a:t>
            </a:r>
            <a:endParaRPr lang="zh-CN" altLang="en-US" sz="9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16219</Words>
  <Application>WPS 演示</Application>
  <PresentationFormat>全屏显示(4:3)</PresentationFormat>
  <Paragraphs>1690</Paragraphs>
  <Slides>240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240</vt:i4>
      </vt:variant>
    </vt:vector>
  </HeadingPairs>
  <TitlesOfParts>
    <vt:vector size="252" baseType="lpstr">
      <vt:lpstr>Arial</vt:lpstr>
      <vt:lpstr>宋体</vt:lpstr>
      <vt:lpstr>Wingdings</vt:lpstr>
      <vt:lpstr>黑体</vt:lpstr>
      <vt:lpstr>华文新魏</vt:lpstr>
      <vt:lpstr>微软雅黑</vt:lpstr>
      <vt:lpstr>Calibri</vt:lpstr>
      <vt:lpstr>仿宋_GB2312</vt:lpstr>
      <vt:lpstr>Times New Roman</vt:lpstr>
      <vt:lpstr>楷体_GB2312</vt:lpstr>
      <vt:lpstr>华文彩云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zhaoqx</dc:creator>
  <cp:lastModifiedBy>Administrator</cp:lastModifiedBy>
  <cp:revision>63</cp:revision>
  <dcterms:created xsi:type="dcterms:W3CDTF">2016-09-06T10:58:00Z</dcterms:created>
  <dcterms:modified xsi:type="dcterms:W3CDTF">2017-03-20T00:20:48Z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