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40"/>
  </p:handoutMasterIdLst>
  <p:sldIdLst>
    <p:sldId id="256" r:id="rId3"/>
    <p:sldId id="366" r:id="rId4"/>
    <p:sldId id="354" r:id="rId5"/>
    <p:sldId id="335" r:id="rId6"/>
    <p:sldId id="372" r:id="rId7"/>
    <p:sldId id="330" r:id="rId8"/>
    <p:sldId id="355" r:id="rId9"/>
    <p:sldId id="357" r:id="rId10"/>
    <p:sldId id="362" r:id="rId11"/>
    <p:sldId id="341" r:id="rId12"/>
    <p:sldId id="328" r:id="rId13"/>
    <p:sldId id="359" r:id="rId14"/>
    <p:sldId id="361" r:id="rId15"/>
    <p:sldId id="360" r:id="rId16"/>
    <p:sldId id="347" r:id="rId17"/>
    <p:sldId id="336" r:id="rId18"/>
    <p:sldId id="371" r:id="rId19"/>
    <p:sldId id="342" r:id="rId20"/>
    <p:sldId id="337" r:id="rId21"/>
    <p:sldId id="332" r:id="rId22"/>
    <p:sldId id="338" r:id="rId23"/>
    <p:sldId id="343" r:id="rId24"/>
    <p:sldId id="334" r:id="rId25"/>
    <p:sldId id="363" r:id="rId26"/>
    <p:sldId id="349" r:id="rId27"/>
    <p:sldId id="350" r:id="rId28"/>
    <p:sldId id="351" r:id="rId29"/>
    <p:sldId id="352" r:id="rId30"/>
    <p:sldId id="344" r:id="rId31"/>
    <p:sldId id="345" r:id="rId32"/>
    <p:sldId id="346" r:id="rId33"/>
    <p:sldId id="353" r:id="rId34"/>
    <p:sldId id="311" r:id="rId35"/>
    <p:sldId id="322" r:id="rId37"/>
    <p:sldId id="348" r:id="rId38"/>
    <p:sldId id="370" r:id="rId3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3300"/>
    <a:srgbClr val="BE0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935" autoAdjust="0"/>
    <p:restoredTop sz="94660"/>
  </p:normalViewPr>
  <p:slideViewPr>
    <p:cSldViewPr>
      <p:cViewPr varScale="1">
        <p:scale>
          <a:sx n="79" d="100"/>
          <a:sy n="79" d="100"/>
        </p:scale>
        <p:origin x="-1459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3187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4140ED-B20B-481E-847B-D838C6758964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C3CEE08-E642-4687-A7D6-CCB9DB93E8E2}">
      <dgm:prSet phldrT="[文本]" custT="1"/>
      <dgm:spPr>
        <a:solidFill>
          <a:srgbClr val="00B050"/>
        </a:solidFill>
      </dgm:spPr>
      <dgm:t>
        <a:bodyPr/>
        <a:lstStyle/>
        <a:p>
          <a:pPr>
            <a:spcAft>
              <a:spcPts val="0"/>
            </a:spcAft>
          </a:pPr>
          <a:r>
            <a:rPr lang="zh-CN" altLang="en-US" sz="4400" b="1" dirty="0" smtClean="0"/>
            <a:t>肝   </a:t>
          </a:r>
          <a:endParaRPr lang="en-US" altLang="zh-CN" sz="4400" b="1" dirty="0" smtClean="0"/>
        </a:p>
        <a:p>
          <a:pPr>
            <a:spcAft>
              <a:spcPts val="0"/>
            </a:spcAft>
          </a:pPr>
          <a:r>
            <a:rPr lang="zh-CN" altLang="en-US" sz="4400" b="1" dirty="0" smtClean="0">
              <a:solidFill>
                <a:srgbClr val="FFFF00"/>
              </a:solidFill>
            </a:rPr>
            <a:t>仁</a:t>
          </a:r>
          <a:endParaRPr lang="zh-CN" altLang="en-US" sz="4400" b="1" dirty="0">
            <a:solidFill>
              <a:srgbClr val="FFFF00"/>
            </a:solidFill>
          </a:endParaRPr>
        </a:p>
      </dgm:t>
    </dgm:pt>
    <dgm:pt modelId="{49871717-FC3F-433E-863C-19963309A360}" cxnId="{BCE8F4E4-3795-4663-B4E0-1731AEF99AFC}" type="parTrans">
      <dgm:prSet/>
      <dgm:spPr/>
      <dgm:t>
        <a:bodyPr/>
        <a:lstStyle/>
        <a:p>
          <a:endParaRPr lang="zh-CN" altLang="en-US"/>
        </a:p>
      </dgm:t>
    </dgm:pt>
    <dgm:pt modelId="{573F2082-E23A-4333-8BF9-2A00EAE32042}" cxnId="{BCE8F4E4-3795-4663-B4E0-1731AEF99AFC}" type="sibTrans">
      <dgm:prSet/>
      <dgm:spPr>
        <a:solidFill>
          <a:schemeClr val="accent2"/>
        </a:solidFill>
      </dgm:spPr>
      <dgm:t>
        <a:bodyPr/>
        <a:lstStyle/>
        <a:p>
          <a:endParaRPr lang="zh-CN" altLang="en-US"/>
        </a:p>
      </dgm:t>
    </dgm:pt>
    <dgm:pt modelId="{ACDCB1D8-1A5D-48DF-81BC-5723AB4F5A36}">
      <dgm:prSet phldrT="[文本]" custT="1"/>
      <dgm:spPr>
        <a:solidFill>
          <a:srgbClr val="FF0000"/>
        </a:solidFill>
      </dgm:spPr>
      <dgm:t>
        <a:bodyPr/>
        <a:lstStyle/>
        <a:p>
          <a:pPr>
            <a:spcAft>
              <a:spcPts val="0"/>
            </a:spcAft>
          </a:pPr>
          <a:r>
            <a:rPr lang="zh-CN" altLang="en-US" sz="4400" b="1" dirty="0" smtClean="0"/>
            <a:t>心</a:t>
          </a:r>
          <a:endParaRPr lang="en-US" altLang="zh-CN" sz="4400" b="1" dirty="0" smtClean="0"/>
        </a:p>
        <a:p>
          <a:pPr>
            <a:spcAft>
              <a:spcPts val="0"/>
            </a:spcAft>
          </a:pPr>
          <a:r>
            <a:rPr lang="zh-CN" altLang="en-US" sz="4400" b="1" dirty="0" smtClean="0">
              <a:solidFill>
                <a:srgbClr val="FFFF00"/>
              </a:solidFill>
            </a:rPr>
            <a:t>礼</a:t>
          </a:r>
          <a:endParaRPr lang="zh-CN" altLang="en-US" sz="4400" b="1" dirty="0">
            <a:solidFill>
              <a:srgbClr val="FFFF00"/>
            </a:solidFill>
          </a:endParaRPr>
        </a:p>
      </dgm:t>
    </dgm:pt>
    <dgm:pt modelId="{CA44ECB5-556E-4C74-9DA0-5FB47087E4A4}" cxnId="{E6D495B7-EC0D-460C-B3EC-4C637DC19E63}" type="parTrans">
      <dgm:prSet/>
      <dgm:spPr/>
      <dgm:t>
        <a:bodyPr/>
        <a:lstStyle/>
        <a:p>
          <a:endParaRPr lang="zh-CN" altLang="en-US"/>
        </a:p>
      </dgm:t>
    </dgm:pt>
    <dgm:pt modelId="{3502CDB5-5BAD-4E98-87E9-3D393E2A5846}" cxnId="{E6D495B7-EC0D-460C-B3EC-4C637DC19E63}" type="sibTrans">
      <dgm:prSet/>
      <dgm:spPr>
        <a:solidFill>
          <a:srgbClr val="00B0F0"/>
        </a:solidFill>
      </dgm:spPr>
      <dgm:t>
        <a:bodyPr/>
        <a:lstStyle/>
        <a:p>
          <a:endParaRPr lang="zh-CN" altLang="en-US"/>
        </a:p>
      </dgm:t>
    </dgm:pt>
    <dgm:pt modelId="{658284D5-6250-41EB-AA22-16B8F27B496F}">
      <dgm:prSet phldrT="[文本]" custT="1"/>
      <dgm:spPr>
        <a:solidFill>
          <a:schemeClr val="bg2">
            <a:lumMod val="75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4400" b="1" dirty="0" smtClean="0"/>
            <a:t>脾胃</a:t>
          </a:r>
          <a:endParaRPr lang="en-US" altLang="zh-CN" sz="4400" b="1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4400" b="1" dirty="0" smtClean="0">
              <a:solidFill>
                <a:srgbClr val="FFFF00"/>
              </a:solidFill>
            </a:rPr>
            <a:t>信</a:t>
          </a:r>
          <a:endParaRPr lang="zh-CN" altLang="en-US" sz="4400" b="1" dirty="0">
            <a:solidFill>
              <a:srgbClr val="FFFF00"/>
            </a:solidFill>
          </a:endParaRPr>
        </a:p>
      </dgm:t>
    </dgm:pt>
    <dgm:pt modelId="{0005C8ED-E601-45D2-9B84-9AAA3377283C}" cxnId="{B277B9CB-84D9-478D-A41D-BD973168F0CC}" type="parTrans">
      <dgm:prSet/>
      <dgm:spPr/>
      <dgm:t>
        <a:bodyPr/>
        <a:lstStyle/>
        <a:p>
          <a:endParaRPr lang="zh-CN" altLang="en-US"/>
        </a:p>
      </dgm:t>
    </dgm:pt>
    <dgm:pt modelId="{D108BC09-D9F8-4861-A7C0-0BB0CC07D8D4}" cxnId="{B277B9CB-84D9-478D-A41D-BD973168F0CC}" type="sibTrans">
      <dgm:prSet/>
      <dgm:spPr>
        <a:solidFill>
          <a:srgbClr val="00B0F0"/>
        </a:solidFill>
      </dgm:spPr>
      <dgm:t>
        <a:bodyPr/>
        <a:lstStyle/>
        <a:p>
          <a:endParaRPr lang="zh-CN" altLang="en-US"/>
        </a:p>
      </dgm:t>
    </dgm:pt>
    <dgm:pt modelId="{23ABBDE2-6C89-4C8E-836A-34E4B9B3A17B}">
      <dgm:prSet phldrT="[文本]" custT="1"/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zh-CN" altLang="en-US" sz="4400" b="1" dirty="0" smtClean="0"/>
            <a:t>肺</a:t>
          </a:r>
          <a:endParaRPr lang="en-US" altLang="zh-CN" sz="4400" b="1" dirty="0" smtClean="0"/>
        </a:p>
        <a:p>
          <a:pPr>
            <a:spcAft>
              <a:spcPts val="0"/>
            </a:spcAft>
          </a:pPr>
          <a:r>
            <a:rPr lang="zh-CN" altLang="en-US" sz="4400" b="1" dirty="0" smtClean="0">
              <a:solidFill>
                <a:srgbClr val="FFFF00"/>
              </a:solidFill>
            </a:rPr>
            <a:t>义</a:t>
          </a:r>
          <a:endParaRPr lang="zh-CN" altLang="en-US" sz="4400" b="1" dirty="0">
            <a:solidFill>
              <a:srgbClr val="FFFF00"/>
            </a:solidFill>
          </a:endParaRPr>
        </a:p>
      </dgm:t>
    </dgm:pt>
    <dgm:pt modelId="{1637DE7A-B4F6-47D5-98DE-D8AC4FF4ADD8}" cxnId="{DB9AED00-333E-4D12-A6B4-637E36F9CA3D}" type="parTrans">
      <dgm:prSet/>
      <dgm:spPr/>
      <dgm:t>
        <a:bodyPr/>
        <a:lstStyle/>
        <a:p>
          <a:endParaRPr lang="zh-CN" altLang="en-US"/>
        </a:p>
      </dgm:t>
    </dgm:pt>
    <dgm:pt modelId="{A5FDBDE8-97B1-4680-8388-8ABFA26AFAA3}" cxnId="{DB9AED00-333E-4D12-A6B4-637E36F9CA3D}" type="sibTrans">
      <dgm:prSet/>
      <dgm:spPr>
        <a:solidFill>
          <a:srgbClr val="00B0F0"/>
        </a:solidFill>
      </dgm:spPr>
      <dgm:t>
        <a:bodyPr/>
        <a:lstStyle/>
        <a:p>
          <a:endParaRPr lang="zh-CN" altLang="en-US"/>
        </a:p>
      </dgm:t>
    </dgm:pt>
    <dgm:pt modelId="{719A3333-C552-4D58-9F61-E368FEDE3DCE}">
      <dgm:prSet phldrT="[文本]" custT="1"/>
      <dgm:spPr>
        <a:solidFill>
          <a:srgbClr val="66CCFF"/>
        </a:solidFill>
      </dgm:spPr>
      <dgm:t>
        <a:bodyPr/>
        <a:lstStyle/>
        <a:p>
          <a:pPr>
            <a:spcAft>
              <a:spcPts val="0"/>
            </a:spcAft>
          </a:pPr>
          <a:r>
            <a:rPr lang="zh-CN" altLang="en-US" sz="4400" b="1" dirty="0" smtClean="0"/>
            <a:t>肾</a:t>
          </a:r>
          <a:endParaRPr lang="en-US" altLang="zh-CN" sz="4400" b="1" dirty="0" smtClean="0"/>
        </a:p>
        <a:p>
          <a:pPr>
            <a:spcAft>
              <a:spcPts val="0"/>
            </a:spcAft>
          </a:pPr>
          <a:r>
            <a:rPr lang="zh-CN" altLang="en-US" sz="4400" b="1" dirty="0" smtClean="0">
              <a:solidFill>
                <a:srgbClr val="FFFF00"/>
              </a:solidFill>
            </a:rPr>
            <a:t>智</a:t>
          </a:r>
          <a:endParaRPr lang="zh-CN" altLang="en-US" sz="4400" dirty="0">
            <a:solidFill>
              <a:srgbClr val="FFFF00"/>
            </a:solidFill>
          </a:endParaRPr>
        </a:p>
      </dgm:t>
    </dgm:pt>
    <dgm:pt modelId="{FAD4A56A-ADA3-424A-ACD9-6F49B90ACA69}" cxnId="{DCC8B6D5-4FF4-4FB1-A3F5-5D3A8F927784}" type="parTrans">
      <dgm:prSet/>
      <dgm:spPr/>
      <dgm:t>
        <a:bodyPr/>
        <a:lstStyle/>
        <a:p>
          <a:endParaRPr lang="zh-CN" altLang="en-US"/>
        </a:p>
      </dgm:t>
    </dgm:pt>
    <dgm:pt modelId="{3DDEEFDF-71C8-4C77-A7F0-59D63AA1052D}" cxnId="{DCC8B6D5-4FF4-4FB1-A3F5-5D3A8F927784}" type="sibTrans">
      <dgm:prSet/>
      <dgm:spPr>
        <a:solidFill>
          <a:srgbClr val="00B0F0"/>
        </a:solidFill>
      </dgm:spPr>
      <dgm:t>
        <a:bodyPr/>
        <a:lstStyle/>
        <a:p>
          <a:endParaRPr lang="zh-CN" altLang="en-US"/>
        </a:p>
      </dgm:t>
    </dgm:pt>
    <dgm:pt modelId="{B91FBC2C-AA90-4028-A773-4C706BA345B8}" type="pres">
      <dgm:prSet presAssocID="{7B4140ED-B20B-481E-847B-D838C675896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DAB1EA5-6C96-4C69-BBEC-919E11150B21}" type="pres">
      <dgm:prSet presAssocID="{2C3CEE08-E642-4687-A7D6-CCB9DB93E8E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955CAA-59FB-4055-BF10-A442A0D2F43A}" type="pres">
      <dgm:prSet presAssocID="{573F2082-E23A-4333-8BF9-2A00EAE32042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C34F751A-9250-49F0-BD5E-85F6E29764E1}" type="pres">
      <dgm:prSet presAssocID="{573F2082-E23A-4333-8BF9-2A00EAE32042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C62CEFFE-E486-417C-BBCD-9867382CA179}" type="pres">
      <dgm:prSet presAssocID="{ACDCB1D8-1A5D-48DF-81BC-5723AB4F5A3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6E3E295-4ED5-4BE8-9FF1-F27799E2AB45}" type="pres">
      <dgm:prSet presAssocID="{3502CDB5-5BAD-4E98-87E9-3D393E2A5846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F7A71928-3E0F-494B-BB12-990843075D7E}" type="pres">
      <dgm:prSet presAssocID="{3502CDB5-5BAD-4E98-87E9-3D393E2A5846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A4FC664C-29B4-445E-ADF6-D969D0059ADB}" type="pres">
      <dgm:prSet presAssocID="{658284D5-6250-41EB-AA22-16B8F27B496F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748EF63-6904-4348-BAA1-47231882A33E}" type="pres">
      <dgm:prSet presAssocID="{D108BC09-D9F8-4861-A7C0-0BB0CC07D8D4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54FF17CB-E980-47F8-9E2B-20B280F522E1}" type="pres">
      <dgm:prSet presAssocID="{D108BC09-D9F8-4861-A7C0-0BB0CC07D8D4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AE7B68-4E70-47EC-A220-92B477C5946C}" type="pres">
      <dgm:prSet presAssocID="{23ABBDE2-6C89-4C8E-836A-34E4B9B3A17B}" presName="node" presStyleLbl="node1" presStyleIdx="3" presStyleCnt="5" custRadScaleRad="100537" custRadScaleInc="104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C1B04E-6E39-46F9-9B0F-5EE2326D98C8}" type="pres">
      <dgm:prSet presAssocID="{A5FDBDE8-97B1-4680-8388-8ABFA26AFAA3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490EF421-74FF-48D4-AF12-1518B49383E6}" type="pres">
      <dgm:prSet presAssocID="{A5FDBDE8-97B1-4680-8388-8ABFA26AFAA3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C1EBAFF9-EBF5-4370-A806-4141806A4759}" type="pres">
      <dgm:prSet presAssocID="{719A3333-C552-4D58-9F61-E368FEDE3DCE}" presName="node" presStyleLbl="node1" presStyleIdx="4" presStyleCnt="5" custRadScaleRad="99879" custRadScaleInc="-474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A2075E-DCCB-4CE2-B47A-B6232DA43A55}" type="pres">
      <dgm:prSet presAssocID="{3DDEEFDF-71C8-4C77-A7F0-59D63AA1052D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00EC6207-437C-4054-B0AF-92A6C1407300}" type="pres">
      <dgm:prSet presAssocID="{3DDEEFDF-71C8-4C77-A7F0-59D63AA1052D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15252474-6616-4037-9622-503D42A6D6E3}" type="presOf" srcId="{3DDEEFDF-71C8-4C77-A7F0-59D63AA1052D}" destId="{00EC6207-437C-4054-B0AF-92A6C1407300}" srcOrd="1" destOrd="0" presId="urn:microsoft.com/office/officeart/2005/8/layout/cycle2"/>
    <dgm:cxn modelId="{7C556ABB-2D71-47F8-87D0-FF5A6595D519}" type="presOf" srcId="{2C3CEE08-E642-4687-A7D6-CCB9DB93E8E2}" destId="{6DAB1EA5-6C96-4C69-BBEC-919E11150B21}" srcOrd="0" destOrd="0" presId="urn:microsoft.com/office/officeart/2005/8/layout/cycle2"/>
    <dgm:cxn modelId="{4E970ECD-30C4-403B-A710-90C2967759A3}" type="presOf" srcId="{573F2082-E23A-4333-8BF9-2A00EAE32042}" destId="{C34F751A-9250-49F0-BD5E-85F6E29764E1}" srcOrd="1" destOrd="0" presId="urn:microsoft.com/office/officeart/2005/8/layout/cycle2"/>
    <dgm:cxn modelId="{C8575345-5030-47D2-8D56-79223B6855DF}" type="presOf" srcId="{ACDCB1D8-1A5D-48DF-81BC-5723AB4F5A36}" destId="{C62CEFFE-E486-417C-BBCD-9867382CA179}" srcOrd="0" destOrd="0" presId="urn:microsoft.com/office/officeart/2005/8/layout/cycle2"/>
    <dgm:cxn modelId="{DCC8B6D5-4FF4-4FB1-A3F5-5D3A8F927784}" srcId="{7B4140ED-B20B-481E-847B-D838C6758964}" destId="{719A3333-C552-4D58-9F61-E368FEDE3DCE}" srcOrd="4" destOrd="0" parTransId="{FAD4A56A-ADA3-424A-ACD9-6F49B90ACA69}" sibTransId="{3DDEEFDF-71C8-4C77-A7F0-59D63AA1052D}"/>
    <dgm:cxn modelId="{BCE8F4E4-3795-4663-B4E0-1731AEF99AFC}" srcId="{7B4140ED-B20B-481E-847B-D838C6758964}" destId="{2C3CEE08-E642-4687-A7D6-CCB9DB93E8E2}" srcOrd="0" destOrd="0" parTransId="{49871717-FC3F-433E-863C-19963309A360}" sibTransId="{573F2082-E23A-4333-8BF9-2A00EAE32042}"/>
    <dgm:cxn modelId="{81D337A1-6875-4494-A335-049753627662}" type="presOf" srcId="{D108BC09-D9F8-4861-A7C0-0BB0CC07D8D4}" destId="{54FF17CB-E980-47F8-9E2B-20B280F522E1}" srcOrd="1" destOrd="0" presId="urn:microsoft.com/office/officeart/2005/8/layout/cycle2"/>
    <dgm:cxn modelId="{5C76664B-7C8D-4750-852E-45F02E3F27DE}" type="presOf" srcId="{3502CDB5-5BAD-4E98-87E9-3D393E2A5846}" destId="{F7A71928-3E0F-494B-BB12-990843075D7E}" srcOrd="1" destOrd="0" presId="urn:microsoft.com/office/officeart/2005/8/layout/cycle2"/>
    <dgm:cxn modelId="{B791DFF5-44FD-4E21-8BFC-7929D65B77AA}" type="presOf" srcId="{573F2082-E23A-4333-8BF9-2A00EAE32042}" destId="{F2955CAA-59FB-4055-BF10-A442A0D2F43A}" srcOrd="0" destOrd="0" presId="urn:microsoft.com/office/officeart/2005/8/layout/cycle2"/>
    <dgm:cxn modelId="{46832A63-08EB-4B5D-B5A8-AA8AC3829A6A}" type="presOf" srcId="{A5FDBDE8-97B1-4680-8388-8ABFA26AFAA3}" destId="{89C1B04E-6E39-46F9-9B0F-5EE2326D98C8}" srcOrd="0" destOrd="0" presId="urn:microsoft.com/office/officeart/2005/8/layout/cycle2"/>
    <dgm:cxn modelId="{ABF07F90-DAF4-4ACE-B608-C69A98E13C8F}" type="presOf" srcId="{658284D5-6250-41EB-AA22-16B8F27B496F}" destId="{A4FC664C-29B4-445E-ADF6-D969D0059ADB}" srcOrd="0" destOrd="0" presId="urn:microsoft.com/office/officeart/2005/8/layout/cycle2"/>
    <dgm:cxn modelId="{6A765EB9-4B1C-429F-B610-839FB735139A}" type="presOf" srcId="{23ABBDE2-6C89-4C8E-836A-34E4B9B3A17B}" destId="{2FAE7B68-4E70-47EC-A220-92B477C5946C}" srcOrd="0" destOrd="0" presId="urn:microsoft.com/office/officeart/2005/8/layout/cycle2"/>
    <dgm:cxn modelId="{62E63113-96E2-4D71-9A45-1B11861FE17C}" type="presOf" srcId="{7B4140ED-B20B-481E-847B-D838C6758964}" destId="{B91FBC2C-AA90-4028-A773-4C706BA345B8}" srcOrd="0" destOrd="0" presId="urn:microsoft.com/office/officeart/2005/8/layout/cycle2"/>
    <dgm:cxn modelId="{E6D495B7-EC0D-460C-B3EC-4C637DC19E63}" srcId="{7B4140ED-B20B-481E-847B-D838C6758964}" destId="{ACDCB1D8-1A5D-48DF-81BC-5723AB4F5A36}" srcOrd="1" destOrd="0" parTransId="{CA44ECB5-556E-4C74-9DA0-5FB47087E4A4}" sibTransId="{3502CDB5-5BAD-4E98-87E9-3D393E2A5846}"/>
    <dgm:cxn modelId="{0CF0F6BD-FF82-4935-A803-6B0B7E114A85}" type="presOf" srcId="{719A3333-C552-4D58-9F61-E368FEDE3DCE}" destId="{C1EBAFF9-EBF5-4370-A806-4141806A4759}" srcOrd="0" destOrd="0" presId="urn:microsoft.com/office/officeart/2005/8/layout/cycle2"/>
    <dgm:cxn modelId="{F359DC2F-53E8-49FE-915B-697F0264422D}" type="presOf" srcId="{3502CDB5-5BAD-4E98-87E9-3D393E2A5846}" destId="{C6E3E295-4ED5-4BE8-9FF1-F27799E2AB45}" srcOrd="0" destOrd="0" presId="urn:microsoft.com/office/officeart/2005/8/layout/cycle2"/>
    <dgm:cxn modelId="{B277B9CB-84D9-478D-A41D-BD973168F0CC}" srcId="{7B4140ED-B20B-481E-847B-D838C6758964}" destId="{658284D5-6250-41EB-AA22-16B8F27B496F}" srcOrd="2" destOrd="0" parTransId="{0005C8ED-E601-45D2-9B84-9AAA3377283C}" sibTransId="{D108BC09-D9F8-4861-A7C0-0BB0CC07D8D4}"/>
    <dgm:cxn modelId="{A2C6FB3B-F9EC-463F-BBD0-2CCA9659E272}" type="presOf" srcId="{3DDEEFDF-71C8-4C77-A7F0-59D63AA1052D}" destId="{77A2075E-DCCB-4CE2-B47A-B6232DA43A55}" srcOrd="0" destOrd="0" presId="urn:microsoft.com/office/officeart/2005/8/layout/cycle2"/>
    <dgm:cxn modelId="{E9173459-1202-438C-9006-01B6701C5788}" type="presOf" srcId="{D108BC09-D9F8-4861-A7C0-0BB0CC07D8D4}" destId="{1748EF63-6904-4348-BAA1-47231882A33E}" srcOrd="0" destOrd="0" presId="urn:microsoft.com/office/officeart/2005/8/layout/cycle2"/>
    <dgm:cxn modelId="{CCF0B51F-2D65-4351-8EB0-1A99AA39563D}" type="presOf" srcId="{A5FDBDE8-97B1-4680-8388-8ABFA26AFAA3}" destId="{490EF421-74FF-48D4-AF12-1518B49383E6}" srcOrd="1" destOrd="0" presId="urn:microsoft.com/office/officeart/2005/8/layout/cycle2"/>
    <dgm:cxn modelId="{DB9AED00-333E-4D12-A6B4-637E36F9CA3D}" srcId="{7B4140ED-B20B-481E-847B-D838C6758964}" destId="{23ABBDE2-6C89-4C8E-836A-34E4B9B3A17B}" srcOrd="3" destOrd="0" parTransId="{1637DE7A-B4F6-47D5-98DE-D8AC4FF4ADD8}" sibTransId="{A5FDBDE8-97B1-4680-8388-8ABFA26AFAA3}"/>
    <dgm:cxn modelId="{7F3878C8-E985-41AD-AE44-87E4420F2C53}" type="presParOf" srcId="{B91FBC2C-AA90-4028-A773-4C706BA345B8}" destId="{6DAB1EA5-6C96-4C69-BBEC-919E11150B21}" srcOrd="0" destOrd="0" presId="urn:microsoft.com/office/officeart/2005/8/layout/cycle2"/>
    <dgm:cxn modelId="{48E33FFD-D0EA-4366-B82D-5EBE341916DF}" type="presParOf" srcId="{B91FBC2C-AA90-4028-A773-4C706BA345B8}" destId="{F2955CAA-59FB-4055-BF10-A442A0D2F43A}" srcOrd="1" destOrd="0" presId="urn:microsoft.com/office/officeart/2005/8/layout/cycle2"/>
    <dgm:cxn modelId="{DF14EE3E-09FC-4335-9D66-721A88C39D4F}" type="presParOf" srcId="{F2955CAA-59FB-4055-BF10-A442A0D2F43A}" destId="{C34F751A-9250-49F0-BD5E-85F6E29764E1}" srcOrd="0" destOrd="0" presId="urn:microsoft.com/office/officeart/2005/8/layout/cycle2"/>
    <dgm:cxn modelId="{28A400C7-5F3B-4479-BF4B-83A0CC35AF7B}" type="presParOf" srcId="{B91FBC2C-AA90-4028-A773-4C706BA345B8}" destId="{C62CEFFE-E486-417C-BBCD-9867382CA179}" srcOrd="2" destOrd="0" presId="urn:microsoft.com/office/officeart/2005/8/layout/cycle2"/>
    <dgm:cxn modelId="{BED03A74-AA78-472E-BEAD-CC4E40DD5DD2}" type="presParOf" srcId="{B91FBC2C-AA90-4028-A773-4C706BA345B8}" destId="{C6E3E295-4ED5-4BE8-9FF1-F27799E2AB45}" srcOrd="3" destOrd="0" presId="urn:microsoft.com/office/officeart/2005/8/layout/cycle2"/>
    <dgm:cxn modelId="{ADC2028C-38B7-4B71-9B30-79B5D43B7630}" type="presParOf" srcId="{C6E3E295-4ED5-4BE8-9FF1-F27799E2AB45}" destId="{F7A71928-3E0F-494B-BB12-990843075D7E}" srcOrd="0" destOrd="0" presId="urn:microsoft.com/office/officeart/2005/8/layout/cycle2"/>
    <dgm:cxn modelId="{421DDC98-E22B-4360-9A5B-881B6F0F5DFC}" type="presParOf" srcId="{B91FBC2C-AA90-4028-A773-4C706BA345B8}" destId="{A4FC664C-29B4-445E-ADF6-D969D0059ADB}" srcOrd="4" destOrd="0" presId="urn:microsoft.com/office/officeart/2005/8/layout/cycle2"/>
    <dgm:cxn modelId="{ADEE9337-B6BE-45A1-BBA7-686E88FDBE62}" type="presParOf" srcId="{B91FBC2C-AA90-4028-A773-4C706BA345B8}" destId="{1748EF63-6904-4348-BAA1-47231882A33E}" srcOrd="5" destOrd="0" presId="urn:microsoft.com/office/officeart/2005/8/layout/cycle2"/>
    <dgm:cxn modelId="{D64DFE05-897B-4926-BE28-A0008996ADFF}" type="presParOf" srcId="{1748EF63-6904-4348-BAA1-47231882A33E}" destId="{54FF17CB-E980-47F8-9E2B-20B280F522E1}" srcOrd="0" destOrd="0" presId="urn:microsoft.com/office/officeart/2005/8/layout/cycle2"/>
    <dgm:cxn modelId="{4F4B88F1-DC42-46F9-8FB3-737FA7465FCB}" type="presParOf" srcId="{B91FBC2C-AA90-4028-A773-4C706BA345B8}" destId="{2FAE7B68-4E70-47EC-A220-92B477C5946C}" srcOrd="6" destOrd="0" presId="urn:microsoft.com/office/officeart/2005/8/layout/cycle2"/>
    <dgm:cxn modelId="{36764EB8-1429-4A6D-A19C-7E21C2FED1A1}" type="presParOf" srcId="{B91FBC2C-AA90-4028-A773-4C706BA345B8}" destId="{89C1B04E-6E39-46F9-9B0F-5EE2326D98C8}" srcOrd="7" destOrd="0" presId="urn:microsoft.com/office/officeart/2005/8/layout/cycle2"/>
    <dgm:cxn modelId="{6541EDBF-BF5F-4ABC-BC32-506018A3A61C}" type="presParOf" srcId="{89C1B04E-6E39-46F9-9B0F-5EE2326D98C8}" destId="{490EF421-74FF-48D4-AF12-1518B49383E6}" srcOrd="0" destOrd="0" presId="urn:microsoft.com/office/officeart/2005/8/layout/cycle2"/>
    <dgm:cxn modelId="{1B9828FD-8E02-4F2C-A13E-FED9F60696E7}" type="presParOf" srcId="{B91FBC2C-AA90-4028-A773-4C706BA345B8}" destId="{C1EBAFF9-EBF5-4370-A806-4141806A4759}" srcOrd="8" destOrd="0" presId="urn:microsoft.com/office/officeart/2005/8/layout/cycle2"/>
    <dgm:cxn modelId="{C2D73AF1-1C9F-4DFE-A1EC-C9300EE902C8}" type="presParOf" srcId="{B91FBC2C-AA90-4028-A773-4C706BA345B8}" destId="{77A2075E-DCCB-4CE2-B47A-B6232DA43A55}" srcOrd="9" destOrd="0" presId="urn:microsoft.com/office/officeart/2005/8/layout/cycle2"/>
    <dgm:cxn modelId="{B3169F33-5699-4395-9151-7C42C57EFB24}" type="presParOf" srcId="{77A2075E-DCCB-4CE2-B47A-B6232DA43A55}" destId="{00EC6207-437C-4054-B0AF-92A6C140730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4140ED-B20B-481E-847B-D838C6758964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C3CEE08-E642-4687-A7D6-CCB9DB93E8E2}">
      <dgm:prSet phldrT="[文本]" custT="1"/>
      <dgm:spPr>
        <a:solidFill>
          <a:srgbClr val="00B050"/>
        </a:solidFill>
      </dgm:spPr>
      <dgm:t>
        <a:bodyPr/>
        <a:lstStyle/>
        <a:p>
          <a:pPr>
            <a:spcAft>
              <a:spcPts val="0"/>
            </a:spcAft>
          </a:pPr>
          <a:r>
            <a:rPr lang="zh-CN" altLang="en-US" sz="4400" b="1" dirty="0" smtClean="0"/>
            <a:t>肝   </a:t>
          </a:r>
          <a:endParaRPr lang="en-US" altLang="zh-CN" sz="4400" b="1" dirty="0" smtClean="0"/>
        </a:p>
      </dgm:t>
    </dgm:pt>
    <dgm:pt modelId="{49871717-FC3F-433E-863C-19963309A360}" cxnId="{BCE8F4E4-3795-4663-B4E0-1731AEF99AFC}" type="parTrans">
      <dgm:prSet/>
      <dgm:spPr/>
      <dgm:t>
        <a:bodyPr/>
        <a:lstStyle/>
        <a:p>
          <a:endParaRPr lang="zh-CN" altLang="en-US"/>
        </a:p>
      </dgm:t>
    </dgm:pt>
    <dgm:pt modelId="{573F2082-E23A-4333-8BF9-2A00EAE32042}" cxnId="{BCE8F4E4-3795-4663-B4E0-1731AEF99AFC}" type="sibTrans">
      <dgm:prSet/>
      <dgm:spPr>
        <a:solidFill>
          <a:schemeClr val="accent2"/>
        </a:solidFill>
      </dgm:spPr>
      <dgm:t>
        <a:bodyPr/>
        <a:lstStyle/>
        <a:p>
          <a:endParaRPr lang="zh-CN" altLang="en-US"/>
        </a:p>
      </dgm:t>
    </dgm:pt>
    <dgm:pt modelId="{ACDCB1D8-1A5D-48DF-81BC-5723AB4F5A36}">
      <dgm:prSet phldrT="[文本]" custT="1"/>
      <dgm:spPr>
        <a:solidFill>
          <a:srgbClr val="FF0000"/>
        </a:solidFill>
      </dgm:spPr>
      <dgm:t>
        <a:bodyPr/>
        <a:lstStyle/>
        <a:p>
          <a:pPr>
            <a:spcAft>
              <a:spcPts val="0"/>
            </a:spcAft>
          </a:pPr>
          <a:r>
            <a:rPr lang="zh-CN" altLang="en-US" sz="4400" b="1" dirty="0" smtClean="0"/>
            <a:t>心</a:t>
          </a:r>
          <a:endParaRPr lang="en-US" altLang="zh-CN" sz="4400" b="1" dirty="0" smtClean="0"/>
        </a:p>
      </dgm:t>
    </dgm:pt>
    <dgm:pt modelId="{CA44ECB5-556E-4C74-9DA0-5FB47087E4A4}" cxnId="{E6D495B7-EC0D-460C-B3EC-4C637DC19E63}" type="parTrans">
      <dgm:prSet/>
      <dgm:spPr/>
      <dgm:t>
        <a:bodyPr/>
        <a:lstStyle/>
        <a:p>
          <a:endParaRPr lang="zh-CN" altLang="en-US"/>
        </a:p>
      </dgm:t>
    </dgm:pt>
    <dgm:pt modelId="{3502CDB5-5BAD-4E98-87E9-3D393E2A5846}" cxnId="{E6D495B7-EC0D-460C-B3EC-4C637DC19E63}" type="sibTrans">
      <dgm:prSet/>
      <dgm:spPr>
        <a:solidFill>
          <a:srgbClr val="00B0F0"/>
        </a:solidFill>
      </dgm:spPr>
      <dgm:t>
        <a:bodyPr/>
        <a:lstStyle/>
        <a:p>
          <a:endParaRPr lang="zh-CN" altLang="en-US"/>
        </a:p>
      </dgm:t>
    </dgm:pt>
    <dgm:pt modelId="{658284D5-6250-41EB-AA22-16B8F27B496F}">
      <dgm:prSet phldrT="[文本]" custT="1"/>
      <dgm:spPr>
        <a:solidFill>
          <a:schemeClr val="bg2">
            <a:lumMod val="75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4400" b="1" dirty="0" smtClean="0"/>
            <a:t>脾胃</a:t>
          </a:r>
          <a:endParaRPr lang="en-US" altLang="zh-CN" sz="4400" b="1" dirty="0" smtClean="0"/>
        </a:p>
      </dgm:t>
    </dgm:pt>
    <dgm:pt modelId="{0005C8ED-E601-45D2-9B84-9AAA3377283C}" cxnId="{B277B9CB-84D9-478D-A41D-BD973168F0CC}" type="parTrans">
      <dgm:prSet/>
      <dgm:spPr/>
      <dgm:t>
        <a:bodyPr/>
        <a:lstStyle/>
        <a:p>
          <a:endParaRPr lang="zh-CN" altLang="en-US"/>
        </a:p>
      </dgm:t>
    </dgm:pt>
    <dgm:pt modelId="{D108BC09-D9F8-4861-A7C0-0BB0CC07D8D4}" cxnId="{B277B9CB-84D9-478D-A41D-BD973168F0CC}" type="sibTrans">
      <dgm:prSet/>
      <dgm:spPr>
        <a:solidFill>
          <a:srgbClr val="00B0F0"/>
        </a:solidFill>
      </dgm:spPr>
      <dgm:t>
        <a:bodyPr/>
        <a:lstStyle/>
        <a:p>
          <a:endParaRPr lang="zh-CN" altLang="en-US"/>
        </a:p>
      </dgm:t>
    </dgm:pt>
    <dgm:pt modelId="{23ABBDE2-6C89-4C8E-836A-34E4B9B3A17B}">
      <dgm:prSet phldrT="[文本]" custT="1"/>
      <dgm:spPr>
        <a:solidFill>
          <a:srgbClr val="FFC000"/>
        </a:solidFill>
      </dgm:spPr>
      <dgm:t>
        <a:bodyPr/>
        <a:lstStyle/>
        <a:p>
          <a:pPr>
            <a:spcAft>
              <a:spcPts val="0"/>
            </a:spcAft>
          </a:pPr>
          <a:r>
            <a:rPr lang="zh-CN" altLang="en-US" sz="4400" b="1" dirty="0" smtClean="0"/>
            <a:t>肺</a:t>
          </a:r>
          <a:endParaRPr lang="en-US" altLang="zh-CN" sz="4400" b="1" dirty="0" smtClean="0"/>
        </a:p>
      </dgm:t>
    </dgm:pt>
    <dgm:pt modelId="{1637DE7A-B4F6-47D5-98DE-D8AC4FF4ADD8}" cxnId="{DB9AED00-333E-4D12-A6B4-637E36F9CA3D}" type="parTrans">
      <dgm:prSet/>
      <dgm:spPr/>
      <dgm:t>
        <a:bodyPr/>
        <a:lstStyle/>
        <a:p>
          <a:endParaRPr lang="zh-CN" altLang="en-US"/>
        </a:p>
      </dgm:t>
    </dgm:pt>
    <dgm:pt modelId="{A5FDBDE8-97B1-4680-8388-8ABFA26AFAA3}" cxnId="{DB9AED00-333E-4D12-A6B4-637E36F9CA3D}" type="sibTrans">
      <dgm:prSet/>
      <dgm:spPr>
        <a:solidFill>
          <a:srgbClr val="00B0F0"/>
        </a:solidFill>
      </dgm:spPr>
      <dgm:t>
        <a:bodyPr/>
        <a:lstStyle/>
        <a:p>
          <a:endParaRPr lang="zh-CN" altLang="en-US"/>
        </a:p>
      </dgm:t>
    </dgm:pt>
    <dgm:pt modelId="{719A3333-C552-4D58-9F61-E368FEDE3DCE}">
      <dgm:prSet phldrT="[文本]" custT="1"/>
      <dgm:spPr>
        <a:solidFill>
          <a:srgbClr val="66CCFF"/>
        </a:solidFill>
      </dgm:spPr>
      <dgm:t>
        <a:bodyPr/>
        <a:lstStyle/>
        <a:p>
          <a:pPr>
            <a:spcAft>
              <a:spcPts val="0"/>
            </a:spcAft>
          </a:pPr>
          <a:r>
            <a:rPr lang="zh-CN" altLang="en-US" sz="4400" b="1" dirty="0" smtClean="0"/>
            <a:t>肾</a:t>
          </a:r>
          <a:endParaRPr lang="en-US" altLang="zh-CN" sz="4400" b="1" dirty="0" smtClean="0"/>
        </a:p>
      </dgm:t>
    </dgm:pt>
    <dgm:pt modelId="{FAD4A56A-ADA3-424A-ACD9-6F49B90ACA69}" cxnId="{DCC8B6D5-4FF4-4FB1-A3F5-5D3A8F927784}" type="parTrans">
      <dgm:prSet/>
      <dgm:spPr/>
      <dgm:t>
        <a:bodyPr/>
        <a:lstStyle/>
        <a:p>
          <a:endParaRPr lang="zh-CN" altLang="en-US"/>
        </a:p>
      </dgm:t>
    </dgm:pt>
    <dgm:pt modelId="{3DDEEFDF-71C8-4C77-A7F0-59D63AA1052D}" cxnId="{DCC8B6D5-4FF4-4FB1-A3F5-5D3A8F927784}" type="sibTrans">
      <dgm:prSet/>
      <dgm:spPr>
        <a:solidFill>
          <a:srgbClr val="00B0F0"/>
        </a:solidFill>
      </dgm:spPr>
      <dgm:t>
        <a:bodyPr/>
        <a:lstStyle/>
        <a:p>
          <a:endParaRPr lang="zh-CN" altLang="en-US"/>
        </a:p>
      </dgm:t>
    </dgm:pt>
    <dgm:pt modelId="{B91FBC2C-AA90-4028-A773-4C706BA345B8}" type="pres">
      <dgm:prSet presAssocID="{7B4140ED-B20B-481E-847B-D838C675896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DAB1EA5-6C96-4C69-BBEC-919E11150B21}" type="pres">
      <dgm:prSet presAssocID="{2C3CEE08-E642-4687-A7D6-CCB9DB93E8E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955CAA-59FB-4055-BF10-A442A0D2F43A}" type="pres">
      <dgm:prSet presAssocID="{573F2082-E23A-4333-8BF9-2A00EAE32042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C34F751A-9250-49F0-BD5E-85F6E29764E1}" type="pres">
      <dgm:prSet presAssocID="{573F2082-E23A-4333-8BF9-2A00EAE32042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C62CEFFE-E486-417C-BBCD-9867382CA179}" type="pres">
      <dgm:prSet presAssocID="{ACDCB1D8-1A5D-48DF-81BC-5723AB4F5A3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6E3E295-4ED5-4BE8-9FF1-F27799E2AB45}" type="pres">
      <dgm:prSet presAssocID="{3502CDB5-5BAD-4E98-87E9-3D393E2A5846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F7A71928-3E0F-494B-BB12-990843075D7E}" type="pres">
      <dgm:prSet presAssocID="{3502CDB5-5BAD-4E98-87E9-3D393E2A5846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A4FC664C-29B4-445E-ADF6-D969D0059ADB}" type="pres">
      <dgm:prSet presAssocID="{658284D5-6250-41EB-AA22-16B8F27B496F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748EF63-6904-4348-BAA1-47231882A33E}" type="pres">
      <dgm:prSet presAssocID="{D108BC09-D9F8-4861-A7C0-0BB0CC07D8D4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54FF17CB-E980-47F8-9E2B-20B280F522E1}" type="pres">
      <dgm:prSet presAssocID="{D108BC09-D9F8-4861-A7C0-0BB0CC07D8D4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FAE7B68-4E70-47EC-A220-92B477C5946C}" type="pres">
      <dgm:prSet presAssocID="{23ABBDE2-6C89-4C8E-836A-34E4B9B3A17B}" presName="node" presStyleLbl="node1" presStyleIdx="3" presStyleCnt="5" custRadScaleRad="100537" custRadScaleInc="104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C1B04E-6E39-46F9-9B0F-5EE2326D98C8}" type="pres">
      <dgm:prSet presAssocID="{A5FDBDE8-97B1-4680-8388-8ABFA26AFAA3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490EF421-74FF-48D4-AF12-1518B49383E6}" type="pres">
      <dgm:prSet presAssocID="{A5FDBDE8-97B1-4680-8388-8ABFA26AFAA3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C1EBAFF9-EBF5-4370-A806-4141806A4759}" type="pres">
      <dgm:prSet presAssocID="{719A3333-C552-4D58-9F61-E368FEDE3DCE}" presName="node" presStyleLbl="node1" presStyleIdx="4" presStyleCnt="5" custRadScaleRad="99879" custRadScaleInc="-474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A2075E-DCCB-4CE2-B47A-B6232DA43A55}" type="pres">
      <dgm:prSet presAssocID="{3DDEEFDF-71C8-4C77-A7F0-59D63AA1052D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00EC6207-437C-4054-B0AF-92A6C1407300}" type="pres">
      <dgm:prSet presAssocID="{3DDEEFDF-71C8-4C77-A7F0-59D63AA1052D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CBB58D01-602B-4857-963F-0D3A88657460}" type="presOf" srcId="{A5FDBDE8-97B1-4680-8388-8ABFA26AFAA3}" destId="{490EF421-74FF-48D4-AF12-1518B49383E6}" srcOrd="1" destOrd="0" presId="urn:microsoft.com/office/officeart/2005/8/layout/cycle2"/>
    <dgm:cxn modelId="{6DB913C4-A0C5-4EA2-9211-D296172FE4C1}" type="presOf" srcId="{A5FDBDE8-97B1-4680-8388-8ABFA26AFAA3}" destId="{89C1B04E-6E39-46F9-9B0F-5EE2326D98C8}" srcOrd="0" destOrd="0" presId="urn:microsoft.com/office/officeart/2005/8/layout/cycle2"/>
    <dgm:cxn modelId="{97277B30-0B49-4940-8009-D67A18D7E377}" type="presOf" srcId="{2C3CEE08-E642-4687-A7D6-CCB9DB93E8E2}" destId="{6DAB1EA5-6C96-4C69-BBEC-919E11150B21}" srcOrd="0" destOrd="0" presId="urn:microsoft.com/office/officeart/2005/8/layout/cycle2"/>
    <dgm:cxn modelId="{145488B3-1640-447B-AC98-6A21E30A170B}" type="presOf" srcId="{3502CDB5-5BAD-4E98-87E9-3D393E2A5846}" destId="{C6E3E295-4ED5-4BE8-9FF1-F27799E2AB45}" srcOrd="0" destOrd="0" presId="urn:microsoft.com/office/officeart/2005/8/layout/cycle2"/>
    <dgm:cxn modelId="{DCC8B6D5-4FF4-4FB1-A3F5-5D3A8F927784}" srcId="{7B4140ED-B20B-481E-847B-D838C6758964}" destId="{719A3333-C552-4D58-9F61-E368FEDE3DCE}" srcOrd="4" destOrd="0" parTransId="{FAD4A56A-ADA3-424A-ACD9-6F49B90ACA69}" sibTransId="{3DDEEFDF-71C8-4C77-A7F0-59D63AA1052D}"/>
    <dgm:cxn modelId="{BCE8F4E4-3795-4663-B4E0-1731AEF99AFC}" srcId="{7B4140ED-B20B-481E-847B-D838C6758964}" destId="{2C3CEE08-E642-4687-A7D6-CCB9DB93E8E2}" srcOrd="0" destOrd="0" parTransId="{49871717-FC3F-433E-863C-19963309A360}" sibTransId="{573F2082-E23A-4333-8BF9-2A00EAE32042}"/>
    <dgm:cxn modelId="{87D34224-A6E9-45DC-A9D9-947EC0F59E55}" type="presOf" srcId="{573F2082-E23A-4333-8BF9-2A00EAE32042}" destId="{C34F751A-9250-49F0-BD5E-85F6E29764E1}" srcOrd="1" destOrd="0" presId="urn:microsoft.com/office/officeart/2005/8/layout/cycle2"/>
    <dgm:cxn modelId="{81DFD7C4-E286-4412-95CB-1A2C6A3D5EAB}" type="presOf" srcId="{3502CDB5-5BAD-4E98-87E9-3D393E2A5846}" destId="{F7A71928-3E0F-494B-BB12-990843075D7E}" srcOrd="1" destOrd="0" presId="urn:microsoft.com/office/officeart/2005/8/layout/cycle2"/>
    <dgm:cxn modelId="{5242C13A-B7ED-48AD-923D-2B0975AA2F08}" type="presOf" srcId="{3DDEEFDF-71C8-4C77-A7F0-59D63AA1052D}" destId="{77A2075E-DCCB-4CE2-B47A-B6232DA43A55}" srcOrd="0" destOrd="0" presId="urn:microsoft.com/office/officeart/2005/8/layout/cycle2"/>
    <dgm:cxn modelId="{4ED10F6E-CEEE-4FCA-A5B2-BDF1AD9DA812}" type="presOf" srcId="{573F2082-E23A-4333-8BF9-2A00EAE32042}" destId="{F2955CAA-59FB-4055-BF10-A442A0D2F43A}" srcOrd="0" destOrd="0" presId="urn:microsoft.com/office/officeart/2005/8/layout/cycle2"/>
    <dgm:cxn modelId="{B0B80AC2-6700-40A5-9826-1C1E791E862E}" type="presOf" srcId="{3DDEEFDF-71C8-4C77-A7F0-59D63AA1052D}" destId="{00EC6207-437C-4054-B0AF-92A6C1407300}" srcOrd="1" destOrd="0" presId="urn:microsoft.com/office/officeart/2005/8/layout/cycle2"/>
    <dgm:cxn modelId="{E6D495B7-EC0D-460C-B3EC-4C637DC19E63}" srcId="{7B4140ED-B20B-481E-847B-D838C6758964}" destId="{ACDCB1D8-1A5D-48DF-81BC-5723AB4F5A36}" srcOrd="1" destOrd="0" parTransId="{CA44ECB5-556E-4C74-9DA0-5FB47087E4A4}" sibTransId="{3502CDB5-5BAD-4E98-87E9-3D393E2A5846}"/>
    <dgm:cxn modelId="{153BE213-E780-444B-990D-11F49FE8EB14}" type="presOf" srcId="{719A3333-C552-4D58-9F61-E368FEDE3DCE}" destId="{C1EBAFF9-EBF5-4370-A806-4141806A4759}" srcOrd="0" destOrd="0" presId="urn:microsoft.com/office/officeart/2005/8/layout/cycle2"/>
    <dgm:cxn modelId="{D7AF1523-4DAB-4708-9349-D1B44EE11CD4}" type="presOf" srcId="{7B4140ED-B20B-481E-847B-D838C6758964}" destId="{B91FBC2C-AA90-4028-A773-4C706BA345B8}" srcOrd="0" destOrd="0" presId="urn:microsoft.com/office/officeart/2005/8/layout/cycle2"/>
    <dgm:cxn modelId="{89ECD597-15A7-482A-B23C-CB86BBB2D7E1}" type="presOf" srcId="{ACDCB1D8-1A5D-48DF-81BC-5723AB4F5A36}" destId="{C62CEFFE-E486-417C-BBCD-9867382CA179}" srcOrd="0" destOrd="0" presId="urn:microsoft.com/office/officeart/2005/8/layout/cycle2"/>
    <dgm:cxn modelId="{B277B9CB-84D9-478D-A41D-BD973168F0CC}" srcId="{7B4140ED-B20B-481E-847B-D838C6758964}" destId="{658284D5-6250-41EB-AA22-16B8F27B496F}" srcOrd="2" destOrd="0" parTransId="{0005C8ED-E601-45D2-9B84-9AAA3377283C}" sibTransId="{D108BC09-D9F8-4861-A7C0-0BB0CC07D8D4}"/>
    <dgm:cxn modelId="{1F278F1E-063E-48AB-964E-0640C9734223}" type="presOf" srcId="{23ABBDE2-6C89-4C8E-836A-34E4B9B3A17B}" destId="{2FAE7B68-4E70-47EC-A220-92B477C5946C}" srcOrd="0" destOrd="0" presId="urn:microsoft.com/office/officeart/2005/8/layout/cycle2"/>
    <dgm:cxn modelId="{DB9AED00-333E-4D12-A6B4-637E36F9CA3D}" srcId="{7B4140ED-B20B-481E-847B-D838C6758964}" destId="{23ABBDE2-6C89-4C8E-836A-34E4B9B3A17B}" srcOrd="3" destOrd="0" parTransId="{1637DE7A-B4F6-47D5-98DE-D8AC4FF4ADD8}" sibTransId="{A5FDBDE8-97B1-4680-8388-8ABFA26AFAA3}"/>
    <dgm:cxn modelId="{4F0F8E9E-3ED0-4EF8-889F-C59293BBD976}" type="presOf" srcId="{658284D5-6250-41EB-AA22-16B8F27B496F}" destId="{A4FC664C-29B4-445E-ADF6-D969D0059ADB}" srcOrd="0" destOrd="0" presId="urn:microsoft.com/office/officeart/2005/8/layout/cycle2"/>
    <dgm:cxn modelId="{6382E605-95A5-4708-A173-5B4D36A73630}" type="presOf" srcId="{D108BC09-D9F8-4861-A7C0-0BB0CC07D8D4}" destId="{1748EF63-6904-4348-BAA1-47231882A33E}" srcOrd="0" destOrd="0" presId="urn:microsoft.com/office/officeart/2005/8/layout/cycle2"/>
    <dgm:cxn modelId="{BAF65BFC-FD96-4A1F-BD57-EA3A9AE79F2B}" type="presOf" srcId="{D108BC09-D9F8-4861-A7C0-0BB0CC07D8D4}" destId="{54FF17CB-E980-47F8-9E2B-20B280F522E1}" srcOrd="1" destOrd="0" presId="urn:microsoft.com/office/officeart/2005/8/layout/cycle2"/>
    <dgm:cxn modelId="{6F187BBD-C5E8-4DB7-A3CA-1B8169667E99}" type="presParOf" srcId="{B91FBC2C-AA90-4028-A773-4C706BA345B8}" destId="{6DAB1EA5-6C96-4C69-BBEC-919E11150B21}" srcOrd="0" destOrd="0" presId="urn:microsoft.com/office/officeart/2005/8/layout/cycle2"/>
    <dgm:cxn modelId="{24EBDF2C-ED02-449D-815C-A9ECE9A1F1B5}" type="presParOf" srcId="{B91FBC2C-AA90-4028-A773-4C706BA345B8}" destId="{F2955CAA-59FB-4055-BF10-A442A0D2F43A}" srcOrd="1" destOrd="0" presId="urn:microsoft.com/office/officeart/2005/8/layout/cycle2"/>
    <dgm:cxn modelId="{DB42B8E0-DA9C-4832-ADE6-8BCCD366F7FA}" type="presParOf" srcId="{F2955CAA-59FB-4055-BF10-A442A0D2F43A}" destId="{C34F751A-9250-49F0-BD5E-85F6E29764E1}" srcOrd="0" destOrd="0" presId="urn:microsoft.com/office/officeart/2005/8/layout/cycle2"/>
    <dgm:cxn modelId="{F5D5D679-AE4C-444F-A9A8-8C182FB2FDA9}" type="presParOf" srcId="{B91FBC2C-AA90-4028-A773-4C706BA345B8}" destId="{C62CEFFE-E486-417C-BBCD-9867382CA179}" srcOrd="2" destOrd="0" presId="urn:microsoft.com/office/officeart/2005/8/layout/cycle2"/>
    <dgm:cxn modelId="{93D1150C-32A8-4AD8-A538-128F4B9C5E0C}" type="presParOf" srcId="{B91FBC2C-AA90-4028-A773-4C706BA345B8}" destId="{C6E3E295-4ED5-4BE8-9FF1-F27799E2AB45}" srcOrd="3" destOrd="0" presId="urn:microsoft.com/office/officeart/2005/8/layout/cycle2"/>
    <dgm:cxn modelId="{25EE9E8B-7352-46CD-BF26-DDF8232CFA6F}" type="presParOf" srcId="{C6E3E295-4ED5-4BE8-9FF1-F27799E2AB45}" destId="{F7A71928-3E0F-494B-BB12-990843075D7E}" srcOrd="0" destOrd="0" presId="urn:microsoft.com/office/officeart/2005/8/layout/cycle2"/>
    <dgm:cxn modelId="{C0757A69-7330-493E-A4F1-C2FDC2E43891}" type="presParOf" srcId="{B91FBC2C-AA90-4028-A773-4C706BA345B8}" destId="{A4FC664C-29B4-445E-ADF6-D969D0059ADB}" srcOrd="4" destOrd="0" presId="urn:microsoft.com/office/officeart/2005/8/layout/cycle2"/>
    <dgm:cxn modelId="{7B6B7AA3-BE2E-406A-A7C8-A10BF2206F4D}" type="presParOf" srcId="{B91FBC2C-AA90-4028-A773-4C706BA345B8}" destId="{1748EF63-6904-4348-BAA1-47231882A33E}" srcOrd="5" destOrd="0" presId="urn:microsoft.com/office/officeart/2005/8/layout/cycle2"/>
    <dgm:cxn modelId="{4F60BD14-D743-48E7-A104-7ACC469FEE02}" type="presParOf" srcId="{1748EF63-6904-4348-BAA1-47231882A33E}" destId="{54FF17CB-E980-47F8-9E2B-20B280F522E1}" srcOrd="0" destOrd="0" presId="urn:microsoft.com/office/officeart/2005/8/layout/cycle2"/>
    <dgm:cxn modelId="{F61AB4A0-CE34-4DD1-A97D-5FFDE88C5429}" type="presParOf" srcId="{B91FBC2C-AA90-4028-A773-4C706BA345B8}" destId="{2FAE7B68-4E70-47EC-A220-92B477C5946C}" srcOrd="6" destOrd="0" presId="urn:microsoft.com/office/officeart/2005/8/layout/cycle2"/>
    <dgm:cxn modelId="{8CE7DBDB-E64E-4FCF-8D19-6F10A62DBDA1}" type="presParOf" srcId="{B91FBC2C-AA90-4028-A773-4C706BA345B8}" destId="{89C1B04E-6E39-46F9-9B0F-5EE2326D98C8}" srcOrd="7" destOrd="0" presId="urn:microsoft.com/office/officeart/2005/8/layout/cycle2"/>
    <dgm:cxn modelId="{8F22FEA3-A764-4524-9D22-DFFE429F8462}" type="presParOf" srcId="{89C1B04E-6E39-46F9-9B0F-5EE2326D98C8}" destId="{490EF421-74FF-48D4-AF12-1518B49383E6}" srcOrd="0" destOrd="0" presId="urn:microsoft.com/office/officeart/2005/8/layout/cycle2"/>
    <dgm:cxn modelId="{19ACE327-67B4-4FFE-A0D4-879CF7CAD120}" type="presParOf" srcId="{B91FBC2C-AA90-4028-A773-4C706BA345B8}" destId="{C1EBAFF9-EBF5-4370-A806-4141806A4759}" srcOrd="8" destOrd="0" presId="urn:microsoft.com/office/officeart/2005/8/layout/cycle2"/>
    <dgm:cxn modelId="{EBF37472-89CE-4FE3-9357-3A61F3A97AB7}" type="presParOf" srcId="{B91FBC2C-AA90-4028-A773-4C706BA345B8}" destId="{77A2075E-DCCB-4CE2-B47A-B6232DA43A55}" srcOrd="9" destOrd="0" presId="urn:microsoft.com/office/officeart/2005/8/layout/cycle2"/>
    <dgm:cxn modelId="{5DC9A2D4-4B87-48D6-A5F3-748856EF8B2E}" type="presParOf" srcId="{77A2075E-DCCB-4CE2-B47A-B6232DA43A55}" destId="{00EC6207-437C-4054-B0AF-92A6C140730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9144000" cy="6000768"/>
        <a:chOff x="0" y="0"/>
        <a:chExt cx="9144000" cy="6000768"/>
      </a:xfrm>
    </dsp:grpSpPr>
    <dsp:sp>
      <dsp:nvSpPr>
        <dsp:cNvPr id="3" name="椭圆 2"/>
        <dsp:cNvSpPr/>
      </dsp:nvSpPr>
      <dsp:spPr bwMode="white">
        <a:xfrm>
          <a:off x="3665064" y="0"/>
          <a:ext cx="1813873" cy="1813873"/>
        </a:xfrm>
        <a:prstGeom prst="ellipse">
          <a:avLst/>
        </a:prstGeom>
        <a:solidFill>
          <a:srgbClr val="00B05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55880" tIns="55880" rIns="55880" bIns="5588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4400" b="1" dirty="0" smtClean="0"/>
            <a:t>肝   </a:t>
          </a:r>
          <a:endParaRPr lang="en-US" altLang="zh-CN" sz="4400" b="1" dirty="0" smtClean="0"/>
        </a:p>
        <a:p>
          <a:pPr lvl="0" algn="ctr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4400" b="1" dirty="0" smtClean="0">
              <a:solidFill>
                <a:srgbClr val="FFFF00"/>
              </a:solidFill>
            </a:rPr>
            <a:t>仁</a:t>
          </a:r>
          <a:endParaRPr lang="zh-CN" altLang="en-US" sz="4400" b="1" dirty="0">
            <a:solidFill>
              <a:srgbClr val="FFFF00"/>
            </a:solidFill>
          </a:endParaRPr>
        </a:p>
      </dsp:txBody>
      <dsp:txXfrm>
        <a:off x="3665064" y="0"/>
        <a:ext cx="1813873" cy="1813873"/>
      </dsp:txXfrm>
    </dsp:sp>
    <dsp:sp>
      <dsp:nvSpPr>
        <dsp:cNvPr id="4" name="右箭头 3"/>
        <dsp:cNvSpPr/>
      </dsp:nvSpPr>
      <dsp:spPr bwMode="white">
        <a:xfrm rot="2159999">
          <a:off x="5432252" y="1400471"/>
          <a:ext cx="480676" cy="6121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 rot="2159999">
        <a:off x="5432252" y="1400471"/>
        <a:ext cx="480676" cy="612182"/>
      </dsp:txXfrm>
    </dsp:sp>
    <dsp:sp>
      <dsp:nvSpPr>
        <dsp:cNvPr id="5" name="椭圆 4"/>
        <dsp:cNvSpPr/>
      </dsp:nvSpPr>
      <dsp:spPr bwMode="white">
        <a:xfrm>
          <a:off x="5866245" y="1599252"/>
          <a:ext cx="1813873" cy="1813873"/>
        </a:xfrm>
        <a:prstGeom prst="ellipse">
          <a:avLst/>
        </a:prstGeom>
        <a:solidFill>
          <a:srgbClr val="FF000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55880" tIns="55880" rIns="55880" bIns="5588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4400" b="1" dirty="0" smtClean="0"/>
            <a:t>心</a:t>
          </a:r>
          <a:endParaRPr lang="en-US" altLang="zh-CN" sz="4400" b="1" dirty="0" smtClean="0"/>
        </a:p>
        <a:p>
          <a:pPr lvl="0" algn="ctr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4400" b="1" dirty="0" smtClean="0">
              <a:solidFill>
                <a:srgbClr val="FFFF00"/>
              </a:solidFill>
            </a:rPr>
            <a:t>礼</a:t>
          </a:r>
          <a:endParaRPr lang="zh-CN" altLang="en-US" sz="4400" b="1" dirty="0">
            <a:solidFill>
              <a:srgbClr val="FFFF00"/>
            </a:solidFill>
          </a:endParaRPr>
        </a:p>
      </dsp:txBody>
      <dsp:txXfrm>
        <a:off x="5866245" y="1599252"/>
        <a:ext cx="1813873" cy="1813873"/>
      </dsp:txXfrm>
    </dsp:sp>
    <dsp:sp>
      <dsp:nvSpPr>
        <dsp:cNvPr id="6" name="右箭头 5"/>
        <dsp:cNvSpPr/>
      </dsp:nvSpPr>
      <dsp:spPr bwMode="white">
        <a:xfrm rot="6480000">
          <a:off x="6112455" y="3493919"/>
          <a:ext cx="480676" cy="612182"/>
        </a:xfrm>
        <a:prstGeom prst="rightArrow">
          <a:avLst>
            <a:gd name="adj1" fmla="val 60000"/>
            <a:gd name="adj2" fmla="val 50000"/>
          </a:avLst>
        </a:prstGeom>
        <a:solidFill>
          <a:srgbClr val="00B0F0"/>
        </a:solidFill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 rot="6480000">
        <a:off x="6112455" y="3493919"/>
        <a:ext cx="480676" cy="612182"/>
      </dsp:txXfrm>
    </dsp:sp>
    <dsp:sp>
      <dsp:nvSpPr>
        <dsp:cNvPr id="7" name="椭圆 6"/>
        <dsp:cNvSpPr/>
      </dsp:nvSpPr>
      <dsp:spPr bwMode="white">
        <a:xfrm>
          <a:off x="5025468" y="4186895"/>
          <a:ext cx="1813873" cy="1813873"/>
        </a:xfrm>
        <a:prstGeom prst="ellipse">
          <a:avLst/>
        </a:prstGeom>
        <a:solidFill>
          <a:schemeClr val="bg2">
            <a:lumMod val="75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55880" tIns="55880" rIns="55880" bIns="5588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4400" b="1" dirty="0" smtClean="0"/>
            <a:t>脾胃</a:t>
          </a:r>
          <a:endParaRPr lang="en-US" altLang="zh-CN" sz="4400" b="1" dirty="0" smtClean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4400" b="1" dirty="0" smtClean="0">
              <a:solidFill>
                <a:srgbClr val="FFFF00"/>
              </a:solidFill>
            </a:rPr>
            <a:t>信</a:t>
          </a:r>
          <a:endParaRPr lang="zh-CN" altLang="en-US" sz="4400" b="1" dirty="0">
            <a:solidFill>
              <a:srgbClr val="FFFF00"/>
            </a:solidFill>
          </a:endParaRPr>
        </a:p>
      </dsp:txBody>
      <dsp:txXfrm>
        <a:off x="5025468" y="4186895"/>
        <a:ext cx="1813873" cy="1813873"/>
      </dsp:txXfrm>
    </dsp:sp>
    <dsp:sp>
      <dsp:nvSpPr>
        <dsp:cNvPr id="8" name="右箭头 7"/>
        <dsp:cNvSpPr/>
      </dsp:nvSpPr>
      <dsp:spPr bwMode="white">
        <a:xfrm rot="10800000">
          <a:off x="4316685" y="4787740"/>
          <a:ext cx="491052" cy="612182"/>
        </a:xfrm>
        <a:prstGeom prst="rightArrow">
          <a:avLst>
            <a:gd name="adj1" fmla="val 60000"/>
            <a:gd name="adj2" fmla="val 50000"/>
          </a:avLst>
        </a:prstGeom>
        <a:solidFill>
          <a:srgbClr val="00B0F0"/>
        </a:solidFill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 rot="10800000">
        <a:off x="4316685" y="4787740"/>
        <a:ext cx="491052" cy="612182"/>
      </dsp:txXfrm>
    </dsp:sp>
    <dsp:sp>
      <dsp:nvSpPr>
        <dsp:cNvPr id="9" name="椭圆 8"/>
        <dsp:cNvSpPr/>
      </dsp:nvSpPr>
      <dsp:spPr bwMode="white">
        <a:xfrm>
          <a:off x="2285082" y="4186895"/>
          <a:ext cx="1813873" cy="1813873"/>
        </a:xfrm>
        <a:prstGeom prst="ellipse">
          <a:avLst/>
        </a:prstGeom>
        <a:solidFill>
          <a:srgbClr val="FFC00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55880" tIns="55880" rIns="55880" bIns="5588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4400" b="1" dirty="0" smtClean="0"/>
            <a:t>肺</a:t>
          </a:r>
          <a:endParaRPr lang="en-US" altLang="zh-CN" sz="4400" b="1" dirty="0" smtClean="0"/>
        </a:p>
        <a:p>
          <a:pPr lvl="0" algn="ctr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4400" b="1" dirty="0" smtClean="0">
              <a:solidFill>
                <a:srgbClr val="FFFF00"/>
              </a:solidFill>
            </a:rPr>
            <a:t>义</a:t>
          </a:r>
          <a:endParaRPr lang="zh-CN" altLang="en-US" sz="4400" b="1" dirty="0">
            <a:solidFill>
              <a:srgbClr val="FFFF00"/>
            </a:solidFill>
          </a:endParaRPr>
        </a:p>
      </dsp:txBody>
      <dsp:txXfrm>
        <a:off x="2285082" y="4186895"/>
        <a:ext cx="1813873" cy="1813873"/>
      </dsp:txXfrm>
    </dsp:sp>
    <dsp:sp>
      <dsp:nvSpPr>
        <dsp:cNvPr id="10" name="右箭头 9"/>
        <dsp:cNvSpPr/>
      </dsp:nvSpPr>
      <dsp:spPr bwMode="white">
        <a:xfrm rot="15095678">
          <a:off x="2549210" y="3527285"/>
          <a:ext cx="446760" cy="612182"/>
        </a:xfrm>
        <a:prstGeom prst="rightArrow">
          <a:avLst>
            <a:gd name="adj1" fmla="val 60000"/>
            <a:gd name="adj2" fmla="val 50000"/>
          </a:avLst>
        </a:prstGeom>
        <a:solidFill>
          <a:srgbClr val="00B0F0"/>
        </a:solidFill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 rot="15095678">
        <a:off x="2549210" y="3527285"/>
        <a:ext cx="446760" cy="612182"/>
      </dsp:txXfrm>
    </dsp:sp>
    <dsp:sp>
      <dsp:nvSpPr>
        <dsp:cNvPr id="11" name="椭圆 10"/>
        <dsp:cNvSpPr/>
      </dsp:nvSpPr>
      <dsp:spPr bwMode="white">
        <a:xfrm>
          <a:off x="1446225" y="1665985"/>
          <a:ext cx="1813873" cy="1813873"/>
        </a:xfrm>
        <a:prstGeom prst="ellipse">
          <a:avLst/>
        </a:prstGeom>
        <a:solidFill>
          <a:srgbClr val="66CCFF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55880" tIns="55880" rIns="55880" bIns="5588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4400" b="1" dirty="0" smtClean="0"/>
            <a:t>肾</a:t>
          </a:r>
          <a:endParaRPr lang="en-US" altLang="zh-CN" sz="4400" b="1" dirty="0" smtClean="0"/>
        </a:p>
        <a:p>
          <a:pPr lvl="0" algn="ctr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4400" b="1" dirty="0" smtClean="0">
              <a:solidFill>
                <a:srgbClr val="FFFF00"/>
              </a:solidFill>
            </a:rPr>
            <a:t>智</a:t>
          </a:r>
          <a:endParaRPr lang="zh-CN" altLang="en-US" sz="4400" dirty="0">
            <a:solidFill>
              <a:srgbClr val="FFFF00"/>
            </a:solidFill>
          </a:endParaRPr>
        </a:p>
      </dsp:txBody>
      <dsp:txXfrm>
        <a:off x="1446225" y="1665985"/>
        <a:ext cx="1813873" cy="1813873"/>
      </dsp:txXfrm>
    </dsp:sp>
    <dsp:sp>
      <dsp:nvSpPr>
        <dsp:cNvPr id="12" name="右箭头 11"/>
        <dsp:cNvSpPr/>
      </dsp:nvSpPr>
      <dsp:spPr bwMode="white">
        <a:xfrm rot="-2214033">
          <a:off x="3207972" y="1433838"/>
          <a:ext cx="509218" cy="612182"/>
        </a:xfrm>
        <a:prstGeom prst="rightArrow">
          <a:avLst>
            <a:gd name="adj1" fmla="val 60000"/>
            <a:gd name="adj2" fmla="val 50000"/>
          </a:avLst>
        </a:prstGeom>
        <a:solidFill>
          <a:srgbClr val="00B0F0"/>
        </a:solidFill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 rot="-2214033">
        <a:off x="3207972" y="1433838"/>
        <a:ext cx="509218" cy="6121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9144000" cy="6000768"/>
        <a:chOff x="0" y="0"/>
        <a:chExt cx="9144000" cy="6000768"/>
      </a:xfrm>
    </dsp:grpSpPr>
    <dsp:sp>
      <dsp:nvSpPr>
        <dsp:cNvPr id="3" name="椭圆 2"/>
        <dsp:cNvSpPr/>
      </dsp:nvSpPr>
      <dsp:spPr bwMode="white">
        <a:xfrm>
          <a:off x="3665064" y="0"/>
          <a:ext cx="1813873" cy="1813873"/>
        </a:xfrm>
        <a:prstGeom prst="ellipse">
          <a:avLst/>
        </a:prstGeom>
        <a:solidFill>
          <a:srgbClr val="00B05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55880" tIns="55880" rIns="55880" bIns="5588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4400" b="1" dirty="0" smtClean="0"/>
            <a:t>肝   </a:t>
          </a:r>
          <a:endParaRPr lang="en-US" altLang="zh-CN" sz="4400" b="1" dirty="0" smtClean="0"/>
        </a:p>
      </dsp:txBody>
      <dsp:txXfrm>
        <a:off x="3665064" y="0"/>
        <a:ext cx="1813873" cy="1813873"/>
      </dsp:txXfrm>
    </dsp:sp>
    <dsp:sp>
      <dsp:nvSpPr>
        <dsp:cNvPr id="4" name="右箭头 3"/>
        <dsp:cNvSpPr/>
      </dsp:nvSpPr>
      <dsp:spPr bwMode="white">
        <a:xfrm rot="2159999">
          <a:off x="5432252" y="1400471"/>
          <a:ext cx="480676" cy="6121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 rot="2159999">
        <a:off x="5432252" y="1400471"/>
        <a:ext cx="480676" cy="612182"/>
      </dsp:txXfrm>
    </dsp:sp>
    <dsp:sp>
      <dsp:nvSpPr>
        <dsp:cNvPr id="5" name="椭圆 4"/>
        <dsp:cNvSpPr/>
      </dsp:nvSpPr>
      <dsp:spPr bwMode="white">
        <a:xfrm>
          <a:off x="5866245" y="1599252"/>
          <a:ext cx="1813873" cy="1813873"/>
        </a:xfrm>
        <a:prstGeom prst="ellipse">
          <a:avLst/>
        </a:prstGeom>
        <a:solidFill>
          <a:srgbClr val="FF000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55880" tIns="55880" rIns="55880" bIns="5588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4400" b="1" dirty="0" smtClean="0"/>
            <a:t>心</a:t>
          </a:r>
          <a:endParaRPr lang="en-US" altLang="zh-CN" sz="4400" b="1" dirty="0" smtClean="0"/>
        </a:p>
      </dsp:txBody>
      <dsp:txXfrm>
        <a:off x="5866245" y="1599252"/>
        <a:ext cx="1813873" cy="1813873"/>
      </dsp:txXfrm>
    </dsp:sp>
    <dsp:sp>
      <dsp:nvSpPr>
        <dsp:cNvPr id="6" name="右箭头 5"/>
        <dsp:cNvSpPr/>
      </dsp:nvSpPr>
      <dsp:spPr bwMode="white">
        <a:xfrm rot="6480000">
          <a:off x="6112455" y="3493919"/>
          <a:ext cx="480676" cy="612182"/>
        </a:xfrm>
        <a:prstGeom prst="rightArrow">
          <a:avLst>
            <a:gd name="adj1" fmla="val 60000"/>
            <a:gd name="adj2" fmla="val 50000"/>
          </a:avLst>
        </a:prstGeom>
        <a:solidFill>
          <a:srgbClr val="00B0F0"/>
        </a:solidFill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 rot="6480000">
        <a:off x="6112455" y="3493919"/>
        <a:ext cx="480676" cy="612182"/>
      </dsp:txXfrm>
    </dsp:sp>
    <dsp:sp>
      <dsp:nvSpPr>
        <dsp:cNvPr id="7" name="椭圆 6"/>
        <dsp:cNvSpPr/>
      </dsp:nvSpPr>
      <dsp:spPr bwMode="white">
        <a:xfrm>
          <a:off x="5025468" y="4186895"/>
          <a:ext cx="1813873" cy="1813873"/>
        </a:xfrm>
        <a:prstGeom prst="ellipse">
          <a:avLst/>
        </a:prstGeom>
        <a:solidFill>
          <a:schemeClr val="bg2">
            <a:lumMod val="75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55880" tIns="55880" rIns="55880" bIns="5588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4400" b="1" dirty="0" smtClean="0"/>
            <a:t>脾胃</a:t>
          </a:r>
          <a:endParaRPr lang="en-US" altLang="zh-CN" sz="4400" b="1" dirty="0" smtClean="0"/>
        </a:p>
      </dsp:txBody>
      <dsp:txXfrm>
        <a:off x="5025468" y="4186895"/>
        <a:ext cx="1813873" cy="1813873"/>
      </dsp:txXfrm>
    </dsp:sp>
    <dsp:sp>
      <dsp:nvSpPr>
        <dsp:cNvPr id="8" name="右箭头 7"/>
        <dsp:cNvSpPr/>
      </dsp:nvSpPr>
      <dsp:spPr bwMode="white">
        <a:xfrm rot="10800000">
          <a:off x="4316685" y="4787740"/>
          <a:ext cx="491052" cy="612182"/>
        </a:xfrm>
        <a:prstGeom prst="rightArrow">
          <a:avLst>
            <a:gd name="adj1" fmla="val 60000"/>
            <a:gd name="adj2" fmla="val 50000"/>
          </a:avLst>
        </a:prstGeom>
        <a:solidFill>
          <a:srgbClr val="00B0F0"/>
        </a:solidFill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 rot="10800000">
        <a:off x="4316685" y="4787740"/>
        <a:ext cx="491052" cy="612182"/>
      </dsp:txXfrm>
    </dsp:sp>
    <dsp:sp>
      <dsp:nvSpPr>
        <dsp:cNvPr id="9" name="椭圆 8"/>
        <dsp:cNvSpPr/>
      </dsp:nvSpPr>
      <dsp:spPr bwMode="white">
        <a:xfrm>
          <a:off x="2285082" y="4186895"/>
          <a:ext cx="1813873" cy="1813873"/>
        </a:xfrm>
        <a:prstGeom prst="ellipse">
          <a:avLst/>
        </a:prstGeom>
        <a:solidFill>
          <a:srgbClr val="FFC00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55880" tIns="55880" rIns="55880" bIns="5588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4400" b="1" dirty="0" smtClean="0"/>
            <a:t>肺</a:t>
          </a:r>
          <a:endParaRPr lang="en-US" altLang="zh-CN" sz="4400" b="1" dirty="0" smtClean="0"/>
        </a:p>
      </dsp:txBody>
      <dsp:txXfrm>
        <a:off x="2285082" y="4186895"/>
        <a:ext cx="1813873" cy="1813873"/>
      </dsp:txXfrm>
    </dsp:sp>
    <dsp:sp>
      <dsp:nvSpPr>
        <dsp:cNvPr id="10" name="右箭头 9"/>
        <dsp:cNvSpPr/>
      </dsp:nvSpPr>
      <dsp:spPr bwMode="white">
        <a:xfrm rot="15095678">
          <a:off x="2549210" y="3527285"/>
          <a:ext cx="446760" cy="612182"/>
        </a:xfrm>
        <a:prstGeom prst="rightArrow">
          <a:avLst>
            <a:gd name="adj1" fmla="val 60000"/>
            <a:gd name="adj2" fmla="val 50000"/>
          </a:avLst>
        </a:prstGeom>
        <a:solidFill>
          <a:srgbClr val="00B0F0"/>
        </a:solidFill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 rot="15095678">
        <a:off x="2549210" y="3527285"/>
        <a:ext cx="446760" cy="612182"/>
      </dsp:txXfrm>
    </dsp:sp>
    <dsp:sp>
      <dsp:nvSpPr>
        <dsp:cNvPr id="11" name="椭圆 10"/>
        <dsp:cNvSpPr/>
      </dsp:nvSpPr>
      <dsp:spPr bwMode="white">
        <a:xfrm>
          <a:off x="1446225" y="1665985"/>
          <a:ext cx="1813873" cy="1813873"/>
        </a:xfrm>
        <a:prstGeom prst="ellipse">
          <a:avLst/>
        </a:prstGeom>
        <a:solidFill>
          <a:srgbClr val="66CCFF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55880" tIns="55880" rIns="55880" bIns="55880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4400" b="1" dirty="0" smtClean="0"/>
            <a:t>肾</a:t>
          </a:r>
          <a:endParaRPr lang="en-US" altLang="zh-CN" sz="4400" b="1" dirty="0" smtClean="0"/>
        </a:p>
      </dsp:txBody>
      <dsp:txXfrm>
        <a:off x="1446225" y="1665985"/>
        <a:ext cx="1813873" cy="1813873"/>
      </dsp:txXfrm>
    </dsp:sp>
    <dsp:sp>
      <dsp:nvSpPr>
        <dsp:cNvPr id="12" name="右箭头 11"/>
        <dsp:cNvSpPr/>
      </dsp:nvSpPr>
      <dsp:spPr bwMode="white">
        <a:xfrm rot="-2214033">
          <a:off x="3207972" y="1433838"/>
          <a:ext cx="509218" cy="612182"/>
        </a:xfrm>
        <a:prstGeom prst="rightArrow">
          <a:avLst>
            <a:gd name="adj1" fmla="val 60000"/>
            <a:gd name="adj2" fmla="val 50000"/>
          </a:avLst>
        </a:prstGeom>
        <a:solidFill>
          <a:srgbClr val="00B0F0"/>
        </a:solidFill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 rot="-2214033">
        <a:off x="3207972" y="1433838"/>
        <a:ext cx="509218" cy="6121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48AA61-F8A9-4242-9AD2-F5416DEFD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4FDD9E-310E-4231-82CC-9EA935532C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D781A9-2C49-4983-B9AF-55F9831C16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2D3BB-5822-4ECE-AB5B-59BBBD3B31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2D3BB-5822-4ECE-AB5B-59BBBD3B31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857224" y="142852"/>
            <a:ext cx="7406640" cy="1000108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714348" y="1571612"/>
            <a:ext cx="7643866" cy="5000660"/>
          </a:xfrm>
        </p:spPr>
        <p:txBody>
          <a:bodyPr tIns="0"/>
          <a:lstStyle>
            <a:lvl1pPr marL="27305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dirty="0" smtClean="0"/>
              <a:t>单击此处编辑母版副标题样式</a:t>
            </a:r>
            <a:endParaRPr kumimoji="0" lang="en-US" dirty="0"/>
          </a:p>
        </p:txBody>
      </p:sp>
      <p:sp>
        <p:nvSpPr>
          <p:cNvPr id="8" name="椭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23BDA2-1263-46C1-9A03-C09A2AEF3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51D13-AD85-4E7B-B2EA-A989838014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E4868D-E5D8-40A4-969A-59FA6D7DD4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C53E0C-C3CF-4E64-BB59-4306E26113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49808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71612"/>
            <a:ext cx="7498080" cy="4800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F6F443-13E7-4003-972F-75B22F636F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1BDB43-13D3-419B-8414-4D1B05B9DA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415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A44035-F3D5-448C-B4CE-DE9FFAE7ED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F697F-568E-4F33-A31F-97E95901BFA9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0B86F4-17A2-4341-9BDC-4DFF751F64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A9A32E-0C18-42A4-87C8-245DCF8215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0A97C3-E7CF-419C-A2F5-7EF23DB072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A96B11-B253-4902-BD22-39C69231E1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247C92-8503-46D6-8C87-03C1D4E502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4B4D9A-52C4-4FF8-82BE-F4187B87DE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8D36C6-2C9C-40E5-9853-854FC47442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9666FF-97DB-4F18-8853-BECE6B3AAD2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</a:lstStyle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pic>
        <p:nvPicPr>
          <p:cNvPr id="8" name="图片 7" descr="图片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036FB6-076B-4C2C-A8FF-DD9BAB061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DE0512-D97E-4E0A-97AE-1ABE172348ED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210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  <a:endParaRPr kumimoji="0" lang="zh-CN" altLang="en-US" dirty="0" smtClean="0"/>
          </a:p>
          <a:p>
            <a:pPr lvl="1" eaLnBrk="1" latinLnBrk="0" hangingPunct="1"/>
            <a:r>
              <a:rPr kumimoji="0" lang="zh-CN" altLang="en-US" dirty="0" smtClean="0"/>
              <a:t>第二级</a:t>
            </a:r>
            <a:endParaRPr kumimoji="0" lang="zh-CN" altLang="en-US" dirty="0" smtClean="0"/>
          </a:p>
          <a:p>
            <a:pPr lvl="2" eaLnBrk="1" latinLnBrk="0" hangingPunct="1"/>
            <a:r>
              <a:rPr kumimoji="0" lang="zh-CN" altLang="en-US" dirty="0" smtClean="0"/>
              <a:t>第三级</a:t>
            </a:r>
            <a:endParaRPr kumimoji="0" lang="zh-CN" altLang="en-US" dirty="0" smtClean="0"/>
          </a:p>
          <a:p>
            <a:pPr lvl="3" eaLnBrk="1" latinLnBrk="0" hangingPunct="1"/>
            <a:r>
              <a:rPr kumimoji="0" lang="zh-CN" altLang="en-US" dirty="0" smtClean="0"/>
              <a:t>第四级</a:t>
            </a:r>
            <a:endParaRPr kumimoji="0" lang="zh-CN" altLang="en-US" dirty="0" smtClean="0"/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>
              <a:defRPr/>
            </a:pPr>
            <a:fld id="{AA7C9625-573C-4080-BD81-4086CE08B3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pPr>
              <a:defRPr/>
            </a:pPr>
            <a:fld id="{8A9D99E4-43B6-4A6C-BC1F-81A9BA7C3F8A}" type="slidenum">
              <a:rPr lang="zh-CN" altLang="en-US" smtClean="0"/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pic>
        <p:nvPicPr>
          <p:cNvPr id="13" name="图片 12" descr="图片1.pn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83210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 panose="05020102010507070707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490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 panose="020B0604030504040204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7095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 panose="05020102010507070707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990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575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894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42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jpeg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hyperlink" Target="../&#35270;&#39057;&#38899;&#39057;/&#19975;&#20154;&#21516;&#21809;&#12298;&#20116;&#38899;&#27468;&#12299;.mp4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microsoft.com/office/2007/relationships/media" Target="file:///D:\&#20256;&#32479;&#25991;&#21270;&#24037;&#31243;\&#35762;&#35838;ppt\&#35270;&#39057;&#38899;&#39057;\&#35282;&#36136;&#24037;&#21830;&#19982;&#32701;.mp3" TargetMode="External"/><Relationship Id="rId2" Type="http://schemas.openxmlformats.org/officeDocument/2006/relationships/audio" Target="file:///D:\&#20256;&#32479;&#25991;&#21270;&#24037;&#31243;\&#35762;&#35838;ppt\&#35270;&#39057;&#38899;&#39057;\&#35282;&#36136;&#24037;&#21830;&#19982;&#32701;.mp3" TargetMode="Externa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microsoft.com/office/2007/relationships/media" Target="file:///D:\&#20256;&#32479;&#25991;&#21270;&#24037;&#31243;\&#35762;&#35838;ppt\meide\shanliang_baofeng.mp4" TargetMode="External"/><Relationship Id="rId2" Type="http://schemas.openxmlformats.org/officeDocument/2006/relationships/video" Target="file:///D:\&#20256;&#32479;&#25991;&#21270;&#24037;&#31243;\&#35762;&#35838;ppt\meide\shanliang_baofeng.mp4" TargetMode="External"/><Relationship Id="rId1" Type="http://schemas.openxmlformats.org/officeDocument/2006/relationships/hyperlink" Target="../&#35270;&#39057;&#38899;&#39057;/&#21704;&#36745;&#31036;.mp4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31.xml"/><Relationship Id="rId4" Type="http://schemas.openxmlformats.org/officeDocument/2006/relationships/slide" Target="slide30.xml"/><Relationship Id="rId3" Type="http://schemas.openxmlformats.org/officeDocument/2006/relationships/slide" Target="slide29.xml"/><Relationship Id="rId2" Type="http://schemas.openxmlformats.org/officeDocument/2006/relationships/slide" Target="slide22.xml"/><Relationship Id="rId1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microsoft.com/office/2007/relationships/media" Target="file:///D:\&#20256;&#32479;&#25991;&#21270;&#24037;&#31243;\&#35762;&#35838;ppt\meide\ganen_baofeng.mp4" TargetMode="External"/><Relationship Id="rId1" Type="http://schemas.openxmlformats.org/officeDocument/2006/relationships/video" Target="file:///D:\&#20256;&#32479;&#25991;&#21270;&#24037;&#31243;\&#35762;&#35838;ppt\meide\ganen_baofeng.mp4" TargetMode="Externa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microsoft.com/office/2007/relationships/media" Target="file:///D:\&#20256;&#32479;&#25991;&#21270;&#24037;&#31243;\&#35762;&#35838;ppt\meide\chengshi_baofeng.mp4" TargetMode="External"/><Relationship Id="rId1" Type="http://schemas.openxmlformats.org/officeDocument/2006/relationships/video" Target="file:///D:\&#20256;&#32479;&#25991;&#21270;&#24037;&#31243;\&#35762;&#35838;ppt\meide\chengshi_baofeng.mp4" TargetMode="Externa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microsoft.com/office/2007/relationships/media" Target="file:///D:\&#20256;&#32479;&#25991;&#21270;&#24037;&#31243;\&#35762;&#35838;ppt\meide\bangzhu_baofeng.mp4" TargetMode="External"/><Relationship Id="rId1" Type="http://schemas.openxmlformats.org/officeDocument/2006/relationships/video" Target="file:///D:\&#20256;&#32479;&#25991;&#21270;&#24037;&#31243;\&#35762;&#35838;ppt\meide\bangzhu_baofeng.mp4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../&#35270;&#39057;&#38899;&#39057;/&#25945;&#32946;&#37096;&#35201;&#27714;&#33853;&#23454;&#31435;&#24503;&#26641;&#20154;&#26681;&#26412;&#20219;&#21153;%20140424_&#39640;&#28165;_1.mp4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&#19971;&#23681;&#23401;&#23376;&#27169;&#20223;&#29240;&#29240;&#29609;&#25163;&#26426;.qlv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GIF"/><Relationship Id="rId2" Type="http://schemas.openxmlformats.org/officeDocument/2006/relationships/hyperlink" Target="http://baike.baidu.com/item/%E7%9B%B4%E5%BF%83" TargetMode="External"/><Relationship Id="rId1" Type="http://schemas.openxmlformats.org/officeDocument/2006/relationships/hyperlink" Target="http://baike.baidu.com/item/%E5%B0%8F%E7%AF%86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928670"/>
            <a:ext cx="9144000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66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厚德载物  德润身心</a:t>
            </a:r>
            <a:endParaRPr lang="en-US" altLang="zh-CN" sz="6600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pPr>
              <a:defRPr/>
            </a:pPr>
            <a:r>
              <a:rPr lang="en-US" altLang="zh-CN" sz="4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——</a:t>
            </a:r>
            <a:r>
              <a:rPr lang="zh-CN" altLang="en-US" sz="4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传统文化如何融入学校德育课程</a:t>
            </a:r>
            <a:endParaRPr lang="zh-CN" altLang="en-US" sz="44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85918" y="5214950"/>
            <a:ext cx="28969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</a:rPr>
              <a:t>石美霞</a:t>
            </a:r>
            <a:endParaRPr lang="en-US" altLang="zh-CN" sz="3600" dirty="0" smtClean="0">
              <a:solidFill>
                <a:schemeClr val="tx2"/>
              </a:solidFill>
              <a:latin typeface="华文行楷" pitchFamily="2" charset="-122"/>
              <a:ea typeface="华文行楷" pitchFamily="2" charset="-122"/>
            </a:endParaRPr>
          </a:p>
          <a:p>
            <a:pPr algn="ctr"/>
            <a:r>
              <a:rPr lang="en-US" altLang="zh-CN" sz="3600" dirty="0" smtClean="0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</a:rPr>
              <a:t>2017</a:t>
            </a:r>
            <a:r>
              <a:rPr lang="zh-CN" altLang="en-US" sz="3600" dirty="0" smtClean="0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sz="3600" dirty="0" smtClean="0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</a:rPr>
              <a:t>4</a:t>
            </a:r>
            <a:r>
              <a:rPr lang="zh-CN" altLang="en-US" sz="3600" dirty="0" smtClean="0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</a:rPr>
              <a:t>月</a:t>
            </a:r>
            <a:r>
              <a:rPr lang="en-US" altLang="zh-CN" sz="3600" dirty="0" smtClean="0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</a:rPr>
              <a:t>24</a:t>
            </a:r>
            <a:r>
              <a:rPr lang="zh-CN" altLang="en-US" sz="3600" dirty="0" smtClean="0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</a:rPr>
              <a:t>日</a:t>
            </a:r>
            <a:endParaRPr lang="zh-CN" altLang="en-US" sz="3600" dirty="0">
              <a:solidFill>
                <a:schemeClr val="tx2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>
                <a:solidFill>
                  <a:schemeClr val="accent1"/>
                </a:solidFill>
              </a:rPr>
              <a:t>中华文化价值应用：德润身心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71612"/>
            <a:ext cx="6357982" cy="4800600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3333FF"/>
                </a:solidFill>
              </a:rPr>
              <a:t>《大学》：</a:t>
            </a:r>
            <a:endParaRPr lang="en-US" altLang="zh-CN" sz="2800" dirty="0" smtClean="0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rgbClr val="3333FF"/>
                </a:solidFill>
              </a:rPr>
              <a:t>富润屋，德润身。</a:t>
            </a:r>
            <a:endParaRPr lang="en-US" altLang="zh-CN" sz="2800" dirty="0" smtClean="0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rgbClr val="FFC000"/>
                </a:solidFill>
              </a:rPr>
              <a:t>外在财富能装点房屋，易逝</a:t>
            </a:r>
            <a:endParaRPr lang="en-US" altLang="zh-CN" sz="2800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rgbClr val="FFC000"/>
                </a:solidFill>
              </a:rPr>
              <a:t>内在财富能滋润身心，恒久的幸福感</a:t>
            </a:r>
            <a:endParaRPr lang="zh-CN" altLang="en-US" sz="2800" dirty="0" smtClean="0">
              <a:solidFill>
                <a:srgbClr val="FFC000"/>
              </a:solidFill>
            </a:endParaRPr>
          </a:p>
          <a:p>
            <a:r>
              <a:rPr lang="zh-CN" altLang="en-US" sz="2800" dirty="0" smtClean="0">
                <a:solidFill>
                  <a:srgbClr val="3333FF"/>
                </a:solidFill>
              </a:rPr>
              <a:t>《论语》：</a:t>
            </a:r>
            <a:endParaRPr lang="en-US" altLang="zh-CN" sz="2800" dirty="0" smtClean="0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rgbClr val="3333FF"/>
                </a:solidFill>
              </a:rPr>
              <a:t>德不孤，必有邻。</a:t>
            </a:r>
            <a:endParaRPr lang="en-US" altLang="zh-CN" sz="2800" dirty="0" smtClean="0">
              <a:solidFill>
                <a:srgbClr val="3333FF"/>
              </a:solidFill>
            </a:endParaRPr>
          </a:p>
          <a:p>
            <a:r>
              <a:rPr lang="zh-CN" altLang="en-US" sz="2800" dirty="0" smtClean="0">
                <a:solidFill>
                  <a:srgbClr val="3333FF"/>
                </a:solidFill>
              </a:rPr>
              <a:t> 五德、五行、五脏与五福的关系</a:t>
            </a:r>
            <a:endParaRPr lang="en-US" altLang="zh-CN" sz="2800" dirty="0" smtClean="0">
              <a:solidFill>
                <a:srgbClr val="3333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 smtClean="0">
                <a:solidFill>
                  <a:srgbClr val="3333FF"/>
                </a:solidFill>
              </a:rPr>
              <a:t> 五福：康宁、长寿、富贵、</a:t>
            </a:r>
            <a:endParaRPr lang="en-US" altLang="zh-CN" sz="2800" dirty="0" smtClean="0">
              <a:solidFill>
                <a:srgbClr val="3333FF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dirty="0" smtClean="0">
                <a:solidFill>
                  <a:srgbClr val="3333FF"/>
                </a:solidFill>
              </a:rPr>
              <a:t>              </a:t>
            </a:r>
            <a:r>
              <a:rPr lang="zh-CN" altLang="en-US" sz="2800" dirty="0" smtClean="0">
                <a:solidFill>
                  <a:srgbClr val="FFC000"/>
                </a:solidFill>
              </a:rPr>
              <a:t>好德、</a:t>
            </a:r>
            <a:r>
              <a:rPr lang="zh-CN" altLang="en-US" sz="2800" dirty="0" smtClean="0">
                <a:solidFill>
                  <a:srgbClr val="3333FF"/>
                </a:solidFill>
              </a:rPr>
              <a:t>善终</a:t>
            </a:r>
            <a:endParaRPr lang="zh-CN" altLang="en-US" sz="2800" dirty="0" smtClean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1429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zh-CN" altLang="en-US" sz="5400" dirty="0" smtClean="0">
                <a:solidFill>
                  <a:schemeClr val="accent1"/>
                </a:solidFill>
              </a:rPr>
              <a:t>五德与五脏、阴阳五行</a:t>
            </a:r>
            <a:endParaRPr lang="zh-CN" altLang="en-US" sz="5400" dirty="0">
              <a:solidFill>
                <a:schemeClr val="accent1"/>
              </a:solidFill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0" y="857232"/>
          <a:ext cx="9144000" cy="6000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4" name="图片 3" descr="yinyang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3306" y="3071810"/>
            <a:ext cx="1892300" cy="1892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57752" y="2500306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</a:rPr>
              <a:t>木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43570" y="3857628"/>
            <a:ext cx="486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火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2066" y="4857760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2">
                    <a:lumMod val="50000"/>
                  </a:schemeClr>
                </a:solidFill>
              </a:rPr>
              <a:t>土</a:t>
            </a:r>
            <a:endParaRPr lang="zh-CN" altLang="en-US" sz="3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0430" y="471488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C000"/>
                </a:solidFill>
              </a:rPr>
              <a:t>金</a:t>
            </a:r>
            <a:endParaRPr lang="zh-CN" altLang="en-US" sz="3200" b="1" dirty="0">
              <a:solidFill>
                <a:srgbClr val="FFC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71802" y="364331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66CCFF"/>
                </a:solidFill>
              </a:rPr>
              <a:t>水</a:t>
            </a:r>
            <a:endParaRPr lang="zh-CN" altLang="en-US" sz="3200" b="1" dirty="0">
              <a:solidFill>
                <a:srgbClr val="66CC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71670" y="1071546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春天</a:t>
            </a:r>
            <a:endParaRPr lang="zh-CN" altLang="en-US" sz="5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67927" y="2714620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夏天</a:t>
            </a:r>
            <a:endParaRPr lang="zh-CN" altLang="en-US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2928934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冬天</a:t>
            </a:r>
            <a:endParaRPr lang="zh-CN" altLang="en-US" sz="5400" b="1" cap="none" spc="0" dirty="0">
              <a:ln w="1905"/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4348" y="5786454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秋天</a:t>
            </a:r>
            <a:endParaRPr lang="zh-CN" altLang="en-US" sz="5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86578" y="5786454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0070C0"/>
                </a:solidFill>
              </a:rPr>
              <a:t>季夏</a:t>
            </a:r>
            <a:endParaRPr lang="zh-CN" altLang="en-US" sz="4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1429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zh-CN" altLang="en-US" sz="5400" dirty="0" smtClean="0">
                <a:solidFill>
                  <a:schemeClr val="accent1"/>
                </a:solidFill>
              </a:rPr>
              <a:t>五德、五脏与</a:t>
            </a:r>
            <a:r>
              <a:rPr lang="zh-CN" altLang="en-US" sz="5400" dirty="0" smtClean="0">
                <a:solidFill>
                  <a:schemeClr val="accent1"/>
                </a:solidFill>
                <a:hlinkClick r:id="rId1" action="ppaction://hlinkfile"/>
              </a:rPr>
              <a:t>五音</a:t>
            </a:r>
            <a:endParaRPr lang="zh-CN" altLang="en-US" sz="5400" dirty="0">
              <a:solidFill>
                <a:schemeClr val="accent1"/>
              </a:solidFill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0" y="857232"/>
          <a:ext cx="9144000" cy="6000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图片 3" descr="yinyang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3306" y="3071810"/>
            <a:ext cx="1892300" cy="1892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57752" y="2500306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</a:rPr>
              <a:t>木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43570" y="3857628"/>
            <a:ext cx="486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火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2066" y="4857760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2">
                    <a:lumMod val="50000"/>
                  </a:schemeClr>
                </a:solidFill>
              </a:rPr>
              <a:t>土</a:t>
            </a:r>
            <a:endParaRPr lang="zh-CN" altLang="en-US" sz="3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0430" y="471488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C000"/>
                </a:solidFill>
              </a:rPr>
              <a:t>金</a:t>
            </a:r>
            <a:endParaRPr lang="zh-CN" altLang="en-US" sz="3200" b="1" dirty="0">
              <a:solidFill>
                <a:srgbClr val="FFC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71802" y="364331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66CCFF"/>
                </a:solidFill>
              </a:rPr>
              <a:t>水</a:t>
            </a:r>
            <a:endParaRPr lang="zh-CN" altLang="en-US" sz="3200" b="1" dirty="0">
              <a:solidFill>
                <a:srgbClr val="66CC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6050" y="1142984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角</a:t>
            </a:r>
            <a:endParaRPr lang="zh-CN" altLang="en-US" sz="5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67927" y="2714620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徵</a:t>
            </a:r>
            <a:endParaRPr lang="zh-CN" altLang="en-US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1472" y="2857496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羽</a:t>
            </a:r>
            <a:endParaRPr lang="zh-CN" altLang="en-US" sz="5400" b="1" cap="none" spc="0" dirty="0">
              <a:ln w="1905"/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85852" y="5715016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商</a:t>
            </a:r>
            <a:endParaRPr lang="zh-CN" altLang="en-US" sz="54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86578" y="5715016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0070C0"/>
                </a:solidFill>
              </a:rPr>
              <a:t>宫</a:t>
            </a:r>
            <a:endParaRPr lang="zh-CN" altLang="en-US" sz="5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五音与养德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《</a:t>
            </a:r>
            <a:r>
              <a:rPr lang="zh-CN" altLang="en-US" dirty="0" smtClean="0">
                <a:solidFill>
                  <a:srgbClr val="0000FF"/>
                </a:solidFill>
              </a:rPr>
              <a:t>礼记</a:t>
            </a:r>
            <a:r>
              <a:rPr lang="en-US" altLang="zh-CN" dirty="0" smtClean="0">
                <a:solidFill>
                  <a:srgbClr val="0000FF"/>
                </a:solidFill>
              </a:rPr>
              <a:t>·</a:t>
            </a:r>
            <a:r>
              <a:rPr lang="zh-CN" altLang="en-US" dirty="0" smtClean="0">
                <a:solidFill>
                  <a:srgbClr val="0000FF"/>
                </a:solidFill>
              </a:rPr>
              <a:t>乐记</a:t>
            </a:r>
            <a:r>
              <a:rPr lang="en-US" altLang="zh-CN" dirty="0" smtClean="0">
                <a:solidFill>
                  <a:srgbClr val="0000FF"/>
                </a:solidFill>
              </a:rPr>
              <a:t>》</a:t>
            </a:r>
            <a:r>
              <a:rPr lang="zh-CN" altLang="en-US" dirty="0" smtClean="0">
                <a:solidFill>
                  <a:srgbClr val="0000FF"/>
                </a:solidFill>
              </a:rPr>
              <a:t>中明确地说：“先王之制礼乐也，非以极口腹耳目之欲也，将以教民平好恶而反人道之正也。”</a:t>
            </a:r>
            <a:endParaRPr lang="en-US" altLang="zh-CN" dirty="0" smtClean="0">
              <a:solidFill>
                <a:srgbClr val="0000FF"/>
              </a:solidFill>
            </a:endParaRPr>
          </a:p>
          <a:p>
            <a:r>
              <a:rPr lang="en-US" altLang="zh-CN" dirty="0" smtClean="0">
                <a:solidFill>
                  <a:srgbClr val="0000FF"/>
                </a:solidFill>
              </a:rPr>
              <a:t>《</a:t>
            </a:r>
            <a:r>
              <a:rPr lang="zh-CN" altLang="en-US" dirty="0" smtClean="0">
                <a:solidFill>
                  <a:srgbClr val="0000FF"/>
                </a:solidFill>
              </a:rPr>
              <a:t>晋书</a:t>
            </a:r>
            <a:r>
              <a:rPr lang="en-US" altLang="zh-CN" dirty="0" smtClean="0">
                <a:solidFill>
                  <a:srgbClr val="0000FF"/>
                </a:solidFill>
              </a:rPr>
              <a:t>·</a:t>
            </a:r>
            <a:r>
              <a:rPr lang="zh-CN" altLang="en-US" dirty="0" smtClean="0">
                <a:solidFill>
                  <a:srgbClr val="0000FF"/>
                </a:solidFill>
              </a:rPr>
              <a:t>乐志</a:t>
            </a:r>
            <a:r>
              <a:rPr lang="en-US" altLang="zh-CN" dirty="0" smtClean="0">
                <a:solidFill>
                  <a:srgbClr val="0000FF"/>
                </a:solidFill>
              </a:rPr>
              <a:t>》</a:t>
            </a:r>
            <a:r>
              <a:rPr lang="zh-CN" altLang="en-US" dirty="0" smtClean="0">
                <a:solidFill>
                  <a:srgbClr val="0000FF"/>
                </a:solidFill>
              </a:rPr>
              <a:t>说：“是以闻其宫声，使人温良而宽大；闻其商声，使人方廉而好义；闻其角声，使人恻隐而仁爱；闻其徵声，使人乐养而好施；闻其羽声，使人恭俭而好礼。”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wiyu 002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00042"/>
            <a:ext cx="3929058" cy="1143000"/>
          </a:xfrm>
        </p:spPr>
        <p:txBody>
          <a:bodyPr>
            <a:noAutofit/>
          </a:bodyPr>
          <a:lstStyle/>
          <a:p>
            <a:pPr algn="ctr"/>
            <a:r>
              <a:rPr lang="zh-CN" altLang="en-US" sz="4400" dirty="0" smtClean="0">
                <a:solidFill>
                  <a:srgbClr val="00B050"/>
                </a:solidFill>
              </a:rPr>
              <a:t>五音、五脏与五行</a:t>
            </a:r>
            <a:endParaRPr lang="zh-CN" altLang="en-US" sz="4400" dirty="0">
              <a:solidFill>
                <a:srgbClr val="00B050"/>
              </a:solidFill>
            </a:endParaRPr>
          </a:p>
        </p:txBody>
      </p:sp>
      <p:pic>
        <p:nvPicPr>
          <p:cNvPr id="4" name="角质工商与羽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5720" y="4429132"/>
            <a:ext cx="1193808" cy="1193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7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>
                <a:solidFill>
                  <a:schemeClr val="accent1"/>
                </a:solidFill>
              </a:rPr>
              <a:t>音乐赏析：礼德润身心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928802"/>
            <a:ext cx="4714908" cy="1000132"/>
          </a:xfrm>
        </p:spPr>
        <p:txBody>
          <a:bodyPr>
            <a:noAutofit/>
          </a:bodyPr>
          <a:lstStyle/>
          <a:p>
            <a:r>
              <a:rPr lang="zh-CN" altLang="en-US" sz="3600" dirty="0" smtClean="0">
                <a:solidFill>
                  <a:srgbClr val="3333FF"/>
                </a:solidFill>
                <a:hlinkClick r:id="rId1" action="ppaction://hlinkfile"/>
              </a:rPr>
              <a:t>哈辉</a:t>
            </a:r>
            <a:r>
              <a:rPr lang="en-US" altLang="zh-CN" sz="3600" dirty="0" smtClean="0">
                <a:solidFill>
                  <a:srgbClr val="3333FF"/>
                </a:solidFill>
                <a:hlinkClick r:id="rId1" action="ppaction://hlinkfile"/>
              </a:rPr>
              <a:t>《</a:t>
            </a:r>
            <a:r>
              <a:rPr lang="zh-CN" altLang="en-US" sz="3600" dirty="0" smtClean="0">
                <a:solidFill>
                  <a:srgbClr val="3333FF"/>
                </a:solidFill>
                <a:hlinkClick r:id="rId1" action="ppaction://hlinkfile"/>
              </a:rPr>
              <a:t>礼</a:t>
            </a:r>
            <a:r>
              <a:rPr lang="en-US" altLang="zh-CN" sz="3600" dirty="0" smtClean="0">
                <a:solidFill>
                  <a:srgbClr val="3333FF"/>
                </a:solidFill>
                <a:hlinkClick r:id="rId1" action="ppaction://hlinkfile"/>
              </a:rPr>
              <a:t>》</a:t>
            </a:r>
            <a:endParaRPr lang="en-US" altLang="zh-CN" sz="3600" dirty="0" smtClean="0">
              <a:solidFill>
                <a:srgbClr val="3333FF"/>
              </a:solidFill>
            </a:endParaRPr>
          </a:p>
          <a:p>
            <a:r>
              <a:rPr lang="zh-CN" altLang="en-US" sz="3600" dirty="0" smtClean="0">
                <a:solidFill>
                  <a:srgbClr val="3333FF"/>
                </a:solidFill>
              </a:rPr>
              <a:t>善良</a:t>
            </a:r>
            <a:endParaRPr lang="en-US" altLang="zh-CN" sz="3600" dirty="0" smtClean="0">
              <a:solidFill>
                <a:srgbClr val="3333FF"/>
              </a:solidFill>
            </a:endParaRPr>
          </a:p>
        </p:txBody>
      </p:sp>
      <p:pic>
        <p:nvPicPr>
          <p:cNvPr id="4" name="shanliang_baofeng.mp4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57488" y="1285860"/>
            <a:ext cx="5905541" cy="44291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3786190"/>
            <a:ext cx="652454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让你的心燃烧熊熊爱火</a:t>
            </a:r>
            <a:br>
              <a:rPr lang="en-US" sz="2800" dirty="0" smtClean="0"/>
            </a:br>
            <a:r>
              <a:rPr lang="zh-CN" altLang="en-US" sz="2800" dirty="0" smtClean="0"/>
              <a:t>给所有你身边的人</a:t>
            </a:r>
            <a:br>
              <a:rPr lang="en-US" sz="2800" dirty="0" smtClean="0"/>
            </a:br>
            <a:r>
              <a:rPr lang="en-US" sz="2800" dirty="0" smtClean="0"/>
              <a:t>Let your heart burn with loving kin</a:t>
            </a:r>
            <a:r>
              <a:rPr lang="en-US" altLang="zh-CN" sz="2800" dirty="0" smtClean="0"/>
              <a:t>d</a:t>
            </a:r>
            <a:r>
              <a:rPr lang="en-US" sz="2800" dirty="0" smtClean="0"/>
              <a:t>ness</a:t>
            </a:r>
            <a:br>
              <a:rPr lang="en-US" sz="2800" dirty="0" smtClean="0"/>
            </a:br>
            <a:r>
              <a:rPr lang="en-US" sz="2800" dirty="0" smtClean="0"/>
              <a:t>for all who may cross your path</a:t>
            </a:r>
            <a:br>
              <a:rPr lang="en-US" sz="2800" dirty="0" smtClean="0"/>
            </a:b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4000" dirty="0" smtClean="0">
                <a:solidFill>
                  <a:schemeClr val="accent1"/>
                </a:solidFill>
              </a:rPr>
              <a:t>当前德育教育存在的问题</a:t>
            </a:r>
            <a:br>
              <a:rPr lang="zh-CN" altLang="en-US" sz="4000" dirty="0" smtClean="0">
                <a:solidFill>
                  <a:srgbClr val="3333FF"/>
                </a:solidFill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71612"/>
            <a:ext cx="5715040" cy="4800600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3333FF"/>
                </a:solidFill>
              </a:rPr>
              <a:t>枯燥的说教 ，止于书面，而非体验</a:t>
            </a:r>
            <a:endParaRPr lang="en-US" altLang="zh-CN" sz="2800" dirty="0" smtClean="0">
              <a:solidFill>
                <a:srgbClr val="3333FF"/>
              </a:solidFill>
            </a:endParaRPr>
          </a:p>
          <a:p>
            <a:r>
              <a:rPr lang="zh-CN" altLang="en-US" sz="2800" dirty="0" smtClean="0">
                <a:solidFill>
                  <a:srgbClr val="3333FF"/>
                </a:solidFill>
              </a:rPr>
              <a:t>强调德行的品格行，而非能量性</a:t>
            </a:r>
            <a:endParaRPr lang="en-US" altLang="zh-CN" sz="2800" dirty="0" smtClean="0">
              <a:solidFill>
                <a:srgbClr val="3333FF"/>
              </a:solidFill>
            </a:endParaRPr>
          </a:p>
          <a:p>
            <a:r>
              <a:rPr lang="zh-CN" altLang="en-US" sz="2800" dirty="0" smtClean="0">
                <a:solidFill>
                  <a:srgbClr val="3333FF"/>
                </a:solidFill>
              </a:rPr>
              <a:t>止于单一课堂，而非融汇学校全程教育</a:t>
            </a:r>
            <a:endParaRPr lang="en-US" altLang="zh-CN" sz="2800" dirty="0" smtClean="0">
              <a:solidFill>
                <a:srgbClr val="3333FF"/>
              </a:solidFill>
            </a:endParaRPr>
          </a:p>
          <a:p>
            <a:r>
              <a:rPr lang="zh-CN" altLang="en-US" sz="2800" dirty="0" smtClean="0">
                <a:solidFill>
                  <a:srgbClr val="3333FF"/>
                </a:solidFill>
              </a:rPr>
              <a:t>限于学校范围，与家庭教育及社会教育分离</a:t>
            </a:r>
            <a:endParaRPr lang="en-US" altLang="zh-CN" sz="2800" dirty="0" smtClean="0">
              <a:solidFill>
                <a:srgbClr val="3333FF"/>
              </a:solidFill>
            </a:endParaRPr>
          </a:p>
          <a:p>
            <a:r>
              <a:rPr lang="zh-CN" altLang="en-US" sz="2800" dirty="0" smtClean="0">
                <a:solidFill>
                  <a:srgbClr val="3333FF"/>
                </a:solidFill>
              </a:rPr>
              <a:t>德育工作主要有德育老师承担</a:t>
            </a:r>
            <a:endParaRPr lang="zh-CN" altLang="en-US" sz="2800" dirty="0" smtClean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71612"/>
            <a:ext cx="6215106" cy="48006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00FF"/>
                </a:solidFill>
              </a:rPr>
              <a:t>教育者是一个水平高超的水利工程师，修好渠道，将智慧之水源源不绝的导向每一个学生的生命进程之中；教育的目标应当是将受教育者的心火点燃，使之实现心灵和意识正能量下的内外光明。</a:t>
            </a:r>
            <a:endParaRPr lang="zh-CN" altLang="en-US" dirty="0" smtClean="0">
              <a:solidFill>
                <a:srgbClr val="0000FF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4000" dirty="0" smtClean="0">
                <a:solidFill>
                  <a:schemeClr val="accent1"/>
                </a:solidFill>
              </a:rPr>
              <a:t>美德教育的几个变化</a:t>
            </a:r>
            <a:br>
              <a:rPr lang="zh-CN" altLang="en-US" sz="4000" dirty="0" smtClean="0">
                <a:solidFill>
                  <a:srgbClr val="3333FF"/>
                </a:solidFill>
              </a:rPr>
            </a:br>
            <a:endParaRPr lang="zh-CN" altLang="en-US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714348" y="1214422"/>
            <a:ext cx="41338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indent="-283210" fontAlgn="auto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</a:pPr>
            <a:r>
              <a:rPr lang="zh-CN" altLang="en-US" sz="3200" dirty="0" smtClean="0">
                <a:solidFill>
                  <a:srgbClr val="CC3300"/>
                </a:solidFill>
                <a:latin typeface="+mn-lt"/>
                <a:ea typeface="+mn-ea"/>
              </a:rPr>
              <a:t>变说教为体验</a:t>
            </a:r>
            <a:endParaRPr lang="en-US" altLang="zh-CN" sz="3200" dirty="0" smtClean="0">
              <a:solidFill>
                <a:srgbClr val="CC3300"/>
              </a:solidFill>
              <a:latin typeface="+mn-lt"/>
              <a:ea typeface="+mn-ea"/>
            </a:endParaRPr>
          </a:p>
          <a:p>
            <a:pPr marL="365760" indent="-283210" fontAlgn="auto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</a:pPr>
            <a:r>
              <a:rPr lang="zh-CN" altLang="en-US" sz="3200" dirty="0" smtClean="0">
                <a:solidFill>
                  <a:srgbClr val="CC3300"/>
                </a:solidFill>
                <a:latin typeface="+mn-lt"/>
                <a:ea typeface="+mn-ea"/>
              </a:rPr>
              <a:t>变枯燥为乐教</a:t>
            </a:r>
            <a:endParaRPr lang="en-US" altLang="zh-CN" sz="3200" dirty="0" smtClean="0">
              <a:solidFill>
                <a:srgbClr val="CC3300"/>
              </a:solidFill>
              <a:latin typeface="+mn-lt"/>
              <a:ea typeface="+mn-ea"/>
            </a:endParaRPr>
          </a:p>
          <a:p>
            <a:pPr marL="365760" marR="0" lvl="0" indent="-283210" algn="l" defTabSz="914400" rtl="0" eaLnBrk="1" fontAlgn="auto" latinLnBrk="0" hangingPunct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变烦恼为关照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rgbClr val="CC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21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美德在我心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00174"/>
            <a:ext cx="6643734" cy="4800600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人可视为一座富含珍宝的矿藏，唯有教育，才能使其显露光芒并使人类从中受益。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美德是每个人内在的宝藏，是持续的永久的财富。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pic>
        <p:nvPicPr>
          <p:cNvPr id="5" name="图片 4" descr="u=1685379863,3489446830&amp;fm=23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496" y="2714620"/>
            <a:ext cx="390144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72" y="0"/>
            <a:ext cx="7498080" cy="1143000"/>
          </a:xfrm>
        </p:spPr>
        <p:txBody>
          <a:bodyPr/>
          <a:lstStyle/>
          <a:p>
            <a:r>
              <a:rPr lang="zh-CN" altLang="en-US" dirty="0" smtClean="0"/>
              <a:t>六尺巷的故事：礼让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071546"/>
            <a:ext cx="7929618" cy="5357850"/>
          </a:xfrm>
        </p:spPr>
        <p:txBody>
          <a:bodyPr>
            <a:noAutofit/>
          </a:bodyPr>
          <a:lstStyle/>
          <a:p>
            <a:pPr marL="0" indent="283210">
              <a:buNone/>
            </a:pPr>
            <a:r>
              <a:rPr lang="zh-CN" altLang="en-US" sz="2400" dirty="0" smtClean="0">
                <a:solidFill>
                  <a:srgbClr val="0000FF"/>
                </a:solidFill>
              </a:rPr>
              <a:t>清代时，在安徽桐城有个</a:t>
            </a:r>
            <a:r>
              <a:rPr lang="en-US" altLang="zh-CN" sz="2400" dirty="0" smtClean="0">
                <a:solidFill>
                  <a:srgbClr val="0000FF"/>
                </a:solidFill>
              </a:rPr>
              <a:t>1</a:t>
            </a:r>
            <a:r>
              <a:rPr lang="zh-CN" altLang="en-US" sz="2400" dirty="0" smtClean="0">
                <a:solidFill>
                  <a:srgbClr val="0000FF"/>
                </a:solidFill>
              </a:rPr>
              <a:t>个著名的家族，父子两代为相，权势显赫，这就是张家张英、张廷玉父子。清康熙年间，张英在朝廷当文华殿大学士、礼部尚书。老家桐城的老宅与吴家为邻，两家府邸之间有个空地，供双方来往交通使用。后来邻居吴家建房，要占用这个通道，张家不同意，双方将官司打倒县衙门。县官斟酌纠纷双方都是官位显赫、名门望族，不敢轻易了断。在这期间，张家人写了</a:t>
            </a:r>
            <a:r>
              <a:rPr lang="en-US" altLang="zh-CN" sz="2400" dirty="0" smtClean="0">
                <a:solidFill>
                  <a:srgbClr val="0000FF"/>
                </a:solidFill>
              </a:rPr>
              <a:t>1</a:t>
            </a:r>
            <a:r>
              <a:rPr lang="zh-CN" altLang="en-US" sz="2400" dirty="0" smtClean="0">
                <a:solidFill>
                  <a:srgbClr val="0000FF"/>
                </a:solidFill>
              </a:rPr>
              <a:t>封信，给在北京当大官的张英，要求张英出面，干涉此事。张英收到信件后，认为应当忍让邻里，给家里回信中写了</a:t>
            </a:r>
            <a:r>
              <a:rPr lang="en-US" altLang="zh-CN" sz="2400" dirty="0" smtClean="0">
                <a:solidFill>
                  <a:srgbClr val="0000FF"/>
                </a:solidFill>
              </a:rPr>
              <a:t>4</a:t>
            </a:r>
            <a:r>
              <a:rPr lang="zh-CN" altLang="en-US" sz="2400" dirty="0" smtClean="0">
                <a:solidFill>
                  <a:srgbClr val="0000FF"/>
                </a:solidFill>
              </a:rPr>
              <a:t>句话：千里修书为堵墙，让他</a:t>
            </a:r>
            <a:r>
              <a:rPr lang="en-US" altLang="zh-CN" sz="2400" dirty="0" smtClean="0">
                <a:solidFill>
                  <a:srgbClr val="0000FF"/>
                </a:solidFill>
              </a:rPr>
              <a:t>3</a:t>
            </a:r>
            <a:r>
              <a:rPr lang="zh-CN" altLang="en-US" sz="2400" dirty="0" smtClean="0">
                <a:solidFill>
                  <a:srgbClr val="0000FF"/>
                </a:solidFill>
              </a:rPr>
              <a:t>尺又何妨？万里长城今犹在，不见当年秦始皇。家人阅罢，明白其中意思，主动让出</a:t>
            </a:r>
            <a:r>
              <a:rPr lang="en-US" altLang="zh-CN" sz="2400" dirty="0" smtClean="0">
                <a:solidFill>
                  <a:srgbClr val="0000FF"/>
                </a:solidFill>
              </a:rPr>
              <a:t>3</a:t>
            </a:r>
            <a:r>
              <a:rPr lang="zh-CN" altLang="en-US" sz="2400" dirty="0" smtClean="0">
                <a:solidFill>
                  <a:srgbClr val="0000FF"/>
                </a:solidFill>
              </a:rPr>
              <a:t>尺空地。吴家见状，深受感动，也出动让出</a:t>
            </a:r>
            <a:r>
              <a:rPr lang="en-US" altLang="zh-CN" sz="2400" dirty="0" smtClean="0">
                <a:solidFill>
                  <a:srgbClr val="0000FF"/>
                </a:solidFill>
              </a:rPr>
              <a:t>3</a:t>
            </a:r>
            <a:r>
              <a:rPr lang="zh-CN" altLang="en-US" sz="2400" dirty="0" smtClean="0">
                <a:solidFill>
                  <a:srgbClr val="0000FF"/>
                </a:solidFill>
              </a:rPr>
              <a:t>尺房基地，这样就构成了</a:t>
            </a:r>
            <a:r>
              <a:rPr lang="en-US" altLang="zh-CN" sz="2400" dirty="0" smtClean="0">
                <a:solidFill>
                  <a:srgbClr val="0000FF"/>
                </a:solidFill>
              </a:rPr>
              <a:t>1</a:t>
            </a:r>
            <a:r>
              <a:rPr lang="zh-CN" altLang="en-US" sz="2400" dirty="0" smtClean="0">
                <a:solidFill>
                  <a:srgbClr val="0000FF"/>
                </a:solidFill>
              </a:rPr>
              <a:t>个</a:t>
            </a:r>
            <a:r>
              <a:rPr lang="en-US" altLang="zh-CN" sz="2400" dirty="0" smtClean="0">
                <a:solidFill>
                  <a:srgbClr val="0000FF"/>
                </a:solidFill>
              </a:rPr>
              <a:t>6</a:t>
            </a:r>
            <a:r>
              <a:rPr lang="zh-CN" altLang="en-US" sz="2400" dirty="0" smtClean="0">
                <a:solidFill>
                  <a:srgbClr val="0000FF"/>
                </a:solidFill>
              </a:rPr>
              <a:t>尺的巷子。两家礼让之举和张家不仗势压人的做法传为美谈。</a:t>
            </a:r>
            <a:endParaRPr lang="zh-CN" altLang="en-US" sz="2400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4400" b="1" dirty="0" smtClean="0"/>
              <a:t>美德教学的五大策略</a:t>
            </a:r>
            <a:br>
              <a:rPr lang="zh-CN" altLang="en-US" sz="4400" b="1" dirty="0" smtClean="0"/>
            </a:b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28662" y="1571612"/>
            <a:ext cx="4172937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96900" indent="-514350">
              <a:lnSpc>
                <a:spcPct val="8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hlinkClick r:id="rId1" action="ppaction://hlinksldjump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hlinkClick r:id="rId1" action="ppaction://hlinksldjump"/>
              </a:rPr>
              <a:t>、识别教育时机</a:t>
            </a:r>
            <a:endParaRPr lang="en-US" altLang="zh-CN" sz="3200" dirty="0" smtClean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0100" y="2285992"/>
            <a:ext cx="3368230" cy="486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96900" indent="-514350">
              <a:lnSpc>
                <a:spcPct val="80000"/>
              </a:lnSpc>
            </a:pPr>
            <a:r>
              <a:rPr lang="en-US" altLang="zh-CN" sz="3200" dirty="0" smtClean="0">
                <a:solidFill>
                  <a:srgbClr val="0033CC"/>
                </a:solidFill>
                <a:hlinkClick r:id="rId2" action="ppaction://hlinksldjump"/>
              </a:rPr>
              <a:t>2</a:t>
            </a:r>
            <a:r>
              <a:rPr lang="zh-CN" altLang="en-US" sz="3200" dirty="0" smtClean="0">
                <a:solidFill>
                  <a:srgbClr val="0033CC"/>
                </a:solidFill>
                <a:hlinkClick r:id="rId2" action="ppaction://hlinksldjump"/>
              </a:rPr>
              <a:t>、运用美德语言</a:t>
            </a:r>
            <a:endParaRPr lang="en-US" altLang="zh-CN" sz="3200" dirty="0" smtClean="0">
              <a:solidFill>
                <a:srgbClr val="0033C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0100" y="2928934"/>
            <a:ext cx="3778599" cy="486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96900" indent="-514350">
              <a:lnSpc>
                <a:spcPct val="80000"/>
              </a:lnSpc>
            </a:pPr>
            <a:r>
              <a:rPr lang="en-US" altLang="zh-CN" sz="3200" dirty="0" smtClean="0">
                <a:solidFill>
                  <a:srgbClr val="0033CC"/>
                </a:solidFill>
                <a:hlinkClick r:id="rId3" action="ppaction://hlinksldjump"/>
              </a:rPr>
              <a:t>3</a:t>
            </a:r>
            <a:r>
              <a:rPr lang="zh-CN" altLang="en-US" sz="3200" dirty="0" smtClean="0">
                <a:solidFill>
                  <a:srgbClr val="0033CC"/>
                </a:solidFill>
                <a:hlinkClick r:id="rId3" action="ppaction://hlinksldjump"/>
              </a:rPr>
              <a:t>、制定明确的规则</a:t>
            </a:r>
            <a:endParaRPr lang="en-US" altLang="zh-CN" sz="3200" dirty="0" smtClean="0">
              <a:solidFill>
                <a:srgbClr val="0033C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1538" y="3571876"/>
            <a:ext cx="2547492" cy="486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96900" indent="-514350">
              <a:lnSpc>
                <a:spcPct val="80000"/>
              </a:lnSpc>
            </a:pPr>
            <a:r>
              <a:rPr lang="en-US" altLang="zh-CN" sz="3200" dirty="0" smtClean="0">
                <a:solidFill>
                  <a:srgbClr val="0033CC"/>
                </a:solidFill>
                <a:hlinkClick r:id="rId4" action="ppaction://hlinksldjump"/>
              </a:rPr>
              <a:t>4</a:t>
            </a:r>
            <a:r>
              <a:rPr lang="zh-CN" altLang="en-US" sz="3200" dirty="0" smtClean="0">
                <a:solidFill>
                  <a:srgbClr val="0033CC"/>
                </a:solidFill>
                <a:hlinkClick r:id="rId4" action="ppaction://hlinksldjump"/>
              </a:rPr>
              <a:t>、尊重心灵</a:t>
            </a:r>
            <a:endParaRPr lang="en-US" altLang="zh-CN" sz="3200" dirty="0" smtClean="0">
              <a:solidFill>
                <a:srgbClr val="0033CC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2976" y="4286256"/>
            <a:ext cx="4599336" cy="486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96900" indent="-514350">
              <a:lnSpc>
                <a:spcPct val="80000"/>
              </a:lnSpc>
            </a:pPr>
            <a:r>
              <a:rPr lang="en-US" altLang="zh-CN" sz="3200" dirty="0" smtClean="0">
                <a:solidFill>
                  <a:srgbClr val="0033CC"/>
                </a:solidFill>
                <a:hlinkClick r:id="rId5" action="ppaction://hlinksldjump"/>
              </a:rPr>
              <a:t>5</a:t>
            </a:r>
            <a:r>
              <a:rPr lang="zh-CN" altLang="en-US" sz="3200" dirty="0" smtClean="0">
                <a:solidFill>
                  <a:srgbClr val="0033CC"/>
                </a:solidFill>
                <a:hlinkClick r:id="rId5" action="ppaction://hlinksldjump"/>
              </a:rPr>
              <a:t>、提供精神陪伴的艺术</a:t>
            </a:r>
            <a:endParaRPr lang="zh-CN" altLang="en-US" sz="3200" dirty="0" smtClean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86808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策略一：识别教育时机</a:t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71612"/>
            <a:ext cx="6429420" cy="4800600"/>
          </a:xfrm>
        </p:spPr>
        <p:txBody>
          <a:bodyPr>
            <a:normAutofit fontScale="92500"/>
          </a:bodyPr>
          <a:lstStyle/>
          <a:p>
            <a:pPr marL="596900" indent="-514350">
              <a:lnSpc>
                <a:spcPct val="8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0033CC"/>
                </a:solidFill>
              </a:rPr>
              <a:t>教育的四长：让学生长志气、长德行、长本事、长知识</a:t>
            </a:r>
            <a:endParaRPr lang="en-US" altLang="zh-CN" dirty="0" smtClean="0">
              <a:solidFill>
                <a:srgbClr val="0033CC"/>
              </a:solidFill>
            </a:endParaRPr>
          </a:p>
          <a:p>
            <a:pPr marL="596900" indent="-514350">
              <a:lnSpc>
                <a:spcPct val="8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0033CC"/>
                </a:solidFill>
              </a:rPr>
              <a:t>教师要懂得关照、观察德行成长的契机</a:t>
            </a:r>
            <a:endParaRPr lang="en-US" altLang="zh-CN" dirty="0" smtClean="0">
              <a:solidFill>
                <a:srgbClr val="0033CC"/>
              </a:solidFill>
            </a:endParaRPr>
          </a:p>
          <a:p>
            <a:pPr marL="596900" indent="-514350">
              <a:lnSpc>
                <a:spcPct val="8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0033CC"/>
                </a:solidFill>
              </a:rPr>
              <a:t>每一个当下都是教育时机，</a:t>
            </a:r>
            <a:r>
              <a:rPr lang="zh-CN" altLang="en-US" dirty="0" smtClean="0">
                <a:solidFill>
                  <a:srgbClr val="C00000"/>
                </a:solidFill>
              </a:rPr>
              <a:t>教育时机是那个需要美德的时刻，是激发学生潜能的机会，这个机会无时无刻不在。</a:t>
            </a:r>
            <a:r>
              <a:rPr lang="zh-CN" altLang="en-US" dirty="0" smtClean="0"/>
              <a:t> </a:t>
            </a:r>
            <a:endParaRPr lang="en-US" altLang="zh-CN" dirty="0" smtClean="0">
              <a:solidFill>
                <a:srgbClr val="0033CC"/>
              </a:solidFill>
            </a:endParaRPr>
          </a:p>
          <a:p>
            <a:pPr marL="596900" indent="-514350">
              <a:lnSpc>
                <a:spcPct val="8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0033CC"/>
                </a:solidFill>
              </a:rPr>
              <a:t>德行的成长贯穿学生在校的一日，而非一节德育课上</a:t>
            </a:r>
            <a:endParaRPr lang="en-US" altLang="zh-CN" dirty="0" smtClean="0">
              <a:solidFill>
                <a:srgbClr val="0033CC"/>
              </a:solidFill>
            </a:endParaRPr>
          </a:p>
          <a:p>
            <a:pPr marL="596900" indent="-514350">
              <a:lnSpc>
                <a:spcPct val="8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0033CC"/>
                </a:solidFill>
              </a:rPr>
              <a:t>教育就是学生在校的每时每刻去化育，让其内化于心、外化于行</a:t>
            </a:r>
            <a:endParaRPr lang="zh-CN" altLang="en-US" dirty="0" smtClean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86808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策略二：运用美德语言</a:t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357298"/>
            <a:ext cx="7498080" cy="48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和言善语乃是人心的磁石。他是精神的食粮，它赋予言辞以意义，它是智慧与理解之光的源泉。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pPr marL="596900" indent="-514350">
              <a:lnSpc>
                <a:spcPct val="80000"/>
              </a:lnSpc>
              <a:buNone/>
            </a:pPr>
            <a:endParaRPr lang="en-US" altLang="zh-CN" dirty="0" smtClean="0">
              <a:solidFill>
                <a:srgbClr val="0033CC"/>
              </a:solidFill>
            </a:endParaRPr>
          </a:p>
          <a:p>
            <a:pPr marL="596900" indent="-514350">
              <a:lnSpc>
                <a:spcPct val="8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0033CC"/>
                </a:solidFill>
              </a:rPr>
              <a:t>美德语言是灵魂的语言，从羞辱到指出美德</a:t>
            </a:r>
            <a:endParaRPr lang="en-US" altLang="zh-CN" dirty="0" smtClean="0">
              <a:solidFill>
                <a:srgbClr val="0033CC"/>
              </a:solidFill>
            </a:endParaRPr>
          </a:p>
          <a:p>
            <a:pPr marL="596900" indent="-514350">
              <a:lnSpc>
                <a:spcPct val="8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0033CC"/>
                </a:solidFill>
              </a:rPr>
              <a:t>运用积极、正面、肯定的能量语言</a:t>
            </a:r>
            <a:endParaRPr lang="en-US" altLang="zh-CN" dirty="0" smtClean="0">
              <a:solidFill>
                <a:srgbClr val="0033CC"/>
              </a:solidFill>
            </a:endParaRPr>
          </a:p>
          <a:p>
            <a:pPr marL="596900" indent="-514350">
              <a:lnSpc>
                <a:spcPct val="8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0033CC"/>
                </a:solidFill>
              </a:rPr>
              <a:t>告别空洞的描述：好、棒</a:t>
            </a:r>
            <a:endParaRPr lang="en-US" altLang="zh-CN" dirty="0" smtClean="0">
              <a:solidFill>
                <a:srgbClr val="0033CC"/>
              </a:solidFill>
            </a:endParaRPr>
          </a:p>
          <a:p>
            <a:pPr marL="596900" indent="-514350">
              <a:lnSpc>
                <a:spcPct val="8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rgbClr val="0033CC"/>
                </a:solidFill>
              </a:rPr>
              <a:t>美德名词：</a:t>
            </a:r>
            <a:endParaRPr lang="zh-CN" altLang="en-US" dirty="0" smtClean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策略二：运用美德语言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96900" indent="-514350">
              <a:buNone/>
            </a:pPr>
            <a:r>
              <a:rPr lang="en-US" altLang="zh-CN" dirty="0" smtClean="0">
                <a:solidFill>
                  <a:srgbClr val="0033CC"/>
                </a:solidFill>
              </a:rPr>
              <a:t>1</a:t>
            </a:r>
            <a:r>
              <a:rPr lang="zh-CN" altLang="en-US" dirty="0" smtClean="0">
                <a:solidFill>
                  <a:srgbClr val="0033CC"/>
                </a:solidFill>
              </a:rPr>
              <a:t>、练习使用美德名词：</a:t>
            </a:r>
            <a:r>
              <a:rPr lang="zh-CN" altLang="en-US" b="1" dirty="0" smtClean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主语</a:t>
            </a:r>
            <a:r>
              <a:rPr lang="en-US" altLang="zh-CN" b="1" dirty="0" smtClean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+</a:t>
            </a:r>
            <a:r>
              <a:rPr lang="zh-CN" altLang="en-US" b="1" dirty="0" smtClean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美德名词</a:t>
            </a:r>
            <a:r>
              <a:rPr lang="en-US" altLang="zh-CN" b="1" dirty="0" smtClean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+</a:t>
            </a:r>
            <a:r>
              <a:rPr lang="zh-CN" altLang="en-US" b="1" dirty="0" smtClean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具体事件</a:t>
            </a:r>
            <a:endParaRPr lang="en-US" altLang="zh-CN" dirty="0" smtClean="0">
              <a:solidFill>
                <a:srgbClr val="0033CC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FFC000"/>
                </a:solidFill>
              </a:rPr>
              <a:t>  感恩</a:t>
            </a:r>
            <a:r>
              <a:rPr lang="en-US" altLang="zh-CN" dirty="0" smtClean="0">
                <a:solidFill>
                  <a:srgbClr val="FFC000"/>
                </a:solidFill>
              </a:rPr>
              <a:t>  </a:t>
            </a:r>
            <a:r>
              <a:rPr lang="zh-CN" altLang="en-US" dirty="0" smtClean="0">
                <a:solidFill>
                  <a:srgbClr val="FFC000"/>
                </a:solidFill>
              </a:rPr>
              <a:t>礼貌   服从  服务   快乐  诚实 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C000"/>
                </a:solidFill>
              </a:rPr>
              <a:t>  </a:t>
            </a:r>
            <a:r>
              <a:rPr lang="zh-CN" altLang="en-US" dirty="0" smtClean="0">
                <a:solidFill>
                  <a:srgbClr val="FFC000"/>
                </a:solidFill>
              </a:rPr>
              <a:t>帮助  整洁   团结  温柔   耐心  责任感</a:t>
            </a:r>
            <a:endParaRPr lang="en-US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FFC000"/>
                </a:solidFill>
              </a:rPr>
              <a:t>  慷慨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 </a:t>
            </a:r>
            <a:r>
              <a:rPr lang="zh-CN" altLang="en-US" dirty="0" smtClean="0">
                <a:solidFill>
                  <a:srgbClr val="FFC000"/>
                </a:solidFill>
              </a:rPr>
              <a:t>善良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  </a:t>
            </a:r>
            <a:r>
              <a:rPr lang="zh-CN" altLang="en-US" dirty="0" smtClean="0">
                <a:solidFill>
                  <a:srgbClr val="FFC000"/>
                </a:solidFill>
              </a:rPr>
              <a:t>勇气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 </a:t>
            </a:r>
            <a:r>
              <a:rPr lang="zh-CN" altLang="en-US" dirty="0" smtClean="0">
                <a:solidFill>
                  <a:srgbClr val="FFC000"/>
                </a:solidFill>
              </a:rPr>
              <a:t>和平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 </a:t>
            </a:r>
            <a:r>
              <a:rPr lang="zh-CN" altLang="en-US" dirty="0" smtClean="0">
                <a:solidFill>
                  <a:srgbClr val="FFC000"/>
                </a:solidFill>
              </a:rPr>
              <a:t>爱心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altLang="zh-CN" dirty="0" smtClean="0">
                <a:solidFill>
                  <a:srgbClr val="FFC000"/>
                </a:solidFill>
              </a:rPr>
              <a:t>  </a:t>
            </a:r>
            <a:r>
              <a:rPr lang="zh-CN" altLang="en-US" dirty="0" smtClean="0">
                <a:solidFill>
                  <a:srgbClr val="FFC000"/>
                </a:solidFill>
              </a:rPr>
              <a:t>友爱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FFC000"/>
                </a:solidFill>
              </a:rPr>
              <a:t>  </a:t>
            </a:r>
            <a:r>
              <a:rPr lang="zh-CN" altLang="en-US" dirty="0" smtClean="0">
                <a:solidFill>
                  <a:srgbClr val="FFC000"/>
                </a:solidFill>
              </a:rPr>
              <a:t>同情</a:t>
            </a:r>
            <a:r>
              <a:rPr lang="en-US" dirty="0" smtClean="0">
                <a:solidFill>
                  <a:srgbClr val="FFC000"/>
                </a:solidFill>
              </a:rPr>
              <a:t>  </a:t>
            </a:r>
            <a:r>
              <a:rPr lang="zh-CN" altLang="en-US" dirty="0" smtClean="0">
                <a:solidFill>
                  <a:srgbClr val="FFC000"/>
                </a:solidFill>
              </a:rPr>
              <a:t>节约   尊重   体贴</a:t>
            </a:r>
            <a:endParaRPr lang="en-US" altLang="zh-CN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0033CC"/>
                </a:solidFill>
              </a:rPr>
              <a:t>2</a:t>
            </a:r>
            <a:r>
              <a:rPr lang="zh-CN" altLang="en-US" dirty="0" smtClean="0">
                <a:solidFill>
                  <a:srgbClr val="0033CC"/>
                </a:solidFill>
              </a:rPr>
              <a:t>、学会发现、寻找学生和自己身上的五个美德：</a:t>
            </a:r>
            <a:endParaRPr lang="en-US" altLang="zh-CN" dirty="0" smtClean="0">
              <a:solidFill>
                <a:srgbClr val="0033CC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0033CC"/>
                </a:solidFill>
              </a:rPr>
              <a:t>      抓住契机，学会慷慨赞美，长善救失</a:t>
            </a:r>
            <a:endParaRPr lang="en-US" altLang="zh-CN" dirty="0" smtClean="0">
              <a:solidFill>
                <a:srgbClr val="0033CC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0033CC"/>
                </a:solidFill>
              </a:rPr>
              <a:t>3</a:t>
            </a:r>
            <a:r>
              <a:rPr lang="zh-CN" altLang="en-US" dirty="0" smtClean="0">
                <a:solidFill>
                  <a:srgbClr val="0033CC"/>
                </a:solidFill>
              </a:rPr>
              <a:t>、生活中处处应用美德名词，人见人爱</a:t>
            </a:r>
            <a:r>
              <a:rPr lang="en-US" altLang="zh-CN" dirty="0" smtClean="0">
                <a:solidFill>
                  <a:srgbClr val="0033CC"/>
                </a:solidFill>
              </a:rPr>
              <a:t>——</a:t>
            </a:r>
            <a:r>
              <a:rPr lang="zh-CN" altLang="en-US" dirty="0" smtClean="0">
                <a:solidFill>
                  <a:srgbClr val="0033CC"/>
                </a:solidFill>
              </a:rPr>
              <a:t>德润身心（</a:t>
            </a:r>
            <a:r>
              <a:rPr lang="zh-CN" altLang="en-US" dirty="0" smtClean="0">
                <a:solidFill>
                  <a:srgbClr val="FFC000"/>
                </a:solidFill>
              </a:rPr>
              <a:t>水知道答案</a:t>
            </a:r>
            <a:r>
              <a:rPr lang="zh-CN" altLang="en-US" dirty="0" smtClean="0">
                <a:solidFill>
                  <a:srgbClr val="0033CC"/>
                </a:solidFill>
              </a:rPr>
              <a:t>）</a:t>
            </a:r>
            <a:endParaRPr lang="zh-CN" altLang="en-US" dirty="0" smtClean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策略二：运用美德语言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285860"/>
            <a:ext cx="7498080" cy="4800600"/>
          </a:xfrm>
        </p:spPr>
        <p:txBody>
          <a:bodyPr>
            <a:normAutofit/>
          </a:bodyPr>
          <a:lstStyle/>
          <a:p>
            <a:pPr marL="596900" indent="-514350">
              <a:buNone/>
            </a:pPr>
            <a:r>
              <a:rPr lang="zh-CN" altLang="en-US" dirty="0" smtClean="0">
                <a:solidFill>
                  <a:srgbClr val="0033CC"/>
                </a:solidFill>
              </a:rPr>
              <a:t>美德名词身心（</a:t>
            </a:r>
            <a:r>
              <a:rPr lang="zh-CN" altLang="en-US" dirty="0" smtClean="0">
                <a:solidFill>
                  <a:srgbClr val="FFC000"/>
                </a:solidFill>
              </a:rPr>
              <a:t>水知道答案</a:t>
            </a:r>
            <a:r>
              <a:rPr lang="zh-CN" altLang="en-US" dirty="0" smtClean="0">
                <a:solidFill>
                  <a:srgbClr val="0033CC"/>
                </a:solidFill>
              </a:rPr>
              <a:t>）</a:t>
            </a:r>
            <a:endParaRPr lang="zh-CN" altLang="en-US" dirty="0" smtClean="0">
              <a:solidFill>
                <a:srgbClr val="0033CC"/>
              </a:solidFill>
            </a:endParaRPr>
          </a:p>
        </p:txBody>
      </p:sp>
      <p:pic>
        <p:nvPicPr>
          <p:cNvPr id="4" name="图片 3" descr="ai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57364"/>
            <a:ext cx="5156196" cy="3452810"/>
          </a:xfrm>
          <a:prstGeom prst="rect">
            <a:avLst/>
          </a:prstGeom>
        </p:spPr>
      </p:pic>
      <p:pic>
        <p:nvPicPr>
          <p:cNvPr id="5" name="图片 4" descr="taoya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9875" y="3429000"/>
            <a:ext cx="4164125" cy="2778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练习美德歌曲，体悟美德真意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96900" indent="-514350">
              <a:buNone/>
            </a:pPr>
            <a:r>
              <a:rPr lang="en-US" altLang="zh-CN" dirty="0" smtClean="0">
                <a:solidFill>
                  <a:srgbClr val="0033CC"/>
                </a:solidFill>
              </a:rPr>
              <a:t>1</a:t>
            </a:r>
            <a:r>
              <a:rPr lang="zh-CN" altLang="en-US" dirty="0" smtClean="0">
                <a:solidFill>
                  <a:srgbClr val="0033CC"/>
                </a:solidFill>
              </a:rPr>
              <a:t>、</a:t>
            </a:r>
            <a:r>
              <a:rPr lang="zh-CN" altLang="en-US" dirty="0" smtClean="0">
                <a:solidFill>
                  <a:srgbClr val="0033CC"/>
                </a:solidFill>
                <a:hlinkClick r:id="rId1" action="ppaction://hlinksldjump"/>
              </a:rPr>
              <a:t>感恩</a:t>
            </a:r>
            <a:endParaRPr lang="en-US" altLang="zh-CN" dirty="0" smtClean="0">
              <a:solidFill>
                <a:srgbClr val="0033CC"/>
              </a:solidFill>
            </a:endParaRPr>
          </a:p>
          <a:p>
            <a:pPr marL="596900" indent="-514350">
              <a:buNone/>
            </a:pPr>
            <a:r>
              <a:rPr lang="en-US" altLang="zh-CN" dirty="0" smtClean="0">
                <a:solidFill>
                  <a:srgbClr val="0033CC"/>
                </a:solidFill>
              </a:rPr>
              <a:t>2</a:t>
            </a:r>
            <a:r>
              <a:rPr lang="zh-CN" altLang="en-US" dirty="0" smtClean="0">
                <a:solidFill>
                  <a:srgbClr val="0033CC"/>
                </a:solidFill>
              </a:rPr>
              <a:t>、</a:t>
            </a:r>
            <a:r>
              <a:rPr lang="zh-CN" altLang="en-US" dirty="0" smtClean="0">
                <a:solidFill>
                  <a:srgbClr val="0033CC"/>
                </a:solidFill>
                <a:hlinkClick r:id="rId2" action="ppaction://hlinksldjump"/>
              </a:rPr>
              <a:t>诚实</a:t>
            </a:r>
            <a:endParaRPr lang="en-US" altLang="zh-CN" dirty="0" smtClean="0">
              <a:solidFill>
                <a:srgbClr val="0033CC"/>
              </a:solidFill>
            </a:endParaRPr>
          </a:p>
          <a:p>
            <a:pPr marL="596900" indent="-514350">
              <a:buNone/>
            </a:pPr>
            <a:r>
              <a:rPr lang="en-US" altLang="zh-CN" dirty="0" smtClean="0">
                <a:solidFill>
                  <a:srgbClr val="0033CC"/>
                </a:solidFill>
              </a:rPr>
              <a:t>3</a:t>
            </a:r>
            <a:r>
              <a:rPr lang="zh-CN" altLang="en-US" dirty="0" smtClean="0">
                <a:solidFill>
                  <a:srgbClr val="0033CC"/>
                </a:solidFill>
              </a:rPr>
              <a:t>、</a:t>
            </a:r>
            <a:r>
              <a:rPr lang="zh-CN" altLang="en-US" dirty="0" smtClean="0">
                <a:solidFill>
                  <a:srgbClr val="0033CC"/>
                </a:solidFill>
                <a:hlinkClick r:id="rId3" action="ppaction://hlinksldjump"/>
              </a:rPr>
              <a:t>帮助</a:t>
            </a:r>
            <a:endParaRPr lang="en-US" altLang="zh-CN" dirty="0" smtClean="0">
              <a:solidFill>
                <a:srgbClr val="0033CC"/>
              </a:solidFill>
            </a:endParaRPr>
          </a:p>
          <a:p>
            <a:pPr marL="596900" indent="-514350">
              <a:buNone/>
            </a:pPr>
            <a:endParaRPr lang="en-US" altLang="zh-CN" dirty="0" smtClean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7498080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4400" dirty="0" smtClean="0"/>
              <a:t>感恩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857232"/>
            <a:ext cx="7498080" cy="4800600"/>
          </a:xfrm>
        </p:spPr>
        <p:txBody>
          <a:bodyPr>
            <a:normAutofit/>
          </a:bodyPr>
          <a:lstStyle/>
          <a:p>
            <a:pPr lvl="0"/>
            <a:r>
              <a:rPr lang="zh-CN" altLang="en-US" sz="4000" dirty="0" smtClean="0"/>
              <a:t>成功时须慷慨 逆境中要感谢</a:t>
            </a:r>
            <a:endParaRPr lang="zh-CN" altLang="en-US" sz="4000" dirty="0" smtClean="0"/>
          </a:p>
          <a:p>
            <a:pPr lvl="0"/>
            <a:r>
              <a:rPr lang="en-US" sz="4000" dirty="0" smtClean="0"/>
              <a:t>Be generous in prosperity</a:t>
            </a:r>
            <a:endParaRPr lang="zh-CN" altLang="en-US" sz="4000" dirty="0" smtClean="0"/>
          </a:p>
          <a:p>
            <a:pPr lvl="0">
              <a:buNone/>
            </a:pPr>
            <a:r>
              <a:rPr lang="en-US" sz="4000" dirty="0" smtClean="0"/>
              <a:t>  and thankful in adversity</a:t>
            </a:r>
            <a:endParaRPr lang="zh-CN" altLang="en-US" sz="4000" dirty="0" smtClean="0"/>
          </a:p>
          <a:p>
            <a:pPr>
              <a:buNone/>
            </a:pPr>
            <a:br>
              <a:rPr lang="en-US" b="1" dirty="0" smtClean="0"/>
            </a:br>
            <a:endParaRPr lang="zh-CN" altLang="en-US" dirty="0" smtClean="0"/>
          </a:p>
          <a:p>
            <a:pPr marL="596900" indent="-514350">
              <a:buNone/>
            </a:pPr>
            <a:endParaRPr lang="en-US" altLang="zh-CN" dirty="0" smtClean="0">
              <a:solidFill>
                <a:srgbClr val="0033CC"/>
              </a:solidFill>
            </a:endParaRPr>
          </a:p>
        </p:txBody>
      </p:sp>
      <p:pic>
        <p:nvPicPr>
          <p:cNvPr id="5" name="ganen_baofeng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428728" y="2786058"/>
            <a:ext cx="5143536" cy="38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7498080" cy="1143000"/>
          </a:xfrm>
        </p:spPr>
        <p:txBody>
          <a:bodyPr/>
          <a:lstStyle/>
          <a:p>
            <a:r>
              <a:rPr lang="zh-CN" altLang="en-US" dirty="0" smtClean="0"/>
              <a:t>诚实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472" y="857232"/>
            <a:ext cx="7498080" cy="4800600"/>
          </a:xfrm>
        </p:spPr>
        <p:txBody>
          <a:bodyPr>
            <a:normAutofit/>
          </a:bodyPr>
          <a:lstStyle/>
          <a:p>
            <a:r>
              <a:rPr lang="zh-CN" altLang="en-US" sz="4000" dirty="0" smtClean="0">
                <a:solidFill>
                  <a:schemeClr val="accent1"/>
                </a:solidFill>
              </a:rPr>
              <a:t>诚实是人类一切美德的基础</a:t>
            </a:r>
            <a:endParaRPr lang="en-US" altLang="zh-CN" sz="4000" dirty="0" smtClean="0">
              <a:solidFill>
                <a:schemeClr val="accent1"/>
              </a:solidFill>
            </a:endParaRPr>
          </a:p>
          <a:p>
            <a:r>
              <a:rPr lang="en-US" sz="4000" dirty="0" smtClean="0">
                <a:solidFill>
                  <a:schemeClr val="accent1"/>
                </a:solidFill>
              </a:rPr>
              <a:t>T</a:t>
            </a:r>
            <a:r>
              <a:rPr lang="en-US" altLang="zh-CN" sz="4000" dirty="0" smtClean="0">
                <a:solidFill>
                  <a:schemeClr val="accent1"/>
                </a:solidFill>
              </a:rPr>
              <a:t>r</a:t>
            </a:r>
            <a:r>
              <a:rPr lang="en-US" sz="4000" dirty="0" smtClean="0">
                <a:solidFill>
                  <a:schemeClr val="accent1"/>
                </a:solidFill>
              </a:rPr>
              <a:t>uthfulness is the foundation</a:t>
            </a:r>
            <a:br>
              <a:rPr lang="en-US" sz="4000" dirty="0" smtClean="0">
                <a:solidFill>
                  <a:schemeClr val="accent1"/>
                </a:solidFill>
              </a:rPr>
            </a:br>
            <a:r>
              <a:rPr lang="en-US" sz="4000" dirty="0" smtClean="0">
                <a:solidFill>
                  <a:schemeClr val="accent1"/>
                </a:solidFill>
              </a:rPr>
              <a:t>of all human virtues</a:t>
            </a:r>
            <a:br>
              <a:rPr lang="en-US" sz="4000" dirty="0" smtClean="0"/>
            </a:br>
            <a:r>
              <a:rPr lang="en-US" sz="4000" dirty="0" smtClean="0"/>
              <a:t> </a:t>
            </a:r>
            <a:br>
              <a:rPr lang="en-US" b="1" dirty="0" smtClean="0"/>
            </a:br>
            <a:endParaRPr lang="zh-CN" altLang="en-US" dirty="0" smtClean="0"/>
          </a:p>
          <a:p>
            <a:pPr marL="596900" indent="-514350">
              <a:buNone/>
            </a:pPr>
            <a:endParaRPr lang="en-US" altLang="zh-CN" dirty="0" smtClean="0">
              <a:solidFill>
                <a:srgbClr val="0033CC"/>
              </a:solidFill>
            </a:endParaRPr>
          </a:p>
        </p:txBody>
      </p:sp>
      <p:pic>
        <p:nvPicPr>
          <p:cNvPr id="4" name="chengshi_baofeng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643042" y="2786058"/>
            <a:ext cx="5286412" cy="396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7498080" cy="1143000"/>
          </a:xfrm>
        </p:spPr>
        <p:txBody>
          <a:bodyPr>
            <a:normAutofit fontScale="90000"/>
          </a:bodyPr>
          <a:lstStyle/>
          <a:p>
            <a:pPr lvl="0"/>
            <a:r>
              <a:rPr lang="zh-CN" altLang="en-US" sz="4400" dirty="0" smtClean="0"/>
              <a:t>帮助</a:t>
            </a:r>
            <a:br>
              <a:rPr lang="zh-CN" altLang="en-US" sz="4400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472" y="642918"/>
            <a:ext cx="7498080" cy="4800600"/>
          </a:xfrm>
        </p:spPr>
        <p:txBody>
          <a:bodyPr>
            <a:normAutofit/>
          </a:bodyPr>
          <a:lstStyle/>
          <a:p>
            <a:pPr lvl="0"/>
            <a:r>
              <a:rPr lang="zh-CN" altLang="en-US" sz="4000" dirty="0" smtClean="0">
                <a:solidFill>
                  <a:schemeClr val="accent1"/>
                </a:solidFill>
              </a:rPr>
              <a:t>你活着是为了做好事和给别人快乐</a:t>
            </a:r>
            <a:endParaRPr lang="zh-CN" altLang="en-US" sz="4000" dirty="0" smtClean="0">
              <a:solidFill>
                <a:schemeClr val="accent1"/>
              </a:solidFill>
            </a:endParaRPr>
          </a:p>
          <a:p>
            <a:pPr lvl="0"/>
            <a:r>
              <a:rPr lang="en-US" sz="4000" dirty="0" smtClean="0">
                <a:solidFill>
                  <a:schemeClr val="accent1"/>
                </a:solidFill>
              </a:rPr>
              <a:t>You live to do good and to bring happiness to others</a:t>
            </a:r>
            <a:endParaRPr lang="zh-CN" altLang="en-US" sz="4000" dirty="0" smtClean="0">
              <a:solidFill>
                <a:schemeClr val="accent1"/>
              </a:solidFill>
            </a:endParaRPr>
          </a:p>
          <a:p>
            <a:pPr>
              <a:buNone/>
            </a:pPr>
            <a:br>
              <a:rPr lang="en-US" sz="4000" dirty="0" smtClean="0"/>
            </a:br>
            <a:r>
              <a:rPr lang="en-US" sz="4000" dirty="0" smtClean="0"/>
              <a:t> </a:t>
            </a:r>
            <a:br>
              <a:rPr lang="en-US" b="1" dirty="0" smtClean="0"/>
            </a:br>
            <a:endParaRPr lang="zh-CN" altLang="en-US" dirty="0" smtClean="0"/>
          </a:p>
          <a:p>
            <a:pPr marL="596900" indent="-514350">
              <a:buNone/>
            </a:pPr>
            <a:endParaRPr lang="en-US" altLang="zh-CN" dirty="0" smtClean="0">
              <a:solidFill>
                <a:srgbClr val="0033CC"/>
              </a:solidFill>
            </a:endParaRPr>
          </a:p>
        </p:txBody>
      </p:sp>
      <p:pic>
        <p:nvPicPr>
          <p:cNvPr id="4" name="bangzhu_baofeng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714480" y="3161083"/>
            <a:ext cx="4929222" cy="36969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策略三：制定明确的规则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solidFill>
                  <a:srgbClr val="3333FF"/>
                </a:solidFill>
              </a:rPr>
              <a:t>      </a:t>
            </a:r>
            <a:r>
              <a:rPr lang="zh-CN" altLang="en-US" b="1" dirty="0" smtClean="0">
                <a:solidFill>
                  <a:srgbClr val="FF0000"/>
                </a:solidFill>
              </a:rPr>
              <a:t>建立以美德为基础的班规，目的是为了唤起学生的美德。</a:t>
            </a:r>
            <a:endParaRPr lang="zh-CN" altLang="en-US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dirty="0" smtClean="0"/>
              <a:t>以下是设定有效班规的几条原则：</a:t>
            </a:r>
            <a:r>
              <a:rPr lang="en-US" dirty="0" smtClean="0"/>
              <a:t>	</a:t>
            </a:r>
            <a:endParaRPr lang="zh-CN" altLang="en-US" dirty="0" smtClean="0"/>
          </a:p>
          <a:p>
            <a:r>
              <a:rPr lang="zh-CN" altLang="en-US" b="1" dirty="0" smtClean="0">
                <a:solidFill>
                  <a:srgbClr val="3333FF"/>
                </a:solidFill>
              </a:rPr>
              <a:t>适度：每次设定班规不超过</a:t>
            </a:r>
            <a:r>
              <a:rPr lang="en-US" altLang="zh-CN" b="1" dirty="0" smtClean="0">
                <a:solidFill>
                  <a:srgbClr val="3333FF"/>
                </a:solidFill>
              </a:rPr>
              <a:t>5—6</a:t>
            </a:r>
            <a:r>
              <a:rPr lang="zh-CN" altLang="en-US" b="1" dirty="0" smtClean="0">
                <a:solidFill>
                  <a:srgbClr val="3333FF"/>
                </a:solidFill>
              </a:rPr>
              <a:t>条</a:t>
            </a:r>
            <a:endParaRPr lang="zh-CN" altLang="en-US" b="1" dirty="0" smtClean="0">
              <a:solidFill>
                <a:srgbClr val="3333FF"/>
              </a:solidFill>
            </a:endParaRPr>
          </a:p>
          <a:p>
            <a:r>
              <a:rPr lang="zh-CN" altLang="en-US" b="1" dirty="0" smtClean="0">
                <a:solidFill>
                  <a:srgbClr val="3333FF"/>
                </a:solidFill>
              </a:rPr>
              <a:t>具体：你所设立的班规必须满足你的班级的具体需要</a:t>
            </a:r>
            <a:endParaRPr lang="zh-CN" altLang="en-US" b="1" dirty="0" smtClean="0">
              <a:solidFill>
                <a:srgbClr val="3333FF"/>
              </a:solidFill>
            </a:endParaRPr>
          </a:p>
          <a:p>
            <a:r>
              <a:rPr lang="zh-CN" altLang="en-US" b="1" dirty="0" smtClean="0">
                <a:solidFill>
                  <a:srgbClr val="3333FF"/>
                </a:solidFill>
              </a:rPr>
              <a:t>班规必须用肯定句陈述，并建立在美德基础上</a:t>
            </a:r>
            <a:endParaRPr lang="zh-CN" altLang="en-US" b="1" dirty="0" smtClean="0">
              <a:solidFill>
                <a:srgbClr val="3333FF"/>
              </a:solidFill>
            </a:endParaRPr>
          </a:p>
          <a:p>
            <a:r>
              <a:rPr lang="zh-CN" altLang="en-US" b="1" dirty="0" smtClean="0">
                <a:solidFill>
                  <a:srgbClr val="3333FF"/>
                </a:solidFill>
              </a:rPr>
              <a:t>设立具体的、适当的处罚措施（罪罚相当）</a:t>
            </a:r>
            <a:endParaRPr lang="zh-CN" altLang="en-US" b="1" dirty="0" smtClean="0">
              <a:solidFill>
                <a:srgbClr val="3333FF"/>
              </a:solidFill>
            </a:endParaRPr>
          </a:p>
          <a:p>
            <a:r>
              <a:rPr lang="zh-CN" altLang="en-US" b="1" dirty="0" smtClean="0">
                <a:solidFill>
                  <a:srgbClr val="3333FF"/>
                </a:solidFill>
              </a:rPr>
              <a:t>处罚措施要有教育性而非惩罚性，要有补救性而非报复性。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7498080" cy="1143000"/>
          </a:xfrm>
        </p:spPr>
        <p:txBody>
          <a:bodyPr>
            <a:normAutofit/>
          </a:bodyPr>
          <a:lstStyle/>
          <a:p>
            <a:r>
              <a:rPr lang="zh-CN" altLang="en-US" sz="4000" dirty="0" smtClean="0">
                <a:solidFill>
                  <a:schemeClr val="accent1"/>
                </a:solidFill>
              </a:rPr>
              <a:t>教育的根本任务是什么？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71612"/>
            <a:ext cx="5857916" cy="4800600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hlinkClick r:id="rId1" action="ppaction://hlinkfile"/>
              </a:rPr>
              <a:t>十八大：“把立德、树人作为教育的根本任务，</a:t>
            </a:r>
            <a:r>
              <a:rPr lang="en-US" altLang="zh-CN" sz="2800" b="1" dirty="0" smtClean="0">
                <a:solidFill>
                  <a:srgbClr val="0000FF"/>
                </a:solidFill>
                <a:hlinkClick r:id="rId1" action="ppaction://hlinkfile"/>
              </a:rPr>
              <a:t>……</a:t>
            </a:r>
            <a:r>
              <a:rPr lang="zh-CN" altLang="en-US" sz="2800" b="1" dirty="0" smtClean="0">
                <a:solidFill>
                  <a:srgbClr val="0000FF"/>
                </a:solidFill>
                <a:hlinkClick r:id="rId1" action="ppaction://hlinkfile"/>
              </a:rPr>
              <a:t>”</a:t>
            </a:r>
            <a:endParaRPr lang="en-US" altLang="zh-CN" sz="2800" b="1" dirty="0" smtClean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3357562"/>
            <a:ext cx="48577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</a:rPr>
              <a:t>立德树人，是指在以德为先、为统帅、为灵魂的前提下，通过“德”的内涵与本质，以德的品格与能量塑造德才兼备的人才。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策略四：</a:t>
            </a:r>
            <a:r>
              <a:rPr lang="zh-CN" altLang="en-US" sz="4400" dirty="0" smtClean="0">
                <a:solidFill>
                  <a:srgbClr val="008000"/>
                </a:solidFill>
              </a:rPr>
              <a:t>尊重心灵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尊重心灵即尊重生命、敬畏生命。</a:t>
            </a:r>
            <a:endParaRPr lang="zh-CN" altLang="en-US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3333FF"/>
                </a:solidFill>
              </a:rPr>
              <a:t>1</a:t>
            </a:r>
            <a:r>
              <a:rPr lang="zh-CN" altLang="en-US" b="1" dirty="0" smtClean="0">
                <a:solidFill>
                  <a:srgbClr val="3333FF"/>
                </a:solidFill>
              </a:rPr>
              <a:t>、教师语言禁忌：</a:t>
            </a:r>
            <a:endParaRPr lang="en-US" altLang="zh-CN" b="1" dirty="0" smtClean="0">
              <a:solidFill>
                <a:srgbClr val="3333FF"/>
              </a:solidFill>
            </a:endParaRPr>
          </a:p>
          <a:p>
            <a:r>
              <a:rPr lang="zh-CN" altLang="en-US" b="1" dirty="0" smtClean="0">
                <a:solidFill>
                  <a:srgbClr val="FFC000"/>
                </a:solidFill>
              </a:rPr>
              <a:t>你又</a:t>
            </a:r>
            <a:r>
              <a:rPr lang="en-US" altLang="zh-CN" b="1" dirty="0" smtClean="0">
                <a:solidFill>
                  <a:srgbClr val="FFC000"/>
                </a:solidFill>
              </a:rPr>
              <a:t>……</a:t>
            </a:r>
            <a:endParaRPr lang="en-US" altLang="zh-CN" b="1" dirty="0" smtClean="0">
              <a:solidFill>
                <a:srgbClr val="FFC000"/>
              </a:solidFill>
            </a:endParaRPr>
          </a:p>
          <a:p>
            <a:r>
              <a:rPr lang="zh-CN" altLang="en-US" b="1" dirty="0" smtClean="0">
                <a:solidFill>
                  <a:srgbClr val="FFC000"/>
                </a:solidFill>
              </a:rPr>
              <a:t>你总是</a:t>
            </a:r>
            <a:r>
              <a:rPr lang="en-US" altLang="zh-CN" b="1" dirty="0" smtClean="0">
                <a:solidFill>
                  <a:srgbClr val="FFC000"/>
                </a:solidFill>
              </a:rPr>
              <a:t>……</a:t>
            </a:r>
            <a:endParaRPr lang="en-US" altLang="zh-CN" b="1" dirty="0" smtClean="0">
              <a:solidFill>
                <a:srgbClr val="FFC000"/>
              </a:solidFill>
            </a:endParaRPr>
          </a:p>
          <a:p>
            <a:r>
              <a:rPr lang="zh-CN" altLang="en-US" b="1" dirty="0" smtClean="0">
                <a:solidFill>
                  <a:srgbClr val="FFC000"/>
                </a:solidFill>
              </a:rPr>
              <a:t>我都说了多少次了</a:t>
            </a:r>
            <a:endParaRPr lang="zh-CN" altLang="en-US" b="1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3333FF"/>
                </a:solidFill>
              </a:rPr>
              <a:t>2</a:t>
            </a:r>
            <a:r>
              <a:rPr lang="zh-CN" altLang="en-US" b="1" dirty="0" smtClean="0">
                <a:solidFill>
                  <a:srgbClr val="3333FF"/>
                </a:solidFill>
              </a:rPr>
              <a:t>、引导班级确立尊敬的班规，创造一个有目的、有尊严的生活环境。</a:t>
            </a:r>
            <a:endParaRPr lang="zh-CN" altLang="en-US" b="1" dirty="0" smtClean="0">
              <a:solidFill>
                <a:srgbClr val="3333FF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3333FF"/>
                </a:solidFill>
              </a:rPr>
              <a:t>3</a:t>
            </a:r>
            <a:r>
              <a:rPr lang="zh-CN" altLang="en-US" b="1" dirty="0" smtClean="0">
                <a:solidFill>
                  <a:srgbClr val="3333FF"/>
                </a:solidFill>
              </a:rPr>
              <a:t>、用特别的仪式来标志特别的时间</a:t>
            </a:r>
            <a:endParaRPr lang="en-US" altLang="zh-CN" b="1" dirty="0" smtClean="0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b="1" dirty="0" smtClean="0">
                <a:solidFill>
                  <a:srgbClr val="7030A0"/>
                </a:solidFill>
              </a:rPr>
              <a:t>反思与讨论：</a:t>
            </a:r>
            <a:endParaRPr lang="zh-CN" altLang="en-US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策略五：提供精神陪伴的艺术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《</a:t>
            </a:r>
            <a:r>
              <a:rPr lang="zh-CN" altLang="en-US" dirty="0" smtClean="0"/>
              <a:t>易经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的“兑”卦时说：“丽泽，兑。君子以朋友讲习。” 借两泽相连、相互润泽，比喻君子通过互相讲习而道德日进、学问日长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3333FF"/>
                </a:solidFill>
              </a:rPr>
              <a:t>1</a:t>
            </a:r>
            <a:r>
              <a:rPr lang="zh-CN" altLang="en-US" b="1" dirty="0" smtClean="0">
                <a:solidFill>
                  <a:srgbClr val="3333FF"/>
                </a:solidFill>
              </a:rPr>
              <a:t>、教育是精神活动，是精神感通的过程</a:t>
            </a:r>
            <a:endParaRPr lang="en-US" altLang="zh-CN" b="1" dirty="0" smtClean="0">
              <a:solidFill>
                <a:srgbClr val="3333FF"/>
              </a:solidFill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3333FF"/>
                </a:solidFill>
              </a:rPr>
              <a:t>2</a:t>
            </a:r>
            <a:r>
              <a:rPr lang="zh-CN" altLang="en-US" b="1" dirty="0" smtClean="0">
                <a:solidFill>
                  <a:srgbClr val="3333FF"/>
                </a:solidFill>
              </a:rPr>
              <a:t>、师生本是一体，班级也是一个整体，全身心的投入和陪伴能开启生命智慧，扩大生命格局，提升心性，长养德行，开启幸福人生之路</a:t>
            </a:r>
            <a:endParaRPr lang="en-US" altLang="zh-CN" b="1" dirty="0" smtClean="0">
              <a:solidFill>
                <a:srgbClr val="3333FF"/>
              </a:solidFill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3333FF"/>
                </a:solidFill>
              </a:rPr>
              <a:t>2</a:t>
            </a:r>
            <a:r>
              <a:rPr lang="zh-CN" altLang="en-US" b="1" dirty="0" smtClean="0">
                <a:solidFill>
                  <a:srgbClr val="3333FF"/>
                </a:solidFill>
              </a:rPr>
              <a:t>、打开心扉，精神陪伴，化腐朽为神奇（周宏）</a:t>
            </a:r>
            <a:endParaRPr lang="zh-CN" altLang="en-US" b="1" dirty="0" smtClean="0">
              <a:solidFill>
                <a:srgbClr val="3333FF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3333FF"/>
                </a:solidFill>
              </a:rPr>
              <a:t>3</a:t>
            </a:r>
            <a:r>
              <a:rPr lang="zh-CN" altLang="en-US" b="1" dirty="0" smtClean="0">
                <a:solidFill>
                  <a:srgbClr val="3333FF"/>
                </a:solidFill>
              </a:rPr>
              <a:t>、以美德做出讨论</a:t>
            </a:r>
            <a:endParaRPr lang="en-US" altLang="zh-CN" b="1" dirty="0" smtClean="0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b="1" dirty="0" smtClean="0">
                <a:solidFill>
                  <a:srgbClr val="7030A0"/>
                </a:solidFill>
              </a:rPr>
              <a:t>反思与讨论：</a:t>
            </a:r>
            <a:endParaRPr lang="zh-CN" altLang="en-US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短片反思：提供精神陪伴的艺术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7030A0"/>
                </a:solidFill>
                <a:hlinkClick r:id="rId1" action="ppaction://hlinkfile"/>
              </a:rPr>
              <a:t>陪伴就是全然的投入：眼对眼 心对心</a:t>
            </a:r>
            <a:endParaRPr lang="en-US" altLang="zh-CN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zh-CN" altLang="en-US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500034" y="142852"/>
            <a:ext cx="7051679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b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000" dirty="0">
                <a:solidFill>
                  <a:schemeClr val="tx2"/>
                </a:solidFill>
                <a:latin typeface="华文琥珀" pitchFamily="2" charset="-122"/>
                <a:ea typeface="华文琥珀" pitchFamily="2" charset="-122"/>
              </a:rPr>
              <a:t>教师在美德教育中的四个角色</a:t>
            </a:r>
            <a:endParaRPr lang="zh-CN" altLang="en-US" sz="4000" dirty="0">
              <a:solidFill>
                <a:schemeClr val="tx2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4" name="图片 3" descr="钻石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976" y="1643050"/>
            <a:ext cx="5376849" cy="3571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86380" y="371475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</a:rPr>
              <a:t>顾问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0694" y="192880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</a:rPr>
              <a:t>教育者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385762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</a:rPr>
              <a:t>引导者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178592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</a:rPr>
              <a:t>权威者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1428736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坚持使用美德语言</a:t>
            </a:r>
            <a:endParaRPr lang="zh-CN" altLang="en-US" sz="2800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3438" y="421481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黑体" panose="02010600030101010101" charset="-122"/>
                <a:ea typeface="黑体" panose="02010600030101010101" charset="-122"/>
              </a:rPr>
              <a:t>提供精神陪伴</a:t>
            </a:r>
            <a:endParaRPr lang="zh-CN" altLang="en-US" sz="28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71604" y="435769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黑体" panose="02010600030101010101" charset="-122"/>
                <a:ea typeface="黑体" panose="02010600030101010101" charset="-122"/>
              </a:rPr>
              <a:t>尊重心灵</a:t>
            </a:r>
            <a:endParaRPr lang="zh-CN" altLang="en-US" sz="28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100010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黑体" panose="02010600030101010101" charset="-122"/>
                <a:ea typeface="黑体" panose="02010600030101010101" charset="-122"/>
              </a:rPr>
              <a:t>制定明确规则</a:t>
            </a:r>
            <a:endParaRPr lang="zh-CN" altLang="en-US" sz="28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4857760"/>
            <a:ext cx="835824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教师在美德教育中的角色就像一颗钻石的诸多切割面，在某一角色中，教师可以把某一个策略作为他们的首要任务，而使用美德语言则是在每一个角色时都必须完成的任务。</a:t>
            </a:r>
            <a:endParaRPr lang="zh-CN" altLang="en-US" sz="2800" dirty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86446" y="121442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黑体" panose="02010600030101010101" charset="-122"/>
                <a:ea typeface="黑体" panose="02010600030101010101" charset="-122"/>
              </a:rPr>
              <a:t>识别教育时机</a:t>
            </a:r>
            <a:endParaRPr lang="zh-CN" altLang="en-US" sz="2800" dirty="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meideshu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0166" y="928670"/>
            <a:ext cx="5934100" cy="55416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844" y="285728"/>
            <a:ext cx="88024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在美德中练习美德，让美德之树枝繁叶茂，硕果累累！</a:t>
            </a:r>
            <a:endParaRPr lang="zh-CN" altLang="en-US" sz="28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教育有效的三个步骤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71612"/>
            <a:ext cx="5429288" cy="48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 smtClean="0">
                <a:solidFill>
                  <a:srgbClr val="3333FF"/>
                </a:solidFill>
              </a:rPr>
              <a:t>1</a:t>
            </a:r>
            <a:r>
              <a:rPr lang="zh-CN" altLang="en-US" b="1" dirty="0" smtClean="0">
                <a:solidFill>
                  <a:srgbClr val="3333FF"/>
                </a:solidFill>
              </a:rPr>
              <a:t>、理上明</a:t>
            </a:r>
            <a:endParaRPr lang="en-US" altLang="zh-CN" b="1" dirty="0" smtClean="0">
              <a:solidFill>
                <a:srgbClr val="3333FF"/>
              </a:solidFill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3333FF"/>
                </a:solidFill>
              </a:rPr>
              <a:t>2</a:t>
            </a:r>
            <a:r>
              <a:rPr lang="zh-CN" altLang="en-US" b="1" dirty="0" smtClean="0">
                <a:solidFill>
                  <a:srgbClr val="3333FF"/>
                </a:solidFill>
              </a:rPr>
              <a:t>、事上行</a:t>
            </a:r>
            <a:endParaRPr lang="en-US" altLang="zh-CN" b="1" dirty="0" smtClean="0">
              <a:solidFill>
                <a:srgbClr val="3333FF"/>
              </a:solidFill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3333FF"/>
                </a:solidFill>
              </a:rPr>
              <a:t>3</a:t>
            </a:r>
            <a:r>
              <a:rPr lang="zh-CN" altLang="en-US" b="1" dirty="0" smtClean="0">
                <a:solidFill>
                  <a:srgbClr val="3333FF"/>
                </a:solidFill>
              </a:rPr>
              <a:t>、心上通</a:t>
            </a:r>
            <a:endParaRPr lang="en-US" altLang="zh-CN" b="1" dirty="0" smtClean="0">
              <a:solidFill>
                <a:srgbClr val="3333FF"/>
              </a:solidFill>
            </a:endParaRPr>
          </a:p>
          <a:p>
            <a:pPr marL="0" indent="0">
              <a:buNone/>
            </a:pPr>
            <a:endParaRPr lang="en-US" altLang="zh-CN" b="1" dirty="0" smtClean="0">
              <a:solidFill>
                <a:srgbClr val="3333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596" y="4000504"/>
            <a:ext cx="55006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rgbClr val="0F6FC6"/>
              </a:buClr>
              <a:buSzPct val="80000"/>
            </a:pPr>
            <a:r>
              <a:rPr lang="zh-CN" altLang="en-US" sz="3200" b="1" dirty="0" smtClean="0">
                <a:solidFill>
                  <a:srgbClr val="C00000"/>
                </a:solidFill>
                <a:latin typeface="Gill Sans MT"/>
                <a:ea typeface="华文中宋"/>
              </a:rPr>
              <a:t>明白一千个真理不如实践一个真理更有效。</a:t>
            </a:r>
            <a:endParaRPr lang="zh-CN" altLang="en-US" sz="3200" b="1" dirty="0" smtClean="0">
              <a:solidFill>
                <a:srgbClr val="C00000"/>
              </a:solidFill>
              <a:latin typeface="Gill Sans MT"/>
              <a:ea typeface="华文中宋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000528"/>
          </a:xfrm>
        </p:spPr>
        <p:txBody>
          <a:bodyPr>
            <a:normAutofit fontScale="92500" lnSpcReduction="10000"/>
          </a:bodyPr>
          <a:lstStyle/>
          <a:p>
            <a:pPr marL="0" indent="342900">
              <a:lnSpc>
                <a:spcPct val="110000"/>
              </a:lnSpc>
              <a:spcBef>
                <a:spcPts val="0"/>
              </a:spcBef>
              <a:buNone/>
            </a:pPr>
            <a:r>
              <a:rPr lang="zh-CN" altLang="en-US" dirty="0" smtClean="0"/>
              <a:t>“问渠那得清如许，为有源头活水来”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0000CC"/>
                </a:solidFill>
              </a:rPr>
              <a:t>也许岁月会改变山河。但人类有一种精神将永远也不会改变，那就是崇高，道义与担当！</a:t>
            </a:r>
            <a:endParaRPr lang="zh-CN" altLang="en-US" dirty="0" smtClean="0">
              <a:solidFill>
                <a:srgbClr val="0000CC"/>
              </a:solidFill>
            </a:endParaRPr>
          </a:p>
          <a:p>
            <a:r>
              <a:rPr lang="zh-CN" altLang="en-US" dirty="0" smtClean="0">
                <a:solidFill>
                  <a:srgbClr val="0000CC"/>
                </a:solidFill>
              </a:rPr>
              <a:t>二十年后，当我们回首往事时，因为我们曾经为我们的家族、为我们的学校做了一个正确的选择而倍感骄傲和自豪！</a:t>
            </a:r>
            <a:endParaRPr lang="en-US" altLang="zh-CN" dirty="0" smtClean="0">
              <a:solidFill>
                <a:srgbClr val="0000CC"/>
              </a:solidFill>
            </a:endParaRPr>
          </a:p>
          <a:p>
            <a:r>
              <a:rPr lang="zh-CN" altLang="en-US" dirty="0" smtClean="0">
                <a:solidFill>
                  <a:srgbClr val="0000CC"/>
                </a:solidFill>
              </a:rPr>
              <a:t>让我们一起“撸起袖子” 为真正的传道授业解惑而行动吧！</a:t>
            </a:r>
            <a:r>
              <a:rPr lang="zh-CN" altLang="en-US" sz="5400" dirty="0" smtClean="0">
                <a:solidFill>
                  <a:srgbClr val="00B050"/>
                </a:solidFill>
              </a:rPr>
              <a:t>               </a:t>
            </a:r>
            <a:endParaRPr lang="zh-CN" altLang="en-US" sz="5400" dirty="0">
              <a:solidFill>
                <a:srgbClr val="00B05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28926" y="5572140"/>
            <a:ext cx="284885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谢谢！</a:t>
            </a:r>
            <a:endParaRPr lang="zh-CN" altLang="en-US" sz="6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为什么习主席提出以德治国？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71612"/>
            <a:ext cx="7429552" cy="48006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3333FF"/>
                </a:solidFill>
              </a:rPr>
              <a:t>以德治国，以德治家，以德治身</a:t>
            </a:r>
            <a:endParaRPr lang="en-US" altLang="zh-CN" dirty="0" smtClean="0">
              <a:solidFill>
                <a:srgbClr val="3333FF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3333FF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rgbClr val="3333FF"/>
                </a:solidFill>
              </a:rPr>
              <a:t>《</a:t>
            </a:r>
            <a:r>
              <a:rPr lang="zh-CN" altLang="en-US" dirty="0" smtClean="0">
                <a:solidFill>
                  <a:srgbClr val="3333FF"/>
                </a:solidFill>
              </a:rPr>
              <a:t>论语</a:t>
            </a:r>
            <a:r>
              <a:rPr lang="en-US" altLang="zh-CN" dirty="0" smtClean="0">
                <a:solidFill>
                  <a:srgbClr val="3333FF"/>
                </a:solidFill>
              </a:rPr>
              <a:t>》</a:t>
            </a:r>
            <a:r>
              <a:rPr lang="zh-CN" altLang="en-US" dirty="0" smtClean="0">
                <a:solidFill>
                  <a:srgbClr val="3333FF"/>
                </a:solidFill>
              </a:rPr>
              <a:t>道之以德齐之以礼，有耻且格。</a:t>
            </a:r>
            <a:endParaRPr lang="en-US" altLang="zh-CN" dirty="0" smtClean="0">
              <a:solidFill>
                <a:srgbClr val="3333FF"/>
              </a:solidFill>
            </a:endParaRPr>
          </a:p>
          <a:p>
            <a:pPr>
              <a:buNone/>
            </a:pPr>
            <a:endParaRPr lang="en-US" altLang="zh-CN" dirty="0" smtClean="0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3333FF"/>
                </a:solidFill>
              </a:rPr>
              <a:t>修之于身，其德乃真；修之于家，其德乃馀；修之于乡，其德乃长；修之于邦，其德乃丰；修之于天下，其德乃普。</a:t>
            </a:r>
            <a:endParaRPr lang="zh-CN" altLang="en-US" dirty="0" smtClean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德的释义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2057400"/>
            <a:ext cx="7498080" cy="4800600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3000" dirty="0" smtClean="0">
                <a:solidFill>
                  <a:srgbClr val="0000FF"/>
                </a:solidFill>
              </a:rPr>
              <a:t>在甲骨文中，“德”字的左边是“彳”（ </a:t>
            </a:r>
            <a:r>
              <a:rPr lang="en-US" altLang="zh-CN" sz="3000" dirty="0" err="1" smtClean="0">
                <a:solidFill>
                  <a:srgbClr val="0000FF"/>
                </a:solidFill>
              </a:rPr>
              <a:t>chì</a:t>
            </a:r>
            <a:r>
              <a:rPr lang="zh-CN" altLang="en-US" sz="3000" dirty="0" smtClean="0">
                <a:solidFill>
                  <a:srgbClr val="0000FF"/>
                </a:solidFill>
              </a:rPr>
              <a:t>）形符号，它在古文中是表示道路、亦是表示行动的符号，其右边是一只眼睛，眼睛之上是一条垂直线，这是表示目光直射之意。所以这个字的意思是：直视“所行之路”的方向，遵循本性，这就是“德”。</a:t>
            </a:r>
            <a:endParaRPr lang="zh-CN" altLang="en-US" sz="3000" dirty="0" smtClean="0">
              <a:solidFill>
                <a:srgbClr val="0000FF"/>
              </a:solidFill>
            </a:endParaRPr>
          </a:p>
          <a:p>
            <a:r>
              <a:rPr lang="zh-CN" altLang="en-US" sz="3000" dirty="0" smtClean="0">
                <a:solidFill>
                  <a:srgbClr val="0000FF"/>
                </a:solidFill>
              </a:rPr>
              <a:t>在金文中的会意就更加全面了，“目”下面又加了“心”，这就是说：遵循本心，顺乎自然就是“德”。</a:t>
            </a:r>
            <a:endParaRPr lang="zh-CN" altLang="en-US" sz="3000" dirty="0" smtClean="0">
              <a:solidFill>
                <a:srgbClr val="0000FF"/>
              </a:solidFill>
            </a:endParaRPr>
          </a:p>
          <a:p>
            <a:r>
              <a:rPr lang="zh-CN" altLang="en-US" sz="3000" dirty="0" smtClean="0">
                <a:solidFill>
                  <a:srgbClr val="0000FF"/>
                </a:solidFill>
              </a:rPr>
              <a:t>在</a:t>
            </a:r>
            <a:r>
              <a:rPr lang="zh-CN" altLang="en-US" sz="3000" dirty="0" smtClean="0">
                <a:solidFill>
                  <a:srgbClr val="0000FF"/>
                </a:solidFill>
                <a:hlinkClick r:id="rId1"/>
              </a:rPr>
              <a:t>小篆</a:t>
            </a:r>
            <a:r>
              <a:rPr lang="zh-CN" altLang="en-US" sz="3000" dirty="0" smtClean="0">
                <a:solidFill>
                  <a:srgbClr val="0000FF"/>
                </a:solidFill>
              </a:rPr>
              <a:t>中，仍然是会意：其右边的上方变成了“直”，“</a:t>
            </a:r>
            <a:r>
              <a:rPr lang="zh-CN" altLang="en-US" sz="3000" dirty="0" smtClean="0">
                <a:solidFill>
                  <a:srgbClr val="0000FF"/>
                </a:solidFill>
                <a:hlinkClick r:id="rId2"/>
              </a:rPr>
              <a:t>直心</a:t>
            </a:r>
            <a:r>
              <a:rPr lang="zh-CN" altLang="en-US" sz="3000" dirty="0" smtClean="0">
                <a:solidFill>
                  <a:srgbClr val="0000FF"/>
                </a:solidFill>
              </a:rPr>
              <a:t>”为“德”。</a:t>
            </a:r>
            <a:endParaRPr lang="zh-CN" altLang="en-US" sz="3000" dirty="0" smtClean="0">
              <a:solidFill>
                <a:srgbClr val="0000FF"/>
              </a:solidFill>
            </a:endParaRPr>
          </a:p>
          <a:p>
            <a:endParaRPr lang="zh-CN" altLang="en-US" dirty="0"/>
          </a:p>
        </p:txBody>
      </p:sp>
      <p:pic>
        <p:nvPicPr>
          <p:cNvPr id="4" name="图片 3" descr="de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142852"/>
            <a:ext cx="7798642" cy="1871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285860"/>
            <a:ext cx="7000924" cy="2714644"/>
          </a:xfrm>
        </p:spPr>
        <p:txBody>
          <a:bodyPr>
            <a:normAutofit/>
          </a:bodyPr>
          <a:lstStyle/>
          <a:p>
            <a:pPr marL="365760" lvl="0" indent="-28321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Char char=""/>
            </a:pPr>
            <a:r>
              <a:rPr lang="zh-CN" altLang="en-US" sz="4000" dirty="0" smtClean="0">
                <a:solidFill>
                  <a:srgbClr val="FFC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道：</a:t>
            </a:r>
            <a:r>
              <a:rPr lang="zh-CN" altLang="en-US" sz="4000" dirty="0" smtClean="0">
                <a:solidFill>
                  <a:srgbClr val="3333FF"/>
                </a:solidFill>
                <a:effectLst/>
                <a:latin typeface="+mn-lt"/>
                <a:ea typeface="+mn-ea"/>
                <a:cs typeface="+mn-cs"/>
              </a:rPr>
              <a:t>在天为道，</a:t>
            </a:r>
            <a:r>
              <a:rPr lang="zh-CN" altLang="en-US" sz="4000" dirty="0" smtClean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天地宇宙人生 的规律</a:t>
            </a:r>
            <a:br>
              <a:rPr lang="en-US" altLang="zh-CN" sz="4000" dirty="0" smtClean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</a:br>
            <a:r>
              <a:rPr lang="zh-CN" altLang="en-US" sz="4000" dirty="0" smtClean="0">
                <a:solidFill>
                  <a:srgbClr val="FFC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德：</a:t>
            </a:r>
            <a:r>
              <a:rPr lang="zh-CN" altLang="en-US" sz="4000" dirty="0" smtClean="0">
                <a:solidFill>
                  <a:srgbClr val="3333FF"/>
                </a:solidFill>
                <a:effectLst/>
                <a:latin typeface="+mn-lt"/>
                <a:ea typeface="+mn-ea"/>
                <a:cs typeface="+mn-cs"/>
              </a:rPr>
              <a:t>在地为德，</a:t>
            </a:r>
            <a:r>
              <a:rPr lang="zh-CN" altLang="en-US" sz="4000" dirty="0" smtClean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按规律办事</a:t>
            </a:r>
            <a:endParaRPr lang="zh-CN" altLang="en-US" sz="4000" dirty="0"/>
          </a:p>
        </p:txBody>
      </p:sp>
      <p:pic>
        <p:nvPicPr>
          <p:cNvPr id="4" name="内容占位符 3" descr="德.pn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00034" y="3929066"/>
            <a:ext cx="1143008" cy="1889004"/>
          </a:xfrm>
        </p:spPr>
      </p:pic>
      <p:sp>
        <p:nvSpPr>
          <p:cNvPr id="5" name="标题 1"/>
          <p:cNvSpPr txBox="1"/>
          <p:nvPr/>
        </p:nvSpPr>
        <p:spPr>
          <a:xfrm>
            <a:off x="642910" y="214290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lvl="0" algn="ctr" fontAlgn="auto">
              <a:spcAft>
                <a:spcPts val="0"/>
              </a:spcAft>
            </a:pPr>
            <a:r>
              <a:rPr kumimoji="0" lang="zh-CN" altLang="en-US" sz="4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何</a:t>
            </a:r>
            <a:r>
              <a:rPr lang="zh-CN" altLang="en-US" sz="43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为“德” ？</a:t>
            </a:r>
            <a:endParaRPr kumimoji="0" lang="zh-CN" altLang="en-US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43042" y="4786322"/>
            <a:ext cx="55931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3333FF"/>
                </a:solidFill>
                <a:latin typeface="华文琥珀" pitchFamily="2" charset="-122"/>
                <a:ea typeface="华文琥珀" pitchFamily="2" charset="-122"/>
              </a:rPr>
              <a:t>：</a:t>
            </a:r>
            <a:r>
              <a:rPr lang="zh-CN" altLang="en-US" sz="3200" smtClean="0">
                <a:solidFill>
                  <a:srgbClr val="3333FF"/>
                </a:solidFill>
                <a:latin typeface="华文琥珀" pitchFamily="2" charset="-122"/>
                <a:ea typeface="华文琥珀" pitchFamily="2" charset="-122"/>
              </a:rPr>
              <a:t>仁德  义德  礼</a:t>
            </a:r>
            <a:r>
              <a:rPr lang="zh-CN" altLang="en-US" sz="3200" dirty="0" smtClean="0">
                <a:solidFill>
                  <a:srgbClr val="3333FF"/>
                </a:solidFill>
                <a:latin typeface="华文琥珀" pitchFamily="2" charset="-122"/>
                <a:ea typeface="华文琥珀" pitchFamily="2" charset="-122"/>
              </a:rPr>
              <a:t>德  智德   信德</a:t>
            </a:r>
            <a:endParaRPr lang="zh-CN" altLang="en-US" sz="3200" dirty="0"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>
                <a:solidFill>
                  <a:schemeClr val="accent1"/>
                </a:solidFill>
              </a:rPr>
              <a:t>中华文化核心：道德根文化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71612"/>
            <a:ext cx="5857916" cy="48006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3333FF"/>
                </a:solidFill>
              </a:rPr>
              <a:t>道医学传人熊春锦老师：五德是不同质性的生命能量，德的强弱、旺衰、清浊，须臾不可分离地决定着人类心身两大系统的健康。道德对于人而言，如鱼之在水，离水则鱼死，离德则人亡。</a:t>
            </a:r>
            <a:endParaRPr lang="zh-CN" alt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4000" dirty="0" smtClean="0">
                <a:solidFill>
                  <a:schemeClr val="accent1"/>
                </a:solidFill>
              </a:rPr>
              <a:t>中华文化价值取向：尊道贵德</a:t>
            </a:r>
            <a:br>
              <a:rPr lang="zh-CN" altLang="en-US" sz="4000" dirty="0" smtClean="0">
                <a:solidFill>
                  <a:srgbClr val="3333FF"/>
                </a:solidFill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71612"/>
            <a:ext cx="5857916" cy="48006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0000FF"/>
                </a:solidFill>
              </a:rPr>
              <a:t>德是人类的精神食粮，道是人类的最终归宿。道德不仅是每个人健康发展的需要，也是社会和谐发展的需要，这体现在方方面面。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4000" dirty="0" smtClean="0">
                <a:solidFill>
                  <a:schemeClr val="accent1"/>
                </a:solidFill>
              </a:rPr>
              <a:t>中华文化价值取向：尊道贵德</a:t>
            </a:r>
            <a:br>
              <a:rPr lang="zh-CN" altLang="en-US" sz="4000" dirty="0" smtClean="0">
                <a:solidFill>
                  <a:srgbClr val="3333FF"/>
                </a:solidFill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71612"/>
            <a:ext cx="5857916" cy="480060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3333FF"/>
                </a:solidFill>
              </a:rPr>
              <a:t>《</a:t>
            </a:r>
            <a:r>
              <a:rPr lang="zh-CN" altLang="en-US" dirty="0" smtClean="0">
                <a:solidFill>
                  <a:srgbClr val="3333FF"/>
                </a:solidFill>
              </a:rPr>
              <a:t>易经</a:t>
            </a:r>
            <a:r>
              <a:rPr lang="en-US" altLang="zh-CN" dirty="0" smtClean="0">
                <a:solidFill>
                  <a:srgbClr val="3333FF"/>
                </a:solidFill>
              </a:rPr>
              <a:t>》</a:t>
            </a:r>
            <a:r>
              <a:rPr lang="zh-CN" altLang="en-US" dirty="0" smtClean="0">
                <a:solidFill>
                  <a:srgbClr val="3333FF"/>
                </a:solidFill>
              </a:rPr>
              <a:t>：</a:t>
            </a:r>
            <a:endParaRPr lang="en-US" altLang="zh-CN" dirty="0" smtClean="0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3333FF"/>
                </a:solidFill>
              </a:rPr>
              <a:t>天行健君子以自强不息</a:t>
            </a:r>
            <a:endParaRPr lang="en-US" altLang="zh-CN" dirty="0" smtClean="0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3333FF"/>
                </a:solidFill>
              </a:rPr>
              <a:t>地势坤君子以厚德载物</a:t>
            </a:r>
            <a:endParaRPr lang="en-US" altLang="zh-CN" dirty="0" smtClean="0">
              <a:solidFill>
                <a:srgbClr val="3333FF"/>
              </a:solidFill>
            </a:endParaRPr>
          </a:p>
          <a:p>
            <a:r>
              <a:rPr lang="zh-CN" altLang="en-US" dirty="0" smtClean="0">
                <a:solidFill>
                  <a:srgbClr val="3333FF"/>
                </a:solidFill>
              </a:rPr>
              <a:t>《中庸》：</a:t>
            </a:r>
            <a:endParaRPr lang="en-US" altLang="zh-CN" dirty="0" smtClean="0">
              <a:solidFill>
                <a:srgbClr val="3333FF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3333FF"/>
                </a:solidFill>
              </a:rPr>
              <a:t>大德必得其位，必得其禄，必得其名，必得其寿</a:t>
            </a:r>
            <a:endParaRPr lang="en-US" altLang="zh-CN" dirty="0" smtClean="0">
              <a:solidFill>
                <a:srgbClr val="3333FF"/>
              </a:solidFill>
            </a:endParaRPr>
          </a:p>
          <a:p>
            <a:r>
              <a:rPr lang="zh-CN" altLang="en-US" sz="3600" dirty="0" smtClean="0">
                <a:solidFill>
                  <a:srgbClr val="3333FF"/>
                </a:solidFill>
              </a:rPr>
              <a:t>道光德能：纯德入道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夏至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3346</Words>
  <Application>WPS 演示</Application>
  <PresentationFormat>全屏显示(4:3)</PresentationFormat>
  <Paragraphs>301</Paragraphs>
  <Slides>36</Slides>
  <Notes>1</Notes>
  <HiddenSlides>0</HiddenSlides>
  <MMClips>5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6" baseType="lpstr">
      <vt:lpstr>Arial</vt:lpstr>
      <vt:lpstr>宋体</vt:lpstr>
      <vt:lpstr>Wingdings</vt:lpstr>
      <vt:lpstr>Wingdings 2</vt:lpstr>
      <vt:lpstr>Verdana</vt:lpstr>
      <vt:lpstr>华文隶书</vt:lpstr>
      <vt:lpstr>华文行楷</vt:lpstr>
      <vt:lpstr>方正姚体</vt:lpstr>
      <vt:lpstr>华文琥珀</vt:lpstr>
      <vt:lpstr>微软雅黑</vt:lpstr>
      <vt:lpstr>黑体</vt:lpstr>
      <vt:lpstr>Calibri</vt:lpstr>
      <vt:lpstr>Lucida Sans</vt:lpstr>
      <vt:lpstr>楷体_GB2312</vt:lpstr>
      <vt:lpstr>Gill Sans MT</vt:lpstr>
      <vt:lpstr>华文中宋</vt:lpstr>
      <vt:lpstr>Gill Sans MT</vt:lpstr>
      <vt:lpstr>Latha</vt:lpstr>
      <vt:lpstr>华文中宋</vt:lpstr>
      <vt:lpstr>夏至</vt:lpstr>
      <vt:lpstr>PowerPoint 演示文稿</vt:lpstr>
      <vt:lpstr>六尺巷的故事：礼让 </vt:lpstr>
      <vt:lpstr>教育的根本任务是什么？</vt:lpstr>
      <vt:lpstr>为什么习主席提出以德治国？</vt:lpstr>
      <vt:lpstr>德的释义</vt:lpstr>
      <vt:lpstr>道：在天为道，天地宇宙人生 的规律 德：在地为德，按规律办事</vt:lpstr>
      <vt:lpstr>中华文化核心：道德根文化</vt:lpstr>
      <vt:lpstr>中华文化价值取向：尊道贵德 </vt:lpstr>
      <vt:lpstr>中华文化价值取向：尊道贵德 </vt:lpstr>
      <vt:lpstr>中华文化价值应用：德润身心</vt:lpstr>
      <vt:lpstr>五德与五脏、阴阳五行</vt:lpstr>
      <vt:lpstr>五德、五脏与五音</vt:lpstr>
      <vt:lpstr>五音与养德</vt:lpstr>
      <vt:lpstr>五音、五脏与五行</vt:lpstr>
      <vt:lpstr>音乐赏析：礼德润身心</vt:lpstr>
      <vt:lpstr>当前德育教育存在的问题 </vt:lpstr>
      <vt:lpstr>PowerPoint 演示文稿</vt:lpstr>
      <vt:lpstr>美德教育的几个变化 </vt:lpstr>
      <vt:lpstr>美德在我心</vt:lpstr>
      <vt:lpstr>美德教学的五大策略 </vt:lpstr>
      <vt:lpstr>策略一：识别教育时机 </vt:lpstr>
      <vt:lpstr>策略二：运用美德语言 </vt:lpstr>
      <vt:lpstr>策略二：运用美德语言</vt:lpstr>
      <vt:lpstr>策略二：运用美德语言</vt:lpstr>
      <vt:lpstr>练习美德歌曲，体悟美德真意</vt:lpstr>
      <vt:lpstr>感恩</vt:lpstr>
      <vt:lpstr>诚实</vt:lpstr>
      <vt:lpstr>帮助 </vt:lpstr>
      <vt:lpstr>策略三：制定明确的规则</vt:lpstr>
      <vt:lpstr>策略四：尊重心灵</vt:lpstr>
      <vt:lpstr>策略五：提供精神陪伴的艺术</vt:lpstr>
      <vt:lpstr>短片反思：提供精神陪伴的艺术</vt:lpstr>
      <vt:lpstr>PowerPoint 演示文稿</vt:lpstr>
      <vt:lpstr>PowerPoint 演示文稿</vt:lpstr>
      <vt:lpstr>教育有效的三个步骤</vt:lpstr>
      <vt:lpstr>总结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《诗经·卫风·木瓜》</dc:title>
  <dc:creator>User</dc:creator>
  <cp:lastModifiedBy>ccx</cp:lastModifiedBy>
  <cp:revision>177</cp:revision>
  <dcterms:created xsi:type="dcterms:W3CDTF">2009-04-08T11:24:00Z</dcterms:created>
  <dcterms:modified xsi:type="dcterms:W3CDTF">2017-04-27T05:49:29Z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