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0" r:id="rId3"/>
    <p:sldId id="381" r:id="rId4"/>
    <p:sldId id="382" r:id="rId5"/>
    <p:sldId id="371" r:id="rId6"/>
    <p:sldId id="389" r:id="rId8"/>
    <p:sldId id="376" r:id="rId9"/>
    <p:sldId id="383" r:id="rId10"/>
    <p:sldId id="388" r:id="rId11"/>
    <p:sldId id="386" r:id="rId12"/>
    <p:sldId id="387" r:id="rId13"/>
    <p:sldId id="390" r:id="rId14"/>
    <p:sldId id="391" r:id="rId15"/>
    <p:sldId id="392" r:id="rId16"/>
    <p:sldId id="379" r:id="rId17"/>
    <p:sldId id="384" r:id="rId18"/>
    <p:sldId id="271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793" autoAdjust="0"/>
  </p:normalViewPr>
  <p:slideViewPr>
    <p:cSldViewPr>
      <p:cViewPr>
        <p:scale>
          <a:sx n="70" d="100"/>
          <a:sy n="70" d="100"/>
        </p:scale>
        <p:origin x="-137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4C61B49-4C9D-490B-9CE5-91186293F5D3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A7844EC-69EE-4AEC-8E98-59A09F1CD1B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44EC-69EE-4AEC-8E98-59A09F1CD1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44EC-69EE-4AEC-8E98-59A09F1CD1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44EC-69EE-4AEC-8E98-59A09F1CD1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7844EC-69EE-4AEC-8E98-59A09F1CD1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9A05425-A174-414C-B66E-EE70298C31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44C0B7-8659-4FBC-A45D-E86B0AFDFC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EED67-F48B-4C81-9BA6-5EA03CBCF2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497D36-D69D-4117-A9AE-A7A23194DD5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62116-9143-4E3B-B046-8D3B5C14E05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72D59-ECBD-414B-A529-A0585A3CFD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913CD-6EB0-4938-AF3E-56F109D4A7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1A5AB-20ED-4C84-9E18-53B4DBB6F1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9544B7-1F2D-41FA-8F6C-24865F2609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53E62-A1E1-4CAE-834B-D5F0EA2350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7073C8-622D-4E47-ACAF-E93BE5C79A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44270-867F-4D13-985A-0B48FFBE67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520F624-4801-431C-9688-D9DAE9231F54}" type="datetimeFigureOut">
              <a:rPr lang="zh-CN" altLang="en-US" smtClean="0"/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3C83BAD-FF61-4DC9-9CBA-F95B3ED531C6}" type="slidenum">
              <a:rPr lang="zh-CN" altLang="en-US" smtClean="0"/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66F82EEA-3E7A-4448-A2FC-CF1FA373BC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2B39A4D1-B748-4BA1-AAFB-A67CF53F2B3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99835B-7A59-4A64-BEC5-5DCE8F8A2F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8321A-1AF3-45D2-90DE-2F6C3532431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8A4407-853E-4DF9-BF60-EBFD14BEB2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1DF0B-86FD-49EE-8776-9E794651003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66E9A-2B9A-4CAC-AA56-3404D5428A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C82EB-A818-41A0-A58B-3A81F01F398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8C6EFF8-2D4A-48D4-83C2-98D3046039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8FE249-A4B1-4F66-B78D-4B18D2D2BA6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/>
          </p:cNvSpPr>
          <p:nvPr>
            <p:ph type="ctrTitle"/>
          </p:nvPr>
        </p:nvSpPr>
        <p:spPr bwMode="auto">
          <a:xfrm>
            <a:off x="685800" y="1816099"/>
            <a:ext cx="7772400" cy="1470025"/>
          </a:xfrm>
          <a:noFill/>
        </p:spPr>
        <p:txBody>
          <a:bodyPr wrap="square" lIns="91440" tIns="45720" rIns="91440" bIns="45720" numCol="1" anchorCtr="0" compatLnSpc="1">
            <a:normAutofit/>
          </a:bodyPr>
          <a:lstStyle/>
          <a:p>
            <a:pPr algn="ctr"/>
            <a:r>
              <a:rPr lang="zh-CN" altLang="en-US" dirty="0" smtClean="0">
                <a:effectLst/>
              </a:rPr>
              <a:t>综合素质</a:t>
            </a:r>
            <a:r>
              <a:rPr lang="en-US" altLang="zh-CN" dirty="0" smtClean="0">
                <a:effectLst/>
              </a:rPr>
              <a:t>——</a:t>
            </a:r>
            <a:br>
              <a:rPr lang="en-US" altLang="zh-CN" dirty="0" smtClean="0">
                <a:effectLst/>
              </a:rPr>
            </a:br>
            <a:r>
              <a:rPr lang="zh-CN" altLang="en-US" dirty="0" smtClean="0">
                <a:effectLst/>
              </a:rPr>
              <a:t>未来社会的通行证</a:t>
            </a:r>
            <a:endParaRPr lang="zh-CN" altLang="en-US" dirty="0" smtClean="0">
              <a:effectLst/>
            </a:endParaRPr>
          </a:p>
        </p:txBody>
      </p:sp>
      <p:sp>
        <p:nvSpPr>
          <p:cNvPr id="37893" name="Rectangle 5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/>
          <a:lstStyle/>
          <a:p>
            <a:pPr marL="109855"/>
            <a:endParaRPr lang="en-US" altLang="zh-CN" dirty="0" smtClean="0">
              <a:latin typeface="+mn-ea"/>
            </a:endParaRPr>
          </a:p>
          <a:p>
            <a:pPr marL="109855"/>
            <a:r>
              <a:rPr lang="zh-CN" altLang="en-US" dirty="0" smtClean="0">
                <a:latin typeface="+mn-ea"/>
              </a:rPr>
              <a:t>柳夕浪</a:t>
            </a:r>
            <a:endParaRPr lang="en-US" altLang="zh-CN" dirty="0" smtClean="0">
              <a:latin typeface="+mn-ea"/>
            </a:endParaRPr>
          </a:p>
          <a:p>
            <a:pPr marL="109855"/>
            <a:r>
              <a:rPr lang="en-US" altLang="zh-CN" dirty="0" smtClean="0">
                <a:latin typeface="+mn-ea"/>
              </a:rPr>
              <a:t>2017</a:t>
            </a:r>
            <a:r>
              <a:rPr lang="zh-CN" altLang="en-US" dirty="0" smtClean="0">
                <a:latin typeface="+mn-ea"/>
              </a:rPr>
              <a:t>年</a:t>
            </a:r>
            <a:r>
              <a:rPr lang="en-US" altLang="zh-CN" dirty="0" smtClean="0">
                <a:latin typeface="+mn-ea"/>
              </a:rPr>
              <a:t>5</a:t>
            </a:r>
            <a:r>
              <a:rPr lang="zh-CN" altLang="en-US" dirty="0" smtClean="0">
                <a:latin typeface="+mn-ea"/>
              </a:rPr>
              <a:t>月</a:t>
            </a:r>
            <a:endParaRPr lang="zh-CN" altLang="en-US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572137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 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学校教育中的使用：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重在成长指导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用于学生自我评价、自我教育；教师对学生成长、人生规划进行指导；学校对学生总体素质状况进行分析；区域对学生总体素质状况进行调控。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招生使用中的评价：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确认学生潜质与培养目标的吻合度，重在甄别选拔。高中学校一般不参与。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专业化评价：由专业人员采取集体评议、面试等方式进行。首先在自主招生、综合评价录取试点使用、高职招生中使用，大面积招生录取中的使用是个难题。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b="1" dirty="0" smtClean="0">
                <a:latin typeface="楷体" pitchFamily="49" charset="-122"/>
                <a:ea typeface="楷体" pitchFamily="49" charset="-122"/>
              </a:rPr>
              <a:t>     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/>
          <a:lstStyle/>
          <a:p>
            <a:r>
              <a:rPr lang="en-US" altLang="zh-CN" dirty="0" smtClean="0"/>
              <a:t>    </a:t>
            </a:r>
            <a:r>
              <a:rPr lang="zh-CN" altLang="en-US" dirty="0" smtClean="0"/>
              <a:t>四、几点建议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    </a:t>
            </a:r>
            <a:r>
              <a:rPr lang="en-US" altLang="zh-CN" sz="3200" dirty="0" smtClean="0"/>
              <a:t>1.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多些反馈，少些评定（包容）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学习的精髓是持续地做自己做不好的事。老师的最大作用是提供及时的反馈。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约翰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伍登曾率领球队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12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年内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次获得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NCAA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冠军。两位心理学家曾全程观察他的训练课，记录他给球员的每一条指令。在记录的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2326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条指令中，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6.9%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是表扬，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6.6%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是不满，有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75%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是纯粹的关于做什么、怎么做的信息。通常是演示一遍正确的动作，表现一遍错误，再演示一遍正确的。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lnSpcReduction="10000"/>
          </a:bodyPr>
          <a:lstStyle/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2.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多促进自评，少些他评</a:t>
            </a:r>
            <a:endParaRPr lang="en-US" altLang="zh-CN" sz="36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真正左右学业及相关品质发展的是自控，自我评价则是自控、自律的重要内容。综合素质评价的实质是提升学生自我评价、自我教育的能力。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夏山学校所有与集体生活有关的事件，包括违反校规的处罚，都是周六学校集体会议投票决定。会议由学生轮流主持。毕业生回忆中讲：那是非常有益的经历，它使我能够理解别人的观点，懂得了自由与放纵的区别。</a:t>
            </a:r>
            <a:endParaRPr lang="zh-CN" altLang="en-US" sz="32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3.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多些类型识别，少些等级排序</a:t>
            </a:r>
            <a:endParaRPr lang="en-US" altLang="zh-CN" sz="36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 天生我才必有用。才能显现有早晚，更多人的才能没有显露（潜质）出来。</a:t>
            </a:r>
            <a:endParaRPr lang="zh-CN" altLang="en-US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  人的才能各不相同。所有人原本是美好的、平等的，只是所属的地方适不适合自己，有没有真正属于自己的舞台。人生处处有选择，成功就是选对舞台。学生原本有差别，学校需因材而施教。</a:t>
            </a:r>
            <a:endParaRPr lang="zh-CN" altLang="en-US" sz="36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sz="3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2528"/>
          </a:xfrm>
          <a:noFill/>
        </p:spPr>
        <p:txBody>
          <a:bodyPr wrap="square" lIns="91440" tIns="45720" rIns="91440" bIns="45720" numCol="1" anchorCtr="0" compatLnSpc="1">
            <a:normAutofit fontScale="90000"/>
          </a:bodyPr>
          <a:lstStyle/>
          <a:p>
            <a:pPr>
              <a:lnSpc>
                <a:spcPct val="90000"/>
              </a:lnSpc>
            </a:pPr>
            <a:endParaRPr lang="zh-CN" altLang="en-US" sz="4000" b="0" dirty="0" smtClean="0"/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>
          <a:xfrm>
            <a:off x="214282" y="285728"/>
            <a:ext cx="8786874" cy="621510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en-US" altLang="zh-CN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3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多些经历，少些做题</a:t>
            </a:r>
            <a:endParaRPr lang="en-US" altLang="zh-CN" sz="32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知识不是书本上才有。让孩子从单纯的课堂中、从单一的解题训练、电子媒体囚笼中走出来，多参与社团活动，多与他人面对面交流，持续参与一两项公益活动，经受到各方面的考验和锻炼，孩子的潜能才会有显现和挖掘的机会，成人才有可能发现之，给以恰当的评估和引导。</a:t>
            </a:r>
            <a:endParaRPr lang="zh-CN" altLang="en-US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496"/>
          </a:xfrm>
        </p:spPr>
        <p:txBody>
          <a:bodyPr>
            <a:normAutofit fontScale="92500"/>
          </a:bodyPr>
          <a:lstStyle/>
          <a:p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3600" b="1" dirty="0">
                <a:latin typeface="楷体" pitchFamily="49" charset="-122"/>
                <a:ea typeface="楷体" pitchFamily="49" charset="-122"/>
              </a:rPr>
              <a:t>5</a:t>
            </a:r>
            <a:r>
              <a:rPr lang="en-US" altLang="zh-CN" sz="3600" b="1" dirty="0" smtClean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多些长远（立志），少些急功近利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从孩子长远发展的角度考虑，</a:t>
            </a:r>
            <a:r>
              <a:rPr lang="en-US" sz="3200" dirty="0" smtClean="0">
                <a:latin typeface="楷体" pitchFamily="49" charset="-122"/>
                <a:ea typeface="楷体" pitchFamily="49" charset="-122"/>
              </a:rPr>
              <a:t>0-12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岁，打造人生底色。将个人发展和社会发展、天下兴亡联系起来，引导学生寻找远方的自己，打开心中的指南针，创造更加有意义的生活。教育指向人内心的本真，将孩子原本具有的内在的真善美激发出来，祝愿他们能走得更远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柳夕浪：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学生素质评价：怎么看、怎么办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，华东师范大学出版社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2016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月出版。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</a:t>
            </a:r>
            <a:endParaRPr lang="zh-CN" altLang="en-US" sz="36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ctrTitle"/>
          </p:nvPr>
        </p:nvSpPr>
        <p:spPr bwMode="auto">
          <a:xfrm>
            <a:off x="611188" y="2781300"/>
            <a:ext cx="8229600" cy="1143000"/>
          </a:xfrm>
          <a:noFill/>
        </p:spPr>
        <p:txBody>
          <a:bodyPr wrap="square" lIns="91440" tIns="45720" rIns="91440" bIns="45720" numCol="1" anchorCtr="0" compatLnSpc="1"/>
          <a:lstStyle/>
          <a:p>
            <a:pPr algn="ctr"/>
            <a:r>
              <a:rPr lang="zh-CN" altLang="en-US" sz="4400" smtClean="0">
                <a:effectLst/>
              </a:rPr>
              <a:t>请各位指正</a:t>
            </a:r>
            <a:r>
              <a:rPr lang="zh-CN" altLang="en-US" sz="4400" dirty="0" smtClean="0">
                <a:effectLst/>
              </a:rPr>
              <a:t>！</a:t>
            </a:r>
            <a:endParaRPr lang="zh-CN" altLang="en-US" sz="4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effectLst/>
              </a:rPr>
              <a:t>    </a:t>
            </a:r>
            <a:r>
              <a:rPr lang="zh-CN" altLang="en-US" sz="2800" dirty="0" smtClean="0">
                <a:effectLst/>
              </a:rPr>
              <a:t>   一、</a:t>
            </a:r>
            <a:r>
              <a:rPr lang="zh-CN" altLang="en-US" sz="3600" b="0" dirty="0" smtClean="0">
                <a:effectLst/>
              </a:rPr>
              <a:t>为何评</a:t>
            </a:r>
            <a:endParaRPr lang="zh-CN" altLang="en-US" sz="3600" b="0" dirty="0">
              <a:effectLst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554"/>
          </a:xfrm>
        </p:spPr>
        <p:txBody>
          <a:bodyPr>
            <a:normAutofit fontScale="92500"/>
          </a:bodyPr>
          <a:lstStyle/>
          <a:p>
            <a:r>
              <a:rPr lang="en-US" altLang="zh-CN" sz="3200" dirty="0" smtClean="0"/>
              <a:t>    </a:t>
            </a:r>
            <a:r>
              <a:rPr lang="zh-CN" altLang="en-US" sz="3200" dirty="0" smtClean="0"/>
              <a:t>评价的意义不只是在于中考、高考招生录取中的使用，更应从学生健康成长的角度去认识。</a:t>
            </a:r>
            <a:endParaRPr lang="en-US" altLang="zh-CN" sz="3200" dirty="0" smtClean="0"/>
          </a:p>
          <a:p>
            <a:r>
              <a:rPr lang="en-US" altLang="zh-CN" sz="3200" dirty="0" smtClean="0"/>
              <a:t>1. </a:t>
            </a:r>
            <a:r>
              <a:rPr lang="zh-CN" altLang="en-US" sz="3200" dirty="0" smtClean="0"/>
              <a:t>成长的外在要求：</a:t>
            </a:r>
            <a:r>
              <a:rPr lang="en-US" altLang="zh-CN" sz="3200" dirty="0" smtClean="0">
                <a:latin typeface="+mj-ea"/>
                <a:ea typeface="+mj-ea"/>
              </a:rPr>
              <a:t>   </a:t>
            </a:r>
            <a:endParaRPr lang="en-US" altLang="zh-CN" sz="32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   信息社会：由人工智能、机器人、物联网、无人驾驶交通工具、三维打印等新技术引发了的生活、工作及相互关联方式的颠覆性改变，而这些新兴突破是在数学、物理、生物、技术、艺术、伦理等多学科力量推动下，彼此间相互促进并不断融合中诞生的，不限于某一两个学科、专业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49934"/>
          </a:xfrm>
        </p:spPr>
        <p:txBody>
          <a:bodyPr/>
          <a:lstStyle/>
          <a:p>
            <a:r>
              <a:rPr lang="en-US" altLang="zh-CN" dirty="0" smtClean="0"/>
              <a:t>  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85786" y="285728"/>
            <a:ext cx="721523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  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被改写的劳动力市场：机械重复、精准操作的体力劳动逐步被新技术取代，对处理复杂问题能力、健康人格的需求加大；从统一批量生产走向量身定做，公司规模变小，职业流动性增加；从就业走向创业等，对人的综合素质提出更高要求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组织结构不同于工业化时代的金字塔结构，越来越扁平化，给每一个人带来机遇（机会是平等的），但最终取胜的只会在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2%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，结果却是不会公平的。</a:t>
            </a:r>
            <a:endParaRPr lang="zh-CN" altLang="en-US" sz="3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08"/>
          </a:xfrm>
          <a:noFill/>
        </p:spPr>
        <p:txBody>
          <a:bodyPr wrap="square" lIns="91440" tIns="45720" rIns="91440" bIns="45720" numCol="1" anchorCtr="0" compatLnSpc="1"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3200" b="0" dirty="0" smtClean="0"/>
              <a:t>       </a:t>
            </a:r>
            <a:r>
              <a:rPr lang="en-US" altLang="zh-CN" sz="3200" b="0" dirty="0" smtClean="0"/>
              <a:t>2.</a:t>
            </a:r>
            <a:r>
              <a:rPr lang="zh-CN" altLang="en-US" sz="3600" b="0" dirty="0" smtClean="0"/>
              <a:t>成长的内在需要</a:t>
            </a:r>
            <a:endParaRPr lang="zh-CN" altLang="en-US" sz="3600" b="0" dirty="0" smtClean="0">
              <a:effectLst/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>
          <a:xfrm>
            <a:off x="428596" y="857232"/>
            <a:ext cx="8215370" cy="585791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完整的人：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有好身体，能做事；有能力，会做事；有人品，做好事，智慧永远填补不了道德的空白；有高雅的审美情趣，做事有品位。体智德美相互关联，协调发展。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长期以来素质教育评价机制缺失，以分取人无法反映人的整体素质状况；机械割裂，影响健康人格的培养。</a:t>
            </a:r>
            <a:endParaRPr lang="zh-CN" altLang="en-US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/>
          <a:lstStyle/>
          <a:p>
            <a:r>
              <a:rPr lang="en-US" altLang="zh-CN" dirty="0" smtClean="0"/>
              <a:t>    </a:t>
            </a:r>
            <a:r>
              <a:rPr lang="zh-CN" altLang="en-US" dirty="0" smtClean="0"/>
              <a:t>二、评什么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4000" b="1" dirty="0" smtClean="0"/>
              <a:t>     综合素质为本土概念，指向整体的人，强调各方面协调发展，不是外来“核心素养”所能替代。</a:t>
            </a:r>
            <a:endParaRPr lang="en-US" altLang="zh-CN" sz="4000" b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en-US" altLang="zh-CN" sz="4000" b="1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4000" b="1" dirty="0" smtClean="0">
                <a:latin typeface="楷体" pitchFamily="49" charset="-122"/>
                <a:ea typeface="楷体" pitchFamily="49" charset="-122"/>
              </a:rPr>
              <a:t>身心和谐</a:t>
            </a:r>
            <a:r>
              <a:rPr lang="zh-CN" altLang="en-US" sz="4000" dirty="0" smtClean="0">
                <a:latin typeface="楷体" pitchFamily="49" charset="-122"/>
                <a:ea typeface="楷体" pitchFamily="49" charset="-122"/>
              </a:rPr>
              <a:t>。和谐是中国人的一种愿望和美好追求，它不只是包括人与自然、与社会的和谐，还包括人自身的和谐，即身心和谐。它是指身与心、肉体与灵魂、天性与心智等从对立走向统一，处于最佳状态。单方面的疯长会走向自我封闭，走向自闭。它会带来危机，甚至灾难。</a:t>
            </a:r>
            <a:endParaRPr lang="en-US" altLang="zh-CN" sz="40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5719"/>
          </a:xfrm>
          <a:noFill/>
        </p:spPr>
        <p:txBody>
          <a:bodyPr wrap="square" lIns="91440" tIns="45720" rIns="91440" bIns="45720" numCol="1" anchorCtr="0" compatLnSpc="1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zh-CN" sz="4000" b="0" dirty="0" smtClean="0"/>
              <a:t> </a:t>
            </a:r>
            <a:endParaRPr lang="zh-CN" altLang="en-US" sz="4000" b="0" dirty="0" smtClean="0"/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>
          <a:xfrm>
            <a:off x="500034" y="142852"/>
            <a:ext cx="8215370" cy="63579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r>
              <a:rPr lang="en-US" altLang="zh-CN" sz="30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</a:rPr>
              <a:t>知行合一</a:t>
            </a:r>
            <a:r>
              <a:rPr lang="en-US" altLang="zh-CN" sz="30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000" dirty="0" smtClean="0">
                <a:latin typeface="楷体" pitchFamily="49" charset="-122"/>
                <a:ea typeface="楷体" pitchFamily="49" charset="-122"/>
              </a:rPr>
              <a:t>。知之真切笃实处即是行，行之明觉精察处即是知。纸上得来终觉浅，欲知此事需躬行。互联网时代“知道先生”多，知行合一者少。</a:t>
            </a:r>
            <a:endParaRPr lang="en-US" altLang="zh-CN" sz="3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3000" b="1" dirty="0" smtClean="0">
                <a:latin typeface="楷体" pitchFamily="49" charset="-122"/>
                <a:ea typeface="楷体" pitchFamily="49" charset="-122"/>
              </a:rPr>
              <a:t>   3.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</a:rPr>
              <a:t>文理兼修。</a:t>
            </a:r>
            <a:r>
              <a:rPr lang="zh-CN" altLang="en-US" sz="3000" dirty="0" smtClean="0">
                <a:latin typeface="楷体" pitchFamily="49" charset="-122"/>
                <a:ea typeface="楷体" pitchFamily="49" charset="-122"/>
              </a:rPr>
              <a:t>恢复高考后理科生不学政史地，文科生不学理化生。人类的心智一向尝试达成的最高目标是把科学和人文结合起来。教育内外一直呼吁解决偏科问题。</a:t>
            </a:r>
            <a:endParaRPr lang="en-US" altLang="zh-CN" sz="3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sz="30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000" b="1" dirty="0" smtClean="0">
                <a:latin typeface="楷体" pitchFamily="49" charset="-122"/>
                <a:ea typeface="楷体" pitchFamily="49" charset="-122"/>
              </a:rPr>
              <a:t>注意</a:t>
            </a:r>
            <a:r>
              <a:rPr lang="zh-CN" altLang="en-US" sz="3000" dirty="0" smtClean="0">
                <a:latin typeface="楷体" pitchFamily="49" charset="-122"/>
                <a:ea typeface="楷体" pitchFamily="49" charset="-122"/>
              </a:rPr>
              <a:t>：综合素质（全面发展）不等于平均发展，“全能冠军”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effectLst/>
              </a:rPr>
              <a:t>   </a:t>
            </a:r>
            <a:r>
              <a:rPr lang="zh-CN" altLang="en-US" dirty="0" smtClean="0">
                <a:effectLst/>
              </a:rPr>
              <a:t>三、</a:t>
            </a:r>
            <a:r>
              <a:rPr lang="zh-CN" altLang="en-US" b="0" dirty="0">
                <a:effectLst/>
              </a:rPr>
              <a:t>怎么</a:t>
            </a:r>
            <a:r>
              <a:rPr lang="zh-CN" altLang="en-US" b="0" dirty="0" smtClean="0">
                <a:effectLst/>
              </a:rPr>
              <a:t>评</a:t>
            </a:r>
            <a:endParaRPr lang="zh-CN" altLang="en-US" b="0" dirty="0">
              <a:effectLst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加强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评价工作的关键在于改进思路，规范过程，确保真实有效，不是在所有时空塞满了“胡萝卜</a:t>
            </a:r>
            <a:r>
              <a:rPr lang="en-US" altLang="zh-CN" sz="3200" b="1" dirty="0" smtClean="0">
                <a:latin typeface="楷体" pitchFamily="49" charset="-122"/>
                <a:ea typeface="楷体" pitchFamily="49" charset="-122"/>
              </a:rPr>
              <a:t>+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大棒”。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1.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基本认识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综合素质评价不同于单方面知识、能力测评，它是整体考察、注重过程、校本实施，要对成长中的人保持应有的敬畏。不主张搞区域统一指标体系（不排除统一底线要求），不要轻易打等级、公开排名。孩子成长中的“问题”是教育的契机，大多数不是真的成了问题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</a:t>
            </a:r>
            <a:endParaRPr lang="zh-CN" altLang="en-US" sz="32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49934"/>
          </a:xfrm>
        </p:spPr>
        <p:txBody>
          <a:bodyPr/>
          <a:lstStyle/>
          <a:p>
            <a:pPr>
              <a:buNone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b="1" dirty="0" smtClean="0">
                <a:latin typeface="楷体" pitchFamily="49" charset="-122"/>
                <a:ea typeface="楷体" pitchFamily="49" charset="-122"/>
              </a:rPr>
              <a:t>   2.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过程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要义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对全面发展情况进行观察、记录和分析，在综合考察中发现学生的潜质，培养良好的个性。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朱婷成长：农村咋知道练体育？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   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49934"/>
          </a:xfrm>
        </p:spPr>
        <p:txBody>
          <a:bodyPr/>
          <a:lstStyle/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3.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五个主要环节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写实记录：有据可查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整理遴选：典型材料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公示审核：确保真实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形成档案：电子平台、便于管理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材料使用：谁用谁评（使用的过程即基于综合素质档案进行评价的过程）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 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    </a:t>
            </a:r>
            <a:endParaRPr lang="zh-CN" altLang="en-US" sz="32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2363</Words>
  <Application>WPS 演示</Application>
  <PresentationFormat>全屏显示(4:3)</PresentationFormat>
  <Paragraphs>91</Paragraphs>
  <Slides>16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Arial</vt:lpstr>
      <vt:lpstr>宋体</vt:lpstr>
      <vt:lpstr>Wingdings</vt:lpstr>
      <vt:lpstr>Georgia</vt:lpstr>
      <vt:lpstr>Wingdings 2</vt:lpstr>
      <vt:lpstr>楷体</vt:lpstr>
      <vt:lpstr>楷体_GB2312</vt:lpstr>
      <vt:lpstr>Georgia</vt:lpstr>
      <vt:lpstr>方正姚体</vt:lpstr>
      <vt:lpstr>Trebuchet MS</vt:lpstr>
      <vt:lpstr>微软雅黑</vt:lpstr>
      <vt:lpstr>黑体</vt:lpstr>
      <vt:lpstr>Calibri</vt:lpstr>
      <vt:lpstr>Lucida Sans</vt:lpstr>
      <vt:lpstr>方正姚体</vt:lpstr>
      <vt:lpstr>Latha</vt:lpstr>
      <vt:lpstr>都市</vt:lpstr>
      <vt:lpstr>综合素质—— 未来社会的通行证</vt:lpstr>
      <vt:lpstr>       一、为何评</vt:lpstr>
      <vt:lpstr>PowerPoint 演示文稿</vt:lpstr>
      <vt:lpstr>       2.成长的内在需要</vt:lpstr>
      <vt:lpstr>    二、评什么</vt:lpstr>
      <vt:lpstr> </vt:lpstr>
      <vt:lpstr>   三、怎么评</vt:lpstr>
      <vt:lpstr>PowerPoint 演示文稿</vt:lpstr>
      <vt:lpstr>PowerPoint 演示文稿</vt:lpstr>
      <vt:lpstr>PowerPoint 演示文稿</vt:lpstr>
      <vt:lpstr>    四、几点建议</vt:lpstr>
      <vt:lpstr>PowerPoint 演示文稿</vt:lpstr>
      <vt:lpstr>PowerPoint 演示文稿</vt:lpstr>
      <vt:lpstr>PowerPoint 演示文稿</vt:lpstr>
      <vt:lpstr>PowerPoint 演示文稿</vt:lpstr>
      <vt:lpstr>请各位指正！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“学习与课程之关系研究”课题中期进展</dc:title>
  <dc:creator>yang50</dc:creator>
  <cp:lastModifiedBy>ccx</cp:lastModifiedBy>
  <cp:revision>580</cp:revision>
  <dcterms:created xsi:type="dcterms:W3CDTF">2017-05-16T09:27:32Z</dcterms:created>
  <dcterms:modified xsi:type="dcterms:W3CDTF">2017-05-16T09:28:16Z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