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3"/>
    <p:sldId id="257" r:id="rId4"/>
    <p:sldId id="268" r:id="rId5"/>
    <p:sldId id="258" r:id="rId6"/>
    <p:sldId id="262" r:id="rId7"/>
    <p:sldId id="259" r:id="rId8"/>
    <p:sldId id="263" r:id="rId9"/>
    <p:sldId id="260" r:id="rId10"/>
    <p:sldId id="264" r:id="rId11"/>
    <p:sldId id="261" r:id="rId12"/>
    <p:sldId id="265" r:id="rId13"/>
    <p:sldId id="266" r:id="rId14"/>
    <p:sldId id="267" r:id="rId15"/>
  </p:sldIdLst>
  <p:sldSz cx="12192000" cy="6858000"/>
  <p:notesSz cx="6858000" cy="9144000"/>
  <p:embeddedFontLst>
    <p:embeddedFont>
      <p:font typeface="方正综艺简体" panose="03000509000000000000" pitchFamily="65" charset="-122"/>
      <p:regular r:id="rId19"/>
    </p:embeddedFont>
    <p:embeddedFont>
      <p:font typeface="黑体" panose="02010609060101010101" pitchFamily="49" charset="-122"/>
      <p:regular r:id="rId20"/>
    </p:embeddedFont>
    <p:embeddedFont>
      <p:font typeface="Calibri" panose="020F0502020204030204" charset="0"/>
      <p:regular r:id="rId21"/>
      <p:bold r:id="rId22"/>
      <p:italic r:id="rId23"/>
      <p:boldItalic r:id="rId24"/>
    </p:embeddedFont>
    <p:embeddedFont>
      <p:font typeface="Calibri Light" panose="020F0302020204030204" charset="0"/>
      <p:regular r:id="rId25"/>
      <p:italic r:id="rId26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873"/>
    <a:srgbClr val="01657F"/>
    <a:srgbClr val="008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8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font" Target="fonts/font8.fntdata"/><Relationship Id="rId25" Type="http://schemas.openxmlformats.org/officeDocument/2006/relationships/font" Target="fonts/font7.fntdata"/><Relationship Id="rId24" Type="http://schemas.openxmlformats.org/officeDocument/2006/relationships/font" Target="fonts/font6.fntdata"/><Relationship Id="rId23" Type="http://schemas.openxmlformats.org/officeDocument/2006/relationships/font" Target="fonts/font5.fntdata"/><Relationship Id="rId22" Type="http://schemas.openxmlformats.org/officeDocument/2006/relationships/font" Target="fonts/font4.fntdata"/><Relationship Id="rId21" Type="http://schemas.openxmlformats.org/officeDocument/2006/relationships/font" Target="fonts/font3.fntdata"/><Relationship Id="rId20" Type="http://schemas.openxmlformats.org/officeDocument/2006/relationships/font" Target="fonts/font2.fntdata"/><Relationship Id="rId2" Type="http://schemas.openxmlformats.org/officeDocument/2006/relationships/theme" Target="theme/theme1.xml"/><Relationship Id="rId19" Type="http://schemas.openxmlformats.org/officeDocument/2006/relationships/font" Target="fonts/font1.fntdata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0" y="1267866"/>
            <a:ext cx="12192000" cy="50884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38ACD-F658-4AC4-812B-A16CF7C0EE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45A9-FDFC-4CBB-BEE0-B5DFAD0F9A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-635" y="1790700"/>
            <a:ext cx="1205738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综艺简体" panose="03000509000000000000" pitchFamily="65" charset="-122"/>
                <a:ea typeface="方正综艺简体" panose="03000509000000000000" pitchFamily="65" charset="-122"/>
              </a:rPr>
              <a:t>新高考背景下的新课改与思考</a:t>
            </a:r>
            <a:endParaRPr lang="zh-CN" altLang="en-US" sz="6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924" y="3022600"/>
            <a:ext cx="2811348" cy="2824363"/>
          </a:xfrm>
          <a:prstGeom prst="rect">
            <a:avLst/>
          </a:prstGeom>
        </p:spPr>
      </p:pic>
      <p:sp>
        <p:nvSpPr>
          <p:cNvPr id="7" name="等腰三角形 6"/>
          <p:cNvSpPr/>
          <p:nvPr/>
        </p:nvSpPr>
        <p:spPr>
          <a:xfrm rot="5400000">
            <a:off x="5317066" y="-5345820"/>
            <a:ext cx="1693333" cy="12327467"/>
          </a:xfrm>
          <a:prstGeom prst="triangle">
            <a:avLst>
              <a:gd name="adj" fmla="val 0"/>
            </a:avLst>
          </a:prstGeom>
          <a:solidFill>
            <a:srgbClr val="01657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rot="16200000">
            <a:off x="5181600" y="-152400"/>
            <a:ext cx="1693333" cy="12327467"/>
          </a:xfrm>
          <a:prstGeom prst="triangle">
            <a:avLst>
              <a:gd name="adj" fmla="val 0"/>
            </a:avLst>
          </a:prstGeom>
          <a:solidFill>
            <a:srgbClr val="9BC87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1993" y="245889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三、我校改革的主要实践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7666" y="1734315"/>
            <a:ext cx="10557862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（三）做好综合评价基础数据收集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工作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加强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实践性的学习，突出加强实验教学，加强社会实践工作，尤其是加强项目学习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（研究性学习）的全员参加，使研究过程和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结果有完整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的记录。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实践性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学习的立足点不是直接指向创造发明，是为学生创新打基础，指向学生用以往没有用过的方法解决实际问题，通过团队合作等方式使学生经历研究的过程，培养学生研究的意识，学会研究的基础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方法，发展研究能力。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1993" y="245889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三、我校改革的主要实践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43821" y="1788316"/>
            <a:ext cx="10557862" cy="4338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（四）提高以移动终端常化使用为突破口，加强教和学的针对性、有效性，增加成功感，恢复自信心，促进学生自主性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以学生自带移动终端，学校与公司合作搭建网络学习平台，现在已实现全校学生平均每天利用网络学习半个小时左右，使基础题的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训练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、辅导基本实现了自动发布、自动批改、自动统计、自动生成错题集、自动配对矫正辅导的网上学习平台。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1993" y="245889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三、我校改革的主要实践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6949" y="2317946"/>
            <a:ext cx="10516098" cy="2430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（五）传承学校改革已有的经验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高考改革刚起步，以总分排序选拔学生的格局还未真正发生变化，其实无论如何变化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，书本知识学习还是十分重要的，抓好教学，传承好学校原本改革中的经验还是毋庸置疑的。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1993" y="245889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三、我校改革的主要实践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03836" y="1523859"/>
            <a:ext cx="10516098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我的学校高中生源一直在上海高中生的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70%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以后，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教学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质量始终实现了低进高出，基本经验如下：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1.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坚持三个相信教学观念，不埋怨责怪学生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2.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抓实最基本的要求，调整好教学目标</a:t>
            </a:r>
            <a:endParaRPr lang="zh-CN" altLang="en-US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3.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抓好基本习惯（行为习惯、学习习惯、做事习惯）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4.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坚持“讲练结合”“讲想练结合”的课堂模型改革，为学生创造更多的成功机会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5.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形成适合学情与选拔方式统一的选课模型，分类、分层的走班，促进各类学生多方面发展，各得其所。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0521" y="315045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一、我对新高考改革的个人理解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2207" y="1997849"/>
            <a:ext cx="12225299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（一）希望重新确立“立德树人”“教书育人”的教育价值追求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（二）希望改变完全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以分数取人的选拔方式，增加综合评价记录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当前为高校的提前招生服务，最终希望为所有高校录取提供依据。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（三）希望增加学生的选择性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当前主要是理化生史地政六选三，有可能逐步增加选择的空间和力度。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0521" y="315045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一、我对新高考改革的个人理解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68403" y="1851852"/>
            <a:ext cx="10557862" cy="3723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（四）希望增加高校招生的自主权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目前由于整个社会环境不够理想，加之选拔标准和流程的研制可能需要更漫长的改革探索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（五）希望减轻学生的学习负担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高考改革的根本目的是：通过新的评估选拔标准引导整个教育改革乃至社会改革，使学生的个性发展和社会需求的统一，只强调个性和社会性都是对学生、社会的不负责。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9784" y="261257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二、我对欧美高考选拔制度的分析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7723" y="1749896"/>
            <a:ext cx="1126116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（一）不同学科总分排序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高考有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200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种试卷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2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不同大学，不同专业，提前十年公布要什么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试卷及总分构成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3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强调分数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段在录取时的标准，而不是简单的分分计较的录取方式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（二）综合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评估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自荐和他荐信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2.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面试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-457200"/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9784" y="261257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二、我对欧美高考选拔制度的分析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2167" y="2056119"/>
            <a:ext cx="11060170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高中阶段学习经历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-457200"/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①流程性的成绩，包括必修、选修等。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-457200"/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②社会实践（类似于中国的学工、学农、学军、志愿者、社团组织）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-457200"/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③项目研究，类似于中国的研究性学习，主要是考察其实践学习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这类学习占西方学习总时数的三分之一左右。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-457200"/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④兴趣、特长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-457200"/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⑤不同学校的特殊要求：如麻省理工等学校不会游泳的他们不录取。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-457200"/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1257" y="299677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二、我对欧美高考选拔制度的分析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2253" y="2018625"/>
            <a:ext cx="10557862" cy="3599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（三）欧美的学校选拔制度长处及问题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1.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坚持全面考核学生，使书本知识学习和实践学习统一，学以致用，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知行统一，“读万卷书，行万里路”。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2.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不同学科总分排序，使学生各种兴趣特长得到充分的尊重，其高考试卷是比较难的，但难的有道理，是以大学专业发展需要的基础出发来确定要求，这种选拔方法使学生个性发展与社会需求统一起来（一般按专业录取）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3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通过一次性的高中会考来保证共同性基本要求的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落实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1257" y="299677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二、我对欧美高考选拔制度的分析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6099" y="1847725"/>
            <a:ext cx="10557862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（三）欧美的学校选拔制度长处及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问题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由于其高中共同基本要求过低，加之检测方法是一次综合性考试，学生、家长、学校重视程度不够，产生了基础不足的问题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。故近二十年左右，西方高校普遍推行了“通识教育”来弥补这一缺陷。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东方以相同学科总分排序的方式选拔学生，选择性弱，提高总分排序的基本途径就是补短，造成东方教育基础有余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扬长不足。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西方以不同学科总分排序的方式选拔学生，学生选择性强，提高总分排序的基本途径是扬长，致使西方教育拔尖有余，基础不足。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东西方教育在两个极端上，相互学习借鉴是必由之路。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5889" y="261257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三、我校改革的主要实践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5192" y="2368531"/>
            <a:ext cx="10557862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（一）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2016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年提出并实施：“学校要为每个学生成为负责任的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成功者奠基”，“每个学生要成为负责任的成功者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针对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学生问题和国家对立德树人的要求，用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“负责任”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和“成功者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”把两者有机地联结起来，并有切切实实的操作点，坚持教育和自我教育的结合，知和行的统一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5889" y="261257"/>
            <a:ext cx="926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三、我校改革的主要实践</a:t>
            </a:r>
            <a:endParaRPr lang="zh-CN" altLang="en-US" sz="40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5889" y="1325568"/>
            <a:ext cx="11787308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（二）做好职业发展指导加强选科指导，实施因类分层走班，逐步形成适合本校学生实际的选课走班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模型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①选课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的本质是扬长避短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选课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的技术要求是根据选课群体的原始分排队，折算成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个等地，再按每等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分赋值。因此实践中我们发现一个规律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“不怕前面没人，就怕后面没人”。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②选课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的基本模型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省市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重点学生以选物理为主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区县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重点学生以选化学为主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一般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高中学生以选政治为主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各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类学生选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科一定会有重叠，这是不可避免的。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2187</Words>
  <Application>WPS 演示</Application>
  <PresentationFormat>宽屏</PresentationFormat>
  <Paragraphs>104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宋体</vt:lpstr>
      <vt:lpstr>Wingdings</vt:lpstr>
      <vt:lpstr>方正综艺简体</vt:lpstr>
      <vt:lpstr>黑体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严颖豪</dc:creator>
  <cp:lastModifiedBy>陈敬娴</cp:lastModifiedBy>
  <cp:revision>21</cp:revision>
  <dcterms:created xsi:type="dcterms:W3CDTF">2017-06-07T05:36:00Z</dcterms:created>
  <dcterms:modified xsi:type="dcterms:W3CDTF">2017-06-18T23:59:35Z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2052-10.1.0.6441</vt:lpwstr>
  </property>
</Properties>
</file>