
<file path=[Content_Types].xml><?xml version="1.0" encoding="utf-8"?>
<Types xmlns="http://schemas.openxmlformats.org/package/2006/content-types">
  <Default Extension="jpeg" ContentType="image/jpeg"/>
  <Default Extension="vml" ContentType="application/vnd.openxmlformats-officedocument.vmlDrawing"/>
  <Default Extension="xls" ContentType="application/vnd.ms-excel"/>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335" r:id="rId4"/>
    <p:sldId id="329" r:id="rId5"/>
    <p:sldId id="257" r:id="rId6"/>
    <p:sldId id="258" r:id="rId7"/>
    <p:sldId id="259" r:id="rId8"/>
    <p:sldId id="260" r:id="rId9"/>
    <p:sldId id="337" r:id="rId10"/>
    <p:sldId id="261" r:id="rId11"/>
    <p:sldId id="263" r:id="rId12"/>
    <p:sldId id="264" r:id="rId13"/>
    <p:sldId id="265" r:id="rId14"/>
    <p:sldId id="474" r:id="rId15"/>
    <p:sldId id="340" r:id="rId16"/>
    <p:sldId id="338" r:id="rId17"/>
    <p:sldId id="339" r:id="rId18"/>
    <p:sldId id="411" r:id="rId19"/>
    <p:sldId id="267" r:id="rId20"/>
    <p:sldId id="268" r:id="rId21"/>
    <p:sldId id="330" r:id="rId22"/>
    <p:sldId id="299" r:id="rId24"/>
    <p:sldId id="269" r:id="rId25"/>
    <p:sldId id="300" r:id="rId26"/>
    <p:sldId id="270" r:id="rId27"/>
    <p:sldId id="301" r:id="rId28"/>
    <p:sldId id="271" r:id="rId29"/>
    <p:sldId id="302" r:id="rId30"/>
    <p:sldId id="272" r:id="rId31"/>
    <p:sldId id="341" r:id="rId32"/>
    <p:sldId id="273" r:id="rId33"/>
    <p:sldId id="314" r:id="rId34"/>
    <p:sldId id="315" r:id="rId35"/>
    <p:sldId id="331" r:id="rId36"/>
    <p:sldId id="343" r:id="rId37"/>
    <p:sldId id="344" r:id="rId38"/>
    <p:sldId id="345" r:id="rId39"/>
    <p:sldId id="346" r:id="rId40"/>
    <p:sldId id="303" r:id="rId41"/>
    <p:sldId id="304" r:id="rId42"/>
    <p:sldId id="305" r:id="rId43"/>
    <p:sldId id="275" r:id="rId44"/>
    <p:sldId id="306" r:id="rId45"/>
    <p:sldId id="307" r:id="rId46"/>
    <p:sldId id="310" r:id="rId47"/>
    <p:sldId id="311" r:id="rId48"/>
    <p:sldId id="308" r:id="rId49"/>
    <p:sldId id="276" r:id="rId50"/>
    <p:sldId id="292" r:id="rId51"/>
    <p:sldId id="293" r:id="rId52"/>
    <p:sldId id="294" r:id="rId53"/>
    <p:sldId id="349" r:id="rId54"/>
    <p:sldId id="295" r:id="rId55"/>
    <p:sldId id="350" r:id="rId56"/>
    <p:sldId id="277" r:id="rId57"/>
    <p:sldId id="342" r:id="rId58"/>
    <p:sldId id="278" r:id="rId59"/>
    <p:sldId id="316" r:id="rId60"/>
    <p:sldId id="318" r:id="rId61"/>
    <p:sldId id="319" r:id="rId62"/>
    <p:sldId id="320" r:id="rId63"/>
    <p:sldId id="321" r:id="rId64"/>
    <p:sldId id="322" r:id="rId65"/>
    <p:sldId id="333" r:id="rId66"/>
    <p:sldId id="296" r:id="rId67"/>
    <p:sldId id="280" r:id="rId68"/>
    <p:sldId id="334" r:id="rId69"/>
    <p:sldId id="297" r:id="rId70"/>
    <p:sldId id="285" r:id="rId71"/>
    <p:sldId id="281" r:id="rId72"/>
    <p:sldId id="282" r:id="rId73"/>
    <p:sldId id="290" r:id="rId74"/>
    <p:sldId id="283" r:id="rId75"/>
    <p:sldId id="284" r:id="rId76"/>
    <p:sldId id="286" r:id="rId77"/>
    <p:sldId id="328" r:id="rId78"/>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1pPr>
    <a:lvl2pPr marL="457200" lvl="1"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2pPr>
    <a:lvl3pPr marL="914400" lvl="2"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3pPr>
    <a:lvl4pPr marL="1371600" lvl="3"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4pPr>
    <a:lvl5pPr marL="1828800" lvl="4"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5pPr>
    <a:lvl6pPr marL="2286000" lvl="5"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6pPr>
    <a:lvl7pPr marL="2743200" lvl="6"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7pPr>
    <a:lvl8pPr marL="3200400" lvl="7"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8pPr>
    <a:lvl9pPr marL="3657600" lvl="8" indent="0" algn="l" defTabSz="914400" rtl="0" eaLnBrk="1" fontAlgn="base" latinLnBrk="0" hangingPunct="1">
      <a:lnSpc>
        <a:spcPct val="100000"/>
      </a:lnSpc>
      <a:spcBef>
        <a:spcPct val="0"/>
      </a:spcBef>
      <a:spcAft>
        <a:spcPct val="0"/>
      </a:spcAft>
      <a:buNone/>
      <a:defRPr sz="2400" b="0" i="0" u="none" kern="1200" baseline="0">
        <a:solidFill>
          <a:schemeClr val="tx1"/>
        </a:solidFill>
        <a:latin typeface="Times New Roman" panose="02020603050405020304" pitchFamily="18" charset="0"/>
        <a:ea typeface="楷体_GB2312"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FF"/>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15620"/>
    <p:restoredTop sz="86379"/>
  </p:normalViewPr>
  <p:slideViewPr>
    <p:cSldViewPr showGuides="1">
      <p:cViewPr>
        <p:scale>
          <a:sx n="75" d="100"/>
          <a:sy n="75" d="100"/>
        </p:scale>
        <p:origin x="210" y="522"/>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4212"/>
    </p:cViewPr>
  </p:sorter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6.xml"/><Relationship Id="rId79" Type="http://schemas.openxmlformats.org/officeDocument/2006/relationships/presProps" Target="presProps.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5.jpe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D2A48B96-639E-45A3-A0BA-2464DFDB1FAA}" type="datetimeFigureOut">
              <a:rPr lang="zh-CN" altLang="en-US" strike="noStrike" noProof="1" smtClean="0">
                <a:latin typeface="Times New Roman" panose="02020603050405020304" pitchFamily="18" charset="0"/>
                <a:ea typeface="楷体_GB2312" pitchFamily="49" charset="-122"/>
                <a:cs typeface="+mn-cs"/>
              </a:rPr>
            </a:fld>
            <a:endParaRPr lang="zh-CN" altLang="en-US" strike="noStrike" noProof="1"/>
          </a:p>
        </p:txBody>
      </p:sp>
      <p:sp>
        <p:nvSpPr>
          <p:cNvPr id="205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A6837353-30EB-4A48-80EB-173D804AEFBD}" type="slidenum">
              <a:rPr lang="zh-CN" altLang="en-US" strike="noStrike" noProof="1" smtClean="0">
                <a:latin typeface="Times New Roman" panose="02020603050405020304" pitchFamily="18" charset="0"/>
                <a:ea typeface="楷体_GB2312" pitchFamily="49" charset="-122"/>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幻灯片图像占位符 1"/>
          <p:cNvSpPr>
            <a:spLocks noGrp="1" noRot="1"/>
          </p:cNvSpPr>
          <p:nvPr>
            <p:ph type="sldImg"/>
          </p:nvPr>
        </p:nvSpPr>
        <p:spPr>
          <a:ln/>
        </p:spPr>
      </p:sp>
      <p:sp>
        <p:nvSpPr>
          <p:cNvPr id="23554" name="文本占位符 2"/>
          <p:cNvSpPr>
            <a:spLocks noGrp="1"/>
          </p:cNvSpPr>
          <p:nvPr>
            <p:ph type="body"/>
          </p:nvPr>
        </p:nvSpPr>
        <p:spPr>
          <a:ln/>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609600"/>
            <a:ext cx="1943100" cy="5486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85800" y="609600"/>
            <a:ext cx="5676900" cy="5486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85800" y="609600"/>
            <a:ext cx="7772400" cy="54864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灯片编号占位符 5"/>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9" name="灯片编号占位符 8"/>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5" name="灯片编号占位符 4"/>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4" name="灯片编号占位符 3"/>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1" lang="zh-CN" alt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7" name="灯片编号占位符 6"/>
          <p:cNvSpPr>
            <a:spLocks noGrp="1"/>
          </p:cNvSpPr>
          <p:nvPr>
            <p:ph type="sldNum" sz="quarter" idx="12"/>
          </p:nvPr>
        </p:nvSpPr>
        <p:spPr/>
        <p:txBody>
          <a:bodyPr/>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85800" y="609600"/>
            <a:ext cx="777240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27" name="Rectangle 3"/>
          <p:cNvSpPr>
            <a:spLocks noGrp="1"/>
          </p:cNvSpPr>
          <p:nvPr>
            <p:ph type="body"/>
          </p:nvPr>
        </p:nvSpPr>
        <p:spPr>
          <a:xfrm>
            <a:off x="685800" y="1981200"/>
            <a:ext cx="7772400" cy="4114800"/>
          </a:xfrm>
          <a:prstGeom prst="rect">
            <a:avLst/>
          </a:prstGeom>
          <a:noFill/>
          <a:ln w="9525">
            <a:noFill/>
          </a:ln>
        </p:spPr>
        <p:txBody>
          <a:bodyPr anchor="t"/>
          <a:p>
            <a:pPr lvl="0" indent="-34290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lstStyle>
            <a:lvl1pPr>
              <a:defRPr sz="1400">
                <a:ea typeface="+mn-ea"/>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lstStyle>
            <a:lvl1pPr algn="ctr">
              <a:defRPr sz="140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en-US" altLang="zh-CN" sz="1400" b="0" i="0" u="none" strike="noStrike" kern="1200" cap="none" spc="0" normalizeH="0" baseline="0" noProof="0">
              <a:ln>
                <a:noFill/>
              </a:ln>
              <a:solidFill>
                <a:schemeClr val="tx1"/>
              </a:solidFill>
              <a:effectLst/>
              <a:uLnTx/>
              <a:uFillTx/>
              <a:latin typeface="Times New Roman" panose="02020603050405020304" pitchFamily="18" charset="0"/>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lstStyle>
            <a:lvl1pPr algn="r">
              <a:defRPr sz="1400">
                <a:ea typeface="宋体" panose="02010600030101010101" pitchFamily="2" charset="-122"/>
              </a:defRPr>
            </a:lvl1pPr>
          </a:lstStyle>
          <a:p>
            <a:pPr lvl="0" eaLnBrk="1" fontAlgn="base" hangingPunct="1"/>
            <a:fld id="{9A0DB2DC-4C9A-4742-B13C-FB6460FD3503}" type="slidenum">
              <a:rPr lang="en-US" altLang="zh-CN" strike="noStrike" noProof="1" dirty="0">
                <a:latin typeface="Times New Roman" panose="02020603050405020304" pitchFamily="18" charset="0"/>
                <a:ea typeface="宋体" panose="02010600030101010101" pitchFamily="2" charset="-122"/>
                <a:cs typeface="+mn-cs"/>
              </a:rPr>
            </a:fld>
            <a:endParaRPr lang="en-US" altLang="zh-CN" strike="noStrike" noProof="1" dirty="0">
              <a:latin typeface="Times New Roman" panose="02020603050405020304" pitchFamily="18"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emf"/><Relationship Id="rId1"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emf"/><Relationship Id="rId1" Type="http://schemas.openxmlformats.org/officeDocument/2006/relationships/oleObject" Target="../embeddings/oleObject2.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oleObject" Target="../embeddings/Workbook1.xls"/></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3.emf"/><Relationship Id="rId1" Type="http://schemas.openxmlformats.org/officeDocument/2006/relationships/oleObject" Target="../embeddings/oleObject3.bin"/></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0" name="Rectangle 2"/>
          <p:cNvSpPr>
            <a:spLocks noChangeArrowheads="1"/>
          </p:cNvSpPr>
          <p:nvPr/>
        </p:nvSpPr>
        <p:spPr bwMode="auto">
          <a:xfrm>
            <a:off x="-609600" y="1143000"/>
            <a:ext cx="9982200" cy="1920875"/>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6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隶书" pitchFamily="49" charset="-122"/>
                <a:cs typeface="+mn-cs"/>
              </a:rPr>
              <a:t>      </a:t>
            </a:r>
            <a:r>
              <a:rPr kumimoji="1" lang="zh-CN" altLang="en-US" sz="6000" b="1" i="0" u="none" strike="noStrike" kern="1200" cap="none" spc="0" normalizeH="0" baseline="0" noProof="0" dirty="0">
                <a:ln>
                  <a:noFill/>
                </a:ln>
                <a:solidFill>
                  <a:srgbClr val="FF6699"/>
                </a:solidFill>
                <a:effectLst>
                  <a:outerShdw blurRad="38100" dist="38100" dir="2700000" algn="tl">
                    <a:srgbClr val="000000"/>
                  </a:outerShdw>
                </a:effectLst>
                <a:uLnTx/>
                <a:uFillTx/>
                <a:latin typeface="Times New Roman" panose="02020603050405020304" pitchFamily="18" charset="0"/>
                <a:ea typeface="隶书" pitchFamily="49" charset="-122"/>
                <a:cs typeface="+mn-cs"/>
              </a:rPr>
              <a:t>要加强</a:t>
            </a:r>
            <a:endParaRPr kumimoji="1" lang="zh-CN" altLang="en-US" sz="6000" b="1" i="0" u="none" strike="noStrike" kern="1200" cap="none" spc="0" normalizeH="0" baseline="0" noProof="0" dirty="0">
              <a:ln>
                <a:noFill/>
              </a:ln>
              <a:solidFill>
                <a:srgbClr val="FF6699"/>
              </a:solidFill>
              <a:effectLst>
                <a:outerShdw blurRad="38100" dist="38100" dir="2700000" algn="tl">
                  <a:srgbClr val="000000"/>
                </a:outerShdw>
              </a:effectLst>
              <a:uLnTx/>
              <a:uFillTx/>
              <a:latin typeface="Times New Roman" panose="02020603050405020304" pitchFamily="18" charset="0"/>
              <a:ea typeface="隶书"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6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隶书" pitchFamily="49" charset="-122"/>
                <a:cs typeface="+mn-cs"/>
              </a:rPr>
              <a:t>      对学生学习过程的管理</a:t>
            </a:r>
            <a:endParaRPr kumimoji="1" lang="zh-CN" altLang="en-US" sz="60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隶书" pitchFamily="49" charset="-122"/>
              <a:cs typeface="+mn-cs"/>
            </a:endParaRPr>
          </a:p>
        </p:txBody>
      </p:sp>
      <p:sp>
        <p:nvSpPr>
          <p:cNvPr id="2051" name="Rectangle 3"/>
          <p:cNvSpPr/>
          <p:nvPr/>
        </p:nvSpPr>
        <p:spPr>
          <a:xfrm>
            <a:off x="1676400" y="4267200"/>
            <a:ext cx="5314950" cy="1920875"/>
          </a:xfrm>
          <a:prstGeom prst="rect">
            <a:avLst/>
          </a:prstGeom>
          <a:noFill/>
          <a:ln w="9525">
            <a:noFill/>
          </a:ln>
        </p:spPr>
        <p:txBody>
          <a:bodyPr anchor="t">
            <a:spAutoFit/>
          </a:bodyPr>
          <a:p>
            <a:r>
              <a:rPr lang="en-US" altLang="zh-CN" sz="4000" b="1" dirty="0">
                <a:solidFill>
                  <a:srgbClr val="FFFFFF"/>
                </a:solidFill>
                <a:latin typeface="楷体_GB2312" pitchFamily="49" charset="-122"/>
                <a:ea typeface="楷体_GB2312" pitchFamily="49" charset="-122"/>
              </a:rPr>
              <a:t>    </a:t>
            </a:r>
            <a:r>
              <a:rPr lang="zh-CN" altLang="en-US" sz="4000" b="1" dirty="0">
                <a:solidFill>
                  <a:srgbClr val="FFFFFF"/>
                </a:solidFill>
                <a:latin typeface="宋体" panose="02010600030101010101" pitchFamily="2" charset="-122"/>
                <a:ea typeface="宋体" panose="02010600030101010101" pitchFamily="2" charset="-122"/>
              </a:rPr>
              <a:t>北京市第八中学   </a:t>
            </a:r>
            <a:endParaRPr lang="zh-CN" altLang="en-US" sz="4000" b="1" dirty="0">
              <a:solidFill>
                <a:srgbClr val="FFFFFF"/>
              </a:solidFill>
              <a:latin typeface="宋体" panose="02010600030101010101" pitchFamily="2" charset="-122"/>
              <a:ea typeface="宋体" panose="02010600030101010101" pitchFamily="2" charset="-122"/>
            </a:endParaRPr>
          </a:p>
          <a:p>
            <a:r>
              <a:rPr lang="zh-CN" altLang="en-US" sz="4000" b="1" dirty="0">
                <a:solidFill>
                  <a:srgbClr val="FFFFFF"/>
                </a:solidFill>
                <a:latin typeface="宋体" panose="02010600030101010101" pitchFamily="2" charset="-122"/>
                <a:ea typeface="宋体" panose="02010600030101010101" pitchFamily="2" charset="-122"/>
              </a:rPr>
              <a:t>        </a:t>
            </a:r>
            <a:endParaRPr lang="zh-CN" altLang="en-US" sz="4000" b="1" dirty="0">
              <a:solidFill>
                <a:srgbClr val="FFFFFF"/>
              </a:solidFill>
              <a:latin typeface="宋体" panose="02010600030101010101" pitchFamily="2" charset="-122"/>
              <a:ea typeface="宋体" panose="02010600030101010101" pitchFamily="2" charset="-122"/>
            </a:endParaRPr>
          </a:p>
          <a:p>
            <a:r>
              <a:rPr lang="zh-CN" altLang="en-US" sz="4000" b="1" dirty="0">
                <a:solidFill>
                  <a:srgbClr val="FFFFFF"/>
                </a:solidFill>
                <a:latin typeface="宋体" panose="02010600030101010101" pitchFamily="2" charset="-122"/>
                <a:ea typeface="宋体" panose="02010600030101010101" pitchFamily="2" charset="-122"/>
              </a:rPr>
              <a:t>        龚正行</a:t>
            </a:r>
            <a:endParaRPr lang="zh-CN" altLang="en-US" sz="4000" b="1" dirty="0">
              <a:solidFill>
                <a:srgbClr val="FFFFFF"/>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outVertical)">
                                      <p:cBhvr>
                                        <p:cTn id="7" dur="500"/>
                                        <p:tgtEl>
                                          <p:spTgt spid="2050"/>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dissolve">
                                      <p:cBhvr>
                                        <p:cTn id="11"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p:nvPr/>
        </p:nvSpPr>
        <p:spPr>
          <a:xfrm>
            <a:off x="838200" y="1447800"/>
            <a:ext cx="7467600" cy="1800225"/>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        </a:t>
            </a:r>
            <a:r>
              <a:rPr lang="zh-CN" altLang="en-US" sz="2800" b="1" dirty="0">
                <a:solidFill>
                  <a:srgbClr val="FFFF00"/>
                </a:solidFill>
                <a:latin typeface="Times New Roman" panose="02020603050405020304" pitchFamily="18" charset="0"/>
                <a:ea typeface="宋体" panose="02010600030101010101" pitchFamily="2" charset="-122"/>
              </a:rPr>
              <a:t>从我们和学生的长期接触中，也深深地感到作为学习主体的学生，有相当多的人是处于烦和累之中，这种烦是不想学非学不可的烦；这种累是花了力气却得不到成功的累。</a:t>
            </a:r>
            <a:endParaRPr lang="zh-CN" altLang="en-US" sz="2800" b="1" dirty="0">
              <a:solidFill>
                <a:srgbClr val="FFFF00"/>
              </a:solidFill>
              <a:latin typeface="Times New Roman" panose="02020603050405020304" pitchFamily="18" charset="0"/>
              <a:ea typeface="宋体" panose="02010600030101010101" pitchFamily="2" charset="-122"/>
            </a:endParaRPr>
          </a:p>
        </p:txBody>
      </p:sp>
      <p:sp>
        <p:nvSpPr>
          <p:cNvPr id="10243" name="Rectangle 3"/>
          <p:cNvSpPr/>
          <p:nvPr/>
        </p:nvSpPr>
        <p:spPr>
          <a:xfrm>
            <a:off x="914400" y="3886200"/>
            <a:ext cx="7391400" cy="1006475"/>
          </a:xfrm>
          <a:prstGeom prst="rect">
            <a:avLst/>
          </a:prstGeom>
          <a:noFill/>
          <a:ln w="9525">
            <a:noFill/>
          </a:ln>
        </p:spPr>
        <p:txBody>
          <a:bodyPr anchor="t">
            <a:spAutoFit/>
          </a:bodyPr>
          <a:p>
            <a:r>
              <a:rPr lang="en-US" altLang="zh-CN" sz="3000" b="1" i="1" dirty="0">
                <a:solidFill>
                  <a:schemeClr val="bg2"/>
                </a:solidFill>
                <a:latin typeface="Times New Roman" panose="02020603050405020304" pitchFamily="18" charset="0"/>
                <a:ea typeface="宋体" panose="02010600030101010101" pitchFamily="2" charset="-122"/>
              </a:rPr>
              <a:t>        </a:t>
            </a:r>
            <a:r>
              <a:rPr lang="zh-CN" altLang="en-US" sz="3000" b="1" dirty="0">
                <a:solidFill>
                  <a:schemeClr val="bg2"/>
                </a:solidFill>
                <a:latin typeface="Times New Roman" panose="02020603050405020304" pitchFamily="18" charset="0"/>
                <a:ea typeface="宋体" panose="02010600030101010101" pitchFamily="2" charset="-122"/>
              </a:rPr>
              <a:t>学习的主体</a:t>
            </a:r>
            <a:r>
              <a:rPr lang="en-US" altLang="zh-CN" sz="3000" b="1" dirty="0">
                <a:solidFill>
                  <a:schemeClr val="bg2"/>
                </a:solidFill>
                <a:latin typeface="Times New Roman" panose="02020603050405020304" pitchFamily="18" charset="0"/>
                <a:ea typeface="宋体" panose="02010600030101010101" pitchFamily="2" charset="-122"/>
              </a:rPr>
              <a:t>——</a:t>
            </a:r>
            <a:r>
              <a:rPr lang="zh-CN" altLang="en-US" sz="3000" b="1" dirty="0">
                <a:solidFill>
                  <a:schemeClr val="bg2"/>
                </a:solidFill>
                <a:latin typeface="Times New Roman" panose="02020603050405020304" pitchFamily="18" charset="0"/>
                <a:ea typeface="宋体" panose="02010600030101010101" pitchFamily="2" charset="-122"/>
              </a:rPr>
              <a:t>学生处于这种被动的局面，的确是一件令人担优的事。</a:t>
            </a:r>
            <a:endParaRPr lang="zh-CN" altLang="en-US" sz="3000" b="1" dirty="0">
              <a:solidFill>
                <a:schemeClr val="bg2"/>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heckerboard(across)">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 calcmode="lin" valueType="num">
                                      <p:cBhvr>
                                        <p:cTn id="12" dur="500" fill="hold"/>
                                        <p:tgtEl>
                                          <p:spTgt spid="10243"/>
                                        </p:tgtEl>
                                        <p:attrNameLst>
                                          <p:attrName>ppt_w</p:attrName>
                                        </p:attrNameLst>
                                      </p:cBhvr>
                                      <p:tavLst>
                                        <p:tav tm="0">
                                          <p:val>
                                            <p:fltVal val="0.000000"/>
                                          </p:val>
                                        </p:tav>
                                        <p:tav tm="100000">
                                          <p:val>
                                            <p:strVal val="#ppt_w"/>
                                          </p:val>
                                        </p:tav>
                                      </p:tavLst>
                                    </p:anim>
                                    <p:anim calcmode="lin" valueType="num">
                                      <p:cBhvr>
                                        <p:cTn id="13" dur="500" fill="hold"/>
                                        <p:tgtEl>
                                          <p:spTgt spid="1024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p:nvPr/>
        </p:nvSpPr>
        <p:spPr>
          <a:xfrm>
            <a:off x="1066800" y="1219200"/>
            <a:ext cx="4495800" cy="519113"/>
          </a:xfrm>
          <a:prstGeom prst="rect">
            <a:avLst/>
          </a:prstGeom>
          <a:noFill/>
          <a:ln w="9525">
            <a:noFill/>
          </a:ln>
        </p:spPr>
        <p:txBody>
          <a:bodyPr anchor="t">
            <a:spAutoFit/>
          </a:bodyPr>
          <a:p>
            <a:r>
              <a:rPr lang="en-US" altLang="zh-CN" sz="2800" b="1" dirty="0">
                <a:solidFill>
                  <a:schemeClr val="bg2"/>
                </a:solidFill>
                <a:latin typeface="Times New Roman" panose="02020603050405020304" pitchFamily="18" charset="0"/>
                <a:ea typeface="宋体" panose="02010600030101010101" pitchFamily="2" charset="-122"/>
              </a:rPr>
              <a:t>《</a:t>
            </a:r>
            <a:r>
              <a:rPr lang="zh-CN" altLang="en-US" sz="2800" b="1" dirty="0">
                <a:solidFill>
                  <a:schemeClr val="bg2"/>
                </a:solidFill>
                <a:latin typeface="Times New Roman" panose="02020603050405020304" pitchFamily="18" charset="0"/>
                <a:ea typeface="宋体" panose="02010600030101010101" pitchFamily="2" charset="-122"/>
              </a:rPr>
              <a:t>一封江苏学生的来信</a:t>
            </a:r>
            <a:r>
              <a:rPr lang="en-US" altLang="zh-CN" sz="2800" b="1" dirty="0">
                <a:solidFill>
                  <a:schemeClr val="bg2"/>
                </a:solidFill>
                <a:latin typeface="Times New Roman" panose="02020603050405020304" pitchFamily="18" charset="0"/>
                <a:ea typeface="宋体" panose="02010600030101010101" pitchFamily="2" charset="-122"/>
              </a:rPr>
              <a:t>》</a:t>
            </a:r>
            <a:endParaRPr lang="en-US" altLang="zh-CN" sz="2800" b="1" dirty="0">
              <a:solidFill>
                <a:schemeClr val="bg2"/>
              </a:solidFill>
              <a:latin typeface="Times New Roman" panose="02020603050405020304" pitchFamily="18" charset="0"/>
              <a:ea typeface="宋体" panose="02010600030101010101" pitchFamily="2" charset="-122"/>
            </a:endParaRPr>
          </a:p>
        </p:txBody>
      </p:sp>
      <p:sp>
        <p:nvSpPr>
          <p:cNvPr id="11267" name="Rectangle 3"/>
          <p:cNvSpPr/>
          <p:nvPr/>
        </p:nvSpPr>
        <p:spPr>
          <a:xfrm>
            <a:off x="762000" y="1752600"/>
            <a:ext cx="7315200" cy="3081338"/>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        </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自从升入高中后，我一直刻苦学习，可是我的学习成绩却一直下降。我感到失望，思想负担越来越重，然而为了高考，我必须振作，高考即将来临，可怎样使我在较短的时间里 ，取得明显的学习效果呢？说真的，我现在是束手无策，只有</a:t>
            </a:r>
            <a:r>
              <a:rPr lang="zh-CN" altLang="en-US" sz="2800" b="1" u="sng" dirty="0">
                <a:solidFill>
                  <a:schemeClr val="accent1"/>
                </a:solidFill>
                <a:latin typeface="楷体" panose="02010609060101010101" pitchFamily="49" charset="-122"/>
                <a:ea typeface="楷体" panose="02010609060101010101" pitchFamily="49" charset="-122"/>
              </a:rPr>
              <a:t>延长学习时间，增加学习强度</a:t>
            </a:r>
            <a:r>
              <a:rPr lang="zh-CN" altLang="en-US" sz="2800" b="1" dirty="0">
                <a:latin typeface="楷体" panose="02010609060101010101" pitchFamily="49" charset="-122"/>
                <a:ea typeface="楷体" panose="02010609060101010101" pitchFamily="49" charset="-122"/>
              </a:rPr>
              <a:t>。”</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dissolve">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7"/>
                                        </p:tgtEl>
                                        <p:attrNameLst>
                                          <p:attrName>style.visibility</p:attrName>
                                        </p:attrNameLst>
                                      </p:cBhvr>
                                      <p:to>
                                        <p:strVal val="visible"/>
                                      </p:to>
                                    </p:set>
                                    <p:animEffect transition="in" filter="box(in)">
                                      <p:cBhvr>
                                        <p:cTn id="12"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p:nvPr/>
        </p:nvSpPr>
        <p:spPr>
          <a:xfrm>
            <a:off x="1066800" y="762000"/>
            <a:ext cx="4114800" cy="519113"/>
          </a:xfrm>
          <a:prstGeom prst="rect">
            <a:avLst/>
          </a:prstGeom>
          <a:noFill/>
          <a:ln w="9525">
            <a:noFill/>
          </a:ln>
        </p:spPr>
        <p:txBody>
          <a:bodyPr anchor="t">
            <a:spAutoFit/>
          </a:bodyPr>
          <a:p>
            <a:r>
              <a:rPr lang="en-US" altLang="zh-CN" sz="2800" b="1" dirty="0">
                <a:solidFill>
                  <a:schemeClr val="bg2"/>
                </a:solidFill>
                <a:latin typeface="Times New Roman" panose="02020603050405020304" pitchFamily="18" charset="0"/>
                <a:ea typeface="宋体" panose="02010600030101010101" pitchFamily="2" charset="-122"/>
              </a:rPr>
              <a:t>《</a:t>
            </a:r>
            <a:r>
              <a:rPr lang="zh-CN" altLang="en-US" sz="2800" b="1" dirty="0">
                <a:solidFill>
                  <a:schemeClr val="bg2"/>
                </a:solidFill>
                <a:latin typeface="Times New Roman" panose="02020603050405020304" pitchFamily="18" charset="0"/>
                <a:ea typeface="宋体" panose="02010600030101010101" pitchFamily="2" charset="-122"/>
              </a:rPr>
              <a:t>高一女生的眼泪</a:t>
            </a:r>
            <a:r>
              <a:rPr lang="en-US" altLang="zh-CN" sz="2800" b="1" dirty="0">
                <a:solidFill>
                  <a:schemeClr val="bg2"/>
                </a:solidFill>
                <a:latin typeface="Times New Roman" panose="02020603050405020304" pitchFamily="18" charset="0"/>
                <a:ea typeface="宋体" panose="02010600030101010101" pitchFamily="2" charset="-122"/>
              </a:rPr>
              <a:t>》</a:t>
            </a:r>
            <a:endParaRPr lang="en-US" altLang="zh-CN" sz="2800" b="1" dirty="0">
              <a:solidFill>
                <a:schemeClr val="bg2"/>
              </a:solidFill>
              <a:latin typeface="Times New Roman" panose="02020603050405020304" pitchFamily="18" charset="0"/>
              <a:ea typeface="宋体" panose="02010600030101010101" pitchFamily="2" charset="-122"/>
            </a:endParaRPr>
          </a:p>
        </p:txBody>
      </p:sp>
      <p:sp>
        <p:nvSpPr>
          <p:cNvPr id="12291" name="Rectangle 3"/>
          <p:cNvSpPr/>
          <p:nvPr/>
        </p:nvSpPr>
        <p:spPr>
          <a:xfrm>
            <a:off x="1066800" y="1371600"/>
            <a:ext cx="6858000" cy="5519738"/>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        </a:t>
            </a:r>
            <a:r>
              <a:rPr lang="zh-CN" altLang="en-US" sz="2800" b="1" dirty="0">
                <a:solidFill>
                  <a:srgbClr val="FFFF00"/>
                </a:solidFill>
                <a:latin typeface="Times New Roman" panose="02020603050405020304" pitchFamily="18" charset="0"/>
                <a:ea typeface="楷体" panose="02010609060101010101" pitchFamily="49" charset="-122"/>
              </a:rPr>
              <a:t>考上了市重点校，全家为我高兴。可是，高一第一次考试，我的成绩就落在后面，这些来自各校的尖子果然厉害。我下决心，一定要追上去，父母为了保证让我专心学习，什么事全替我做了。我感到心中十分感激，想用优异的成绩来报答父母。我更加勤奋，刻苦地学习。但是，期末考试的结果却令我大失所望，我仍然落在后面，为此，心中十分难过。</a:t>
            </a:r>
            <a:r>
              <a:rPr lang="zh-CN" altLang="en-US" sz="2800" b="1" u="sng" dirty="0">
                <a:solidFill>
                  <a:schemeClr val="accent1"/>
                </a:solidFill>
                <a:latin typeface="Times New Roman" panose="02020603050405020304" pitchFamily="18" charset="0"/>
                <a:ea typeface="楷体" panose="02010609060101010101" pitchFamily="49" charset="-122"/>
              </a:rPr>
              <a:t>我难道真要成为后进生了吗？我该怎么办呢？</a:t>
            </a:r>
            <a:r>
              <a:rPr lang="zh-CN" altLang="en-US" sz="2800" b="1" dirty="0">
                <a:latin typeface="Times New Roman" panose="02020603050405020304" pitchFamily="18" charset="0"/>
                <a:ea typeface="楷体" panose="02010609060101010101" pitchFamily="49" charset="-122"/>
              </a:rPr>
              <a:t>。</a:t>
            </a:r>
            <a:endParaRPr lang="zh-CN" altLang="en-US" sz="2800" b="1" dirty="0">
              <a:latin typeface="Times New Roman" panose="02020603050405020304" pitchFamily="18" charset="0"/>
              <a:ea typeface="楷体" panose="02010609060101010101" pitchFamily="49" charset="-122"/>
            </a:endParaRPr>
          </a:p>
          <a:p>
            <a:endParaRPr lang="zh-CN" altLang="en-US" sz="2800" b="1" dirty="0">
              <a:solidFill>
                <a:schemeClr val="bg2"/>
              </a:solidFill>
              <a:latin typeface="Times New Roman" panose="02020603050405020304" pitchFamily="18" charset="0"/>
              <a:ea typeface="楷体" panose="02010609060101010101" pitchFamily="49" charset="-122"/>
            </a:endParaRPr>
          </a:p>
          <a:p>
            <a:r>
              <a:rPr lang="zh-CN" altLang="en-US" b="1" dirty="0">
                <a:solidFill>
                  <a:schemeClr val="bg2"/>
                </a:solidFill>
                <a:latin typeface="Times New Roman" panose="02020603050405020304" pitchFamily="18" charset="0"/>
                <a:ea typeface="楷体" panose="02010609060101010101" pitchFamily="49" charset="-122"/>
              </a:rPr>
              <a:t>           </a:t>
            </a:r>
            <a:r>
              <a:rPr lang="en-US" altLang="zh-CN" sz="1600" b="1" dirty="0">
                <a:solidFill>
                  <a:schemeClr val="bg2"/>
                </a:solidFill>
                <a:latin typeface="Times New Roman" panose="02020603050405020304" pitchFamily="18" charset="0"/>
                <a:ea typeface="楷体" panose="02010609060101010101" pitchFamily="49" charset="-122"/>
              </a:rPr>
              <a:t>《</a:t>
            </a:r>
            <a:r>
              <a:rPr lang="zh-CN" altLang="en-US" sz="1600" b="1" dirty="0">
                <a:solidFill>
                  <a:schemeClr val="bg2"/>
                </a:solidFill>
                <a:latin typeface="Times New Roman" panose="02020603050405020304" pitchFamily="18" charset="0"/>
                <a:ea typeface="楷体" panose="02010609060101010101" pitchFamily="49" charset="-122"/>
              </a:rPr>
              <a:t>聪明误</a:t>
            </a:r>
            <a:r>
              <a:rPr lang="en-US" altLang="zh-CN" sz="1600" b="1" dirty="0">
                <a:solidFill>
                  <a:schemeClr val="bg2"/>
                </a:solidFill>
                <a:latin typeface="Times New Roman" panose="02020603050405020304" pitchFamily="18" charset="0"/>
                <a:ea typeface="楷体" panose="02010609060101010101" pitchFamily="49" charset="-122"/>
              </a:rPr>
              <a:t>》《</a:t>
            </a:r>
            <a:r>
              <a:rPr lang="zh-CN" altLang="en-US" sz="1600" b="1" dirty="0">
                <a:solidFill>
                  <a:schemeClr val="bg2"/>
                </a:solidFill>
                <a:latin typeface="Times New Roman" panose="02020603050405020304" pitchFamily="18" charset="0"/>
                <a:ea typeface="楷体" panose="02010609060101010101" pitchFamily="49" charset="-122"/>
              </a:rPr>
              <a:t>请假的欢呼</a:t>
            </a:r>
            <a:r>
              <a:rPr lang="en-US" altLang="zh-CN" sz="1600" b="1" dirty="0">
                <a:solidFill>
                  <a:schemeClr val="bg2"/>
                </a:solidFill>
                <a:latin typeface="Times New Roman" panose="02020603050405020304" pitchFamily="18" charset="0"/>
                <a:ea typeface="楷体" panose="02010609060101010101" pitchFamily="49" charset="-122"/>
              </a:rPr>
              <a:t>》《</a:t>
            </a:r>
            <a:r>
              <a:rPr lang="zh-CN" altLang="en-US" sz="1600" b="1" dirty="0">
                <a:solidFill>
                  <a:schemeClr val="bg2"/>
                </a:solidFill>
                <a:latin typeface="Times New Roman" panose="02020603050405020304" pitchFamily="18" charset="0"/>
                <a:ea typeface="楷体" panose="02010609060101010101" pitchFamily="49" charset="-122"/>
              </a:rPr>
              <a:t>二分钟的反应</a:t>
            </a:r>
            <a:r>
              <a:rPr lang="en-US" altLang="zh-CN" sz="1600" b="1" dirty="0">
                <a:solidFill>
                  <a:schemeClr val="bg2"/>
                </a:solidFill>
                <a:latin typeface="Times New Roman" panose="02020603050405020304" pitchFamily="18" charset="0"/>
                <a:ea typeface="楷体" panose="02010609060101010101" pitchFamily="49" charset="-122"/>
              </a:rPr>
              <a:t>》</a:t>
            </a:r>
            <a:endParaRPr lang="en-US" altLang="zh-CN" sz="1600" b="1" dirty="0">
              <a:solidFill>
                <a:schemeClr val="bg2"/>
              </a:solidFill>
              <a:latin typeface="Times New Roman" panose="02020603050405020304" pitchFamily="18" charset="0"/>
              <a:ea typeface="楷体" panose="02010609060101010101" pitchFamily="49" charset="-122"/>
            </a:endParaRPr>
          </a:p>
          <a:p>
            <a:endParaRPr lang="en-US" altLang="zh-CN" b="1" dirty="0">
              <a:solidFill>
                <a:schemeClr val="bg2"/>
              </a:solidFill>
              <a:latin typeface="Times New Roman" panose="02020603050405020304" pitchFamily="18" charset="0"/>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ssolve">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blinds(vertical)">
                                      <p:cBhvr>
                                        <p:cTn id="12" dur="500"/>
                                        <p:tgtEl>
                                          <p:spTgt spid="12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内容占位符 1"/>
          <p:cNvSpPr>
            <a:spLocks noGrp="1"/>
          </p:cNvSpPr>
          <p:nvPr>
            <p:ph/>
          </p:nvPr>
        </p:nvSpPr>
        <p:spPr>
          <a:xfrm>
            <a:off x="676275" y="1482725"/>
            <a:ext cx="8170863" cy="4613275"/>
          </a:xfrm>
        </p:spPr>
        <p:txBody>
          <a:bodyPr/>
          <a:p>
            <a:pPr marL="0" indent="0" fontAlgn="base">
              <a:buNone/>
            </a:pPr>
            <a:r>
              <a:rPr lang="en-US" altLang="zh-CN" strike="noStrike" noProof="1"/>
              <a:t>   </a:t>
            </a:r>
            <a:r>
              <a:rPr lang="zh-CN" altLang="en-US" b="1" strike="noStrike" noProof="1"/>
              <a:t>斯卡特金在</a:t>
            </a:r>
            <a:r>
              <a:rPr lang="en-US" altLang="zh-CN" b="1" strike="noStrike" noProof="1"/>
              <a:t>“</a:t>
            </a:r>
            <a:r>
              <a:rPr lang="zh-CN" altLang="en-US" b="1" strike="noStrike" noProof="1"/>
              <a:t>新教学论问题</a:t>
            </a:r>
            <a:r>
              <a:rPr lang="en-US" altLang="zh-CN" b="1" strike="noStrike" noProof="1"/>
              <a:t>”</a:t>
            </a:r>
            <a:r>
              <a:rPr lang="zh-CN" altLang="en-US" b="1" strike="noStrike" noProof="1"/>
              <a:t>一书中讲述了一个功勋演员的经历：</a:t>
            </a:r>
            <a:endParaRPr lang="zh-CN" altLang="en-US" b="1" strike="noStrike" noProof="1"/>
          </a:p>
          <a:p>
            <a:pPr marL="0" indent="0" fontAlgn="base">
              <a:buNone/>
            </a:pPr>
            <a:r>
              <a:rPr lang="zh-CN" altLang="en-US" b="1" strike="noStrike" noProof="1">
                <a:solidFill>
                  <a:schemeClr val="accent3">
                    <a:lumMod val="20000"/>
                    <a:lumOff val="80000"/>
                  </a:schemeClr>
                </a:solidFill>
                <a:latin typeface="楷体" panose="02010609060101010101" pitchFamily="49" charset="-122"/>
                <a:ea typeface="楷体" panose="02010609060101010101" pitchFamily="49" charset="-122"/>
              </a:rPr>
              <a:t>   每当我为学生演话剧</a:t>
            </a:r>
            <a:r>
              <a:rPr lang="en-US" altLang="zh-CN" b="1" strike="noStrike" noProof="1">
                <a:solidFill>
                  <a:schemeClr val="accent3">
                    <a:lumMod val="20000"/>
                    <a:lumOff val="80000"/>
                  </a:schemeClr>
                </a:solidFill>
                <a:latin typeface="楷体" panose="02010609060101010101" pitchFamily="49" charset="-122"/>
                <a:ea typeface="楷体" panose="02010609060101010101" pitchFamily="49" charset="-122"/>
              </a:rPr>
              <a:t>“</a:t>
            </a:r>
            <a:r>
              <a:rPr lang="zh-CN" altLang="en-US" b="1" strike="noStrike" noProof="1">
                <a:solidFill>
                  <a:schemeClr val="accent3">
                    <a:lumMod val="20000"/>
                    <a:lumOff val="80000"/>
                  </a:schemeClr>
                </a:solidFill>
                <a:latin typeface="楷体" panose="02010609060101010101" pitchFamily="49" charset="-122"/>
                <a:ea typeface="楷体" panose="02010609060101010101" pitchFamily="49" charset="-122"/>
              </a:rPr>
              <a:t>聪明误</a:t>
            </a:r>
            <a:r>
              <a:rPr lang="en-US" altLang="zh-CN" b="1" strike="noStrike" noProof="1">
                <a:solidFill>
                  <a:schemeClr val="accent3">
                    <a:lumMod val="20000"/>
                    <a:lumOff val="80000"/>
                  </a:schemeClr>
                </a:solidFill>
                <a:latin typeface="楷体" panose="02010609060101010101" pitchFamily="49" charset="-122"/>
                <a:ea typeface="楷体" panose="02010609060101010101" pitchFamily="49" charset="-122"/>
              </a:rPr>
              <a:t>”</a:t>
            </a:r>
            <a:r>
              <a:rPr lang="zh-CN" altLang="en-US" b="1" strike="noStrike" noProof="1">
                <a:solidFill>
                  <a:schemeClr val="accent3">
                    <a:lumMod val="20000"/>
                    <a:lumOff val="80000"/>
                  </a:schemeClr>
                </a:solidFill>
                <a:latin typeface="楷体" panose="02010609060101010101" pitchFamily="49" charset="-122"/>
                <a:ea typeface="楷体" panose="02010609060101010101" pitchFamily="49" charset="-122"/>
              </a:rPr>
              <a:t>时，只要说到话剧中的一句台词</a:t>
            </a:r>
            <a:r>
              <a:rPr lang="en-US" altLang="zh-CN" b="1" strike="noStrike" noProof="1">
                <a:solidFill>
                  <a:schemeClr val="accent3">
                    <a:lumMod val="20000"/>
                    <a:lumOff val="80000"/>
                  </a:schemeClr>
                </a:solidFill>
                <a:latin typeface="楷体" panose="02010609060101010101" pitchFamily="49" charset="-122"/>
                <a:ea typeface="楷体" panose="02010609060101010101" pitchFamily="49" charset="-122"/>
              </a:rPr>
              <a:t>“</a:t>
            </a:r>
            <a:r>
              <a:rPr lang="zh-CN" altLang="en-US" b="1" strike="noStrike" noProof="1">
                <a:solidFill>
                  <a:schemeClr val="accent3">
                    <a:lumMod val="20000"/>
                    <a:lumOff val="80000"/>
                  </a:schemeClr>
                </a:solidFill>
                <a:latin typeface="楷体" panose="02010609060101010101" pitchFamily="49" charset="-122"/>
                <a:ea typeface="楷体" panose="02010609060101010101" pitchFamily="49" charset="-122"/>
              </a:rPr>
              <a:t>学习这是瘟疫</a:t>
            </a:r>
            <a:r>
              <a:rPr lang="en-US" altLang="zh-CN" b="1" strike="noStrike" noProof="1">
                <a:solidFill>
                  <a:schemeClr val="accent3">
                    <a:lumMod val="20000"/>
                    <a:lumOff val="80000"/>
                  </a:schemeClr>
                </a:solidFill>
                <a:latin typeface="楷体" panose="02010609060101010101" pitchFamily="49" charset="-122"/>
                <a:ea typeface="楷体" panose="02010609060101010101" pitchFamily="49" charset="-122"/>
              </a:rPr>
              <a:t>”</a:t>
            </a:r>
            <a:r>
              <a:rPr lang="zh-CN" altLang="en-US" b="1" strike="noStrike" noProof="1">
                <a:solidFill>
                  <a:schemeClr val="accent3">
                    <a:lumMod val="20000"/>
                    <a:lumOff val="80000"/>
                  </a:schemeClr>
                </a:solidFill>
                <a:latin typeface="楷体" panose="02010609060101010101" pitchFamily="49" charset="-122"/>
                <a:ea typeface="楷体" panose="02010609060101010101" pitchFamily="49" charset="-122"/>
              </a:rPr>
              <a:t>的时候，剧场里就会爆发起雷鸣般的掌声。从学生的眼神和掌声中，可以看出他们是多么地厌恶学习啊</a:t>
            </a:r>
            <a:r>
              <a:rPr lang="en-US" altLang="zh-CN" b="1" strike="noStrike" noProof="1">
                <a:solidFill>
                  <a:schemeClr val="accent3">
                    <a:lumMod val="20000"/>
                    <a:lumOff val="80000"/>
                  </a:schemeClr>
                </a:solidFill>
                <a:latin typeface="楷体" panose="02010609060101010101" pitchFamily="49" charset="-122"/>
                <a:ea typeface="楷体" panose="02010609060101010101" pitchFamily="49" charset="-122"/>
              </a:rPr>
              <a:t>!</a:t>
            </a:r>
            <a:endParaRPr lang="en-US" altLang="zh-CN" b="1" strike="noStrike" noProof="1">
              <a:solidFill>
                <a:schemeClr val="accent3">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标题 1"/>
          <p:cNvSpPr>
            <a:spLocks noGrp="1"/>
          </p:cNvSpPr>
          <p:nvPr>
            <p:ph type="title"/>
          </p:nvPr>
        </p:nvSpPr>
        <p:spPr>
          <a:xfrm>
            <a:off x="685800" y="838200"/>
            <a:ext cx="7772400" cy="1447800"/>
          </a:xfrm>
          <a:ln/>
        </p:spPr>
        <p:txBody>
          <a:bodyPr wrap="square" lIns="91440" tIns="45720" rIns="91440" bIns="45720" anchor="ctr"/>
          <a:p>
            <a:pPr eaLnBrk="1" hangingPunct="1"/>
            <a:r>
              <a:rPr lang="zh-CN" altLang="en-US" sz="3600" dirty="0">
                <a:solidFill>
                  <a:srgbClr val="FFFF00"/>
                </a:solidFill>
              </a:rPr>
              <a:t>   </a:t>
            </a:r>
            <a:br>
              <a:rPr lang="en-US" altLang="zh-CN" sz="3600" dirty="0">
                <a:solidFill>
                  <a:srgbClr val="FFFF00"/>
                </a:solidFill>
              </a:rPr>
            </a:br>
            <a:r>
              <a:rPr lang="en-US" altLang="zh-CN" sz="3600" dirty="0">
                <a:solidFill>
                  <a:srgbClr val="FFFF00"/>
                </a:solidFill>
              </a:rPr>
              <a:t>    </a:t>
            </a:r>
            <a:r>
              <a:rPr lang="zh-CN" altLang="en-US" sz="3200" b="1" dirty="0">
                <a:solidFill>
                  <a:srgbClr val="FFFF00"/>
                </a:solidFill>
              </a:rPr>
              <a:t>学生中教育致因性心理疾病呈上升趋势，全国心理疾病患看占千分之十三至十四。</a:t>
            </a:r>
            <a:endParaRPr lang="zh-CN" altLang="en-US" sz="3200" dirty="0">
              <a:solidFill>
                <a:srgbClr val="FFFF00"/>
              </a:solidFill>
            </a:endParaRPr>
          </a:p>
        </p:txBody>
      </p:sp>
      <p:sp>
        <p:nvSpPr>
          <p:cNvPr id="16386" name="内容占位符 2"/>
          <p:cNvSpPr>
            <a:spLocks noGrp="1"/>
          </p:cNvSpPr>
          <p:nvPr>
            <p:ph idx="1"/>
          </p:nvPr>
        </p:nvSpPr>
        <p:spPr>
          <a:xfrm>
            <a:off x="762000" y="2667000"/>
            <a:ext cx="7772400" cy="4191000"/>
          </a:xfrm>
          <a:ln/>
        </p:spPr>
        <p:txBody>
          <a:bodyPr wrap="square" lIns="91440" tIns="45720" rIns="91440" bIns="45720" anchor="t"/>
          <a:p>
            <a:pPr marL="0" indent="0" eaLnBrk="1" hangingPunct="1">
              <a:buNone/>
            </a:pPr>
            <a:r>
              <a:rPr lang="zh-CN" altLang="en-US" b="1" dirty="0">
                <a:solidFill>
                  <a:srgbClr val="FFFF00"/>
                </a:solidFill>
              </a:rPr>
              <a:t>   </a:t>
            </a:r>
            <a:r>
              <a:rPr lang="zh-CN" altLang="en-US" b="1" dirty="0">
                <a:solidFill>
                  <a:srgbClr val="FFFFE0"/>
                </a:solidFill>
                <a:latin typeface="楷体" panose="02010609060101010101" pitchFamily="49" charset="-122"/>
                <a:ea typeface="楷体" panose="02010609060101010101" pitchFamily="49" charset="-122"/>
              </a:rPr>
              <a:t>学生的主要任务是学习，学生中心理问题往往源于学习问题。学习遭到挫折，自己感到沉重的心理压力，接着来的是师生关系紧张，亲子关系紧张。久而久之，造成心理健康上的问题</a:t>
            </a:r>
            <a:r>
              <a:rPr lang="zh-CN" altLang="en-US" dirty="0">
                <a:solidFill>
                  <a:srgbClr val="FFFFE0"/>
                </a:solidFill>
                <a:latin typeface="楷体" panose="02010609060101010101" pitchFamily="49" charset="-122"/>
                <a:ea typeface="楷体" panose="02010609060101010101" pitchFamily="49" charset="-122"/>
              </a:rPr>
              <a:t>。</a:t>
            </a:r>
            <a:endParaRPr lang="zh-CN" altLang="en-US" dirty="0">
              <a:solidFill>
                <a:srgbClr val="FFFFE0"/>
              </a:solidFill>
              <a:latin typeface="楷体" panose="02010609060101010101" pitchFamily="49" charset="-122"/>
              <a:ea typeface="楷体" panose="02010609060101010101" pitchFamily="49"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标题 1"/>
          <p:cNvSpPr>
            <a:spLocks noGrp="1"/>
          </p:cNvSpPr>
          <p:nvPr>
            <p:ph type="title"/>
          </p:nvPr>
        </p:nvSpPr>
        <p:spPr>
          <a:xfrm>
            <a:off x="685800" y="609600"/>
            <a:ext cx="7772400" cy="5029200"/>
          </a:xfrm>
          <a:ln/>
        </p:spPr>
        <p:txBody>
          <a:bodyPr wrap="square" lIns="91440" tIns="45720" rIns="91440" bIns="45720" anchor="ctr"/>
          <a:p>
            <a:pPr eaLnBrk="1" hangingPunct="1"/>
            <a:r>
              <a:rPr lang="zh-CN" altLang="en-US" sz="3600" b="1" dirty="0">
                <a:solidFill>
                  <a:srgbClr val="FFFF00"/>
                </a:solidFill>
              </a:rPr>
              <a:t>学生的学习过程很少有人过问</a:t>
            </a:r>
            <a:br>
              <a:rPr lang="en-US" altLang="zh-CN" sz="3600" b="1" dirty="0">
                <a:solidFill>
                  <a:srgbClr val="FFFF00"/>
                </a:solidFill>
              </a:rPr>
            </a:br>
            <a:r>
              <a:rPr lang="zh-CN" altLang="en-US" sz="3200" dirty="0">
                <a:solidFill>
                  <a:srgbClr val="FFFFFF"/>
                </a:solidFill>
                <a:latin typeface="华文楷体" pitchFamily="2" charset="-122"/>
                <a:ea typeface="华文楷体" pitchFamily="2" charset="-122"/>
              </a:rPr>
              <a:t>老师和家长对学生学习的管理基本上</a:t>
            </a:r>
            <a:br>
              <a:rPr lang="en-US" altLang="zh-CN" sz="3200" dirty="0">
                <a:solidFill>
                  <a:srgbClr val="FFFFFF"/>
                </a:solidFill>
                <a:latin typeface="华文楷体" pitchFamily="2" charset="-122"/>
                <a:ea typeface="华文楷体" pitchFamily="2" charset="-122"/>
              </a:rPr>
            </a:br>
            <a:r>
              <a:rPr lang="zh-CN" altLang="en-US" sz="3200" dirty="0">
                <a:solidFill>
                  <a:srgbClr val="FFFFFF"/>
                </a:solidFill>
                <a:latin typeface="华文楷体" pitchFamily="2" charset="-122"/>
                <a:ea typeface="华文楷体" pitchFamily="2" charset="-122"/>
              </a:rPr>
              <a:t>停留在学习过程的两头： 一头是向学生不断提出学习任务；另一头是向学生要学习的结果</a:t>
            </a:r>
            <a:r>
              <a:rPr lang="en-US" altLang="zh-CN" sz="3200" dirty="0">
                <a:solidFill>
                  <a:srgbClr val="FFFFFF"/>
                </a:solidFill>
                <a:latin typeface="华文楷体" pitchFamily="2" charset="-122"/>
                <a:ea typeface="华文楷体" pitchFamily="2" charset="-122"/>
              </a:rPr>
              <a:t>----</a:t>
            </a:r>
            <a:r>
              <a:rPr lang="zh-CN" altLang="en-US" sz="3200" dirty="0">
                <a:solidFill>
                  <a:srgbClr val="FFFFFF"/>
                </a:solidFill>
                <a:latin typeface="华文楷体" pitchFamily="2" charset="-122"/>
                <a:ea typeface="华文楷体" pitchFamily="2" charset="-122"/>
              </a:rPr>
              <a:t>成绩。而学生</a:t>
            </a:r>
            <a:r>
              <a:rPr lang="zh-CN" altLang="en-US" sz="3200" dirty="0">
                <a:solidFill>
                  <a:srgbClr val="FFFF00"/>
                </a:solidFill>
                <a:latin typeface="华文楷体" pitchFamily="2" charset="-122"/>
                <a:ea typeface="华文楷体" pitchFamily="2" charset="-122"/>
              </a:rPr>
              <a:t>最容易出问题的学习过程</a:t>
            </a:r>
            <a:r>
              <a:rPr lang="zh-CN" altLang="en-US" sz="3200" dirty="0">
                <a:solidFill>
                  <a:srgbClr val="FFFFFF"/>
                </a:solidFill>
                <a:latin typeface="华文楷体" pitchFamily="2" charset="-122"/>
                <a:ea typeface="华文楷体" pitchFamily="2" charset="-122"/>
              </a:rPr>
              <a:t>很少有人过问</a:t>
            </a:r>
            <a:r>
              <a:rPr lang="zh-CN" altLang="en-US" sz="3200" dirty="0">
                <a:solidFill>
                  <a:srgbClr val="FFFF00"/>
                </a:solidFill>
              </a:rPr>
              <a:t>。</a:t>
            </a:r>
            <a:endParaRPr lang="zh-CN" altLang="en-US" sz="3200" dirty="0">
              <a:solidFill>
                <a:srgbClr val="FFFF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3" name="标题 1"/>
          <p:cNvSpPr>
            <a:spLocks noGrp="1"/>
          </p:cNvSpPr>
          <p:nvPr>
            <p:ph type="title"/>
          </p:nvPr>
        </p:nvSpPr>
        <p:spPr>
          <a:xfrm>
            <a:off x="685800" y="1447800"/>
            <a:ext cx="7772400" cy="3429000"/>
          </a:xfrm>
          <a:ln/>
        </p:spPr>
        <p:txBody>
          <a:bodyPr wrap="square" lIns="91440" tIns="45720" rIns="91440" bIns="45720" anchor="ctr"/>
          <a:p>
            <a:pPr eaLnBrk="1" hangingPunct="1"/>
            <a:r>
              <a:rPr lang="en-US" altLang="zh-CN" dirty="0"/>
              <a:t>.   </a:t>
            </a:r>
            <a:r>
              <a:rPr lang="zh-CN" altLang="en-US" sz="3600" b="1" dirty="0">
                <a:solidFill>
                  <a:srgbClr val="FFFF00"/>
                </a:solidFill>
              </a:rPr>
              <a:t>对学生最重要的学习过程缺乏实际、有效、科学的管理，是造成学生学习积极性低，学习质量差，学业负担重，心理健康水平低的重要原因之一</a:t>
            </a:r>
            <a:endParaRPr lang="zh-CN" altLang="en-US" sz="3600" b="1" dirty="0">
              <a:solidFill>
                <a:srgbClr val="FFFF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内容占位符 7"/>
          <p:cNvSpPr>
            <a:spLocks noGrp="1"/>
          </p:cNvSpPr>
          <p:nvPr>
            <p:ph/>
          </p:nvPr>
        </p:nvSpPr>
        <p:spPr/>
        <p:txBody>
          <a:bodyPr/>
          <a:p>
            <a:pPr marL="0" indent="0" fontAlgn="base">
              <a:buNone/>
            </a:pPr>
            <a:r>
              <a:rPr lang="en-US" altLang="zh-CN" strike="noStrike" noProof="1"/>
              <a:t>   </a:t>
            </a:r>
            <a:r>
              <a:rPr lang="zh-CN" altLang="en-US" sz="3600" b="1" strike="noStrike" noProof="1">
                <a:latin typeface="楷体" panose="02010609060101010101" pitchFamily="49" charset="-122"/>
                <a:ea typeface="楷体" panose="02010609060101010101" pitchFamily="49" charset="-122"/>
              </a:rPr>
              <a:t>对学生</a:t>
            </a:r>
            <a:r>
              <a:rPr lang="zh-CN" altLang="en-US" sz="3600" b="1" strike="noStrike" noProof="1">
                <a:solidFill>
                  <a:schemeClr val="accent3">
                    <a:lumMod val="20000"/>
                    <a:lumOff val="80000"/>
                  </a:schemeClr>
                </a:solidFill>
                <a:latin typeface="楷体" panose="02010609060101010101" pitchFamily="49" charset="-122"/>
                <a:ea typeface="楷体" panose="02010609060101010101" pitchFamily="49" charset="-122"/>
              </a:rPr>
              <a:t>学习过程的指导</a:t>
            </a:r>
            <a:r>
              <a:rPr lang="zh-CN" altLang="en-US" sz="3600" b="1" strike="noStrike" noProof="1">
                <a:latin typeface="楷体" panose="02010609060101010101" pitchFamily="49" charset="-122"/>
                <a:ea typeface="楷体" panose="02010609060101010101" pitchFamily="49" charset="-122"/>
              </a:rPr>
              <a:t>或管理，本质上就是对影响学习效果的关键因素的干预、调控或引导。</a:t>
            </a:r>
            <a:endParaRPr lang="zh-CN" altLang="en-US" sz="3600" b="1" strike="noStrike" noProof="1">
              <a:latin typeface="楷体" panose="02010609060101010101" pitchFamily="49" charset="-122"/>
              <a:ea typeface="楷体" panose="02010609060101010101" pitchFamily="49" charset="-122"/>
            </a:endParaRPr>
          </a:p>
          <a:p>
            <a:pPr marL="0" indent="0" fontAlgn="base">
              <a:buNone/>
            </a:pPr>
            <a:r>
              <a:rPr lang="zh-CN" altLang="en-US" sz="3600" b="1" strike="noStrike" noProof="1">
                <a:latin typeface="楷体" panose="02010609060101010101" pitchFamily="49" charset="-122"/>
                <a:ea typeface="楷体" panose="02010609060101010101" pitchFamily="49" charset="-122"/>
              </a:rPr>
              <a:t>  影响学习效果的因素很多，经常起作用的两个因素是学生学习的</a:t>
            </a:r>
            <a:r>
              <a:rPr lang="zh-CN" altLang="en-US" sz="3600" b="1" strike="noStrike" noProof="1">
                <a:solidFill>
                  <a:schemeClr val="accent3">
                    <a:lumMod val="20000"/>
                    <a:lumOff val="80000"/>
                  </a:schemeClr>
                </a:solidFill>
                <a:latin typeface="楷体" panose="02010609060101010101" pitchFamily="49" charset="-122"/>
                <a:ea typeface="楷体" panose="02010609060101010101" pitchFamily="49" charset="-122"/>
              </a:rPr>
              <a:t>积极性</a:t>
            </a:r>
            <a:r>
              <a:rPr lang="zh-CN" altLang="en-US" sz="3600" b="1" strike="noStrike" noProof="1">
                <a:latin typeface="楷体" panose="02010609060101010101" pitchFamily="49" charset="-122"/>
                <a:ea typeface="楷体" panose="02010609060101010101" pitchFamily="49" charset="-122"/>
              </a:rPr>
              <a:t>和</a:t>
            </a:r>
            <a:r>
              <a:rPr lang="zh-CN" altLang="en-US" sz="3600" b="1" strike="noStrike" noProof="1">
                <a:solidFill>
                  <a:schemeClr val="accent3">
                    <a:lumMod val="20000"/>
                    <a:lumOff val="80000"/>
                  </a:schemeClr>
                </a:solidFill>
                <a:latin typeface="楷体" panose="02010609060101010101" pitchFamily="49" charset="-122"/>
                <a:ea typeface="楷体" panose="02010609060101010101" pitchFamily="49" charset="-122"/>
              </a:rPr>
              <a:t>科学性</a:t>
            </a:r>
            <a:r>
              <a:rPr lang="zh-CN" altLang="en-US" sz="3600" b="1" strike="noStrike" noProof="1">
                <a:latin typeface="楷体" panose="02010609060101010101" pitchFamily="49" charset="-122"/>
                <a:ea typeface="楷体" panose="02010609060101010101" pitchFamily="49" charset="-122"/>
              </a:rPr>
              <a:t>问题。</a:t>
            </a:r>
            <a:endParaRPr lang="zh-CN" altLang="en-US" sz="3600" b="1" strike="noStrike" noProof="1">
              <a:latin typeface="楷体" panose="02010609060101010101" pitchFamily="49" charset="-122"/>
              <a:ea typeface="楷体" panose="02010609060101010101" pitchFamily="49" charset="-122"/>
            </a:endParaRPr>
          </a:p>
          <a:p>
            <a:pPr marL="0" indent="0" fontAlgn="base">
              <a:buNone/>
            </a:pPr>
            <a:r>
              <a:rPr lang="zh-CN" altLang="en-US" sz="3600" b="1" strike="noStrike" noProof="1">
                <a:latin typeface="楷体" panose="02010609060101010101" pitchFamily="49" charset="-122"/>
                <a:ea typeface="楷体" panose="02010609060101010101" pitchFamily="49" charset="-122"/>
              </a:rPr>
              <a:t>  学生</a:t>
            </a:r>
            <a:r>
              <a:rPr lang="en-US" altLang="zh-CN" sz="3600" b="1" strike="noStrike" noProof="1">
                <a:latin typeface="楷体" panose="02010609060101010101" pitchFamily="49" charset="-122"/>
                <a:ea typeface="楷体" panose="02010609060101010101" pitchFamily="49" charset="-122"/>
              </a:rPr>
              <a:t>“</a:t>
            </a:r>
            <a:r>
              <a:rPr lang="zh-CN" altLang="en-US" sz="3600" b="1" strike="noStrike" noProof="1">
                <a:latin typeface="楷体" panose="02010609060101010101" pitchFamily="49" charset="-122"/>
                <a:ea typeface="楷体" panose="02010609060101010101" pitchFamily="49" charset="-122"/>
              </a:rPr>
              <a:t>想不想学</a:t>
            </a:r>
            <a:r>
              <a:rPr lang="en-US" altLang="zh-CN" sz="3600" b="1" strike="noStrike" noProof="1">
                <a:latin typeface="楷体" panose="02010609060101010101" pitchFamily="49" charset="-122"/>
                <a:ea typeface="楷体" panose="02010609060101010101" pitchFamily="49" charset="-122"/>
              </a:rPr>
              <a:t>”</a:t>
            </a:r>
            <a:r>
              <a:rPr lang="zh-CN" altLang="en-US" sz="3600" b="1" strike="noStrike" noProof="1">
                <a:latin typeface="楷体" panose="02010609060101010101" pitchFamily="49" charset="-122"/>
                <a:ea typeface="楷体" panose="02010609060101010101" pitchFamily="49" charset="-122"/>
              </a:rPr>
              <a:t>，</a:t>
            </a:r>
            <a:r>
              <a:rPr lang="en-US" altLang="zh-CN" sz="3600" b="1" strike="noStrike" noProof="1">
                <a:latin typeface="楷体" panose="02010609060101010101" pitchFamily="49" charset="-122"/>
                <a:ea typeface="楷体" panose="02010609060101010101" pitchFamily="49" charset="-122"/>
              </a:rPr>
              <a:t>“</a:t>
            </a:r>
            <a:r>
              <a:rPr lang="zh-CN" altLang="en-US" sz="3600" b="1" strike="noStrike" noProof="1">
                <a:latin typeface="楷体" panose="02010609060101010101" pitchFamily="49" charset="-122"/>
                <a:ea typeface="楷体" panose="02010609060101010101" pitchFamily="49" charset="-122"/>
              </a:rPr>
              <a:t>会不会学</a:t>
            </a:r>
            <a:r>
              <a:rPr lang="en-US" altLang="zh-CN" sz="3600" b="1" strike="noStrike" noProof="1">
                <a:latin typeface="楷体" panose="02010609060101010101" pitchFamily="49" charset="-122"/>
                <a:ea typeface="楷体" panose="02010609060101010101" pitchFamily="49" charset="-122"/>
              </a:rPr>
              <a:t>”</a:t>
            </a:r>
            <a:r>
              <a:rPr lang="zh-CN" altLang="en-US" sz="3600" b="1" strike="noStrike" noProof="1">
                <a:latin typeface="楷体" panose="02010609060101010101" pitchFamily="49" charset="-122"/>
                <a:ea typeface="楷体" panose="02010609060101010101" pitchFamily="49" charset="-122"/>
              </a:rPr>
              <a:t>是老师每天无法回避的两个问题。</a:t>
            </a:r>
            <a:endParaRPr lang="zh-CN" altLang="en-US" sz="3600" b="1" strike="noStrike" noProof="1">
              <a:latin typeface="楷体" panose="02010609060101010101" pitchFamily="49" charset="-122"/>
              <a:ea typeface="楷体" panose="02010609060101010101" pitchFamily="49"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2"/>
          <p:cNvSpPr/>
          <p:nvPr/>
        </p:nvSpPr>
        <p:spPr>
          <a:xfrm>
            <a:off x="1143000" y="1219200"/>
            <a:ext cx="6934200" cy="1444625"/>
          </a:xfrm>
          <a:prstGeom prst="rect">
            <a:avLst/>
          </a:prstGeom>
          <a:noFill/>
          <a:ln w="9525">
            <a:noFill/>
          </a:ln>
        </p:spPr>
        <p:txBody>
          <a:bodyPr anchor="t">
            <a:spAutoFit/>
          </a:bodyPr>
          <a:p>
            <a:r>
              <a:rPr lang="zh-CN" altLang="en-US" sz="4400" b="1" dirty="0">
                <a:latin typeface="隶书" pitchFamily="49" charset="-122"/>
                <a:ea typeface="隶书" pitchFamily="49" charset="-122"/>
              </a:rPr>
              <a:t>二、对学习进行管理的基本    </a:t>
            </a:r>
            <a:endParaRPr lang="zh-CN" altLang="en-US" sz="4400" b="1" dirty="0">
              <a:latin typeface="隶书" pitchFamily="49" charset="-122"/>
              <a:ea typeface="隶书" pitchFamily="49" charset="-122"/>
            </a:endParaRPr>
          </a:p>
          <a:p>
            <a:r>
              <a:rPr lang="zh-CN" altLang="en-US" sz="4400" b="1" dirty="0">
                <a:latin typeface="隶书" pitchFamily="49" charset="-122"/>
                <a:ea typeface="隶书" pitchFamily="49" charset="-122"/>
              </a:rPr>
              <a:t>  内容和方法</a:t>
            </a:r>
            <a:endParaRPr lang="zh-CN" altLang="en-US" sz="4400" b="1" dirty="0">
              <a:latin typeface="隶书" pitchFamily="49" charset="-122"/>
              <a:ea typeface="隶书" pitchFamily="49" charset="-122"/>
            </a:endParaRPr>
          </a:p>
        </p:txBody>
      </p:sp>
      <p:sp>
        <p:nvSpPr>
          <p:cNvPr id="20482" name="Rectangle 3"/>
          <p:cNvSpPr/>
          <p:nvPr/>
        </p:nvSpPr>
        <p:spPr>
          <a:xfrm>
            <a:off x="1524000" y="2819400"/>
            <a:ext cx="6324600" cy="1568450"/>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对学生的学习进行管理，主要目的是为了提高学生学习的积极性和科学性。</a:t>
            </a:r>
            <a:endParaRPr lang="zh-CN" altLang="en-US" sz="3200" b="1" dirty="0">
              <a:latin typeface="Times New Roman" panose="02020603050405020304" pitchFamily="18" charset="0"/>
              <a:ea typeface="宋体" panose="02010600030101010101" pitchFamily="2" charset="-122"/>
            </a:endParaRPr>
          </a:p>
        </p:txBody>
      </p:sp>
      <p:sp>
        <p:nvSpPr>
          <p:cNvPr id="20483" name="Rectangle 8"/>
          <p:cNvSpPr/>
          <p:nvPr/>
        </p:nvSpPr>
        <p:spPr>
          <a:xfrm>
            <a:off x="1447800" y="4648200"/>
            <a:ext cx="6303963" cy="579438"/>
          </a:xfrm>
          <a:prstGeom prst="rect">
            <a:avLst/>
          </a:prstGeom>
          <a:noFill/>
          <a:ln w="9525">
            <a:noFill/>
          </a:ln>
        </p:spPr>
        <p:txBody>
          <a:bodyPr anchor="t">
            <a:spAutoFit/>
          </a:bodyPr>
          <a:p>
            <a:r>
              <a:rPr lang="zh-CN" altLang="en-US" sz="3200" b="1" i="1" dirty="0">
                <a:solidFill>
                  <a:schemeClr val="bg2"/>
                </a:solidFill>
                <a:latin typeface="Times New Roman" panose="02020603050405020304" pitchFamily="18" charset="0"/>
                <a:ea typeface="宋体" panose="02010600030101010101" pitchFamily="2" charset="-122"/>
              </a:rPr>
              <a:t>我们主要从以下几方面开展工作：</a:t>
            </a:r>
            <a:endParaRPr lang="zh-CN" altLang="en-US" sz="3200" b="1" i="1" dirty="0">
              <a:solidFill>
                <a:schemeClr val="bg2"/>
              </a:solidFill>
              <a:latin typeface="Times New Roman" panose="02020603050405020304" pitchFamily="18" charset="0"/>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p:nvPr/>
        </p:nvSpPr>
        <p:spPr>
          <a:xfrm>
            <a:off x="1587500" y="2879725"/>
            <a:ext cx="3289300" cy="582613"/>
          </a:xfrm>
          <a:prstGeom prst="rect">
            <a:avLst/>
          </a:prstGeom>
          <a:noFill/>
          <a:ln w="9525">
            <a:noFill/>
          </a:ln>
        </p:spPr>
        <p:txBody>
          <a:bodyPr wrap="square" anchor="t">
            <a:spAutoFit/>
          </a:bodyPr>
          <a:p>
            <a:r>
              <a:rPr lang="en-US" altLang="zh-CN" sz="3200" b="1" dirty="0">
                <a:latin typeface="Times New Roman" panose="02020603050405020304" pitchFamily="18" charset="0"/>
                <a:ea typeface="宋体" panose="02010600030101010101" pitchFamily="2" charset="-122"/>
              </a:rPr>
              <a:t>1</a:t>
            </a:r>
            <a:r>
              <a:rPr lang="zh-CN" altLang="en-US" sz="3200" b="1" dirty="0">
                <a:latin typeface="Times New Roman" panose="02020603050405020304" pitchFamily="18" charset="0"/>
                <a:ea typeface="宋体" panose="02010600030101010101" pitchFamily="2" charset="-122"/>
              </a:rPr>
              <a:t>、学习情况</a:t>
            </a:r>
            <a:endParaRPr lang="zh-CN" altLang="en-US" sz="3200" b="1" dirty="0">
              <a:latin typeface="Times New Roman" panose="02020603050405020304" pitchFamily="18" charset="0"/>
              <a:ea typeface="宋体" panose="02010600030101010101" pitchFamily="2" charset="-122"/>
            </a:endParaRPr>
          </a:p>
        </p:txBody>
      </p:sp>
      <p:sp>
        <p:nvSpPr>
          <p:cNvPr id="15363" name="Rectangle 3"/>
          <p:cNvSpPr/>
          <p:nvPr/>
        </p:nvSpPr>
        <p:spPr>
          <a:xfrm>
            <a:off x="2682875" y="3541713"/>
            <a:ext cx="2733675" cy="522287"/>
          </a:xfrm>
          <a:prstGeom prst="rect">
            <a:avLst/>
          </a:prstGeom>
          <a:noFill/>
          <a:ln w="9525">
            <a:noFill/>
          </a:ln>
        </p:spPr>
        <p:txBody>
          <a:bodyPr wrap="square" anchor="t">
            <a:spAutoFit/>
          </a:bodyPr>
          <a:p>
            <a:r>
              <a:rPr lang="zh-CN" altLang="en-US" sz="2800" b="1" dirty="0">
                <a:latin typeface="Times New Roman" panose="02020603050405020304" pitchFamily="18" charset="0"/>
                <a:ea typeface="宋体" panose="02010600030101010101" pitchFamily="2" charset="-122"/>
              </a:rPr>
              <a:t>学习积极性状况</a:t>
            </a:r>
            <a:r>
              <a:rPr lang="zh-CN" altLang="en-US" sz="2800" b="1" i="1" dirty="0">
                <a:latin typeface="Times New Roman" panose="02020603050405020304" pitchFamily="18" charset="0"/>
                <a:ea typeface="宋体" panose="02010600030101010101" pitchFamily="2" charset="-122"/>
              </a:rPr>
              <a:t>：</a:t>
            </a:r>
            <a:endParaRPr lang="zh-CN" altLang="en-US" sz="2800" b="1" i="1" dirty="0">
              <a:latin typeface="Times New Roman" panose="02020603050405020304" pitchFamily="18" charset="0"/>
              <a:ea typeface="宋体" panose="02010600030101010101" pitchFamily="2" charset="-122"/>
            </a:endParaRPr>
          </a:p>
        </p:txBody>
      </p:sp>
      <p:sp>
        <p:nvSpPr>
          <p:cNvPr id="15364" name="Rectangle 4"/>
          <p:cNvSpPr>
            <a:spLocks noChangeArrowheads="1"/>
          </p:cNvSpPr>
          <p:nvPr/>
        </p:nvSpPr>
        <p:spPr bwMode="auto">
          <a:xfrm>
            <a:off x="3059113" y="4727575"/>
            <a:ext cx="2516188" cy="522288"/>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劲头足不足</a:t>
            </a:r>
            <a:r>
              <a:rPr kumimoji="1" lang="zh-CN" altLang="en-US" sz="2400" b="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2400" b="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5371" name="Oval 11"/>
          <p:cNvSpPr/>
          <p:nvPr/>
        </p:nvSpPr>
        <p:spPr>
          <a:xfrm>
            <a:off x="2151063" y="3541713"/>
            <a:ext cx="457200" cy="423862"/>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15373" name="Rectangle 13"/>
          <p:cNvSpPr>
            <a:spLocks noChangeArrowheads="1"/>
          </p:cNvSpPr>
          <p:nvPr/>
        </p:nvSpPr>
        <p:spPr bwMode="auto">
          <a:xfrm>
            <a:off x="3059113" y="4216400"/>
            <a:ext cx="2043113" cy="520700"/>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想不想学</a:t>
            </a:r>
            <a:r>
              <a:rPr kumimoji="1" lang="zh-CN" altLang="en-US" sz="2400" b="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2400" b="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5374" name="Rectangle 14"/>
          <p:cNvSpPr>
            <a:spLocks noChangeArrowheads="1"/>
          </p:cNvSpPr>
          <p:nvPr/>
        </p:nvSpPr>
        <p:spPr bwMode="auto">
          <a:xfrm>
            <a:off x="3059113" y="5249863"/>
            <a:ext cx="2044700" cy="522288"/>
          </a:xfrm>
          <a:prstGeom prst="rect">
            <a:avLst/>
          </a:prstGeom>
          <a:noFill/>
          <a:ln>
            <a:noFill/>
          </a:ln>
          <a:effectLst/>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愉不愉快？</a:t>
            </a:r>
            <a:endParaRPr kumimoji="1" lang="zh-CN" altLang="en-US" sz="2800" b="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5381" name="Rectangle 21"/>
          <p:cNvSpPr/>
          <p:nvPr/>
        </p:nvSpPr>
        <p:spPr>
          <a:xfrm>
            <a:off x="960438" y="603250"/>
            <a:ext cx="6873875" cy="2276475"/>
          </a:xfrm>
          <a:prstGeom prst="rect">
            <a:avLst/>
          </a:prstGeom>
          <a:noFill/>
          <a:ln w="9525">
            <a:noFill/>
          </a:ln>
        </p:spPr>
        <p:txBody>
          <a:bodyPr wrap="square" anchor="t">
            <a:spAutoFit/>
          </a:bodyPr>
          <a:p>
            <a:pPr fontAlgn="base"/>
            <a:r>
              <a:rPr lang="en-US" altLang="zh-CN" sz="3000" b="1" strike="noStrike" noProof="1" dirty="0">
                <a:latin typeface="Times New Roman" panose="02020603050405020304" pitchFamily="18" charset="0"/>
                <a:ea typeface="宋体" panose="02010600030101010101" pitchFamily="2" charset="-122"/>
                <a:cs typeface="+mn-cs"/>
              </a:rPr>
              <a:t>(</a:t>
            </a:r>
            <a:r>
              <a:rPr lang="zh-CN" altLang="en-US" sz="3000" b="1" strike="noStrike" noProof="1" dirty="0">
                <a:latin typeface="Times New Roman" panose="02020603050405020304" pitchFamily="18" charset="0"/>
                <a:ea typeface="宋体" panose="02010600030101010101" pitchFamily="2" charset="-122"/>
                <a:cs typeface="+mn-cs"/>
              </a:rPr>
              <a:t>一</a:t>
            </a:r>
            <a:r>
              <a:rPr lang="en-US" altLang="zh-CN" sz="3000" b="1" strike="noStrike" noProof="1" dirty="0">
                <a:latin typeface="Times New Roman" panose="02020603050405020304" pitchFamily="18" charset="0"/>
                <a:ea typeface="宋体" panose="02010600030101010101" pitchFamily="2" charset="-122"/>
                <a:cs typeface="+mn-cs"/>
              </a:rPr>
              <a:t>)</a:t>
            </a:r>
            <a:r>
              <a:rPr lang="zh-CN" altLang="en-US" sz="3000" b="1" strike="noStrike" noProof="1" dirty="0">
                <a:latin typeface="Times New Roman" panose="02020603050405020304" pitchFamily="18" charset="0"/>
                <a:ea typeface="宋体" panose="02010600030101010101" pitchFamily="2" charset="-122"/>
                <a:cs typeface="+mn-cs"/>
              </a:rPr>
              <a:t>摸清学生的学习情况</a:t>
            </a:r>
            <a:endParaRPr lang="zh-CN" altLang="en-US" sz="3000" b="1" strike="noStrike" noProof="1" dirty="0">
              <a:latin typeface="Times New Roman" panose="02020603050405020304" pitchFamily="18" charset="0"/>
              <a:ea typeface="宋体" panose="02010600030101010101" pitchFamily="2" charset="-122"/>
            </a:endParaRPr>
          </a:p>
          <a:p>
            <a:pPr fontAlgn="base"/>
            <a:r>
              <a:rPr lang="zh-CN" altLang="en-US" sz="2800" b="1" strike="noStrike" noProof="1" dirty="0">
                <a:latin typeface="楷体" panose="02010609060101010101" pitchFamily="49" charset="-122"/>
                <a:ea typeface="楷体" panose="02010609060101010101" pitchFamily="49" charset="-122"/>
                <a:cs typeface="+mn-cs"/>
              </a:rPr>
              <a:t>   </a:t>
            </a:r>
            <a:r>
              <a:rPr lang="zh-CN" altLang="en-US" sz="2800" b="1" strike="noStrike" noProof="1" dirty="0">
                <a:solidFill>
                  <a:schemeClr val="accent3">
                    <a:lumMod val="20000"/>
                    <a:lumOff val="80000"/>
                  </a:schemeClr>
                </a:solidFill>
                <a:latin typeface="楷体" panose="02010609060101010101" pitchFamily="49" charset="-122"/>
                <a:ea typeface="楷体" panose="02010609060101010101" pitchFamily="49" charset="-122"/>
                <a:cs typeface="+mn-cs"/>
              </a:rPr>
              <a:t>如果我们的任课老师、班主任能够对正在影响着每一个学生学习效果的主要因素了如指掌，并分别采取教育措施改变它，学生的学习质量一定会迅速提高。</a:t>
            </a:r>
            <a:endParaRPr lang="zh-CN" altLang="en-US" sz="2800" b="1" strike="noStrike" noProof="1" dirty="0">
              <a:solidFill>
                <a:schemeClr val="accent3">
                  <a:lumMod val="20000"/>
                  <a:lumOff val="80000"/>
                </a:schemeClr>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15381"/>
                                        </p:tgtEl>
                                        <p:attrNameLst>
                                          <p:attrName>style.visibility</p:attrName>
                                        </p:attrNameLst>
                                      </p:cBhvr>
                                      <p:to>
                                        <p:strVal val="visible"/>
                                      </p:to>
                                    </p:set>
                                    <p:animEffect transition="in" filter="checkerboard(across)">
                                      <p:cBhvr>
                                        <p:cTn id="7" dur="500"/>
                                        <p:tgtEl>
                                          <p:spTgt spid="1538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slide(fromLeft)">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371"/>
                                        </p:tgtEl>
                                        <p:attrNameLst>
                                          <p:attrName>style.visibility</p:attrName>
                                        </p:attrNameLst>
                                      </p:cBhvr>
                                      <p:to>
                                        <p:strVal val="visible"/>
                                      </p:to>
                                    </p:set>
                                    <p:anim calcmode="lin" valueType="num">
                                      <p:cBhvr additive="base">
                                        <p:cTn id="17" dur="500" fill="hold"/>
                                        <p:tgtEl>
                                          <p:spTgt spid="15371"/>
                                        </p:tgtEl>
                                        <p:attrNameLst>
                                          <p:attrName>ppt_x</p:attrName>
                                        </p:attrNameLst>
                                      </p:cBhvr>
                                      <p:tavLst>
                                        <p:tav tm="0">
                                          <p:val>
                                            <p:strVal val="0-#ppt_w/2"/>
                                          </p:val>
                                        </p:tav>
                                        <p:tav tm="100000">
                                          <p:val>
                                            <p:strVal val="#ppt_x"/>
                                          </p:val>
                                        </p:tav>
                                      </p:tavLst>
                                    </p:anim>
                                    <p:anim calcmode="lin" valueType="num">
                                      <p:cBhvr additive="base">
                                        <p:cTn id="18" dur="500" fill="hold"/>
                                        <p:tgtEl>
                                          <p:spTgt spid="15371"/>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15363"/>
                                        </p:tgtEl>
                                        <p:attrNameLst>
                                          <p:attrName>style.visibility</p:attrName>
                                        </p:attrNameLst>
                                      </p:cBhvr>
                                      <p:to>
                                        <p:strVal val="visible"/>
                                      </p:to>
                                    </p:set>
                                    <p:anim calcmode="lin" valueType="num">
                                      <p:cBhvr additive="base">
                                        <p:cTn id="22" dur="500" fill="hold"/>
                                        <p:tgtEl>
                                          <p:spTgt spid="15363"/>
                                        </p:tgtEl>
                                        <p:attrNameLst>
                                          <p:attrName>ppt_x</p:attrName>
                                        </p:attrNameLst>
                                      </p:cBhvr>
                                      <p:tavLst>
                                        <p:tav tm="0">
                                          <p:val>
                                            <p:strVal val="0-#ppt_w/2"/>
                                          </p:val>
                                        </p:tav>
                                        <p:tav tm="100000">
                                          <p:val>
                                            <p:strVal val="#ppt_x"/>
                                          </p:val>
                                        </p:tav>
                                      </p:tavLst>
                                    </p:anim>
                                    <p:anim calcmode="lin" valueType="num">
                                      <p:cBhvr additive="base">
                                        <p:cTn id="23"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373"/>
                                        </p:tgtEl>
                                        <p:attrNameLst>
                                          <p:attrName>style.visibility</p:attrName>
                                        </p:attrNameLst>
                                      </p:cBhvr>
                                      <p:to>
                                        <p:strVal val="visible"/>
                                      </p:to>
                                    </p:set>
                                    <p:animEffect transition="in" filter="blinds(horizontal)">
                                      <p:cBhvr>
                                        <p:cTn id="28" dur="500"/>
                                        <p:tgtEl>
                                          <p:spTgt spid="1537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15364"/>
                                        </p:tgtEl>
                                        <p:attrNameLst>
                                          <p:attrName>style.visibility</p:attrName>
                                        </p:attrNameLst>
                                      </p:cBhvr>
                                      <p:to>
                                        <p:strVal val="visible"/>
                                      </p:to>
                                    </p:set>
                                    <p:animEffect transition="in" filter="blinds(horizontal)">
                                      <p:cBhvr>
                                        <p:cTn id="33" dur="500"/>
                                        <p:tgtEl>
                                          <p:spTgt spid="15364"/>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5374"/>
                                        </p:tgtEl>
                                        <p:attrNameLst>
                                          <p:attrName>style.visibility</p:attrName>
                                        </p:attrNameLst>
                                      </p:cBhvr>
                                      <p:to>
                                        <p:strVal val="visible"/>
                                      </p:to>
                                    </p:set>
                                    <p:animEffect transition="in" filter="blinds(horizontal)">
                                      <p:cBhvr>
                                        <p:cTn id="38" dur="500"/>
                                        <p:tgtEl>
                                          <p:spTgt spid="15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p:bldP spid="15364" grpId="0" bldLvl="0" animBg="1"/>
      <p:bldP spid="15371" grpId="0" bldLvl="0" animBg="1"/>
      <p:bldP spid="15373" grpId="0" bldLvl="0" animBg="1"/>
      <p:bldP spid="15374" grpId="0" bldLvl="0" animBg="1"/>
      <p:bldP spid="1538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3"/>
          <p:cNvSpPr>
            <a:spLocks noGrp="1"/>
          </p:cNvSpPr>
          <p:nvPr>
            <p:ph idx="1"/>
          </p:nvPr>
        </p:nvSpPr>
        <p:spPr>
          <a:xfrm>
            <a:off x="304800" y="304800"/>
            <a:ext cx="8534400" cy="6324600"/>
          </a:xfrm>
          <a:ln/>
        </p:spPr>
        <p:txBody>
          <a:bodyPr wrap="square" lIns="91440" tIns="45720" rIns="91440" bIns="45720" anchor="t"/>
          <a:p>
            <a:pPr eaLnBrk="1" hangingPunct="1">
              <a:buNone/>
            </a:pPr>
            <a:r>
              <a:rPr lang="en-US" altLang="zh-CN" b="1" dirty="0">
                <a:latin typeface="楷体" panose="02010609060101010101" pitchFamily="49" charset="-122"/>
                <a:ea typeface="楷体" panose="02010609060101010101" pitchFamily="49" charset="-122"/>
              </a:rPr>
              <a:t>     学生的主要任务是学习，抓不抓学生在学习过程中的积极性和科学性问题，是学校工作中的一件大事。</a:t>
            </a:r>
            <a:endParaRPr lang="en-US" altLang="zh-CN" b="1" dirty="0">
              <a:latin typeface="楷体" panose="02010609060101010101" pitchFamily="49" charset="-122"/>
              <a:ea typeface="楷体" panose="02010609060101010101" pitchFamily="49" charset="-122"/>
            </a:endParaRPr>
          </a:p>
          <a:p>
            <a:pPr eaLnBrk="1" hangingPunct="1">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这涉及到校园精神文化建设中的</a:t>
            </a:r>
            <a:r>
              <a:rPr lang="zh-CN" altLang="en-US" b="1" dirty="0">
                <a:solidFill>
                  <a:srgbClr val="FFFFFF"/>
                </a:solidFill>
                <a:latin typeface="楷体" panose="02010609060101010101" pitchFamily="49" charset="-122"/>
                <a:ea typeface="楷体" panose="02010609060101010101" pitchFamily="49" charset="-122"/>
              </a:rPr>
              <a:t>学风建设问题</a:t>
            </a:r>
            <a:r>
              <a:rPr lang="zh-CN" altLang="en-US" b="1" dirty="0">
                <a:latin typeface="楷体" panose="02010609060101010101" pitchFamily="49" charset="-122"/>
                <a:ea typeface="楷体" panose="02010609060101010101" pitchFamily="49" charset="-122"/>
              </a:rPr>
              <a:t>。</a:t>
            </a:r>
            <a:endParaRPr lang="zh-CN" altLang="en-US" b="1" dirty="0">
              <a:latin typeface="楷体" panose="02010609060101010101" pitchFamily="49" charset="-122"/>
              <a:ea typeface="楷体" panose="02010609060101010101" pitchFamily="49" charset="-122"/>
            </a:endParaRPr>
          </a:p>
          <a:p>
            <a:pPr eaLnBrk="1" hangingPunct="1">
              <a:buNone/>
            </a:pPr>
            <a:r>
              <a:rPr lang="zh-CN" altLang="en-US" b="1" dirty="0">
                <a:latin typeface="楷体" panose="02010609060101010101" pitchFamily="49" charset="-122"/>
                <a:ea typeface="楷体" panose="02010609060101010101" pitchFamily="49" charset="-122"/>
              </a:rPr>
              <a:t>   学风是学生学习风气的简称</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是指被学生集体中大多数人所接受的在学习过程中表现出来的学习态度、方法和习惯。</a:t>
            </a:r>
            <a:endParaRPr lang="zh-CN" altLang="en-US" b="1" dirty="0">
              <a:latin typeface="楷体" panose="02010609060101010101" pitchFamily="49" charset="-122"/>
              <a:ea typeface="楷体" panose="02010609060101010101" pitchFamily="49" charset="-122"/>
            </a:endParaRPr>
          </a:p>
          <a:p>
            <a:pPr eaLnBrk="1" hangingPunct="1">
              <a:buNone/>
            </a:pPr>
            <a:r>
              <a:rPr lang="zh-CN" altLang="en-US" b="1" dirty="0">
                <a:latin typeface="楷体" panose="02010609060101010101" pitchFamily="49" charset="-122"/>
                <a:ea typeface="楷体" panose="02010609060101010101" pitchFamily="49" charset="-122"/>
              </a:rPr>
              <a:t>   怎么让更多的学生学习积极起来</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科学起来</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并形成自觉的学习行为</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这正是学习管理要回答的问题。</a:t>
            </a:r>
            <a:endParaRPr lang="zh-CN" altLang="en-US" b="1" dirty="0">
              <a:latin typeface="楷体" panose="02010609060101010101" pitchFamily="49" charset="-122"/>
              <a:ea typeface="楷体" panose="02010609060101010101" pitchFamily="49"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p:nvPr/>
        </p:nvSpPr>
        <p:spPr>
          <a:xfrm>
            <a:off x="990600" y="1524000"/>
            <a:ext cx="2646363"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、学习情况</a:t>
            </a:r>
            <a:endParaRPr lang="zh-CN" altLang="en-US" sz="2800" b="1" dirty="0">
              <a:latin typeface="Times New Roman" panose="02020603050405020304" pitchFamily="18" charset="0"/>
              <a:ea typeface="宋体" panose="02010600030101010101" pitchFamily="2" charset="-122"/>
            </a:endParaRPr>
          </a:p>
        </p:txBody>
      </p:sp>
      <p:sp>
        <p:nvSpPr>
          <p:cNvPr id="22530" name="Rectangle 3"/>
          <p:cNvSpPr/>
          <p:nvPr/>
        </p:nvSpPr>
        <p:spPr>
          <a:xfrm>
            <a:off x="1371600" y="2057400"/>
            <a:ext cx="4146550" cy="522288"/>
          </a:xfrm>
          <a:prstGeom prst="rect">
            <a:avLst/>
          </a:prstGeom>
          <a:noFill/>
          <a:ln w="9525">
            <a:noFill/>
          </a:ln>
        </p:spPr>
        <p:txBody>
          <a:bodyPr anchor="t">
            <a:spAutoFit/>
          </a:bodyPr>
          <a:p>
            <a:r>
              <a:rPr lang="zh-CN" altLang="en-US" sz="2800" b="1" dirty="0">
                <a:latin typeface="Times New Roman" panose="02020603050405020304" pitchFamily="18" charset="0"/>
                <a:ea typeface="宋体" panose="02010600030101010101" pitchFamily="2" charset="-122"/>
              </a:rPr>
              <a:t>学习积极性状况：</a:t>
            </a:r>
            <a:endParaRPr lang="zh-CN" altLang="en-US" sz="2800" b="1" dirty="0">
              <a:latin typeface="Times New Roman" panose="02020603050405020304" pitchFamily="18" charset="0"/>
              <a:ea typeface="宋体" panose="02010600030101010101" pitchFamily="2" charset="-122"/>
            </a:endParaRPr>
          </a:p>
        </p:txBody>
      </p:sp>
      <p:sp>
        <p:nvSpPr>
          <p:cNvPr id="88068" name="Rectangle 4"/>
          <p:cNvSpPr/>
          <p:nvPr/>
        </p:nvSpPr>
        <p:spPr>
          <a:xfrm>
            <a:off x="1447800" y="2590800"/>
            <a:ext cx="4100513" cy="522288"/>
          </a:xfrm>
          <a:prstGeom prst="rect">
            <a:avLst/>
          </a:prstGeom>
          <a:noFill/>
          <a:ln w="9525">
            <a:noFill/>
          </a:ln>
        </p:spPr>
        <p:txBody>
          <a:bodyPr anchor="t">
            <a:spAutoFit/>
          </a:bodyPr>
          <a:p>
            <a:r>
              <a:rPr lang="zh-CN" altLang="en-US" sz="2800" b="1" dirty="0">
                <a:latin typeface="Times New Roman" panose="02020603050405020304" pitchFamily="18" charset="0"/>
                <a:ea typeface="宋体" panose="02010600030101010101" pitchFamily="2" charset="-122"/>
              </a:rPr>
              <a:t>学习科学性状况</a:t>
            </a:r>
            <a:r>
              <a:rPr lang="zh-CN" altLang="en-US" sz="2800" b="1" i="1" dirty="0">
                <a:latin typeface="Times New Roman" panose="02020603050405020304" pitchFamily="18" charset="0"/>
                <a:ea typeface="宋体" panose="02010600030101010101" pitchFamily="2" charset="-122"/>
              </a:rPr>
              <a:t>：</a:t>
            </a:r>
            <a:endParaRPr lang="zh-CN" altLang="en-US" sz="2800" b="1" i="1" dirty="0">
              <a:latin typeface="Times New Roman" panose="02020603050405020304" pitchFamily="18" charset="0"/>
              <a:ea typeface="宋体" panose="02010600030101010101" pitchFamily="2" charset="-122"/>
            </a:endParaRPr>
          </a:p>
        </p:txBody>
      </p:sp>
      <p:sp>
        <p:nvSpPr>
          <p:cNvPr id="22532" name="Oval 5"/>
          <p:cNvSpPr/>
          <p:nvPr/>
        </p:nvSpPr>
        <p:spPr>
          <a:xfrm>
            <a:off x="914400" y="2057400"/>
            <a:ext cx="3810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88070" name="Oval 6"/>
          <p:cNvSpPr/>
          <p:nvPr/>
        </p:nvSpPr>
        <p:spPr>
          <a:xfrm>
            <a:off x="914400" y="26670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88071" name="Rectangle 7"/>
          <p:cNvSpPr>
            <a:spLocks noChangeArrowheads="1"/>
          </p:cNvSpPr>
          <p:nvPr/>
        </p:nvSpPr>
        <p:spPr bwMode="auto">
          <a:xfrm>
            <a:off x="1752600" y="3124200"/>
            <a:ext cx="3962400" cy="522288"/>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800" b="1" u="none" strike="noStrike" kern="1200" cap="none" spc="0" normalizeH="0" baseline="0" noProof="0">
                <a:ln>
                  <a:noFill/>
                </a:ln>
                <a:solidFill>
                  <a:schemeClr val="bg2"/>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实际是怎么学的？</a:t>
            </a:r>
            <a:endParaRPr kumimoji="1" lang="zh-CN" altLang="en-US" sz="2800" b="1" u="none" strike="noStrike" kern="1200" cap="none" spc="0" normalizeH="0" baseline="0" noProof="0">
              <a:ln>
                <a:noFill/>
              </a:ln>
              <a:solidFill>
                <a:schemeClr val="bg2"/>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endParaRPr>
          </a:p>
        </p:txBody>
      </p:sp>
      <p:sp>
        <p:nvSpPr>
          <p:cNvPr id="88072" name="Rectangle 8"/>
          <p:cNvSpPr>
            <a:spLocks noChangeArrowheads="1"/>
          </p:cNvSpPr>
          <p:nvPr/>
        </p:nvSpPr>
        <p:spPr bwMode="auto">
          <a:xfrm>
            <a:off x="1828800" y="3657600"/>
            <a:ext cx="6248400" cy="2860675"/>
          </a:xfrm>
          <a:prstGeom prst="rect">
            <a:avLst/>
          </a:prstGeom>
          <a:noFill/>
          <a:ln>
            <a:noFill/>
          </a:ln>
          <a:effectLst/>
        </p:spPr>
        <p:txBody>
          <a:bodyPr>
            <a:spAutoFit/>
          </a:bodyPr>
          <a:lstStyle/>
          <a:p>
            <a:pPr marL="0" marR="0" lvl="0" indent="0" algn="l" defTabSz="914400" rtl="0" fontAlgn="base">
              <a:lnSpc>
                <a:spcPct val="15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会不会科学地分析影响学习效果的原因</a:t>
            </a:r>
            <a:r>
              <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a:t>
            </a:r>
            <a:endPar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endParaRPr>
          </a:p>
          <a:p>
            <a:pPr marL="0" marR="0" lvl="0" indent="0" algn="l" defTabSz="914400" rtl="0" fontAlgn="base">
              <a:lnSpc>
                <a:spcPct val="15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掌握知识的过程完整不完整</a:t>
            </a:r>
            <a:r>
              <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a:t>
            </a:r>
            <a:endPar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endParaRPr>
          </a:p>
          <a:p>
            <a:pPr marL="0" marR="0" lvl="0" indent="0" algn="l" defTabSz="914400" rtl="0" fontAlgn="base">
              <a:lnSpc>
                <a:spcPct val="15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能不能及时发现自己的学习问题</a:t>
            </a:r>
            <a:r>
              <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a:t>
            </a:r>
            <a:r>
              <a:rPr kumimoji="1" lang="zh-CN" altLang="en-US"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反馈 </a:t>
            </a:r>
            <a:r>
              <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a:t>
            </a:r>
            <a:endPar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endParaRPr>
          </a:p>
          <a:p>
            <a:pPr marL="0" marR="0" lvl="0" indent="0" algn="l" defTabSz="914400" rtl="0" fontAlgn="base">
              <a:lnSpc>
                <a:spcPct val="150000"/>
              </a:lnSpc>
              <a:spcBef>
                <a:spcPct val="0"/>
              </a:spcBef>
              <a:spcAft>
                <a:spcPct val="0"/>
              </a:spcAft>
              <a:buClrTx/>
              <a:buSzTx/>
              <a:buFontTx/>
              <a:buNone/>
              <a:defRPr/>
            </a:pPr>
            <a:r>
              <a:rPr kumimoji="1" lang="zh-CN" altLang="en-US"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有没有系统复习的环节</a:t>
            </a:r>
            <a:r>
              <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a:t>
            </a:r>
            <a:endPar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endParaRPr>
          </a:p>
          <a:p>
            <a:pPr marL="0" marR="0" lvl="0" indent="0" algn="l" defTabSz="914400" rtl="0" fontAlgn="base">
              <a:lnSpc>
                <a:spcPct val="150000"/>
              </a:lnSpc>
              <a:spcBef>
                <a:spcPct val="0"/>
              </a:spcBef>
              <a:spcAft>
                <a:spcPct val="0"/>
              </a:spcAft>
              <a:buClrTx/>
              <a:buSzTx/>
              <a:buFontTx/>
              <a:buNone/>
              <a:defRPr/>
            </a:pPr>
            <a:r>
              <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a:t>
            </a:r>
            <a:endParaRPr kumimoji="1" lang="en-US" altLang="zh-CN" sz="2400" b="1" i="0" u="none" strike="noStrike" kern="1200" cap="none" spc="0" normalizeH="0" baseline="0" noProof="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endParaRPr>
          </a:p>
        </p:txBody>
      </p:sp>
      <p:sp>
        <p:nvSpPr>
          <p:cNvPr id="22536" name="Rectangle 9"/>
          <p:cNvSpPr/>
          <p:nvPr/>
        </p:nvSpPr>
        <p:spPr>
          <a:xfrm>
            <a:off x="671513" y="762000"/>
            <a:ext cx="4583112" cy="552450"/>
          </a:xfrm>
          <a:prstGeom prst="rect">
            <a:avLst/>
          </a:prstGeom>
          <a:noFill/>
          <a:ln w="9525">
            <a:noFill/>
          </a:ln>
        </p:spPr>
        <p:txBody>
          <a:bodyPr wrap="square" anchor="t">
            <a:spAutoFit/>
          </a:bodyPr>
          <a:p>
            <a:r>
              <a:rPr lang="en-US" altLang="zh-CN" sz="3000" b="1" dirty="0">
                <a:latin typeface="Times New Roman" panose="02020603050405020304" pitchFamily="18" charset="0"/>
                <a:ea typeface="宋体" panose="02010600030101010101" pitchFamily="2" charset="-122"/>
              </a:rPr>
              <a:t>(</a:t>
            </a:r>
            <a:r>
              <a:rPr lang="zh-CN" altLang="en-US" sz="3000" b="1" dirty="0">
                <a:latin typeface="Times New Roman" panose="02020603050405020304" pitchFamily="18" charset="0"/>
                <a:ea typeface="宋体" panose="02010600030101010101" pitchFamily="2" charset="-122"/>
              </a:rPr>
              <a:t>一</a:t>
            </a:r>
            <a:r>
              <a:rPr lang="en-US" altLang="zh-CN" sz="3000" b="1" dirty="0">
                <a:latin typeface="Times New Roman" panose="02020603050405020304" pitchFamily="18" charset="0"/>
                <a:ea typeface="宋体" panose="02010600030101010101" pitchFamily="2" charset="-122"/>
              </a:rPr>
              <a:t>)</a:t>
            </a:r>
            <a:r>
              <a:rPr lang="zh-CN" altLang="en-US" sz="3000" b="1" dirty="0">
                <a:latin typeface="Times New Roman" panose="02020603050405020304" pitchFamily="18" charset="0"/>
                <a:ea typeface="宋体" panose="02010600030101010101" pitchFamily="2" charset="-122"/>
              </a:rPr>
              <a:t>摸清学生的学习情况</a:t>
            </a:r>
            <a:endParaRPr lang="zh-CN" altLang="en-US" sz="30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8070"/>
                                        </p:tgtEl>
                                        <p:attrNameLst>
                                          <p:attrName>style.visibility</p:attrName>
                                        </p:attrNameLst>
                                      </p:cBhvr>
                                      <p:to>
                                        <p:strVal val="visible"/>
                                      </p:to>
                                    </p:set>
                                    <p:anim calcmode="lin" valueType="num">
                                      <p:cBhvr additive="base">
                                        <p:cTn id="7" dur="500" fill="hold"/>
                                        <p:tgtEl>
                                          <p:spTgt spid="88070"/>
                                        </p:tgtEl>
                                        <p:attrNameLst>
                                          <p:attrName>ppt_x</p:attrName>
                                        </p:attrNameLst>
                                      </p:cBhvr>
                                      <p:tavLst>
                                        <p:tav tm="0">
                                          <p:val>
                                            <p:strVal val="0-#ppt_w/2"/>
                                          </p:val>
                                        </p:tav>
                                        <p:tav tm="100000">
                                          <p:val>
                                            <p:strVal val="#ppt_x"/>
                                          </p:val>
                                        </p:tav>
                                      </p:tavLst>
                                    </p:anim>
                                    <p:anim calcmode="lin" valueType="num">
                                      <p:cBhvr additive="base">
                                        <p:cTn id="8" dur="500" fill="hold"/>
                                        <p:tgtEl>
                                          <p:spTgt spid="880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88068"/>
                                        </p:tgtEl>
                                        <p:attrNameLst>
                                          <p:attrName>style.visibility</p:attrName>
                                        </p:attrNameLst>
                                      </p:cBhvr>
                                      <p:to>
                                        <p:strVal val="visible"/>
                                      </p:to>
                                    </p:set>
                                    <p:anim calcmode="lin" valueType="num">
                                      <p:cBhvr additive="base">
                                        <p:cTn id="12" dur="500" fill="hold"/>
                                        <p:tgtEl>
                                          <p:spTgt spid="88068"/>
                                        </p:tgtEl>
                                        <p:attrNameLst>
                                          <p:attrName>ppt_x</p:attrName>
                                        </p:attrNameLst>
                                      </p:cBhvr>
                                      <p:tavLst>
                                        <p:tav tm="0">
                                          <p:val>
                                            <p:strVal val="0-#ppt_w/2"/>
                                          </p:val>
                                        </p:tav>
                                        <p:tav tm="100000">
                                          <p:val>
                                            <p:strVal val="#ppt_x"/>
                                          </p:val>
                                        </p:tav>
                                      </p:tavLst>
                                    </p:anim>
                                    <p:anim calcmode="lin" valueType="num">
                                      <p:cBhvr additive="base">
                                        <p:cTn id="13" dur="500" fill="hold"/>
                                        <p:tgtEl>
                                          <p:spTgt spid="8806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5" fill="hold" grpId="0" nodeType="clickEffect">
                                  <p:stCondLst>
                                    <p:cond delay="0"/>
                                  </p:stCondLst>
                                  <p:childTnLst>
                                    <p:set>
                                      <p:cBhvr>
                                        <p:cTn id="17" dur="1" fill="hold">
                                          <p:stCondLst>
                                            <p:cond delay="0"/>
                                          </p:stCondLst>
                                        </p:cTn>
                                        <p:tgtEl>
                                          <p:spTgt spid="88071"/>
                                        </p:tgtEl>
                                        <p:attrNameLst>
                                          <p:attrName>style.visibility</p:attrName>
                                        </p:attrNameLst>
                                      </p:cBhvr>
                                      <p:to>
                                        <p:strVal val="visible"/>
                                      </p:to>
                                    </p:set>
                                    <p:animEffect transition="in" filter="blinds(vertical)">
                                      <p:cBhvr>
                                        <p:cTn id="18" dur="500"/>
                                        <p:tgtEl>
                                          <p:spTgt spid="8807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5" fill="hold" grpId="0" nodeType="clickEffect">
                                  <p:stCondLst>
                                    <p:cond delay="0"/>
                                  </p:stCondLst>
                                  <p:childTnLst>
                                    <p:set>
                                      <p:cBhvr>
                                        <p:cTn id="22" dur="1" fill="hold">
                                          <p:stCondLst>
                                            <p:cond delay="0"/>
                                          </p:stCondLst>
                                        </p:cTn>
                                        <p:tgtEl>
                                          <p:spTgt spid="88072"/>
                                        </p:tgtEl>
                                        <p:attrNameLst>
                                          <p:attrName>style.visibility</p:attrName>
                                        </p:attrNameLst>
                                      </p:cBhvr>
                                      <p:to>
                                        <p:strVal val="visible"/>
                                      </p:to>
                                    </p:set>
                                    <p:animEffect transition="in" filter="blinds(vertical)">
                                      <p:cBhvr>
                                        <p:cTn id="23" dur="500"/>
                                        <p:tgtEl>
                                          <p:spTgt spid="88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8" grpId="0"/>
      <p:bldP spid="88070" grpId="0" animBg="1"/>
      <p:bldP spid="88071" grpId="0" bldLvl="0" animBg="1"/>
      <p:bldP spid="88072"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2"/>
          <p:cNvSpPr/>
          <p:nvPr/>
        </p:nvSpPr>
        <p:spPr>
          <a:xfrm>
            <a:off x="2078038" y="2057400"/>
            <a:ext cx="2951162"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、学习情况</a:t>
            </a:r>
            <a:endParaRPr lang="zh-CN" altLang="en-US" sz="2800" b="1" dirty="0">
              <a:latin typeface="Times New Roman" panose="02020603050405020304" pitchFamily="18" charset="0"/>
              <a:ea typeface="宋体" panose="02010600030101010101" pitchFamily="2" charset="-122"/>
            </a:endParaRPr>
          </a:p>
        </p:txBody>
      </p:sp>
      <p:sp>
        <p:nvSpPr>
          <p:cNvPr id="24578" name="Rectangle 3"/>
          <p:cNvSpPr/>
          <p:nvPr/>
        </p:nvSpPr>
        <p:spPr>
          <a:xfrm>
            <a:off x="2743200" y="2667000"/>
            <a:ext cx="2749550" cy="473075"/>
          </a:xfrm>
          <a:prstGeom prst="rect">
            <a:avLst/>
          </a:prstGeom>
          <a:noFill/>
          <a:ln w="9525">
            <a:noFill/>
          </a:ln>
        </p:spPr>
        <p:txBody>
          <a:bodyPr anchor="t">
            <a:spAutoFit/>
          </a:bodyPr>
          <a:p>
            <a:r>
              <a:rPr lang="zh-CN" altLang="en-US" sz="2500" b="1" i="1" dirty="0">
                <a:latin typeface="Times New Roman" panose="02020603050405020304" pitchFamily="18" charset="0"/>
                <a:ea typeface="宋体" panose="02010600030101010101" pitchFamily="2" charset="-122"/>
              </a:rPr>
              <a:t>学习积极性状况：</a:t>
            </a:r>
            <a:endParaRPr lang="zh-CN" altLang="en-US" sz="2500" b="1" i="1" dirty="0">
              <a:latin typeface="Times New Roman" panose="02020603050405020304" pitchFamily="18" charset="0"/>
              <a:ea typeface="宋体" panose="02010600030101010101" pitchFamily="2" charset="-122"/>
            </a:endParaRPr>
          </a:p>
        </p:txBody>
      </p:sp>
      <p:sp>
        <p:nvSpPr>
          <p:cNvPr id="24579" name="Rectangle 4"/>
          <p:cNvSpPr/>
          <p:nvPr/>
        </p:nvSpPr>
        <p:spPr>
          <a:xfrm>
            <a:off x="2819400" y="3048000"/>
            <a:ext cx="2749550" cy="473075"/>
          </a:xfrm>
          <a:prstGeom prst="rect">
            <a:avLst/>
          </a:prstGeom>
          <a:noFill/>
          <a:ln w="9525">
            <a:noFill/>
          </a:ln>
        </p:spPr>
        <p:txBody>
          <a:bodyPr anchor="t">
            <a:spAutoFit/>
          </a:bodyPr>
          <a:p>
            <a:r>
              <a:rPr lang="zh-CN" altLang="en-US" sz="2500" b="1" i="1" dirty="0">
                <a:latin typeface="Times New Roman" panose="02020603050405020304" pitchFamily="18" charset="0"/>
                <a:ea typeface="宋体" panose="02010600030101010101" pitchFamily="2" charset="-122"/>
              </a:rPr>
              <a:t>学习科学性状况：</a:t>
            </a:r>
            <a:endParaRPr lang="zh-CN" altLang="en-US" sz="2500" b="1" i="1" dirty="0">
              <a:latin typeface="Times New Roman" panose="02020603050405020304" pitchFamily="18" charset="0"/>
              <a:ea typeface="宋体" panose="02010600030101010101" pitchFamily="2" charset="-122"/>
            </a:endParaRPr>
          </a:p>
        </p:txBody>
      </p:sp>
      <p:sp>
        <p:nvSpPr>
          <p:cNvPr id="47110" name="Rectangle 6"/>
          <p:cNvSpPr/>
          <p:nvPr/>
        </p:nvSpPr>
        <p:spPr>
          <a:xfrm>
            <a:off x="2827338" y="3505200"/>
            <a:ext cx="2749550" cy="473075"/>
          </a:xfrm>
          <a:prstGeom prst="rect">
            <a:avLst/>
          </a:prstGeom>
          <a:noFill/>
          <a:ln w="9525">
            <a:noFill/>
          </a:ln>
        </p:spPr>
        <p:txBody>
          <a:bodyPr anchor="t">
            <a:spAutoFit/>
          </a:bodyPr>
          <a:p>
            <a:r>
              <a:rPr lang="zh-CN" altLang="en-US" sz="2500" b="1" i="1" dirty="0">
                <a:latin typeface="Times New Roman" panose="02020603050405020304" pitchFamily="18" charset="0"/>
                <a:ea typeface="宋体" panose="02010600030101010101" pitchFamily="2" charset="-122"/>
              </a:rPr>
              <a:t>知识和能力状况：</a:t>
            </a:r>
            <a:endParaRPr lang="zh-CN" altLang="en-US" sz="2500" b="1" i="1" dirty="0">
              <a:latin typeface="Times New Roman" panose="02020603050405020304" pitchFamily="18" charset="0"/>
              <a:ea typeface="宋体" panose="02010600030101010101" pitchFamily="2" charset="-122"/>
            </a:endParaRPr>
          </a:p>
        </p:txBody>
      </p:sp>
      <p:sp>
        <p:nvSpPr>
          <p:cNvPr id="47111" name="Rectangle 7"/>
          <p:cNvSpPr>
            <a:spLocks noChangeArrowheads="1"/>
          </p:cNvSpPr>
          <p:nvPr/>
        </p:nvSpPr>
        <p:spPr bwMode="auto">
          <a:xfrm>
            <a:off x="2819400" y="4495800"/>
            <a:ext cx="2635250" cy="45720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基本能力强不强？</a:t>
            </a:r>
            <a:endParaRPr kumimoji="1" lang="zh-CN" altLang="en-US" sz="2400" b="1" i="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24582" name="Oval 8"/>
          <p:cNvSpPr/>
          <p:nvPr/>
        </p:nvSpPr>
        <p:spPr>
          <a:xfrm>
            <a:off x="2362200" y="26670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24583" name="Oval 9"/>
          <p:cNvSpPr/>
          <p:nvPr/>
        </p:nvSpPr>
        <p:spPr>
          <a:xfrm>
            <a:off x="2362200" y="31242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7118" name="Oval 14"/>
          <p:cNvSpPr/>
          <p:nvPr/>
        </p:nvSpPr>
        <p:spPr>
          <a:xfrm>
            <a:off x="2362200" y="35814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7119" name="Rectangle 15"/>
          <p:cNvSpPr>
            <a:spLocks noChangeArrowheads="1"/>
          </p:cNvSpPr>
          <p:nvPr/>
        </p:nvSpPr>
        <p:spPr bwMode="auto">
          <a:xfrm>
            <a:off x="2819400" y="4038600"/>
            <a:ext cx="3641725" cy="45720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400" b="1" i="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zh-CN" altLang="en-US" sz="2400" b="1" i="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学过的知识掌握得如何？</a:t>
            </a:r>
            <a:endParaRPr kumimoji="1" lang="zh-CN" altLang="en-US" sz="2400" b="1" i="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24586" name="Rectangle 16"/>
          <p:cNvSpPr/>
          <p:nvPr/>
        </p:nvSpPr>
        <p:spPr>
          <a:xfrm>
            <a:off x="1524000" y="1447800"/>
            <a:ext cx="4648200" cy="549275"/>
          </a:xfrm>
          <a:prstGeom prst="rect">
            <a:avLst/>
          </a:prstGeom>
          <a:noFill/>
          <a:ln w="9525">
            <a:noFill/>
          </a:ln>
        </p:spPr>
        <p:txBody>
          <a:bodyPr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一</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摸清学生的学习情况</a:t>
            </a:r>
            <a:endParaRPr lang="zh-CN" altLang="en-US" sz="3000" b="1" dirty="0">
              <a:solidFill>
                <a:srgbClr val="FFFF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7118"/>
                                        </p:tgtEl>
                                        <p:attrNameLst>
                                          <p:attrName>style.visibility</p:attrName>
                                        </p:attrNameLst>
                                      </p:cBhvr>
                                      <p:to>
                                        <p:strVal val="visible"/>
                                      </p:to>
                                    </p:set>
                                    <p:anim calcmode="lin" valueType="num">
                                      <p:cBhvr additive="base">
                                        <p:cTn id="7" dur="500" fill="hold"/>
                                        <p:tgtEl>
                                          <p:spTgt spid="47118"/>
                                        </p:tgtEl>
                                        <p:attrNameLst>
                                          <p:attrName>ppt_x</p:attrName>
                                        </p:attrNameLst>
                                      </p:cBhvr>
                                      <p:tavLst>
                                        <p:tav tm="0">
                                          <p:val>
                                            <p:strVal val="0-#ppt_w/2"/>
                                          </p:val>
                                        </p:tav>
                                        <p:tav tm="100000">
                                          <p:val>
                                            <p:strVal val="#ppt_x"/>
                                          </p:val>
                                        </p:tav>
                                      </p:tavLst>
                                    </p:anim>
                                    <p:anim calcmode="lin" valueType="num">
                                      <p:cBhvr additive="base">
                                        <p:cTn id="8" dur="500" fill="hold"/>
                                        <p:tgtEl>
                                          <p:spTgt spid="471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7110"/>
                                        </p:tgtEl>
                                        <p:attrNameLst>
                                          <p:attrName>style.visibility</p:attrName>
                                        </p:attrNameLst>
                                      </p:cBhvr>
                                      <p:to>
                                        <p:strVal val="visible"/>
                                      </p:to>
                                    </p:set>
                                    <p:anim calcmode="lin" valueType="num">
                                      <p:cBhvr additive="base">
                                        <p:cTn id="12" dur="500" fill="hold"/>
                                        <p:tgtEl>
                                          <p:spTgt spid="47110"/>
                                        </p:tgtEl>
                                        <p:attrNameLst>
                                          <p:attrName>ppt_x</p:attrName>
                                        </p:attrNameLst>
                                      </p:cBhvr>
                                      <p:tavLst>
                                        <p:tav tm="0">
                                          <p:val>
                                            <p:strVal val="0-#ppt_w/2"/>
                                          </p:val>
                                        </p:tav>
                                        <p:tav tm="100000">
                                          <p:val>
                                            <p:strVal val="#ppt_x"/>
                                          </p:val>
                                        </p:tav>
                                      </p:tavLst>
                                    </p:anim>
                                    <p:anim calcmode="lin" valueType="num">
                                      <p:cBhvr additive="base">
                                        <p:cTn id="13" dur="500" fill="hold"/>
                                        <p:tgtEl>
                                          <p:spTgt spid="471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47119"/>
                                        </p:tgtEl>
                                        <p:attrNameLst>
                                          <p:attrName>style.visibility</p:attrName>
                                        </p:attrNameLst>
                                      </p:cBhvr>
                                      <p:to>
                                        <p:strVal val="visible"/>
                                      </p:to>
                                    </p:set>
                                    <p:animEffect transition="in" filter="box(in)">
                                      <p:cBhvr>
                                        <p:cTn id="18" dur="500"/>
                                        <p:tgtEl>
                                          <p:spTgt spid="4711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47111"/>
                                        </p:tgtEl>
                                        <p:attrNameLst>
                                          <p:attrName>style.visibility</p:attrName>
                                        </p:attrNameLst>
                                      </p:cBhvr>
                                      <p:to>
                                        <p:strVal val="visible"/>
                                      </p:to>
                                    </p:set>
                                    <p:animEffect transition="in" filter="box(in)">
                                      <p:cBhvr>
                                        <p:cTn id="23" dur="500"/>
                                        <p:tgtEl>
                                          <p:spTgt spid="47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p:bldP spid="47111" grpId="0"/>
      <p:bldP spid="47118" grpId="0" animBg="1"/>
      <p:bldP spid="471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p:nvPr/>
        </p:nvSpPr>
        <p:spPr>
          <a:xfrm>
            <a:off x="2127250" y="1752600"/>
            <a:ext cx="36639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、了解的途径和方法 </a:t>
            </a:r>
            <a:endParaRPr lang="zh-CN" altLang="en-US" sz="2800" b="1" dirty="0">
              <a:latin typeface="Times New Roman" panose="02020603050405020304" pitchFamily="18" charset="0"/>
              <a:ea typeface="宋体" panose="02010600030101010101" pitchFamily="2" charset="-122"/>
            </a:endParaRPr>
          </a:p>
        </p:txBody>
      </p:sp>
      <p:sp>
        <p:nvSpPr>
          <p:cNvPr id="16387" name="Rectangle 3"/>
          <p:cNvSpPr/>
          <p:nvPr/>
        </p:nvSpPr>
        <p:spPr>
          <a:xfrm>
            <a:off x="2990850" y="2286000"/>
            <a:ext cx="1123950" cy="473075"/>
          </a:xfrm>
          <a:prstGeom prst="rect">
            <a:avLst/>
          </a:prstGeom>
          <a:noFill/>
          <a:ln w="9525">
            <a:noFill/>
          </a:ln>
        </p:spPr>
        <p:txBody>
          <a:bodyPr anchor="t">
            <a:spAutoFit/>
          </a:bodyPr>
          <a:p>
            <a:r>
              <a:rPr lang="zh-CN" altLang="en-US" sz="2500" b="1" dirty="0">
                <a:latin typeface="Times New Roman" panose="02020603050405020304" pitchFamily="18" charset="0"/>
                <a:ea typeface="宋体" panose="02010600030101010101" pitchFamily="2" charset="-122"/>
              </a:rPr>
              <a:t>问卷</a:t>
            </a:r>
            <a:endParaRPr lang="zh-CN" altLang="en-US" sz="2500" b="1" dirty="0">
              <a:latin typeface="Times New Roman" panose="02020603050405020304" pitchFamily="18" charset="0"/>
              <a:ea typeface="宋体" panose="02010600030101010101" pitchFamily="2" charset="-122"/>
            </a:endParaRPr>
          </a:p>
        </p:txBody>
      </p:sp>
      <p:sp>
        <p:nvSpPr>
          <p:cNvPr id="16388" name="Rectangle 4"/>
          <p:cNvSpPr>
            <a:spLocks noChangeArrowheads="1"/>
          </p:cNvSpPr>
          <p:nvPr/>
        </p:nvSpPr>
        <p:spPr bwMode="auto">
          <a:xfrm>
            <a:off x="2971800" y="5029200"/>
            <a:ext cx="4114800" cy="45720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亲子关系诊断测验</a:t>
            </a:r>
            <a:r>
              <a:rPr kumimoji="1" lang="en-US" altLang="zh-CN"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(PCRT)</a:t>
            </a: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6390" name="Oval 6"/>
          <p:cNvSpPr/>
          <p:nvPr/>
        </p:nvSpPr>
        <p:spPr>
          <a:xfrm>
            <a:off x="2514600" y="23622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16391" name="Rectangle 7"/>
          <p:cNvSpPr>
            <a:spLocks noChangeArrowheads="1"/>
          </p:cNvSpPr>
          <p:nvPr/>
        </p:nvSpPr>
        <p:spPr bwMode="auto">
          <a:xfrm>
            <a:off x="2971800" y="2895600"/>
            <a:ext cx="3443288" cy="45720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学习适合性测验</a:t>
            </a:r>
            <a:r>
              <a:rPr kumimoji="1" lang="en-US" altLang="zh-CN"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(AAT)</a:t>
            </a: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6392" name="Rectangle 8"/>
          <p:cNvSpPr>
            <a:spLocks noChangeArrowheads="1"/>
          </p:cNvSpPr>
          <p:nvPr/>
        </p:nvSpPr>
        <p:spPr bwMode="auto">
          <a:xfrm>
            <a:off x="2971800" y="3429000"/>
            <a:ext cx="4976813" cy="45720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提高学习能力因素诊断测验</a:t>
            </a:r>
            <a:r>
              <a:rPr kumimoji="1" lang="en-US" altLang="zh-CN"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(FAT)</a:t>
            </a: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6393" name="Rectangle 9"/>
          <p:cNvSpPr>
            <a:spLocks noChangeArrowheads="1"/>
          </p:cNvSpPr>
          <p:nvPr/>
        </p:nvSpPr>
        <p:spPr bwMode="auto">
          <a:xfrm>
            <a:off x="2971800" y="3962400"/>
            <a:ext cx="3852863" cy="45720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心理健康诊断测验</a:t>
            </a:r>
            <a:r>
              <a:rPr kumimoji="1" lang="en-US" altLang="zh-CN"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(MHT)</a:t>
            </a: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16394" name="Rectangle 10"/>
          <p:cNvSpPr>
            <a:spLocks noChangeArrowheads="1"/>
          </p:cNvSpPr>
          <p:nvPr/>
        </p:nvSpPr>
        <p:spPr bwMode="auto">
          <a:xfrm>
            <a:off x="2971800" y="4495800"/>
            <a:ext cx="4535488" cy="45720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问题行为早期发现测验</a:t>
            </a:r>
            <a:r>
              <a:rPr kumimoji="1" lang="en-US" altLang="zh-CN"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(PPCT)</a:t>
            </a:r>
            <a:r>
              <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2400" b="1" i="1" u="none" strike="noStrike" kern="1200" cap="none" spc="0" normalizeH="0" baseline="0" noProof="0" dirty="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25609" name="Rectangle 11"/>
          <p:cNvSpPr/>
          <p:nvPr/>
        </p:nvSpPr>
        <p:spPr>
          <a:xfrm>
            <a:off x="2078038" y="1219200"/>
            <a:ext cx="2951162"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 1</a:t>
            </a:r>
            <a:r>
              <a:rPr lang="zh-CN" altLang="en-US" sz="2800" b="1" dirty="0">
                <a:latin typeface="Times New Roman" panose="02020603050405020304" pitchFamily="18" charset="0"/>
                <a:ea typeface="宋体" panose="02010600030101010101" pitchFamily="2" charset="-122"/>
              </a:rPr>
              <a:t>、学习情况</a:t>
            </a:r>
            <a:endParaRPr lang="zh-CN" altLang="en-US" sz="2800" b="1" dirty="0">
              <a:latin typeface="Times New Roman" panose="02020603050405020304" pitchFamily="18" charset="0"/>
              <a:ea typeface="宋体" panose="02010600030101010101" pitchFamily="2" charset="-122"/>
            </a:endParaRPr>
          </a:p>
        </p:txBody>
      </p:sp>
      <p:sp>
        <p:nvSpPr>
          <p:cNvPr id="25610" name="Rectangle 12"/>
          <p:cNvSpPr/>
          <p:nvPr/>
        </p:nvSpPr>
        <p:spPr>
          <a:xfrm>
            <a:off x="1524000" y="685800"/>
            <a:ext cx="4800600" cy="549275"/>
          </a:xfrm>
          <a:prstGeom prst="rect">
            <a:avLst/>
          </a:prstGeom>
          <a:noFill/>
          <a:ln w="9525">
            <a:noFill/>
          </a:ln>
        </p:spPr>
        <p:txBody>
          <a:bodyPr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一</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摸清学生的学习情况</a:t>
            </a:r>
            <a:endParaRPr lang="zh-CN" altLang="en-US" sz="3000" b="1" dirty="0">
              <a:solidFill>
                <a:srgbClr val="FFFF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ssolve">
                                      <p:cBhvr>
                                        <p:cTn id="7" dur="5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390"/>
                                        </p:tgtEl>
                                        <p:attrNameLst>
                                          <p:attrName>style.visibility</p:attrName>
                                        </p:attrNameLst>
                                      </p:cBhvr>
                                      <p:to>
                                        <p:strVal val="visible"/>
                                      </p:to>
                                    </p:set>
                                    <p:anim calcmode="lin" valueType="num">
                                      <p:cBhvr additive="base">
                                        <p:cTn id="12" dur="500" fill="hold"/>
                                        <p:tgtEl>
                                          <p:spTgt spid="16390"/>
                                        </p:tgtEl>
                                        <p:attrNameLst>
                                          <p:attrName>ppt_x</p:attrName>
                                        </p:attrNameLst>
                                      </p:cBhvr>
                                      <p:tavLst>
                                        <p:tav tm="0">
                                          <p:val>
                                            <p:strVal val="0-#ppt_w/2"/>
                                          </p:val>
                                        </p:tav>
                                        <p:tav tm="100000">
                                          <p:val>
                                            <p:strVal val="#ppt_x"/>
                                          </p:val>
                                        </p:tav>
                                      </p:tavLst>
                                    </p:anim>
                                    <p:anim calcmode="lin" valueType="num">
                                      <p:cBhvr additive="base">
                                        <p:cTn id="13" dur="500" fill="hold"/>
                                        <p:tgtEl>
                                          <p:spTgt spid="16390"/>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wipe(left)">
                                      <p:cBhvr>
                                        <p:cTn id="17" dur="500"/>
                                        <p:tgtEl>
                                          <p:spTgt spid="163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16391"/>
                                        </p:tgtEl>
                                        <p:attrNameLst>
                                          <p:attrName>style.visibility</p:attrName>
                                        </p:attrNameLst>
                                      </p:cBhvr>
                                      <p:to>
                                        <p:strVal val="visible"/>
                                      </p:to>
                                    </p:set>
                                    <p:animEffect transition="in" filter="box(out)">
                                      <p:cBhvr>
                                        <p:cTn id="22" dur="500"/>
                                        <p:tgtEl>
                                          <p:spTgt spid="16391"/>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32" fill="hold" grpId="0" nodeType="clickEffect">
                                  <p:stCondLst>
                                    <p:cond delay="0"/>
                                  </p:stCondLst>
                                  <p:childTnLst>
                                    <p:set>
                                      <p:cBhvr>
                                        <p:cTn id="26" dur="1" fill="hold">
                                          <p:stCondLst>
                                            <p:cond delay="0"/>
                                          </p:stCondLst>
                                        </p:cTn>
                                        <p:tgtEl>
                                          <p:spTgt spid="16392"/>
                                        </p:tgtEl>
                                        <p:attrNameLst>
                                          <p:attrName>style.visibility</p:attrName>
                                        </p:attrNameLst>
                                      </p:cBhvr>
                                      <p:to>
                                        <p:strVal val="visible"/>
                                      </p:to>
                                    </p:set>
                                    <p:animEffect transition="in" filter="box(out)">
                                      <p:cBhvr>
                                        <p:cTn id="27" dur="500"/>
                                        <p:tgtEl>
                                          <p:spTgt spid="1639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32" fill="hold" grpId="0" nodeType="clickEffect">
                                  <p:stCondLst>
                                    <p:cond delay="0"/>
                                  </p:stCondLst>
                                  <p:childTnLst>
                                    <p:set>
                                      <p:cBhvr>
                                        <p:cTn id="31" dur="1" fill="hold">
                                          <p:stCondLst>
                                            <p:cond delay="0"/>
                                          </p:stCondLst>
                                        </p:cTn>
                                        <p:tgtEl>
                                          <p:spTgt spid="16393"/>
                                        </p:tgtEl>
                                        <p:attrNameLst>
                                          <p:attrName>style.visibility</p:attrName>
                                        </p:attrNameLst>
                                      </p:cBhvr>
                                      <p:to>
                                        <p:strVal val="visible"/>
                                      </p:to>
                                    </p:set>
                                    <p:animEffect transition="in" filter="box(out)">
                                      <p:cBhvr>
                                        <p:cTn id="32" dur="500"/>
                                        <p:tgtEl>
                                          <p:spTgt spid="16393"/>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32" fill="hold" grpId="0" nodeType="clickEffect">
                                  <p:stCondLst>
                                    <p:cond delay="0"/>
                                  </p:stCondLst>
                                  <p:childTnLst>
                                    <p:set>
                                      <p:cBhvr>
                                        <p:cTn id="36" dur="1" fill="hold">
                                          <p:stCondLst>
                                            <p:cond delay="0"/>
                                          </p:stCondLst>
                                        </p:cTn>
                                        <p:tgtEl>
                                          <p:spTgt spid="16394"/>
                                        </p:tgtEl>
                                        <p:attrNameLst>
                                          <p:attrName>style.visibility</p:attrName>
                                        </p:attrNameLst>
                                      </p:cBhvr>
                                      <p:to>
                                        <p:strVal val="visible"/>
                                      </p:to>
                                    </p:set>
                                    <p:animEffect transition="in" filter="box(out)">
                                      <p:cBhvr>
                                        <p:cTn id="37" dur="500"/>
                                        <p:tgtEl>
                                          <p:spTgt spid="1639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32" fill="hold" grpId="0" nodeType="clickEffect">
                                  <p:stCondLst>
                                    <p:cond delay="0"/>
                                  </p:stCondLst>
                                  <p:childTnLst>
                                    <p:set>
                                      <p:cBhvr>
                                        <p:cTn id="41" dur="1" fill="hold">
                                          <p:stCondLst>
                                            <p:cond delay="0"/>
                                          </p:stCondLst>
                                        </p:cTn>
                                        <p:tgtEl>
                                          <p:spTgt spid="16388"/>
                                        </p:tgtEl>
                                        <p:attrNameLst>
                                          <p:attrName>style.visibility</p:attrName>
                                        </p:attrNameLst>
                                      </p:cBhvr>
                                      <p:to>
                                        <p:strVal val="visible"/>
                                      </p:to>
                                    </p:set>
                                    <p:animEffect transition="in" filter="box(out)">
                                      <p:cBhvr>
                                        <p:cTn id="4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P spid="16388" grpId="0"/>
      <p:bldP spid="16390" grpId="0" animBg="1"/>
      <p:bldP spid="16391" grpId="0"/>
      <p:bldP spid="16392" grpId="0"/>
      <p:bldP spid="16393" grpId="0"/>
      <p:bldP spid="1639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Rectangle 2"/>
          <p:cNvSpPr/>
          <p:nvPr/>
        </p:nvSpPr>
        <p:spPr>
          <a:xfrm>
            <a:off x="1447800" y="3505200"/>
            <a:ext cx="6889750" cy="1235075"/>
          </a:xfrm>
          <a:prstGeom prst="rect">
            <a:avLst/>
          </a:prstGeom>
          <a:noFill/>
          <a:ln w="9525">
            <a:noFill/>
          </a:ln>
        </p:spPr>
        <p:txBody>
          <a:bodyPr anchor="t">
            <a:spAutoFit/>
          </a:bodyPr>
          <a:p>
            <a:r>
              <a:rPr lang="en-US" altLang="zh-CN" sz="2500" b="1" i="1" dirty="0">
                <a:solidFill>
                  <a:schemeClr val="bg2"/>
                </a:solidFill>
                <a:latin typeface="Times New Roman" panose="02020603050405020304" pitchFamily="18" charset="0"/>
                <a:ea typeface="宋体" panose="02010600030101010101" pitchFamily="2" charset="-122"/>
              </a:rPr>
              <a:t>         </a:t>
            </a:r>
            <a:r>
              <a:rPr lang="zh-CN" altLang="en-US" sz="2500" b="1" i="1" dirty="0">
                <a:solidFill>
                  <a:schemeClr val="bg2"/>
                </a:solidFill>
                <a:latin typeface="Times New Roman" panose="02020603050405020304" pitchFamily="18" charset="0"/>
                <a:ea typeface="宋体" panose="02010600030101010101" pitchFamily="2" charset="-122"/>
              </a:rPr>
              <a:t>初一、高一新生入学进行普查式问卷、由于使用了阅卷机、电脑技术，使统计大大加快，迅速建立起学生情况的档案。</a:t>
            </a:r>
            <a:endParaRPr lang="zh-CN" altLang="en-US" sz="2500" b="1" i="1" dirty="0">
              <a:solidFill>
                <a:schemeClr val="bg2"/>
              </a:solidFill>
              <a:latin typeface="Times New Roman" panose="02020603050405020304" pitchFamily="18" charset="0"/>
              <a:ea typeface="宋体" panose="02010600030101010101" pitchFamily="2" charset="-122"/>
            </a:endParaRPr>
          </a:p>
        </p:txBody>
      </p:sp>
      <p:sp>
        <p:nvSpPr>
          <p:cNvPr id="26626" name="Rectangle 3"/>
          <p:cNvSpPr/>
          <p:nvPr/>
        </p:nvSpPr>
        <p:spPr>
          <a:xfrm>
            <a:off x="2127250" y="2286000"/>
            <a:ext cx="36639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、了解的途径和方法 </a:t>
            </a:r>
            <a:endParaRPr lang="zh-CN" altLang="en-US" sz="2800" b="1" dirty="0">
              <a:latin typeface="Times New Roman" panose="02020603050405020304" pitchFamily="18" charset="0"/>
              <a:ea typeface="宋体" panose="02010600030101010101" pitchFamily="2" charset="-122"/>
            </a:endParaRPr>
          </a:p>
        </p:txBody>
      </p:sp>
      <p:sp>
        <p:nvSpPr>
          <p:cNvPr id="26627" name="Rectangle 4"/>
          <p:cNvSpPr/>
          <p:nvPr/>
        </p:nvSpPr>
        <p:spPr>
          <a:xfrm>
            <a:off x="2990850" y="2895600"/>
            <a:ext cx="1123950" cy="473075"/>
          </a:xfrm>
          <a:prstGeom prst="rect">
            <a:avLst/>
          </a:prstGeom>
          <a:noFill/>
          <a:ln w="9525">
            <a:noFill/>
          </a:ln>
        </p:spPr>
        <p:txBody>
          <a:bodyPr anchor="t">
            <a:spAutoFit/>
          </a:bodyPr>
          <a:p>
            <a:r>
              <a:rPr lang="zh-CN" altLang="en-US" sz="2500" b="1" dirty="0">
                <a:latin typeface="Times New Roman" panose="02020603050405020304" pitchFamily="18" charset="0"/>
                <a:ea typeface="宋体" panose="02010600030101010101" pitchFamily="2" charset="-122"/>
              </a:rPr>
              <a:t>问卷</a:t>
            </a:r>
            <a:endParaRPr lang="zh-CN" altLang="en-US" sz="2500" b="1" dirty="0">
              <a:latin typeface="Times New Roman" panose="02020603050405020304" pitchFamily="18" charset="0"/>
              <a:ea typeface="宋体" panose="02010600030101010101" pitchFamily="2" charset="-122"/>
            </a:endParaRPr>
          </a:p>
        </p:txBody>
      </p:sp>
      <p:sp>
        <p:nvSpPr>
          <p:cNvPr id="26628" name="Oval 5"/>
          <p:cNvSpPr/>
          <p:nvPr/>
        </p:nvSpPr>
        <p:spPr>
          <a:xfrm>
            <a:off x="2209800" y="29718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26629" name="Rectangle 6"/>
          <p:cNvSpPr/>
          <p:nvPr/>
        </p:nvSpPr>
        <p:spPr>
          <a:xfrm>
            <a:off x="2078038" y="1676400"/>
            <a:ext cx="2570162"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 1</a:t>
            </a:r>
            <a:r>
              <a:rPr lang="zh-CN" altLang="en-US" sz="2800" b="1" dirty="0">
                <a:latin typeface="Times New Roman" panose="02020603050405020304" pitchFamily="18" charset="0"/>
                <a:ea typeface="宋体" panose="02010600030101010101" pitchFamily="2" charset="-122"/>
              </a:rPr>
              <a:t>、学习情况</a:t>
            </a:r>
            <a:endParaRPr lang="zh-CN" altLang="en-US" sz="2800" b="1" dirty="0">
              <a:latin typeface="Times New Roman" panose="02020603050405020304" pitchFamily="18" charset="0"/>
              <a:ea typeface="宋体" panose="02010600030101010101" pitchFamily="2" charset="-122"/>
            </a:endParaRPr>
          </a:p>
        </p:txBody>
      </p:sp>
      <p:sp>
        <p:nvSpPr>
          <p:cNvPr id="26630" name="Rectangle 7"/>
          <p:cNvSpPr/>
          <p:nvPr/>
        </p:nvSpPr>
        <p:spPr>
          <a:xfrm>
            <a:off x="1219200" y="1143000"/>
            <a:ext cx="5791200" cy="549275"/>
          </a:xfrm>
          <a:prstGeom prst="rect">
            <a:avLst/>
          </a:prstGeom>
          <a:noFill/>
          <a:ln w="9525">
            <a:noFill/>
          </a:ln>
        </p:spPr>
        <p:txBody>
          <a:bodyPr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一</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摸清学生的学习情况</a:t>
            </a:r>
            <a:endParaRPr lang="zh-CN" altLang="en-US" sz="3000" b="1" dirty="0">
              <a:solidFill>
                <a:srgbClr val="FFFF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animEffect transition="in" filter="box(in)">
                                      <p:cBhvr>
                                        <p:cTn id="7" dur="500"/>
                                        <p:tgtEl>
                                          <p:spTgt spid="48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p:nvPr/>
        </p:nvSpPr>
        <p:spPr>
          <a:xfrm>
            <a:off x="2743200" y="3962400"/>
            <a:ext cx="6172200" cy="579438"/>
          </a:xfrm>
          <a:prstGeom prst="rect">
            <a:avLst/>
          </a:prstGeom>
          <a:noFill/>
          <a:ln w="9525">
            <a:noFill/>
          </a:ln>
        </p:spPr>
        <p:txBody>
          <a:bodyPr anchor="t">
            <a:spAutoFit/>
          </a:bodyPr>
          <a:p>
            <a:r>
              <a:rPr lang="zh-CN" altLang="en-US" sz="3200" b="1" dirty="0">
                <a:solidFill>
                  <a:srgbClr val="FFFFFF"/>
                </a:solidFill>
                <a:latin typeface="Times New Roman" panose="02020603050405020304" pitchFamily="18" charset="0"/>
                <a:ea typeface="楷体" panose="02010609060101010101" pitchFamily="49" charset="-122"/>
              </a:rPr>
              <a:t>摸底测验、观察、谈话、访问</a:t>
            </a:r>
            <a:endParaRPr lang="zh-CN" altLang="en-US" sz="3200" b="1" dirty="0">
              <a:solidFill>
                <a:srgbClr val="FFFFFF"/>
              </a:solidFill>
              <a:latin typeface="Times New Roman" panose="02020603050405020304" pitchFamily="18" charset="0"/>
              <a:ea typeface="楷体" panose="02010609060101010101" pitchFamily="49" charset="-122"/>
            </a:endParaRPr>
          </a:p>
        </p:txBody>
      </p:sp>
      <p:sp>
        <p:nvSpPr>
          <p:cNvPr id="27650" name="Rectangle 14"/>
          <p:cNvSpPr/>
          <p:nvPr/>
        </p:nvSpPr>
        <p:spPr>
          <a:xfrm>
            <a:off x="2127250" y="2362200"/>
            <a:ext cx="4425950" cy="579438"/>
          </a:xfrm>
          <a:prstGeom prst="rect">
            <a:avLst/>
          </a:prstGeom>
          <a:noFill/>
          <a:ln w="9525">
            <a:noFill/>
          </a:ln>
        </p:spPr>
        <p:txBody>
          <a:bodyPr anchor="t">
            <a:spAutoFit/>
          </a:bodyPr>
          <a:p>
            <a:r>
              <a:rPr lang="en-US" altLang="zh-CN" sz="3200" b="1" dirty="0">
                <a:latin typeface="Times New Roman" panose="02020603050405020304" pitchFamily="18" charset="0"/>
                <a:ea typeface="宋体" panose="02010600030101010101" pitchFamily="2" charset="-122"/>
              </a:rPr>
              <a:t>2</a:t>
            </a:r>
            <a:r>
              <a:rPr lang="zh-CN" altLang="en-US" sz="3200" b="1" dirty="0">
                <a:latin typeface="Times New Roman" panose="02020603050405020304" pitchFamily="18" charset="0"/>
                <a:ea typeface="宋体" panose="02010600030101010101" pitchFamily="2" charset="-122"/>
              </a:rPr>
              <a:t>、了解的途径和方法</a:t>
            </a:r>
            <a:r>
              <a:rPr lang="zh-CN" altLang="en-US" sz="2800" b="1" dirty="0">
                <a:latin typeface="Times New Roman" panose="02020603050405020304" pitchFamily="18" charset="0"/>
                <a:ea typeface="宋体" panose="02010600030101010101" pitchFamily="2" charset="-122"/>
              </a:rPr>
              <a:t> </a:t>
            </a:r>
            <a:endParaRPr lang="zh-CN" altLang="en-US" sz="2800" b="1" dirty="0">
              <a:latin typeface="Times New Roman" panose="02020603050405020304" pitchFamily="18" charset="0"/>
              <a:ea typeface="宋体" panose="02010600030101010101" pitchFamily="2" charset="-122"/>
            </a:endParaRPr>
          </a:p>
        </p:txBody>
      </p:sp>
      <p:sp>
        <p:nvSpPr>
          <p:cNvPr id="27651" name="Rectangle 15"/>
          <p:cNvSpPr/>
          <p:nvPr/>
        </p:nvSpPr>
        <p:spPr>
          <a:xfrm>
            <a:off x="2667000" y="3124200"/>
            <a:ext cx="1752600" cy="579438"/>
          </a:xfrm>
          <a:prstGeom prst="rect">
            <a:avLst/>
          </a:prstGeom>
          <a:noFill/>
          <a:ln w="9525">
            <a:noFill/>
          </a:ln>
        </p:spPr>
        <p:txBody>
          <a:bodyPr anchor="t">
            <a:spAutoFit/>
          </a:bodyPr>
          <a:p>
            <a:r>
              <a:rPr lang="en-US" altLang="zh-CN" sz="2500" b="1" dirty="0">
                <a:latin typeface="Times New Roman" panose="02020603050405020304" pitchFamily="18" charset="0"/>
                <a:ea typeface="宋体" panose="02010600030101010101" pitchFamily="2" charset="-122"/>
              </a:rPr>
              <a:t> </a:t>
            </a:r>
            <a:r>
              <a:rPr lang="zh-CN" altLang="en-US" sz="3200" b="1" dirty="0">
                <a:solidFill>
                  <a:srgbClr val="FFFFFF"/>
                </a:solidFill>
                <a:latin typeface="Times New Roman" panose="02020603050405020304" pitchFamily="18" charset="0"/>
                <a:ea typeface="楷体" panose="02010609060101010101" pitchFamily="49" charset="-122"/>
              </a:rPr>
              <a:t>问卷</a:t>
            </a:r>
            <a:endParaRPr lang="zh-CN" altLang="en-US" sz="3200" b="1" dirty="0">
              <a:solidFill>
                <a:srgbClr val="FFFFFF"/>
              </a:solidFill>
              <a:latin typeface="Times New Roman" panose="02020603050405020304" pitchFamily="18" charset="0"/>
              <a:ea typeface="楷体" panose="02010609060101010101" pitchFamily="49" charset="-122"/>
            </a:endParaRPr>
          </a:p>
        </p:txBody>
      </p:sp>
      <p:sp>
        <p:nvSpPr>
          <p:cNvPr id="27652" name="Rectangle 17"/>
          <p:cNvSpPr/>
          <p:nvPr/>
        </p:nvSpPr>
        <p:spPr>
          <a:xfrm>
            <a:off x="2078038" y="1676400"/>
            <a:ext cx="2722562" cy="579438"/>
          </a:xfrm>
          <a:prstGeom prst="rect">
            <a:avLst/>
          </a:prstGeom>
          <a:noFill/>
          <a:ln w="9525">
            <a:noFill/>
          </a:ln>
        </p:spPr>
        <p:txBody>
          <a:bodyPr anchor="t">
            <a:spAutoFit/>
          </a:bodyPr>
          <a:p>
            <a:r>
              <a:rPr lang="en-US" altLang="zh-CN" sz="3200" b="1" dirty="0">
                <a:latin typeface="Times New Roman" panose="02020603050405020304" pitchFamily="18" charset="0"/>
                <a:ea typeface="宋体" panose="02010600030101010101" pitchFamily="2" charset="-122"/>
              </a:rPr>
              <a:t>1</a:t>
            </a:r>
            <a:r>
              <a:rPr lang="zh-CN" altLang="en-US" sz="3200" b="1" dirty="0">
                <a:latin typeface="Times New Roman" panose="02020603050405020304" pitchFamily="18" charset="0"/>
                <a:ea typeface="宋体" panose="02010600030101010101" pitchFamily="2" charset="-122"/>
              </a:rPr>
              <a:t>、学习情况</a:t>
            </a:r>
            <a:endParaRPr lang="zh-CN" altLang="en-US" sz="3200" b="1" dirty="0">
              <a:latin typeface="Times New Roman" panose="02020603050405020304" pitchFamily="18" charset="0"/>
              <a:ea typeface="宋体" panose="02010600030101010101" pitchFamily="2" charset="-122"/>
            </a:endParaRPr>
          </a:p>
        </p:txBody>
      </p:sp>
      <p:sp>
        <p:nvSpPr>
          <p:cNvPr id="27653" name="Rectangle 18"/>
          <p:cNvSpPr/>
          <p:nvPr/>
        </p:nvSpPr>
        <p:spPr>
          <a:xfrm>
            <a:off x="1524000" y="990600"/>
            <a:ext cx="5334000" cy="579438"/>
          </a:xfrm>
          <a:prstGeom prst="rect">
            <a:avLst/>
          </a:prstGeom>
          <a:noFill/>
          <a:ln w="9525">
            <a:noFill/>
          </a:ln>
        </p:spPr>
        <p:txBody>
          <a:bodyPr anchor="t">
            <a:spAutoFit/>
          </a:bodyPr>
          <a:p>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一</a:t>
            </a:r>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摸清学生的学习情况</a:t>
            </a:r>
            <a:endParaRPr lang="zh-CN" altLang="en-US" sz="3200" b="1" dirty="0">
              <a:solidFill>
                <a:srgbClr val="FFFF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wipe(left)">
                                      <p:cBhvr>
                                        <p:cTn id="7" dur="5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p:nvPr/>
        </p:nvSpPr>
        <p:spPr>
          <a:xfrm>
            <a:off x="838200" y="1143000"/>
            <a:ext cx="7696200" cy="3016250"/>
          </a:xfrm>
          <a:prstGeom prst="rect">
            <a:avLst/>
          </a:prstGeom>
          <a:noFill/>
          <a:ln w="9525">
            <a:noFill/>
          </a:ln>
        </p:spPr>
        <p:txBody>
          <a:bodyPr anchor="t">
            <a:spAutoFit/>
          </a:bodyPr>
          <a:p>
            <a:r>
              <a:rPr lang="en-US" altLang="zh-CN" sz="2500" b="1" i="1" dirty="0">
                <a:solidFill>
                  <a:schemeClr val="bg2"/>
                </a:solidFill>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楷体" panose="02010609060101010101" pitchFamily="49" charset="-122"/>
              </a:rPr>
              <a:t>我们的教学之所以效果不好，一个重要的原因是老师在完全不了解学生学习状况（学习的积极性和科学性状况，知识和能力状况）的情况下开始的，可以说，这种教学是盲目的教学，是脱离实际的教学，是没有不失败的。</a:t>
            </a:r>
            <a:endParaRPr lang="zh-CN" altLang="en-US" sz="3200" b="1" dirty="0">
              <a:latin typeface="Times New Roman" panose="02020603050405020304" pitchFamily="18" charset="0"/>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Effect transition="in" filter="strips(downLeft)">
                                      <p:cBhvr>
                                        <p:cTn id="7" dur="500"/>
                                        <p:tgtEl>
                                          <p:spTgt spid="49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p:nvPr/>
        </p:nvSpPr>
        <p:spPr>
          <a:xfrm>
            <a:off x="990600" y="1219200"/>
            <a:ext cx="6629400" cy="549275"/>
          </a:xfrm>
          <a:prstGeom prst="rect">
            <a:avLst/>
          </a:prstGeom>
          <a:noFill/>
          <a:ln w="9525">
            <a:noFill/>
          </a:ln>
        </p:spPr>
        <p:txBody>
          <a:bodyPr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二</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要调动起学生学习的积极性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18435" name="Rectangle 3"/>
          <p:cNvSpPr/>
          <p:nvPr/>
        </p:nvSpPr>
        <p:spPr>
          <a:xfrm>
            <a:off x="1447800" y="1828800"/>
            <a:ext cx="59372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、要提高学生学习的动机水平</a:t>
            </a:r>
            <a:endParaRPr lang="zh-CN" altLang="en-US" sz="2800" b="1" dirty="0">
              <a:latin typeface="Times New Roman" panose="02020603050405020304" pitchFamily="18" charset="0"/>
              <a:ea typeface="宋体" panose="02010600030101010101" pitchFamily="2" charset="-122"/>
            </a:endParaRPr>
          </a:p>
        </p:txBody>
      </p:sp>
      <p:sp>
        <p:nvSpPr>
          <p:cNvPr id="18436" name="Rectangle 4"/>
          <p:cNvSpPr/>
          <p:nvPr/>
        </p:nvSpPr>
        <p:spPr>
          <a:xfrm>
            <a:off x="2381250" y="4495800"/>
            <a:ext cx="5086350" cy="457200"/>
          </a:xfrm>
          <a:prstGeom prst="rect">
            <a:avLst/>
          </a:prstGeom>
          <a:noFill/>
          <a:ln w="9525">
            <a:noFill/>
          </a:ln>
        </p:spPr>
        <p:txBody>
          <a:bodyPr anchor="t">
            <a:spAutoFit/>
          </a:bodyPr>
          <a:p>
            <a:r>
              <a:rPr lang="zh-CN" altLang="en-US" b="1" i="1" dirty="0">
                <a:solidFill>
                  <a:schemeClr val="bg2"/>
                </a:solidFill>
                <a:latin typeface="Times New Roman" panose="02020603050405020304" pitchFamily="18" charset="0"/>
                <a:ea typeface="宋体" panose="02010600030101010101" pitchFamily="2" charset="-122"/>
              </a:rPr>
              <a:t>学习劲头随着能否考取大学而波动。</a:t>
            </a:r>
            <a:endParaRPr lang="zh-CN" altLang="en-US" b="1" i="1" dirty="0">
              <a:solidFill>
                <a:schemeClr val="bg2"/>
              </a:solidFill>
              <a:latin typeface="Times New Roman" panose="02020603050405020304" pitchFamily="18" charset="0"/>
              <a:ea typeface="宋体" panose="02010600030101010101" pitchFamily="2" charset="-122"/>
            </a:endParaRPr>
          </a:p>
        </p:txBody>
      </p:sp>
      <p:sp>
        <p:nvSpPr>
          <p:cNvPr id="18438" name="Rectangle 6"/>
          <p:cNvSpPr/>
          <p:nvPr/>
        </p:nvSpPr>
        <p:spPr>
          <a:xfrm>
            <a:off x="1820863" y="2362200"/>
            <a:ext cx="5616575" cy="473075"/>
          </a:xfrm>
          <a:prstGeom prst="rect">
            <a:avLst/>
          </a:prstGeom>
          <a:noFill/>
          <a:ln w="9525">
            <a:noFill/>
          </a:ln>
        </p:spPr>
        <p:txBody>
          <a:bodyPr anchor="t">
            <a:spAutoFit/>
          </a:bodyPr>
          <a:p>
            <a:r>
              <a:rPr lang="zh-CN" altLang="en-US" sz="2500" b="1" i="1" dirty="0">
                <a:solidFill>
                  <a:schemeClr val="bg2"/>
                </a:solidFill>
                <a:latin typeface="Times New Roman" panose="02020603050405020304" pitchFamily="18" charset="0"/>
                <a:ea typeface="宋体" panose="02010600030101010101" pitchFamily="2" charset="-122"/>
              </a:rPr>
              <a:t>学习中表现出明显的</a:t>
            </a:r>
            <a:r>
              <a:rPr lang="zh-CN" altLang="en-US" sz="2500" b="1" i="1" u="sng" dirty="0">
                <a:solidFill>
                  <a:schemeClr val="accent1"/>
                </a:solidFill>
                <a:latin typeface="Times New Roman" panose="02020603050405020304" pitchFamily="18" charset="0"/>
                <a:ea typeface="宋体" panose="02010600030101010101" pitchFamily="2" charset="-122"/>
              </a:rPr>
              <a:t>选择性</a:t>
            </a:r>
            <a:r>
              <a:rPr lang="zh-CN" altLang="en-US" sz="2500" b="1" i="1" dirty="0">
                <a:solidFill>
                  <a:schemeClr val="bg2"/>
                </a:solidFill>
                <a:latin typeface="Times New Roman" panose="02020603050405020304" pitchFamily="18" charset="0"/>
                <a:ea typeface="宋体" panose="02010600030101010101" pitchFamily="2" charset="-122"/>
              </a:rPr>
              <a:t>和</a:t>
            </a:r>
            <a:r>
              <a:rPr lang="zh-CN" altLang="en-US" sz="2500" b="1" i="1" u="sng" dirty="0">
                <a:solidFill>
                  <a:schemeClr val="accent1"/>
                </a:solidFill>
                <a:latin typeface="Times New Roman" panose="02020603050405020304" pitchFamily="18" charset="0"/>
                <a:ea typeface="宋体" panose="02010600030101010101" pitchFamily="2" charset="-122"/>
              </a:rPr>
              <a:t>波动性</a:t>
            </a:r>
            <a:r>
              <a:rPr lang="zh-CN" altLang="en-US" sz="2500" b="1" i="1" dirty="0">
                <a:solidFill>
                  <a:schemeClr val="bg2"/>
                </a:solidFill>
                <a:latin typeface="Times New Roman" panose="02020603050405020304" pitchFamily="18" charset="0"/>
                <a:ea typeface="宋体" panose="02010600030101010101" pitchFamily="2" charset="-122"/>
              </a:rPr>
              <a:t>：</a:t>
            </a:r>
            <a:endParaRPr lang="zh-CN" altLang="en-US" sz="2500" b="1" i="1" dirty="0">
              <a:solidFill>
                <a:schemeClr val="bg2"/>
              </a:solidFill>
              <a:latin typeface="Times New Roman" panose="02020603050405020304" pitchFamily="18" charset="0"/>
              <a:ea typeface="宋体" panose="02010600030101010101" pitchFamily="2" charset="-122"/>
            </a:endParaRPr>
          </a:p>
        </p:txBody>
      </p:sp>
      <p:sp>
        <p:nvSpPr>
          <p:cNvPr id="18439" name="Rectangle 7"/>
          <p:cNvSpPr/>
          <p:nvPr/>
        </p:nvSpPr>
        <p:spPr>
          <a:xfrm>
            <a:off x="2362200" y="3429000"/>
            <a:ext cx="5486400" cy="457200"/>
          </a:xfrm>
          <a:prstGeom prst="rect">
            <a:avLst/>
          </a:prstGeom>
          <a:noFill/>
          <a:ln w="9525">
            <a:noFill/>
          </a:ln>
        </p:spPr>
        <p:txBody>
          <a:bodyPr anchor="t">
            <a:spAutoFit/>
          </a:bodyPr>
          <a:p>
            <a:r>
              <a:rPr lang="zh-CN" altLang="en-US" b="1" i="1" dirty="0">
                <a:solidFill>
                  <a:schemeClr val="bg2"/>
                </a:solidFill>
                <a:latin typeface="Times New Roman" panose="02020603050405020304" pitchFamily="18" charset="0"/>
                <a:ea typeface="宋体" panose="02010600030101010101" pitchFamily="2" charset="-122"/>
              </a:rPr>
              <a:t>学习内容以大学考不考来进行选择；</a:t>
            </a:r>
            <a:endParaRPr lang="zh-CN" altLang="en-US" b="1" i="1" dirty="0">
              <a:solidFill>
                <a:schemeClr val="bg2"/>
              </a:solidFill>
              <a:latin typeface="Times New Roman" panose="02020603050405020304" pitchFamily="18" charset="0"/>
              <a:ea typeface="宋体" panose="02010600030101010101" pitchFamily="2" charset="-122"/>
            </a:endParaRPr>
          </a:p>
        </p:txBody>
      </p:sp>
      <p:sp>
        <p:nvSpPr>
          <p:cNvPr id="18440" name="Rectangle 8"/>
          <p:cNvSpPr/>
          <p:nvPr/>
        </p:nvSpPr>
        <p:spPr>
          <a:xfrm>
            <a:off x="2262188" y="2895600"/>
            <a:ext cx="1624012" cy="473075"/>
          </a:xfrm>
          <a:prstGeom prst="rect">
            <a:avLst/>
          </a:prstGeom>
          <a:noFill/>
          <a:ln w="9525">
            <a:noFill/>
          </a:ln>
        </p:spPr>
        <p:txBody>
          <a:bodyPr anchor="t">
            <a:spAutoFit/>
          </a:bodyPr>
          <a:p>
            <a:r>
              <a:rPr lang="zh-CN" altLang="en-US" sz="2500" b="1" dirty="0">
                <a:solidFill>
                  <a:schemeClr val="accent1"/>
                </a:solidFill>
                <a:latin typeface="Times New Roman" panose="02020603050405020304" pitchFamily="18" charset="0"/>
                <a:ea typeface="宋体" panose="02010600030101010101" pitchFamily="2" charset="-122"/>
              </a:rPr>
              <a:t>选择性</a:t>
            </a:r>
            <a:endParaRPr lang="zh-CN" altLang="en-US" sz="2500" b="1" dirty="0">
              <a:solidFill>
                <a:schemeClr val="accent1"/>
              </a:solidFill>
              <a:latin typeface="Times New Roman" panose="02020603050405020304" pitchFamily="18" charset="0"/>
              <a:ea typeface="宋体" panose="02010600030101010101" pitchFamily="2" charset="-122"/>
            </a:endParaRPr>
          </a:p>
        </p:txBody>
      </p:sp>
      <p:sp>
        <p:nvSpPr>
          <p:cNvPr id="18441" name="Rectangle 9"/>
          <p:cNvSpPr/>
          <p:nvPr/>
        </p:nvSpPr>
        <p:spPr>
          <a:xfrm>
            <a:off x="2209800" y="3962400"/>
            <a:ext cx="1319213" cy="473075"/>
          </a:xfrm>
          <a:prstGeom prst="rect">
            <a:avLst/>
          </a:prstGeom>
          <a:noFill/>
          <a:ln w="9525">
            <a:noFill/>
          </a:ln>
        </p:spPr>
        <p:txBody>
          <a:bodyPr anchor="t">
            <a:spAutoFit/>
          </a:bodyPr>
          <a:p>
            <a:r>
              <a:rPr lang="zh-CN" altLang="en-US" sz="2500" b="1" dirty="0">
                <a:solidFill>
                  <a:schemeClr val="accent1"/>
                </a:solidFill>
                <a:latin typeface="Times New Roman" panose="02020603050405020304" pitchFamily="18" charset="0"/>
                <a:ea typeface="宋体" panose="02010600030101010101" pitchFamily="2" charset="-122"/>
              </a:rPr>
              <a:t>波动性</a:t>
            </a:r>
            <a:endParaRPr lang="zh-CN" altLang="en-US" sz="2500" b="1" dirty="0">
              <a:solidFill>
                <a:schemeClr val="accent1"/>
              </a:solidFill>
              <a:latin typeface="Times New Roman" panose="02020603050405020304" pitchFamily="18" charset="0"/>
              <a:ea typeface="宋体" panose="02010600030101010101" pitchFamily="2" charset="-122"/>
            </a:endParaRPr>
          </a:p>
        </p:txBody>
      </p:sp>
      <p:sp>
        <p:nvSpPr>
          <p:cNvPr id="18442" name="AutoShape 10"/>
          <p:cNvSpPr>
            <a:spLocks noChangeArrowheads="1"/>
          </p:cNvSpPr>
          <p:nvPr/>
        </p:nvSpPr>
        <p:spPr bwMode="auto">
          <a:xfrm>
            <a:off x="1600200" y="29718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18443" name="AutoShape 11"/>
          <p:cNvSpPr>
            <a:spLocks noChangeArrowheads="1"/>
          </p:cNvSpPr>
          <p:nvPr/>
        </p:nvSpPr>
        <p:spPr bwMode="auto">
          <a:xfrm>
            <a:off x="1676400" y="39624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dissolve">
                                      <p:cBhvr>
                                        <p:cTn id="7" dur="500"/>
                                        <p:tgtEl>
                                          <p:spTgt spid="1843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strips(downRight)">
                                      <p:cBhvr>
                                        <p:cTn id="12" dur="500"/>
                                        <p:tgtEl>
                                          <p:spTgt spid="1843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438"/>
                                        </p:tgtEl>
                                        <p:attrNameLst>
                                          <p:attrName>style.visibility</p:attrName>
                                        </p:attrNameLst>
                                      </p:cBhvr>
                                      <p:to>
                                        <p:strVal val="visible"/>
                                      </p:to>
                                    </p:set>
                                    <p:animEffect transition="in" filter="slide(fromBottom)">
                                      <p:cBhvr>
                                        <p:cTn id="17" dur="500"/>
                                        <p:tgtEl>
                                          <p:spTgt spid="1843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18442"/>
                                        </p:tgtEl>
                                        <p:attrNameLst>
                                          <p:attrName>style.visibility</p:attrName>
                                        </p:attrNameLst>
                                      </p:cBhvr>
                                      <p:to>
                                        <p:strVal val="visible"/>
                                      </p:to>
                                    </p:set>
                                    <p:anim calcmode="lin" valueType="num">
                                      <p:cBhvr additive="base">
                                        <p:cTn id="22" dur="500" fill="hold"/>
                                        <p:tgtEl>
                                          <p:spTgt spid="18442"/>
                                        </p:tgtEl>
                                        <p:attrNameLst>
                                          <p:attrName>ppt_x</p:attrName>
                                        </p:attrNameLst>
                                      </p:cBhvr>
                                      <p:tavLst>
                                        <p:tav tm="0">
                                          <p:val>
                                            <p:strVal val="0-#ppt_w/2"/>
                                          </p:val>
                                        </p:tav>
                                        <p:tav tm="100000">
                                          <p:val>
                                            <p:strVal val="#ppt_x"/>
                                          </p:val>
                                        </p:tav>
                                      </p:tavLst>
                                    </p:anim>
                                    <p:anim calcmode="lin" valueType="num">
                                      <p:cBhvr additive="base">
                                        <p:cTn id="23" dur="500" fill="hold"/>
                                        <p:tgtEl>
                                          <p:spTgt spid="18442"/>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 presetClass="entr" presetSubtype="8" fill="hold" grpId="0" nodeType="afterEffect">
                                  <p:stCondLst>
                                    <p:cond delay="0"/>
                                  </p:stCondLst>
                                  <p:childTnLst>
                                    <p:set>
                                      <p:cBhvr>
                                        <p:cTn id="26" dur="1" fill="hold">
                                          <p:stCondLst>
                                            <p:cond delay="0"/>
                                          </p:stCondLst>
                                        </p:cTn>
                                        <p:tgtEl>
                                          <p:spTgt spid="18440"/>
                                        </p:tgtEl>
                                        <p:attrNameLst>
                                          <p:attrName>style.visibility</p:attrName>
                                        </p:attrNameLst>
                                      </p:cBhvr>
                                      <p:to>
                                        <p:strVal val="visible"/>
                                      </p:to>
                                    </p:set>
                                    <p:anim calcmode="lin" valueType="num">
                                      <p:cBhvr additive="base">
                                        <p:cTn id="27" dur="500" fill="hold"/>
                                        <p:tgtEl>
                                          <p:spTgt spid="18440"/>
                                        </p:tgtEl>
                                        <p:attrNameLst>
                                          <p:attrName>ppt_x</p:attrName>
                                        </p:attrNameLst>
                                      </p:cBhvr>
                                      <p:tavLst>
                                        <p:tav tm="0">
                                          <p:val>
                                            <p:strVal val="0-#ppt_w/2"/>
                                          </p:val>
                                        </p:tav>
                                        <p:tav tm="100000">
                                          <p:val>
                                            <p:strVal val="#ppt_x"/>
                                          </p:val>
                                        </p:tav>
                                      </p:tavLst>
                                    </p:anim>
                                    <p:anim calcmode="lin" valueType="num">
                                      <p:cBhvr additive="base">
                                        <p:cTn id="28" dur="500" fill="hold"/>
                                        <p:tgtEl>
                                          <p:spTgt spid="18440"/>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18439"/>
                                        </p:tgtEl>
                                        <p:attrNameLst>
                                          <p:attrName>style.visibility</p:attrName>
                                        </p:attrNameLst>
                                      </p:cBhvr>
                                      <p:to>
                                        <p:strVal val="visible"/>
                                      </p:to>
                                    </p:set>
                                    <p:animEffect transition="in" filter="checkerboard(across)">
                                      <p:cBhvr>
                                        <p:cTn id="33" dur="500"/>
                                        <p:tgtEl>
                                          <p:spTgt spid="1843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18443"/>
                                        </p:tgtEl>
                                        <p:attrNameLst>
                                          <p:attrName>style.visibility</p:attrName>
                                        </p:attrNameLst>
                                      </p:cBhvr>
                                      <p:to>
                                        <p:strVal val="visible"/>
                                      </p:to>
                                    </p:set>
                                    <p:anim calcmode="lin" valueType="num">
                                      <p:cBhvr additive="base">
                                        <p:cTn id="38" dur="500" fill="hold"/>
                                        <p:tgtEl>
                                          <p:spTgt spid="18443"/>
                                        </p:tgtEl>
                                        <p:attrNameLst>
                                          <p:attrName>ppt_x</p:attrName>
                                        </p:attrNameLst>
                                      </p:cBhvr>
                                      <p:tavLst>
                                        <p:tav tm="0">
                                          <p:val>
                                            <p:strVal val="0-#ppt_w/2"/>
                                          </p:val>
                                        </p:tav>
                                        <p:tav tm="100000">
                                          <p:val>
                                            <p:strVal val="#ppt_x"/>
                                          </p:val>
                                        </p:tav>
                                      </p:tavLst>
                                    </p:anim>
                                    <p:anim calcmode="lin" valueType="num">
                                      <p:cBhvr additive="base">
                                        <p:cTn id="39" dur="500" fill="hold"/>
                                        <p:tgtEl>
                                          <p:spTgt spid="18443"/>
                                        </p:tgtEl>
                                        <p:attrNameLst>
                                          <p:attrName>ppt_y</p:attrName>
                                        </p:attrNameLst>
                                      </p:cBhvr>
                                      <p:tavLst>
                                        <p:tav tm="0">
                                          <p:val>
                                            <p:strVal val="#ppt_y"/>
                                          </p:val>
                                        </p:tav>
                                        <p:tav tm="100000">
                                          <p:val>
                                            <p:strVal val="#ppt_y"/>
                                          </p:val>
                                        </p:tav>
                                      </p:tavLst>
                                    </p:anim>
                                  </p:childTnLst>
                                </p:cTn>
                              </p:par>
                            </p:childTnLst>
                          </p:cTn>
                        </p:par>
                        <p:par>
                          <p:cTn id="40" fill="hold">
                            <p:stCondLst>
                              <p:cond delay="500"/>
                            </p:stCondLst>
                            <p:childTnLst>
                              <p:par>
                                <p:cTn id="41" presetID="2" presetClass="entr" presetSubtype="8" fill="hold" grpId="0" nodeType="afterEffect">
                                  <p:stCondLst>
                                    <p:cond delay="0"/>
                                  </p:stCondLst>
                                  <p:childTnLst>
                                    <p:set>
                                      <p:cBhvr>
                                        <p:cTn id="42" dur="1" fill="hold">
                                          <p:stCondLst>
                                            <p:cond delay="0"/>
                                          </p:stCondLst>
                                        </p:cTn>
                                        <p:tgtEl>
                                          <p:spTgt spid="18441"/>
                                        </p:tgtEl>
                                        <p:attrNameLst>
                                          <p:attrName>style.visibility</p:attrName>
                                        </p:attrNameLst>
                                      </p:cBhvr>
                                      <p:to>
                                        <p:strVal val="visible"/>
                                      </p:to>
                                    </p:set>
                                    <p:anim calcmode="lin" valueType="num">
                                      <p:cBhvr additive="base">
                                        <p:cTn id="43" dur="500" fill="hold"/>
                                        <p:tgtEl>
                                          <p:spTgt spid="18441"/>
                                        </p:tgtEl>
                                        <p:attrNameLst>
                                          <p:attrName>ppt_x</p:attrName>
                                        </p:attrNameLst>
                                      </p:cBhvr>
                                      <p:tavLst>
                                        <p:tav tm="0">
                                          <p:val>
                                            <p:strVal val="0-#ppt_w/2"/>
                                          </p:val>
                                        </p:tav>
                                        <p:tav tm="100000">
                                          <p:val>
                                            <p:strVal val="#ppt_x"/>
                                          </p:val>
                                        </p:tav>
                                      </p:tavLst>
                                    </p:anim>
                                    <p:anim calcmode="lin" valueType="num">
                                      <p:cBhvr additive="base">
                                        <p:cTn id="44" dur="500" fill="hold"/>
                                        <p:tgtEl>
                                          <p:spTgt spid="1844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 presetClass="entr" presetSubtype="32" fill="hold" grpId="0" nodeType="clickEffect">
                                  <p:stCondLst>
                                    <p:cond delay="0"/>
                                  </p:stCondLst>
                                  <p:childTnLst>
                                    <p:set>
                                      <p:cBhvr>
                                        <p:cTn id="48" dur="1" fill="hold">
                                          <p:stCondLst>
                                            <p:cond delay="0"/>
                                          </p:stCondLst>
                                        </p:cTn>
                                        <p:tgtEl>
                                          <p:spTgt spid="18436"/>
                                        </p:tgtEl>
                                        <p:attrNameLst>
                                          <p:attrName>style.visibility</p:attrName>
                                        </p:attrNameLst>
                                      </p:cBhvr>
                                      <p:to>
                                        <p:strVal val="visible"/>
                                      </p:to>
                                    </p:set>
                                    <p:animEffect transition="in" filter="box(out)">
                                      <p:cBhvr>
                                        <p:cTn id="49"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p:bldP spid="18436" grpId="0"/>
      <p:bldP spid="18438" grpId="0"/>
      <p:bldP spid="18439" grpId="0"/>
      <p:bldP spid="18440" grpId="0"/>
      <p:bldP spid="1844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Rectangle 2"/>
          <p:cNvSpPr/>
          <p:nvPr/>
        </p:nvSpPr>
        <p:spPr>
          <a:xfrm>
            <a:off x="1219200" y="2514600"/>
            <a:ext cx="6781800" cy="3935413"/>
          </a:xfrm>
          <a:prstGeom prst="rect">
            <a:avLst/>
          </a:prstGeom>
          <a:noFill/>
          <a:ln w="9525">
            <a:noFill/>
          </a:ln>
        </p:spPr>
        <p:txBody>
          <a:bodyPr anchor="t">
            <a:spAutoFit/>
          </a:bodyPr>
          <a:p>
            <a:r>
              <a:rPr lang="en-US" altLang="zh-CN" sz="2500" b="1" dirty="0">
                <a:latin typeface="Times New Roman" panose="02020603050405020304" pitchFamily="18" charset="0"/>
                <a:ea typeface="宋体" panose="02010600030101010101" pitchFamily="2" charset="-122"/>
              </a:rPr>
              <a:t>          </a:t>
            </a:r>
            <a:r>
              <a:rPr lang="zh-CN" altLang="en-US" sz="2800" b="1" dirty="0">
                <a:solidFill>
                  <a:srgbClr val="FFFF00"/>
                </a:solidFill>
                <a:latin typeface="楷体" panose="02010609060101010101" pitchFamily="49" charset="-122"/>
                <a:ea typeface="楷体" panose="02010609060101010101" pitchFamily="49" charset="-122"/>
              </a:rPr>
              <a:t>学习上缺乏社会责任心</a:t>
            </a:r>
            <a:r>
              <a:rPr lang="en-US" altLang="zh-CN" sz="2800" b="1" dirty="0">
                <a:solidFill>
                  <a:srgbClr val="FFFF00"/>
                </a:solidFill>
                <a:latin typeface="楷体" panose="02010609060101010101" pitchFamily="49" charset="-122"/>
                <a:ea typeface="楷体" panose="02010609060101010101" pitchFamily="49" charset="-122"/>
              </a:rPr>
              <a:t>,</a:t>
            </a:r>
            <a:r>
              <a:rPr lang="zh-CN" altLang="en-US" sz="2800" b="1" dirty="0">
                <a:solidFill>
                  <a:srgbClr val="FFFF00"/>
                </a:solidFill>
                <a:latin typeface="楷体" panose="02010609060101010101" pitchFamily="49" charset="-122"/>
                <a:ea typeface="楷体" panose="02010609060101010101" pitchFamily="49" charset="-122"/>
              </a:rPr>
              <a:t>想个人前途   </a:t>
            </a:r>
            <a:endParaRPr lang="zh-CN" altLang="en-US" sz="2800" b="1" dirty="0">
              <a:solidFill>
                <a:srgbClr val="FFFF00"/>
              </a:solidFill>
              <a:latin typeface="楷体" panose="02010609060101010101" pitchFamily="49" charset="-122"/>
              <a:ea typeface="楷体" panose="02010609060101010101" pitchFamily="49" charset="-122"/>
            </a:endParaRPr>
          </a:p>
          <a:p>
            <a:r>
              <a:rPr lang="zh-CN" altLang="en-US" sz="2800" b="1" dirty="0">
                <a:solidFill>
                  <a:srgbClr val="FFFF00"/>
                </a:solidFill>
                <a:latin typeface="楷体" panose="02010609060101010101" pitchFamily="49" charset="-122"/>
                <a:ea typeface="楷体" panose="02010609060101010101" pitchFamily="49" charset="-122"/>
              </a:rPr>
              <a:t>  多，想国家</a:t>
            </a:r>
            <a:r>
              <a:rPr lang="zh-CN" altLang="en-US" b="1" dirty="0">
                <a:solidFill>
                  <a:srgbClr val="FFFF00"/>
                </a:solidFill>
                <a:latin typeface="Times New Roman" panose="02020603050405020304" pitchFamily="18" charset="0"/>
                <a:ea typeface="楷体_GB2312" pitchFamily="49" charset="-122"/>
              </a:rPr>
              <a:t>、</a:t>
            </a:r>
            <a:r>
              <a:rPr lang="zh-CN" altLang="en-US" sz="2800" b="1" dirty="0">
                <a:solidFill>
                  <a:srgbClr val="FFFF00"/>
                </a:solidFill>
                <a:latin typeface="楷体" panose="02010609060101010101" pitchFamily="49" charset="-122"/>
                <a:ea typeface="楷体" panose="02010609060101010101" pitchFamily="49" charset="-122"/>
              </a:rPr>
              <a:t>民族前途少。由于学生在</a:t>
            </a:r>
            <a:endParaRPr lang="zh-CN" altLang="en-US" sz="2800" b="1" dirty="0">
              <a:solidFill>
                <a:srgbClr val="FFFF00"/>
              </a:solidFill>
              <a:latin typeface="楷体" panose="02010609060101010101" pitchFamily="49" charset="-122"/>
              <a:ea typeface="楷体" panose="02010609060101010101" pitchFamily="49" charset="-122"/>
            </a:endParaRPr>
          </a:p>
          <a:p>
            <a:r>
              <a:rPr lang="zh-CN" altLang="en-US" sz="2800" b="1" dirty="0">
                <a:solidFill>
                  <a:srgbClr val="FFFF00"/>
                </a:solidFill>
                <a:latin typeface="楷体" panose="02010609060101010101" pitchFamily="49" charset="-122"/>
                <a:ea typeface="楷体" panose="02010609060101010101" pitchFamily="49" charset="-122"/>
              </a:rPr>
              <a:t>  学习上缺乏长远的、高尚的、正确的学</a:t>
            </a:r>
            <a:endParaRPr lang="zh-CN" altLang="en-US" sz="2800" b="1" dirty="0">
              <a:solidFill>
                <a:srgbClr val="FFFF00"/>
              </a:solidFill>
              <a:latin typeface="楷体" panose="02010609060101010101" pitchFamily="49" charset="-122"/>
              <a:ea typeface="楷体" panose="02010609060101010101" pitchFamily="49" charset="-122"/>
            </a:endParaRPr>
          </a:p>
          <a:p>
            <a:r>
              <a:rPr lang="zh-CN" altLang="en-US" sz="2800" b="1" dirty="0">
                <a:solidFill>
                  <a:srgbClr val="FFFF00"/>
                </a:solidFill>
                <a:latin typeface="楷体" panose="02010609060101010101" pitchFamily="49" charset="-122"/>
                <a:ea typeface="楷体" panose="02010609060101010101" pitchFamily="49" charset="-122"/>
              </a:rPr>
              <a:t>  习动机，因此在学习的勤奋、意志和标</a:t>
            </a:r>
            <a:endParaRPr lang="zh-CN" altLang="en-US" sz="2800" b="1" dirty="0">
              <a:solidFill>
                <a:srgbClr val="FFFF00"/>
              </a:solidFill>
              <a:latin typeface="楷体" panose="02010609060101010101" pitchFamily="49" charset="-122"/>
              <a:ea typeface="楷体" panose="02010609060101010101" pitchFamily="49" charset="-122"/>
            </a:endParaRPr>
          </a:p>
          <a:p>
            <a:r>
              <a:rPr lang="zh-CN" altLang="en-US" sz="2800" b="1" dirty="0">
                <a:solidFill>
                  <a:srgbClr val="FFFF00"/>
                </a:solidFill>
                <a:latin typeface="楷体" panose="02010609060101010101" pitchFamily="49" charset="-122"/>
                <a:ea typeface="楷体" panose="02010609060101010101" pitchFamily="49" charset="-122"/>
              </a:rPr>
              <a:t>  准上离要求很远。要通过多种途径加强</a:t>
            </a:r>
            <a:endParaRPr lang="zh-CN" altLang="en-US" sz="2800" b="1" dirty="0">
              <a:solidFill>
                <a:srgbClr val="FFFF00"/>
              </a:solidFill>
              <a:latin typeface="楷体" panose="02010609060101010101" pitchFamily="49" charset="-122"/>
              <a:ea typeface="楷体" panose="02010609060101010101" pitchFamily="49" charset="-122"/>
            </a:endParaRPr>
          </a:p>
          <a:p>
            <a:r>
              <a:rPr lang="zh-CN" altLang="en-US" sz="2800" b="1" dirty="0">
                <a:solidFill>
                  <a:srgbClr val="FFFF00"/>
                </a:solidFill>
                <a:latin typeface="楷体" panose="02010609060101010101" pitchFamily="49" charset="-122"/>
                <a:ea typeface="楷体" panose="02010609060101010101" pitchFamily="49" charset="-122"/>
              </a:rPr>
              <a:t> “为谁而学”的教育活动。</a:t>
            </a:r>
            <a:endParaRPr lang="en-US" altLang="zh-CN" sz="2800" b="1" dirty="0">
              <a:solidFill>
                <a:srgbClr val="FFFF00"/>
              </a:solidFill>
              <a:latin typeface="楷体" panose="02010609060101010101" pitchFamily="49" charset="-122"/>
              <a:ea typeface="楷体" panose="02010609060101010101" pitchFamily="49" charset="-122"/>
            </a:endParaRPr>
          </a:p>
          <a:p>
            <a:r>
              <a:rPr lang="en-US" altLang="zh-CN" sz="2800" b="1" dirty="0">
                <a:solidFill>
                  <a:srgbClr val="FFFF00"/>
                </a:solidFill>
                <a:latin typeface="楷体" panose="02010609060101010101" pitchFamily="49" charset="-122"/>
                <a:ea typeface="楷体" panose="02010609060101010101" pitchFamily="49" charset="-122"/>
              </a:rPr>
              <a:t>   </a:t>
            </a:r>
            <a:r>
              <a:rPr lang="zh-CN" altLang="en-US" sz="2800" b="1" dirty="0">
                <a:solidFill>
                  <a:srgbClr val="FFFFFF"/>
                </a:solidFill>
                <a:latin typeface="楷体_GB2312" pitchFamily="49" charset="-122"/>
                <a:ea typeface="楷体_GB2312" pitchFamily="49" charset="-122"/>
              </a:rPr>
              <a:t>系列主题班会：杰出人物的中学时代</a:t>
            </a:r>
            <a:endParaRPr lang="en-US" altLang="zh-CN" sz="2800" b="1" dirty="0">
              <a:solidFill>
                <a:srgbClr val="FFFFFF"/>
              </a:solidFill>
              <a:latin typeface="楷体_GB2312" pitchFamily="49" charset="-122"/>
              <a:ea typeface="楷体_GB2312" pitchFamily="49" charset="-122"/>
            </a:endParaRPr>
          </a:p>
          <a:p>
            <a:r>
              <a:rPr lang="en-US" altLang="zh-CN" sz="2800" b="1" dirty="0">
                <a:solidFill>
                  <a:srgbClr val="FFFFFF"/>
                </a:solidFill>
                <a:latin typeface="楷体_GB2312" pitchFamily="49" charset="-122"/>
                <a:ea typeface="楷体_GB2312" pitchFamily="49" charset="-122"/>
              </a:rPr>
              <a:t>   </a:t>
            </a:r>
            <a:r>
              <a:rPr lang="zh-CN" altLang="en-US" sz="2800" b="1" dirty="0">
                <a:solidFill>
                  <a:srgbClr val="FFFFFF"/>
                </a:solidFill>
                <a:latin typeface="楷体_GB2312" pitchFamily="49" charset="-122"/>
                <a:ea typeface="楷体_GB2312" pitchFamily="49" charset="-122"/>
              </a:rPr>
              <a:t>阅 读：杰出人物传记</a:t>
            </a:r>
            <a:endParaRPr lang="en-US" altLang="zh-CN" sz="2800" b="1" dirty="0">
              <a:solidFill>
                <a:srgbClr val="FFFFFF"/>
              </a:solidFill>
              <a:latin typeface="楷体_GB2312" pitchFamily="49" charset="-122"/>
              <a:ea typeface="楷体_GB2312" pitchFamily="49" charset="-122"/>
            </a:endParaRPr>
          </a:p>
          <a:p>
            <a:endParaRPr lang="zh-CN" altLang="en-US" sz="2800" b="1" dirty="0">
              <a:solidFill>
                <a:srgbClr val="FFFF00"/>
              </a:solidFill>
              <a:latin typeface="楷体_GB2312" pitchFamily="49" charset="-122"/>
              <a:ea typeface="楷体_GB2312" pitchFamily="49" charset="-122"/>
            </a:endParaRPr>
          </a:p>
        </p:txBody>
      </p:sp>
      <p:sp>
        <p:nvSpPr>
          <p:cNvPr id="30722" name="Rectangle 7"/>
          <p:cNvSpPr/>
          <p:nvPr/>
        </p:nvSpPr>
        <p:spPr>
          <a:xfrm>
            <a:off x="1447800" y="914400"/>
            <a:ext cx="6781800" cy="641350"/>
          </a:xfrm>
          <a:prstGeom prst="rect">
            <a:avLst/>
          </a:prstGeom>
          <a:noFill/>
          <a:ln w="9525">
            <a:noFill/>
          </a:ln>
        </p:spPr>
        <p:txBody>
          <a:bodyPr anchor="t">
            <a:spAutoFit/>
          </a:bodyPr>
          <a:p>
            <a:r>
              <a:rPr lang="en-US" altLang="zh-CN" sz="3600" b="1" dirty="0">
                <a:solidFill>
                  <a:srgbClr val="FFFFFF"/>
                </a:solidFill>
                <a:latin typeface="Times New Roman" panose="02020603050405020304" pitchFamily="18" charset="0"/>
                <a:ea typeface="宋体" panose="02010600030101010101" pitchFamily="2" charset="-122"/>
              </a:rPr>
              <a:t>(</a:t>
            </a:r>
            <a:r>
              <a:rPr lang="zh-CN" altLang="en-US" sz="3600" b="1" dirty="0">
                <a:solidFill>
                  <a:srgbClr val="FFFFFF"/>
                </a:solidFill>
                <a:latin typeface="Times New Roman" panose="02020603050405020304" pitchFamily="18" charset="0"/>
                <a:ea typeface="宋体" panose="02010600030101010101" pitchFamily="2" charset="-122"/>
              </a:rPr>
              <a:t>二</a:t>
            </a:r>
            <a:r>
              <a:rPr lang="en-US" altLang="zh-CN" sz="3600" b="1" dirty="0">
                <a:solidFill>
                  <a:srgbClr val="FFFFFF"/>
                </a:solidFill>
                <a:latin typeface="Times New Roman" panose="02020603050405020304" pitchFamily="18" charset="0"/>
                <a:ea typeface="宋体" panose="02010600030101010101" pitchFamily="2" charset="-122"/>
              </a:rPr>
              <a:t>)</a:t>
            </a:r>
            <a:r>
              <a:rPr lang="zh-CN" altLang="en-US" sz="3600" b="1" dirty="0">
                <a:solidFill>
                  <a:srgbClr val="FFFFFF"/>
                </a:solidFill>
                <a:latin typeface="Times New Roman" panose="02020603050405020304" pitchFamily="18" charset="0"/>
                <a:ea typeface="黑体" panose="02010609060101010101" pitchFamily="2" charset="-122"/>
              </a:rPr>
              <a:t>要调动起学生学习的积极性</a:t>
            </a:r>
            <a:endParaRPr lang="zh-CN" altLang="en-US" sz="3600" b="1" dirty="0">
              <a:solidFill>
                <a:srgbClr val="FFFFFF"/>
              </a:solidFill>
              <a:latin typeface="Times New Roman" panose="02020603050405020304" pitchFamily="18" charset="0"/>
              <a:ea typeface="黑体" panose="02010609060101010101" pitchFamily="2" charset="-122"/>
            </a:endParaRPr>
          </a:p>
        </p:txBody>
      </p:sp>
      <p:sp>
        <p:nvSpPr>
          <p:cNvPr id="30723" name="Rectangle 8"/>
          <p:cNvSpPr/>
          <p:nvPr/>
        </p:nvSpPr>
        <p:spPr>
          <a:xfrm>
            <a:off x="1828800" y="1828800"/>
            <a:ext cx="5943600" cy="579438"/>
          </a:xfrm>
          <a:prstGeom prst="rect">
            <a:avLst/>
          </a:prstGeom>
          <a:noFill/>
          <a:ln w="9525">
            <a:noFill/>
          </a:ln>
        </p:spPr>
        <p:txBody>
          <a:bodyPr anchor="t">
            <a:spAutoFit/>
          </a:bodyPr>
          <a:p>
            <a:r>
              <a:rPr lang="en-US" altLang="zh-CN" sz="3200" b="1" dirty="0">
                <a:latin typeface="黑体" panose="02010609060101010101" pitchFamily="2" charset="-122"/>
                <a:ea typeface="黑体" panose="02010609060101010101" pitchFamily="2" charset="-122"/>
              </a:rPr>
              <a:t>1</a:t>
            </a:r>
            <a:r>
              <a:rPr lang="zh-CN" altLang="en-US" sz="3200" b="1" dirty="0">
                <a:latin typeface="黑体" panose="02010609060101010101" pitchFamily="2" charset="-122"/>
                <a:ea typeface="黑体" panose="02010609060101010101" pitchFamily="2" charset="-122"/>
              </a:rPr>
              <a:t>、要提高学生学习的动机水平</a:t>
            </a:r>
            <a:endParaRPr lang="zh-CN" altLang="en-US" sz="3200" b="1" dirty="0">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checkerboard(down)">
                                      <p:cBhvr>
                                        <p:cTn id="7" dur="500"/>
                                        <p:tgtEl>
                                          <p:spTgt spid="50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p:nvPr/>
        </p:nvSpPr>
        <p:spPr>
          <a:xfrm>
            <a:off x="1835150" y="1676400"/>
            <a:ext cx="52514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2</a:t>
            </a:r>
            <a:r>
              <a:rPr lang="zh-CN" altLang="en-US" sz="2800" b="1" dirty="0">
                <a:solidFill>
                  <a:srgbClr val="FFFF00"/>
                </a:solidFill>
                <a:latin typeface="黑体" panose="02010609060101010101" pitchFamily="2" charset="-122"/>
                <a:ea typeface="黑体" panose="02010609060101010101" pitchFamily="2" charset="-122"/>
              </a:rPr>
              <a:t>、要创造使学生成功的机会</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19459" name="Rectangle 3"/>
          <p:cNvSpPr>
            <a:spLocks noChangeArrowheads="1"/>
          </p:cNvSpPr>
          <p:nvPr/>
        </p:nvSpPr>
        <p:spPr bwMode="auto">
          <a:xfrm>
            <a:off x="1447800" y="2209800"/>
            <a:ext cx="4648200" cy="48895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600" b="1" i="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en-US" altLang="zh-CN" sz="2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rPr>
              <a:t>“</a:t>
            </a:r>
            <a:r>
              <a:rPr kumimoji="1" lang="zh-CN" altLang="en-US" sz="2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rPr>
              <a:t>学习以成功为动力。”</a:t>
            </a:r>
            <a:endParaRPr kumimoji="1" lang="zh-CN" altLang="en-US" sz="2600" b="1"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endParaRPr>
          </a:p>
        </p:txBody>
      </p:sp>
      <p:sp>
        <p:nvSpPr>
          <p:cNvPr id="19460" name="Rectangle 4"/>
          <p:cNvSpPr>
            <a:spLocks noChangeArrowheads="1"/>
          </p:cNvSpPr>
          <p:nvPr/>
        </p:nvSpPr>
        <p:spPr bwMode="auto">
          <a:xfrm>
            <a:off x="1371600" y="2743200"/>
            <a:ext cx="6750050" cy="885825"/>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600" b="1" i="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rPr>
              <a:t>成功给人以肯定、信心，是对学习活动 </a:t>
            </a:r>
            <a:endPar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rPr>
              <a:t>   的正强化。</a:t>
            </a:r>
            <a:endPar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endParaRPr>
          </a:p>
        </p:txBody>
      </p:sp>
      <p:sp>
        <p:nvSpPr>
          <p:cNvPr id="19461" name="Rectangle 5"/>
          <p:cNvSpPr>
            <a:spLocks noChangeArrowheads="1"/>
          </p:cNvSpPr>
          <p:nvPr/>
        </p:nvSpPr>
        <p:spPr bwMode="auto">
          <a:xfrm>
            <a:off x="1295400" y="3505200"/>
            <a:ext cx="6781800" cy="2473325"/>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600" b="1" i="1"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rPr>
              <a:t>教师教学的艺术和生命在于要不断创造 </a:t>
            </a:r>
            <a:endPar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rPr>
              <a:t>    使学生成功的机会，尤其是对那些经常遭 </a:t>
            </a:r>
            <a:endPar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rPr>
              <a:t>   受学习挫折、丧失学习信心的学生。</a:t>
            </a:r>
            <a:endParaRPr kumimoji="1" lang="zh-CN" altLang="en-US" sz="2600" b="1" i="0" u="none" strike="noStrike" kern="1200" cap="none" spc="0" normalizeH="0" baseline="0" noProof="0">
              <a:ln>
                <a:noFill/>
              </a:ln>
              <a:solidFill>
                <a:srgbClr val="FFFF00"/>
              </a:solidFill>
              <a:effectLst>
                <a:outerShdw blurRad="38100" dist="38100" dir="2700000" algn="tl">
                  <a:srgbClr val="000000"/>
                </a:outerShdw>
              </a:effectLst>
              <a:uLnTx/>
              <a:uFillTx/>
              <a:latin typeface="Times New Roman" panose="02020603050405020304" pitchFamily="18" charset="0"/>
              <a:ea typeface="楷体" panose="02010609060101010101" pitchFamily="49"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en-US" altLang="zh-CN"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r>
              <a:rPr kumimoji="1" lang="zh-CN" altLang="en-US"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举手</a:t>
            </a:r>
            <a:r>
              <a:rPr kumimoji="1" lang="en-US" altLang="zh-CN"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r>
              <a:rPr kumimoji="1" lang="zh-CN" altLang="en-US"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英语表扬</a:t>
            </a:r>
            <a:r>
              <a:rPr kumimoji="1" lang="en-US" altLang="zh-CN"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》《21</a:t>
            </a:r>
            <a:r>
              <a:rPr kumimoji="1" lang="zh-CN" altLang="en-US"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个不及格</a:t>
            </a:r>
            <a:r>
              <a:rPr kumimoji="1" lang="en-US" altLang="zh-CN"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en-US" altLang="zh-CN"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2600" b="1" i="0" u="none" strike="noStrike" kern="1200" cap="none" spc="0" normalizeH="0" baseline="0" noProof="0">
              <a:ln>
                <a:noFill/>
              </a:ln>
              <a:solidFill>
                <a:schemeClr val="bg2"/>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31749" name="Rectangle 10"/>
          <p:cNvSpPr/>
          <p:nvPr/>
        </p:nvSpPr>
        <p:spPr>
          <a:xfrm>
            <a:off x="1447800" y="533400"/>
            <a:ext cx="6324600" cy="579438"/>
          </a:xfrm>
          <a:prstGeom prst="rect">
            <a:avLst/>
          </a:prstGeom>
          <a:noFill/>
          <a:ln w="9525">
            <a:noFill/>
          </a:ln>
        </p:spPr>
        <p:txBody>
          <a:bodyPr anchor="t">
            <a:spAutoFit/>
          </a:bodyPr>
          <a:p>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二</a:t>
            </a:r>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要调动起学生学习的积极性</a:t>
            </a:r>
            <a:endParaRPr lang="zh-CN" altLang="en-US" sz="3200" b="1" dirty="0">
              <a:solidFill>
                <a:srgbClr val="FFFFFF"/>
              </a:solidFill>
              <a:latin typeface="黑体" panose="02010609060101010101" pitchFamily="2" charset="-122"/>
              <a:ea typeface="黑体" panose="02010609060101010101" pitchFamily="2" charset="-122"/>
            </a:endParaRPr>
          </a:p>
        </p:txBody>
      </p:sp>
      <p:sp>
        <p:nvSpPr>
          <p:cNvPr id="31750" name="Rectangle 11"/>
          <p:cNvSpPr/>
          <p:nvPr/>
        </p:nvSpPr>
        <p:spPr>
          <a:xfrm>
            <a:off x="1835150" y="1143000"/>
            <a:ext cx="54800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1</a:t>
            </a:r>
            <a:r>
              <a:rPr lang="zh-CN" altLang="en-US" sz="2800" b="1" dirty="0">
                <a:solidFill>
                  <a:srgbClr val="FFFF00"/>
                </a:solidFill>
                <a:latin typeface="黑体" panose="02010609060101010101" pitchFamily="2" charset="-122"/>
                <a:ea typeface="黑体" panose="02010609060101010101" pitchFamily="2" charset="-122"/>
              </a:rPr>
              <a:t>、要提高学生学习的动机水平</a:t>
            </a:r>
            <a:endParaRPr lang="zh-CN" altLang="en-US" sz="2800" b="1" dirty="0">
              <a:solidFill>
                <a:srgbClr val="FFFF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0-#ppt_w/2"/>
                                          </p:val>
                                        </p:tav>
                                        <p:tav tm="100000">
                                          <p:val>
                                            <p:strVal val="#ppt_x"/>
                                          </p:val>
                                        </p:tav>
                                      </p:tavLst>
                                    </p:anim>
                                    <p:anim calcmode="lin" valueType="num">
                                      <p:cBhvr additive="base">
                                        <p:cTn id="8"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grpId="0" nodeType="clickEffect">
                                  <p:stCondLst>
                                    <p:cond delay="0"/>
                                  </p:stCondLst>
                                  <p:childTnLst>
                                    <p:set>
                                      <p:cBhvr>
                                        <p:cTn id="12" dur="1" fill="hold">
                                          <p:stCondLst>
                                            <p:cond delay="499"/>
                                          </p:stCondLst>
                                        </p:cTn>
                                        <p:tgtEl>
                                          <p:spTgt spid="19459"/>
                                        </p:tgtEl>
                                        <p:attrNameLst>
                                          <p:attrName>style.visibility</p:attrName>
                                        </p:attrNameLst>
                                      </p:cBhvr>
                                      <p:to>
                                        <p:strVal val="visible"/>
                                      </p:to>
                                    </p:set>
                                    <p:anim calcmode="lin" valueType="num">
                                      <p:cBhvr>
                                        <p:cTn id="13" dur="1" fill="hold"/>
                                        <p:tgtEl>
                                          <p:spTgt spid="19459"/>
                                        </p:tgtEl>
                                      </p:cBhvr>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19460"/>
                                        </p:tgtEl>
                                        <p:attrNameLst>
                                          <p:attrName>style.visibility</p:attrName>
                                        </p:attrNameLst>
                                      </p:cBhvr>
                                      <p:to>
                                        <p:strVal val="visible"/>
                                      </p:to>
                                    </p:set>
                                    <p:anim calcmode="lin" valueType="num">
                                      <p:cBhvr>
                                        <p:cTn id="18" dur="1" fill="hold"/>
                                        <p:tgtEl>
                                          <p:spTgt spid="19460"/>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499"/>
                                          </p:stCondLst>
                                        </p:cTn>
                                        <p:tgtEl>
                                          <p:spTgt spid="19461"/>
                                        </p:tgtEl>
                                        <p:attrNameLst>
                                          <p:attrName>style.visibility</p:attrName>
                                        </p:attrNameLst>
                                      </p:cBhvr>
                                      <p:to>
                                        <p:strVal val="visible"/>
                                      </p:to>
                                    </p:set>
                                    <p:anim calcmode="lin" valueType="num">
                                      <p:cBhvr>
                                        <p:cTn id="23" dur="1" fill="hold"/>
                                        <p:tgtEl>
                                          <p:spTgt spid="1946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69" name="Picture 2" descr=" b10"/>
          <p:cNvPicPr>
            <a:picLocks noChangeAspect="1"/>
          </p:cNvPicPr>
          <p:nvPr/>
        </p:nvPicPr>
        <p:blipFill>
          <a:blip r:embed="rId1"/>
          <a:stretch>
            <a:fillRect/>
          </a:stretch>
        </p:blipFill>
        <p:spPr>
          <a:xfrm>
            <a:off x="381000" y="381000"/>
            <a:ext cx="8542338" cy="620077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Rectangle 3"/>
          <p:cNvSpPr>
            <a:spLocks noGrp="1"/>
          </p:cNvSpPr>
          <p:nvPr>
            <p:ph idx="1"/>
          </p:nvPr>
        </p:nvSpPr>
        <p:spPr>
          <a:xfrm>
            <a:off x="762000" y="685800"/>
            <a:ext cx="7696200" cy="5410200"/>
          </a:xfrm>
          <a:ln/>
        </p:spPr>
        <p:txBody>
          <a:bodyPr wrap="square" lIns="91440" tIns="45720" rIns="91440" bIns="45720" anchor="t"/>
          <a:p>
            <a:pPr eaLnBrk="1" hangingPunct="1">
              <a:buNone/>
            </a:pPr>
            <a:r>
              <a:rPr lang="en-US" altLang="zh-CN" b="1" dirty="0">
                <a:latin typeface="楷体_GB2312" pitchFamily="49" charset="-122"/>
                <a:ea typeface="楷体_GB2312" pitchFamily="49" charset="-122"/>
              </a:rPr>
              <a:t>  </a:t>
            </a:r>
            <a:r>
              <a:rPr lang="zh-CN" altLang="en-US" b="1" dirty="0">
                <a:solidFill>
                  <a:srgbClr val="FFFF00"/>
                </a:solidFill>
                <a:latin typeface="楷体_GB2312" pitchFamily="49" charset="-122"/>
                <a:ea typeface="楷体_GB2312" pitchFamily="49" charset="-122"/>
              </a:rPr>
              <a:t>这个题目也涉及到了课程改革的问题。</a:t>
            </a:r>
            <a:endParaRPr lang="zh-CN" altLang="en-US" sz="2400" b="1" dirty="0">
              <a:solidFill>
                <a:srgbClr val="FFFF00"/>
              </a:solidFill>
              <a:latin typeface="黑体" panose="02010609060101010101" pitchFamily="2" charset="-122"/>
              <a:ea typeface="黑体" panose="02010609060101010101" pitchFamily="2" charset="-122"/>
            </a:endParaRPr>
          </a:p>
          <a:p>
            <a:pPr eaLnBrk="1" hangingPunct="1">
              <a:buNone/>
            </a:pPr>
            <a:r>
              <a:rPr lang="zh-CN" altLang="en-US" sz="2400" b="1" dirty="0">
                <a:solidFill>
                  <a:srgbClr val="FFFFFF"/>
                </a:solidFill>
                <a:latin typeface="黑体" panose="02010609060101010101" pitchFamily="2" charset="-122"/>
                <a:ea typeface="黑体" panose="02010609060101010101" pitchFamily="2" charset="-122"/>
              </a:rPr>
              <a:t>     </a:t>
            </a:r>
            <a:r>
              <a:rPr lang="zh-CN" altLang="en-US" b="1" dirty="0">
                <a:solidFill>
                  <a:srgbClr val="FFFFFF"/>
                </a:solidFill>
                <a:latin typeface="黑体" panose="02010609060101010101" pitchFamily="2" charset="-122"/>
                <a:ea typeface="黑体" panose="02010609060101010101" pitchFamily="2" charset="-122"/>
              </a:rPr>
              <a:t>基础教育课程改革的具体目标</a:t>
            </a:r>
            <a:r>
              <a:rPr lang="zh-CN" altLang="en-US" dirty="0">
                <a:solidFill>
                  <a:srgbClr val="FFFFFF"/>
                </a:solidFill>
                <a:latin typeface="黑体" panose="02010609060101010101" pitchFamily="2" charset="-122"/>
                <a:ea typeface="黑体" panose="02010609060101010101" pitchFamily="2" charset="-122"/>
              </a:rPr>
              <a:t> </a:t>
            </a:r>
            <a:endParaRPr lang="zh-CN" altLang="en-US" dirty="0">
              <a:solidFill>
                <a:srgbClr val="FFFFFF"/>
              </a:solidFill>
              <a:latin typeface="黑体" panose="02010609060101010101" pitchFamily="2" charset="-122"/>
              <a:ea typeface="黑体" panose="02010609060101010101" pitchFamily="2" charset="-122"/>
            </a:endParaRPr>
          </a:p>
          <a:p>
            <a:pPr eaLnBrk="1" hangingPunct="1">
              <a:buNone/>
            </a:pPr>
            <a:r>
              <a:rPr lang="zh-CN" altLang="en-US" sz="2400" b="1" dirty="0">
                <a:latin typeface="黑体" panose="02010609060101010101" pitchFamily="2" charset="-122"/>
                <a:ea typeface="黑体" panose="02010609060101010101" pitchFamily="2" charset="-122"/>
              </a:rPr>
              <a:t>                </a:t>
            </a:r>
            <a:r>
              <a:rPr lang="en-US" altLang="zh-CN" sz="2400" b="1" dirty="0">
                <a:latin typeface="黑体" panose="02010609060101010101" pitchFamily="2" charset="-122"/>
                <a:ea typeface="黑体" panose="02010609060101010101" pitchFamily="2" charset="-122"/>
              </a:rPr>
              <a:t>(</a:t>
            </a:r>
            <a:r>
              <a:rPr lang="zh-CN" altLang="en-US" sz="2400" b="1" dirty="0">
                <a:latin typeface="黑体" panose="02010609060101010101" pitchFamily="2" charset="-122"/>
                <a:ea typeface="黑体" panose="02010609060101010101" pitchFamily="2" charset="-122"/>
              </a:rPr>
              <a:t>六个改变</a:t>
            </a:r>
            <a:r>
              <a:rPr lang="en-US" altLang="zh-CN" sz="2400" b="1" dirty="0">
                <a:latin typeface="黑体" panose="02010609060101010101" pitchFamily="2" charset="-122"/>
                <a:ea typeface="黑体" panose="02010609060101010101" pitchFamily="2" charset="-122"/>
              </a:rPr>
              <a:t>)</a:t>
            </a:r>
            <a:endParaRPr lang="en-US" altLang="zh-CN" sz="2800" dirty="0"/>
          </a:p>
          <a:p>
            <a:pPr eaLnBrk="1" hangingPunct="1">
              <a:buNone/>
            </a:pPr>
            <a:r>
              <a:rPr lang="en-US" altLang="zh-CN" sz="2800" b="1" dirty="0">
                <a:solidFill>
                  <a:srgbClr val="FFFF00"/>
                </a:solidFill>
                <a:latin typeface="楷体_GB2312" pitchFamily="49" charset="-122"/>
                <a:ea typeface="楷体_GB2312" pitchFamily="49" charset="-122"/>
              </a:rPr>
              <a:t>    </a:t>
            </a:r>
            <a:r>
              <a:rPr lang="zh-CN" altLang="en-US" b="1" dirty="0">
                <a:solidFill>
                  <a:srgbClr val="FFFFFF"/>
                </a:solidFill>
                <a:latin typeface="楷体" panose="02010609060101010101" pitchFamily="49" charset="-122"/>
                <a:ea typeface="楷体" panose="02010609060101010101" pitchFamily="49" charset="-122"/>
              </a:rPr>
              <a:t>改变</a:t>
            </a:r>
            <a:r>
              <a:rPr lang="zh-CN" altLang="en-US" b="1" dirty="0">
                <a:latin typeface="楷体" panose="02010609060101010101" pitchFamily="49" charset="-122"/>
                <a:ea typeface="楷体" panose="02010609060101010101" pitchFamily="49" charset="-122"/>
              </a:rPr>
              <a:t>课程过于注重知识传授的倾向，强调形成</a:t>
            </a:r>
            <a:r>
              <a:rPr lang="zh-CN" altLang="en-US" b="1" dirty="0">
                <a:solidFill>
                  <a:schemeClr val="bg2"/>
                </a:solidFill>
                <a:latin typeface="楷体" panose="02010609060101010101" pitchFamily="49" charset="-122"/>
                <a:ea typeface="楷体" panose="02010609060101010101" pitchFamily="49" charset="-122"/>
              </a:rPr>
              <a:t>积极主动的学习态度</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使获得基础知识与基本技能的过程同时成为</a:t>
            </a:r>
            <a:r>
              <a:rPr lang="zh-CN" altLang="en-US" b="1" dirty="0">
                <a:solidFill>
                  <a:schemeClr val="bg2"/>
                </a:solidFill>
                <a:latin typeface="楷体" panose="02010609060101010101" pitchFamily="49" charset="-122"/>
                <a:ea typeface="楷体" panose="02010609060101010101" pitchFamily="49" charset="-122"/>
              </a:rPr>
              <a:t>学会学习</a:t>
            </a:r>
            <a:r>
              <a:rPr lang="zh-CN" altLang="en-US" b="1" dirty="0">
                <a:latin typeface="楷体" panose="02010609060101010101" pitchFamily="49" charset="-122"/>
                <a:ea typeface="楷体" panose="02010609060101010101" pitchFamily="49" charset="-122"/>
              </a:rPr>
              <a:t>和形成正确价值观的过程。</a:t>
            </a:r>
            <a:endParaRPr lang="zh-CN" altLang="en-US" b="1" dirty="0">
              <a:latin typeface="楷体" panose="02010609060101010101" pitchFamily="49" charset="-122"/>
              <a:ea typeface="楷体" panose="02010609060101010101" pitchFamily="49" charset="-122"/>
            </a:endParaRPr>
          </a:p>
          <a:p>
            <a:pPr eaLnBrk="1" hangingPunct="1"/>
            <a:r>
              <a:rPr lang="en-US" altLang="zh-CN" b="1" dirty="0">
                <a:latin typeface="楷体" panose="02010609060101010101" pitchFamily="49" charset="-122"/>
                <a:ea typeface="楷体" panose="02010609060101010101" pitchFamily="49" charset="-122"/>
              </a:rPr>
              <a:t>…… </a:t>
            </a:r>
            <a:endParaRPr lang="en-US" altLang="zh-CN" b="1" dirty="0">
              <a:latin typeface="楷体" panose="02010609060101010101" pitchFamily="49" charset="-122"/>
              <a:ea typeface="楷体" panose="02010609060101010101" pitchFamily="49" charset="-122"/>
            </a:endParaRPr>
          </a:p>
          <a:p>
            <a:pPr eaLnBrk="1" hangingPunct="1">
              <a:buNone/>
            </a:pPr>
            <a:r>
              <a:rPr lang="en-US" altLang="zh-CN" sz="2400" b="1" dirty="0">
                <a:solidFill>
                  <a:srgbClr val="FFFFFF"/>
                </a:solidFill>
                <a:latin typeface="黑体" panose="02010609060101010101" pitchFamily="2" charset="-122"/>
                <a:ea typeface="黑体" panose="02010609060101010101" pitchFamily="2" charset="-122"/>
              </a:rPr>
              <a:t>                 </a:t>
            </a:r>
            <a:r>
              <a:rPr lang="zh-CN" altLang="en-US" sz="2400" b="1" dirty="0">
                <a:solidFill>
                  <a:srgbClr val="FFFFFF"/>
                </a:solidFill>
                <a:latin typeface="黑体" panose="02010609060101010101" pitchFamily="2" charset="-122"/>
                <a:ea typeface="黑体" panose="02010609060101010101" pitchFamily="2" charset="-122"/>
              </a:rPr>
              <a:t>引自</a:t>
            </a:r>
            <a:r>
              <a:rPr lang="en-US" altLang="zh-CN" sz="2400" b="1" dirty="0">
                <a:solidFill>
                  <a:srgbClr val="FFFFFF"/>
                </a:solidFill>
                <a:latin typeface="黑体" panose="02010609060101010101" pitchFamily="2" charset="-122"/>
                <a:ea typeface="黑体" panose="02010609060101010101" pitchFamily="2" charset="-122"/>
              </a:rPr>
              <a:t>《</a:t>
            </a:r>
            <a:r>
              <a:rPr lang="zh-CN" altLang="en-US" sz="2400" b="1" dirty="0">
                <a:solidFill>
                  <a:srgbClr val="FFFFFF"/>
                </a:solidFill>
                <a:latin typeface="黑体" panose="02010609060101010101" pitchFamily="2" charset="-122"/>
                <a:ea typeface="黑体" panose="02010609060101010101" pitchFamily="2" charset="-122"/>
              </a:rPr>
              <a:t>基础教育课程改革纲要</a:t>
            </a:r>
            <a:r>
              <a:rPr lang="en-US" altLang="zh-CN" sz="2400" b="1" dirty="0">
                <a:solidFill>
                  <a:srgbClr val="FFFFFF"/>
                </a:solidFill>
                <a:latin typeface="黑体" panose="02010609060101010101" pitchFamily="2" charset="-122"/>
                <a:ea typeface="黑体" panose="02010609060101010101" pitchFamily="2" charset="-122"/>
              </a:rPr>
              <a:t>》</a:t>
            </a:r>
            <a:endParaRPr lang="en-US" altLang="zh-CN" sz="2800" b="1" dirty="0">
              <a:latin typeface="楷体_GB2312" pitchFamily="49" charset="-122"/>
              <a:ea typeface="楷体_GB2312" pitchFamily="49" charset="-122"/>
            </a:endParaRPr>
          </a:p>
          <a:p>
            <a:pPr eaLnBrk="1" hangingPunct="1">
              <a:buNone/>
            </a:pPr>
            <a:r>
              <a:rPr lang="en-US" altLang="zh-CN" sz="2800" b="1" dirty="0">
                <a:latin typeface="楷体_GB2312" pitchFamily="49" charset="-122"/>
                <a:ea typeface="楷体_GB2312" pitchFamily="49" charset="-122"/>
              </a:rPr>
              <a:t>              </a:t>
            </a:r>
            <a:endParaRPr lang="en-US" altLang="zh-CN" sz="2800" b="1" dirty="0">
              <a:latin typeface="楷体_GB2312" pitchFamily="49" charset="-122"/>
              <a:ea typeface="楷体_GB2312"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p:nvPr/>
        </p:nvSpPr>
        <p:spPr>
          <a:xfrm>
            <a:off x="1828800" y="2971800"/>
            <a:ext cx="54038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3</a:t>
            </a:r>
            <a:r>
              <a:rPr lang="zh-CN" altLang="en-US" sz="2800" b="1" dirty="0">
                <a:solidFill>
                  <a:srgbClr val="FFFF00"/>
                </a:solidFill>
                <a:latin typeface="黑体" panose="02010609060101010101" pitchFamily="2" charset="-122"/>
                <a:ea typeface="黑体" panose="02010609060101010101" pitchFamily="2" charset="-122"/>
              </a:rPr>
              <a:t>、要培养学生良好的意志品质</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20483" name="Rectangle 3"/>
          <p:cNvSpPr/>
          <p:nvPr/>
        </p:nvSpPr>
        <p:spPr>
          <a:xfrm>
            <a:off x="2971800" y="4267200"/>
            <a:ext cx="4343400" cy="519113"/>
          </a:xfrm>
          <a:prstGeom prst="rect">
            <a:avLst/>
          </a:prstGeom>
          <a:noFill/>
          <a:ln w="9525">
            <a:noFill/>
          </a:ln>
        </p:spPr>
        <p:txBody>
          <a:bodyPr anchor="t">
            <a:spAutoFit/>
          </a:bodyPr>
          <a:p>
            <a:r>
              <a:rPr lang="zh-CN" altLang="en-US" sz="2800" b="1" dirty="0">
                <a:solidFill>
                  <a:srgbClr val="FFFF00"/>
                </a:solidFill>
                <a:latin typeface="Times New Roman" panose="02020603050405020304" pitchFamily="18" charset="0"/>
                <a:ea typeface="楷体" panose="02010609060101010101" pitchFamily="49" charset="-122"/>
              </a:rPr>
              <a:t>顽强、坚持、自觉、自制</a:t>
            </a:r>
            <a:endParaRPr lang="zh-CN" altLang="en-US" sz="2800" b="1" dirty="0">
              <a:solidFill>
                <a:srgbClr val="FFFF00"/>
              </a:solidFill>
              <a:latin typeface="Times New Roman" panose="02020603050405020304" pitchFamily="18" charset="0"/>
              <a:ea typeface="楷体" panose="02010609060101010101" pitchFamily="49" charset="-122"/>
            </a:endParaRPr>
          </a:p>
        </p:txBody>
      </p:sp>
      <p:sp>
        <p:nvSpPr>
          <p:cNvPr id="20495" name="Rectangle 15"/>
          <p:cNvSpPr/>
          <p:nvPr/>
        </p:nvSpPr>
        <p:spPr>
          <a:xfrm>
            <a:off x="2743200" y="3733800"/>
            <a:ext cx="1844675" cy="457200"/>
          </a:xfrm>
          <a:prstGeom prst="rect">
            <a:avLst/>
          </a:prstGeom>
          <a:noFill/>
          <a:ln w="9525">
            <a:noFill/>
          </a:ln>
        </p:spPr>
        <p:txBody>
          <a:bodyPr anchor="t">
            <a:spAutoFit/>
          </a:bodyPr>
          <a:p>
            <a:r>
              <a:rPr lang="en-US" altLang="zh-CN" b="1" i="1" dirty="0">
                <a:solidFill>
                  <a:schemeClr val="bg2"/>
                </a:solidFill>
                <a:latin typeface="Times New Roman" panose="02020603050405020304" pitchFamily="18" charset="0"/>
                <a:ea typeface="宋体" panose="02010600030101010101" pitchFamily="2" charset="-122"/>
              </a:rPr>
              <a:t> </a:t>
            </a:r>
            <a:r>
              <a:rPr lang="zh-CN" altLang="en-US" b="1" dirty="0">
                <a:solidFill>
                  <a:schemeClr val="bg2"/>
                </a:solidFill>
                <a:latin typeface="Times New Roman" panose="02020603050405020304" pitchFamily="18" charset="0"/>
                <a:ea typeface="黑体" panose="02010609060101010101" pitchFamily="2" charset="-122"/>
              </a:rPr>
              <a:t>意志品质</a:t>
            </a:r>
            <a:endParaRPr lang="zh-CN" altLang="en-US" b="1" dirty="0">
              <a:solidFill>
                <a:schemeClr val="bg2"/>
              </a:solidFill>
              <a:latin typeface="Times New Roman" panose="02020603050405020304" pitchFamily="18" charset="0"/>
              <a:ea typeface="黑体" panose="02010609060101010101" pitchFamily="2" charset="-122"/>
            </a:endParaRPr>
          </a:p>
        </p:txBody>
      </p:sp>
      <p:sp>
        <p:nvSpPr>
          <p:cNvPr id="20496" name="Oval 16"/>
          <p:cNvSpPr/>
          <p:nvPr/>
        </p:nvSpPr>
        <p:spPr>
          <a:xfrm>
            <a:off x="1981200" y="38100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3797" name="Rectangle 24"/>
          <p:cNvSpPr/>
          <p:nvPr/>
        </p:nvSpPr>
        <p:spPr>
          <a:xfrm>
            <a:off x="1828800" y="2362200"/>
            <a:ext cx="54038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2</a:t>
            </a:r>
            <a:r>
              <a:rPr lang="zh-CN" altLang="en-US" sz="2800" b="1" dirty="0">
                <a:solidFill>
                  <a:srgbClr val="FFFF00"/>
                </a:solidFill>
                <a:latin typeface="黑体" panose="02010609060101010101" pitchFamily="2" charset="-122"/>
                <a:ea typeface="黑体" panose="02010609060101010101" pitchFamily="2" charset="-122"/>
              </a:rPr>
              <a:t>、要创造使学生成功的机会</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33798" name="Rectangle 25"/>
          <p:cNvSpPr/>
          <p:nvPr/>
        </p:nvSpPr>
        <p:spPr>
          <a:xfrm>
            <a:off x="1447800" y="1143000"/>
            <a:ext cx="6172200" cy="579438"/>
          </a:xfrm>
          <a:prstGeom prst="rect">
            <a:avLst/>
          </a:prstGeom>
          <a:noFill/>
          <a:ln w="9525">
            <a:noFill/>
          </a:ln>
        </p:spPr>
        <p:txBody>
          <a:bodyPr anchor="t">
            <a:spAutoFit/>
          </a:bodyPr>
          <a:p>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二</a:t>
            </a:r>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要调动起学生学习的积极性</a:t>
            </a:r>
            <a:endParaRPr lang="zh-CN" altLang="en-US" sz="3200" b="1" dirty="0">
              <a:solidFill>
                <a:srgbClr val="FFFFFF"/>
              </a:solidFill>
              <a:latin typeface="黑体" panose="02010609060101010101" pitchFamily="2" charset="-122"/>
              <a:ea typeface="黑体" panose="02010609060101010101" pitchFamily="2" charset="-122"/>
            </a:endParaRPr>
          </a:p>
        </p:txBody>
      </p:sp>
      <p:sp>
        <p:nvSpPr>
          <p:cNvPr id="33799" name="Rectangle 26"/>
          <p:cNvSpPr/>
          <p:nvPr/>
        </p:nvSpPr>
        <p:spPr>
          <a:xfrm>
            <a:off x="1835150" y="1752600"/>
            <a:ext cx="54038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1</a:t>
            </a:r>
            <a:r>
              <a:rPr lang="zh-CN" altLang="en-US" sz="2800" b="1" dirty="0">
                <a:solidFill>
                  <a:srgbClr val="FFFF00"/>
                </a:solidFill>
                <a:latin typeface="黑体" panose="02010609060101010101" pitchFamily="2" charset="-122"/>
                <a:ea typeface="黑体" panose="02010609060101010101" pitchFamily="2" charset="-122"/>
              </a:rPr>
              <a:t>、要提高学生学习的动机水平</a:t>
            </a:r>
            <a:endParaRPr lang="zh-CN" altLang="en-US" sz="2800" b="1" dirty="0">
              <a:solidFill>
                <a:srgbClr val="FFFF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0496"/>
                                        </p:tgtEl>
                                        <p:attrNameLst>
                                          <p:attrName>style.visibility</p:attrName>
                                        </p:attrNameLst>
                                      </p:cBhvr>
                                      <p:to>
                                        <p:strVal val="visible"/>
                                      </p:to>
                                    </p:set>
                                    <p:anim calcmode="lin" valueType="num">
                                      <p:cBhvr additive="base">
                                        <p:cTn id="13" dur="500" fill="hold"/>
                                        <p:tgtEl>
                                          <p:spTgt spid="20496"/>
                                        </p:tgtEl>
                                        <p:attrNameLst>
                                          <p:attrName>ppt_x</p:attrName>
                                        </p:attrNameLst>
                                      </p:cBhvr>
                                      <p:tavLst>
                                        <p:tav tm="0">
                                          <p:val>
                                            <p:strVal val="0-#ppt_w/2"/>
                                          </p:val>
                                        </p:tav>
                                        <p:tav tm="100000">
                                          <p:val>
                                            <p:strVal val="#ppt_x"/>
                                          </p:val>
                                        </p:tav>
                                      </p:tavLst>
                                    </p:anim>
                                    <p:anim calcmode="lin" valueType="num">
                                      <p:cBhvr additive="base">
                                        <p:cTn id="14" dur="500" fill="hold"/>
                                        <p:tgtEl>
                                          <p:spTgt spid="20496"/>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8" fill="hold" grpId="0" nodeType="afterEffect">
                                  <p:stCondLst>
                                    <p:cond delay="0"/>
                                  </p:stCondLst>
                                  <p:childTnLst>
                                    <p:set>
                                      <p:cBhvr>
                                        <p:cTn id="17" dur="1" fill="hold">
                                          <p:stCondLst>
                                            <p:cond delay="0"/>
                                          </p:stCondLst>
                                        </p:cTn>
                                        <p:tgtEl>
                                          <p:spTgt spid="20495"/>
                                        </p:tgtEl>
                                        <p:attrNameLst>
                                          <p:attrName>style.visibility</p:attrName>
                                        </p:attrNameLst>
                                      </p:cBhvr>
                                      <p:to>
                                        <p:strVal val="visible"/>
                                      </p:to>
                                    </p:set>
                                    <p:anim calcmode="lin" valueType="num">
                                      <p:cBhvr additive="base">
                                        <p:cTn id="18" dur="500" fill="hold"/>
                                        <p:tgtEl>
                                          <p:spTgt spid="20495"/>
                                        </p:tgtEl>
                                        <p:attrNameLst>
                                          <p:attrName>ppt_x</p:attrName>
                                        </p:attrNameLst>
                                      </p:cBhvr>
                                      <p:tavLst>
                                        <p:tav tm="0">
                                          <p:val>
                                            <p:strVal val="0-#ppt_w/2"/>
                                          </p:val>
                                        </p:tav>
                                        <p:tav tm="100000">
                                          <p:val>
                                            <p:strVal val="#ppt_x"/>
                                          </p:val>
                                        </p:tav>
                                      </p:tavLst>
                                    </p:anim>
                                    <p:anim calcmode="lin" valueType="num">
                                      <p:cBhvr additive="base">
                                        <p:cTn id="19" dur="500" fill="hold"/>
                                        <p:tgtEl>
                                          <p:spTgt spid="2049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20483"/>
                                        </p:tgtEl>
                                        <p:attrNameLst>
                                          <p:attrName>style.visibility</p:attrName>
                                        </p:attrNameLst>
                                      </p:cBhvr>
                                      <p:to>
                                        <p:strVal val="visible"/>
                                      </p:to>
                                    </p:set>
                                    <p:animEffect transition="in" filter="checkerboard(across)">
                                      <p:cBhvr>
                                        <p:cTn id="24" dur="500"/>
                                        <p:tgtEl>
                                          <p:spTgt spid="20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p:bldP spid="20495" grpId="0"/>
      <p:bldP spid="2049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2" name="Rectangle 4"/>
          <p:cNvSpPr/>
          <p:nvPr/>
        </p:nvSpPr>
        <p:spPr>
          <a:xfrm>
            <a:off x="2819400" y="4572000"/>
            <a:ext cx="2543175" cy="457200"/>
          </a:xfrm>
          <a:prstGeom prst="rect">
            <a:avLst/>
          </a:prstGeom>
          <a:noFill/>
          <a:ln w="9525">
            <a:noFill/>
          </a:ln>
        </p:spPr>
        <p:txBody>
          <a:bodyPr anchor="t">
            <a:spAutoFit/>
          </a:bodyPr>
          <a:p>
            <a:r>
              <a:rPr lang="zh-CN" altLang="en-US" b="1" i="1" dirty="0">
                <a:solidFill>
                  <a:schemeClr val="accent1"/>
                </a:solidFill>
                <a:latin typeface="Times New Roman" panose="02020603050405020304" pitchFamily="18" charset="0"/>
                <a:ea typeface="宋体" panose="02010600030101010101" pitchFamily="2" charset="-122"/>
              </a:rPr>
              <a:t>意志品质</a:t>
            </a:r>
            <a:r>
              <a:rPr lang="en-US" altLang="zh-CN" b="1" i="1" dirty="0">
                <a:solidFill>
                  <a:schemeClr val="accent1"/>
                </a:solidFill>
                <a:latin typeface="Times New Roman" panose="02020603050405020304" pitchFamily="18" charset="0"/>
                <a:ea typeface="宋体" panose="02010600030101010101" pitchFamily="2" charset="-122"/>
              </a:rPr>
              <a:t>(</a:t>
            </a:r>
            <a:r>
              <a:rPr lang="zh-CN" altLang="en-US" b="1" i="1" dirty="0">
                <a:solidFill>
                  <a:schemeClr val="accent1"/>
                </a:solidFill>
                <a:latin typeface="Times New Roman" panose="02020603050405020304" pitchFamily="18" charset="0"/>
                <a:ea typeface="宋体" panose="02010600030101010101" pitchFamily="2" charset="-122"/>
              </a:rPr>
              <a:t>正相关</a:t>
            </a:r>
            <a:r>
              <a:rPr lang="en-US" altLang="zh-CN" b="1" i="1" dirty="0">
                <a:solidFill>
                  <a:schemeClr val="accent1"/>
                </a:solidFill>
                <a:latin typeface="Times New Roman" panose="02020603050405020304" pitchFamily="18" charset="0"/>
                <a:ea typeface="宋体" panose="02010600030101010101" pitchFamily="2" charset="-122"/>
              </a:rPr>
              <a:t>)</a:t>
            </a:r>
            <a:endParaRPr lang="en-US" altLang="zh-CN" b="1" i="1" dirty="0">
              <a:solidFill>
                <a:schemeClr val="accent1"/>
              </a:solidFill>
              <a:latin typeface="Times New Roman" panose="02020603050405020304" pitchFamily="18" charset="0"/>
              <a:ea typeface="宋体" panose="02010600030101010101" pitchFamily="2" charset="-122"/>
            </a:endParaRPr>
          </a:p>
        </p:txBody>
      </p:sp>
      <p:sp>
        <p:nvSpPr>
          <p:cNvPr id="63500" name="Rectangle 12"/>
          <p:cNvSpPr/>
          <p:nvPr/>
        </p:nvSpPr>
        <p:spPr>
          <a:xfrm>
            <a:off x="2787650" y="4038600"/>
            <a:ext cx="2089150" cy="519113"/>
          </a:xfrm>
          <a:prstGeom prst="rect">
            <a:avLst/>
          </a:prstGeom>
          <a:noFill/>
          <a:ln w="9525">
            <a:noFill/>
          </a:ln>
        </p:spPr>
        <p:txBody>
          <a:bodyPr anchor="t">
            <a:spAutoFit/>
          </a:bodyPr>
          <a:p>
            <a:r>
              <a:rPr lang="zh-CN" altLang="en-US" sz="2800" b="1" dirty="0">
                <a:solidFill>
                  <a:schemeClr val="bg2"/>
                </a:solidFill>
                <a:latin typeface="Times New Roman" panose="02020603050405020304" pitchFamily="18" charset="0"/>
                <a:ea typeface="楷体" panose="02010609060101010101" pitchFamily="49" charset="-122"/>
              </a:rPr>
              <a:t>学习效果</a:t>
            </a:r>
            <a:endParaRPr lang="zh-CN" altLang="en-US" sz="2800" b="1" dirty="0">
              <a:solidFill>
                <a:schemeClr val="bg2"/>
              </a:solidFill>
              <a:latin typeface="Times New Roman" panose="02020603050405020304" pitchFamily="18" charset="0"/>
              <a:ea typeface="楷体" panose="02010609060101010101" pitchFamily="49" charset="-122"/>
            </a:endParaRPr>
          </a:p>
        </p:txBody>
      </p:sp>
      <p:sp>
        <p:nvSpPr>
          <p:cNvPr id="63501" name="Oval 13"/>
          <p:cNvSpPr/>
          <p:nvPr/>
        </p:nvSpPr>
        <p:spPr>
          <a:xfrm>
            <a:off x="2209800" y="41148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4820" name="Rectangle 16"/>
          <p:cNvSpPr/>
          <p:nvPr/>
        </p:nvSpPr>
        <p:spPr>
          <a:xfrm>
            <a:off x="1835150" y="2743200"/>
            <a:ext cx="54800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3</a:t>
            </a:r>
            <a:r>
              <a:rPr lang="zh-CN" altLang="en-US" sz="2800" b="1" dirty="0">
                <a:solidFill>
                  <a:srgbClr val="FFFF00"/>
                </a:solidFill>
                <a:latin typeface="黑体" panose="02010609060101010101" pitchFamily="2" charset="-122"/>
                <a:ea typeface="黑体" panose="02010609060101010101" pitchFamily="2" charset="-122"/>
              </a:rPr>
              <a:t>、要培养学生良好的意志品质</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34821" name="Rectangle 17"/>
          <p:cNvSpPr/>
          <p:nvPr/>
        </p:nvSpPr>
        <p:spPr>
          <a:xfrm>
            <a:off x="2667000" y="3505200"/>
            <a:ext cx="2514600" cy="519113"/>
          </a:xfrm>
          <a:prstGeom prst="rect">
            <a:avLst/>
          </a:prstGeom>
          <a:noFill/>
          <a:ln w="9525">
            <a:noFill/>
          </a:ln>
        </p:spPr>
        <p:txBody>
          <a:bodyPr anchor="t">
            <a:spAutoFit/>
          </a:bodyPr>
          <a:p>
            <a:r>
              <a:rPr lang="en-US" altLang="zh-CN" sz="2800" b="1" dirty="0">
                <a:solidFill>
                  <a:schemeClr val="bg2"/>
                </a:solidFill>
                <a:latin typeface="Times New Roman" panose="02020603050405020304" pitchFamily="18" charset="0"/>
                <a:ea typeface="宋体" panose="02010600030101010101" pitchFamily="2" charset="-122"/>
              </a:rPr>
              <a:t> </a:t>
            </a:r>
            <a:r>
              <a:rPr lang="zh-CN" altLang="en-US" sz="2800" b="1" dirty="0">
                <a:solidFill>
                  <a:schemeClr val="bg2"/>
                </a:solidFill>
                <a:latin typeface="Times New Roman" panose="02020603050405020304" pitchFamily="18" charset="0"/>
                <a:ea typeface="楷体" panose="02010609060101010101" pitchFamily="49" charset="-122"/>
              </a:rPr>
              <a:t>意志品质</a:t>
            </a:r>
            <a:endParaRPr lang="zh-CN" altLang="en-US" sz="2800" b="1" dirty="0">
              <a:solidFill>
                <a:schemeClr val="bg2"/>
              </a:solidFill>
              <a:latin typeface="Times New Roman" panose="02020603050405020304" pitchFamily="18" charset="0"/>
              <a:ea typeface="楷体" panose="02010609060101010101" pitchFamily="49" charset="-122"/>
            </a:endParaRPr>
          </a:p>
        </p:txBody>
      </p:sp>
      <p:sp>
        <p:nvSpPr>
          <p:cNvPr id="34822" name="Oval 18"/>
          <p:cNvSpPr/>
          <p:nvPr/>
        </p:nvSpPr>
        <p:spPr>
          <a:xfrm>
            <a:off x="2209800" y="35814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4823" name="Rectangle 19"/>
          <p:cNvSpPr/>
          <p:nvPr/>
        </p:nvSpPr>
        <p:spPr>
          <a:xfrm>
            <a:off x="1835150" y="2133600"/>
            <a:ext cx="50990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2</a:t>
            </a:r>
            <a:r>
              <a:rPr lang="zh-CN" altLang="en-US" sz="2800" b="1" dirty="0">
                <a:solidFill>
                  <a:srgbClr val="FFFF00"/>
                </a:solidFill>
                <a:latin typeface="黑体" panose="02010609060101010101" pitchFamily="2" charset="-122"/>
                <a:ea typeface="黑体" panose="02010609060101010101" pitchFamily="2" charset="-122"/>
              </a:rPr>
              <a:t>、要创造使学生成功的机会</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34824" name="Rectangle 20"/>
          <p:cNvSpPr/>
          <p:nvPr/>
        </p:nvSpPr>
        <p:spPr>
          <a:xfrm>
            <a:off x="914400" y="990600"/>
            <a:ext cx="6511925" cy="579438"/>
          </a:xfrm>
          <a:prstGeom prst="rect">
            <a:avLst/>
          </a:prstGeom>
          <a:noFill/>
          <a:ln w="9525">
            <a:noFill/>
          </a:ln>
        </p:spPr>
        <p:txBody>
          <a:bodyPr anchor="t">
            <a:spAutoFit/>
          </a:bodyPr>
          <a:p>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二</a:t>
            </a:r>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要调动起学生学习的积极性</a:t>
            </a:r>
            <a:endParaRPr lang="zh-CN" altLang="en-US" sz="3200" b="1" dirty="0">
              <a:solidFill>
                <a:srgbClr val="FFFFFF"/>
              </a:solidFill>
              <a:latin typeface="黑体" panose="02010609060101010101" pitchFamily="2" charset="-122"/>
              <a:ea typeface="黑体" panose="02010609060101010101" pitchFamily="2" charset="-122"/>
            </a:endParaRPr>
          </a:p>
        </p:txBody>
      </p:sp>
      <p:sp>
        <p:nvSpPr>
          <p:cNvPr id="34825" name="Rectangle 21"/>
          <p:cNvSpPr/>
          <p:nvPr/>
        </p:nvSpPr>
        <p:spPr>
          <a:xfrm>
            <a:off x="1828800" y="1524000"/>
            <a:ext cx="541020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1</a:t>
            </a:r>
            <a:r>
              <a:rPr lang="zh-CN" altLang="en-US" sz="2800" b="1" dirty="0">
                <a:solidFill>
                  <a:srgbClr val="FFFF00"/>
                </a:solidFill>
                <a:latin typeface="黑体" panose="02010609060101010101" pitchFamily="2" charset="-122"/>
                <a:ea typeface="黑体" panose="02010609060101010101" pitchFamily="2" charset="-122"/>
              </a:rPr>
              <a:t>、要提高学生学习的动机水平</a:t>
            </a:r>
            <a:endParaRPr lang="zh-CN" altLang="en-US" sz="2800" b="1" dirty="0">
              <a:solidFill>
                <a:srgbClr val="FFFF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3501"/>
                                        </p:tgtEl>
                                        <p:attrNameLst>
                                          <p:attrName>style.visibility</p:attrName>
                                        </p:attrNameLst>
                                      </p:cBhvr>
                                      <p:to>
                                        <p:strVal val="visible"/>
                                      </p:to>
                                    </p:set>
                                    <p:anim calcmode="lin" valueType="num">
                                      <p:cBhvr additive="base">
                                        <p:cTn id="7" dur="500" fill="hold"/>
                                        <p:tgtEl>
                                          <p:spTgt spid="63501"/>
                                        </p:tgtEl>
                                        <p:attrNameLst>
                                          <p:attrName>ppt_x</p:attrName>
                                        </p:attrNameLst>
                                      </p:cBhvr>
                                      <p:tavLst>
                                        <p:tav tm="0">
                                          <p:val>
                                            <p:strVal val="0-#ppt_w/2"/>
                                          </p:val>
                                        </p:tav>
                                        <p:tav tm="100000">
                                          <p:val>
                                            <p:strVal val="#ppt_x"/>
                                          </p:val>
                                        </p:tav>
                                      </p:tavLst>
                                    </p:anim>
                                    <p:anim calcmode="lin" valueType="num">
                                      <p:cBhvr additive="base">
                                        <p:cTn id="8" dur="500" fill="hold"/>
                                        <p:tgtEl>
                                          <p:spTgt spid="6350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3500"/>
                                        </p:tgtEl>
                                        <p:attrNameLst>
                                          <p:attrName>style.visibility</p:attrName>
                                        </p:attrNameLst>
                                      </p:cBhvr>
                                      <p:to>
                                        <p:strVal val="visible"/>
                                      </p:to>
                                    </p:set>
                                    <p:anim calcmode="lin" valueType="num">
                                      <p:cBhvr additive="base">
                                        <p:cTn id="12" dur="500" fill="hold"/>
                                        <p:tgtEl>
                                          <p:spTgt spid="63500"/>
                                        </p:tgtEl>
                                        <p:attrNameLst>
                                          <p:attrName>ppt_x</p:attrName>
                                        </p:attrNameLst>
                                      </p:cBhvr>
                                      <p:tavLst>
                                        <p:tav tm="0">
                                          <p:val>
                                            <p:strVal val="0-#ppt_w/2"/>
                                          </p:val>
                                        </p:tav>
                                        <p:tav tm="100000">
                                          <p:val>
                                            <p:strVal val="#ppt_x"/>
                                          </p:val>
                                        </p:tav>
                                      </p:tavLst>
                                    </p:anim>
                                    <p:anim calcmode="lin" valueType="num">
                                      <p:cBhvr additive="base">
                                        <p:cTn id="13" dur="500" fill="hold"/>
                                        <p:tgtEl>
                                          <p:spTgt spid="6350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63492"/>
                                        </p:tgtEl>
                                        <p:attrNameLst>
                                          <p:attrName>style.visibility</p:attrName>
                                        </p:attrNameLst>
                                      </p:cBhvr>
                                      <p:to>
                                        <p:strVal val="visible"/>
                                      </p:to>
                                    </p:set>
                                    <p:animEffect transition="in" filter="slide(fromTop)">
                                      <p:cBhvr>
                                        <p:cTn id="18"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p:bldP spid="63500" grpId="0"/>
      <p:bldP spid="6350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6" name="Rectangle 4"/>
          <p:cNvSpPr/>
          <p:nvPr/>
        </p:nvSpPr>
        <p:spPr>
          <a:xfrm>
            <a:off x="2174875" y="3892550"/>
            <a:ext cx="4902200" cy="473075"/>
          </a:xfrm>
          <a:prstGeom prst="rect">
            <a:avLst/>
          </a:prstGeom>
          <a:noFill/>
          <a:ln w="9525">
            <a:noFill/>
          </a:ln>
        </p:spPr>
        <p:txBody>
          <a:bodyPr wrap="none" anchor="t">
            <a:spAutoFit/>
          </a:bodyPr>
          <a:p>
            <a:r>
              <a:rPr lang="zh-CN" altLang="en-US" sz="2500" b="1" dirty="0">
                <a:latin typeface="Times New Roman" panose="02020603050405020304" pitchFamily="18" charset="0"/>
                <a:ea typeface="宋体" panose="02010600030101010101" pitchFamily="2" charset="-122"/>
              </a:rPr>
              <a:t>学习易成功</a:t>
            </a:r>
            <a:r>
              <a:rPr lang="en-US" altLang="zh-CN" sz="2500" b="1" dirty="0">
                <a:latin typeface="Times New Roman" panose="02020603050405020304" pitchFamily="18" charset="0"/>
                <a:ea typeface="宋体" panose="02010600030101010101" pitchFamily="2" charset="-122"/>
              </a:rPr>
              <a:t>—</a:t>
            </a:r>
            <a:r>
              <a:rPr lang="zh-CN" altLang="en-US" sz="2500" b="1" dirty="0">
                <a:latin typeface="Times New Roman" panose="02020603050405020304" pitchFamily="18" charset="0"/>
                <a:ea typeface="宋体" panose="02010600030101010101" pitchFamily="2" charset="-122"/>
              </a:rPr>
              <a:t>提高了学习的积极性</a:t>
            </a:r>
            <a:endParaRPr lang="zh-CN" altLang="en-US" sz="2500" b="1" dirty="0">
              <a:latin typeface="Times New Roman" panose="02020603050405020304" pitchFamily="18" charset="0"/>
              <a:ea typeface="宋体" panose="02010600030101010101" pitchFamily="2" charset="-122"/>
            </a:endParaRPr>
          </a:p>
        </p:txBody>
      </p:sp>
      <p:sp>
        <p:nvSpPr>
          <p:cNvPr id="64525" name="Rectangle 13"/>
          <p:cNvSpPr/>
          <p:nvPr/>
        </p:nvSpPr>
        <p:spPr>
          <a:xfrm>
            <a:off x="2673350" y="3330575"/>
            <a:ext cx="1800225" cy="457200"/>
          </a:xfrm>
          <a:prstGeom prst="rect">
            <a:avLst/>
          </a:prstGeom>
          <a:noFill/>
          <a:ln w="9525">
            <a:noFill/>
          </a:ln>
        </p:spPr>
        <p:txBody>
          <a:bodyPr wrap="none" anchor="t">
            <a:spAutoFit/>
          </a:bodyPr>
          <a:p>
            <a:r>
              <a:rPr lang="en-US" altLang="zh-CN" b="1" i="1" dirty="0">
                <a:solidFill>
                  <a:schemeClr val="bg2"/>
                </a:solidFill>
                <a:latin typeface="Times New Roman" panose="02020603050405020304" pitchFamily="18" charset="0"/>
                <a:ea typeface="宋体" panose="02010600030101010101" pitchFamily="2" charset="-122"/>
              </a:rPr>
              <a:t> </a:t>
            </a:r>
            <a:r>
              <a:rPr lang="zh-CN" altLang="en-US" b="1" i="1" dirty="0">
                <a:solidFill>
                  <a:schemeClr val="bg2"/>
                </a:solidFill>
                <a:latin typeface="Times New Roman" panose="02020603050405020304" pitchFamily="18" charset="0"/>
                <a:ea typeface="宋体" panose="02010600030101010101" pitchFamily="2" charset="-122"/>
              </a:rPr>
              <a:t>意志品质好</a:t>
            </a:r>
            <a:endParaRPr lang="zh-CN" altLang="en-US" b="1" i="1" dirty="0">
              <a:solidFill>
                <a:schemeClr val="bg2"/>
              </a:solidFill>
              <a:latin typeface="Times New Roman" panose="02020603050405020304" pitchFamily="18" charset="0"/>
              <a:ea typeface="宋体" panose="02010600030101010101" pitchFamily="2" charset="-122"/>
            </a:endParaRPr>
          </a:p>
        </p:txBody>
      </p:sp>
      <p:sp>
        <p:nvSpPr>
          <p:cNvPr id="64526" name="Oval 14"/>
          <p:cNvSpPr/>
          <p:nvPr/>
        </p:nvSpPr>
        <p:spPr>
          <a:xfrm>
            <a:off x="2351088" y="3348038"/>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5844" name="Rectangle 15"/>
          <p:cNvSpPr/>
          <p:nvPr/>
        </p:nvSpPr>
        <p:spPr>
          <a:xfrm>
            <a:off x="2787650" y="2890838"/>
            <a:ext cx="1409700" cy="457200"/>
          </a:xfrm>
          <a:prstGeom prst="rect">
            <a:avLst/>
          </a:prstGeom>
          <a:noFill/>
          <a:ln w="9525">
            <a:noFill/>
          </a:ln>
        </p:spPr>
        <p:txBody>
          <a:bodyPr wrap="none" anchor="t">
            <a:spAutoFit/>
          </a:bodyPr>
          <a:p>
            <a:r>
              <a:rPr lang="zh-CN" altLang="en-US" b="1" i="1" dirty="0">
                <a:solidFill>
                  <a:schemeClr val="bg2"/>
                </a:solidFill>
                <a:latin typeface="Times New Roman" panose="02020603050405020304" pitchFamily="18" charset="0"/>
                <a:ea typeface="宋体" panose="02010600030101010101" pitchFamily="2" charset="-122"/>
              </a:rPr>
              <a:t>学习效果</a:t>
            </a:r>
            <a:endParaRPr lang="zh-CN" altLang="en-US" b="1" i="1" dirty="0">
              <a:solidFill>
                <a:schemeClr val="bg2"/>
              </a:solidFill>
              <a:latin typeface="Times New Roman" panose="02020603050405020304" pitchFamily="18" charset="0"/>
              <a:ea typeface="宋体" panose="02010600030101010101" pitchFamily="2" charset="-122"/>
            </a:endParaRPr>
          </a:p>
        </p:txBody>
      </p:sp>
      <p:sp>
        <p:nvSpPr>
          <p:cNvPr id="35845" name="Oval 16"/>
          <p:cNvSpPr/>
          <p:nvPr/>
        </p:nvSpPr>
        <p:spPr>
          <a:xfrm>
            <a:off x="2362200" y="29083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5846" name="Rectangle 17"/>
          <p:cNvSpPr/>
          <p:nvPr/>
        </p:nvSpPr>
        <p:spPr>
          <a:xfrm>
            <a:off x="1835150" y="1911350"/>
            <a:ext cx="4930775" cy="519113"/>
          </a:xfrm>
          <a:prstGeom prst="rect">
            <a:avLst/>
          </a:prstGeom>
          <a:noFill/>
          <a:ln w="9525">
            <a:noFill/>
          </a:ln>
        </p:spPr>
        <p:txBody>
          <a:bodyPr wrap="none" anchor="t">
            <a:spAutoFit/>
          </a:bodyPr>
          <a:p>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、要培养学生良好的意志品质</a:t>
            </a:r>
            <a:endParaRPr lang="zh-CN" altLang="en-US" sz="2800" b="1" dirty="0">
              <a:latin typeface="Times New Roman" panose="02020603050405020304" pitchFamily="18" charset="0"/>
              <a:ea typeface="宋体" panose="02010600030101010101" pitchFamily="2" charset="-122"/>
            </a:endParaRPr>
          </a:p>
        </p:txBody>
      </p:sp>
      <p:sp>
        <p:nvSpPr>
          <p:cNvPr id="35847" name="Rectangle 18"/>
          <p:cNvSpPr/>
          <p:nvPr/>
        </p:nvSpPr>
        <p:spPr>
          <a:xfrm>
            <a:off x="2727325" y="2438400"/>
            <a:ext cx="1492250" cy="457200"/>
          </a:xfrm>
          <a:prstGeom prst="rect">
            <a:avLst/>
          </a:prstGeom>
          <a:noFill/>
          <a:ln w="9525">
            <a:noFill/>
          </a:ln>
        </p:spPr>
        <p:txBody>
          <a:bodyPr wrap="none" anchor="t">
            <a:spAutoFit/>
          </a:bodyPr>
          <a:p>
            <a:r>
              <a:rPr lang="en-US" altLang="zh-CN" b="1" i="1" dirty="0">
                <a:solidFill>
                  <a:schemeClr val="bg2"/>
                </a:solidFill>
                <a:latin typeface="Times New Roman" panose="02020603050405020304" pitchFamily="18" charset="0"/>
                <a:ea typeface="宋体" panose="02010600030101010101" pitchFamily="2" charset="-122"/>
              </a:rPr>
              <a:t> </a:t>
            </a:r>
            <a:r>
              <a:rPr lang="zh-CN" altLang="en-US" b="1" i="1" dirty="0">
                <a:solidFill>
                  <a:schemeClr val="bg2"/>
                </a:solidFill>
                <a:latin typeface="Times New Roman" panose="02020603050405020304" pitchFamily="18" charset="0"/>
                <a:ea typeface="宋体" panose="02010600030101010101" pitchFamily="2" charset="-122"/>
              </a:rPr>
              <a:t>意志品质</a:t>
            </a:r>
            <a:endParaRPr lang="zh-CN" altLang="en-US" b="1" i="1" dirty="0">
              <a:solidFill>
                <a:schemeClr val="bg2"/>
              </a:solidFill>
              <a:latin typeface="Times New Roman" panose="02020603050405020304" pitchFamily="18" charset="0"/>
              <a:ea typeface="宋体" panose="02010600030101010101" pitchFamily="2" charset="-122"/>
            </a:endParaRPr>
          </a:p>
        </p:txBody>
      </p:sp>
      <p:sp>
        <p:nvSpPr>
          <p:cNvPr id="35848" name="Oval 19"/>
          <p:cNvSpPr/>
          <p:nvPr/>
        </p:nvSpPr>
        <p:spPr>
          <a:xfrm>
            <a:off x="2374900" y="2479675"/>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5849" name="Rectangle 20"/>
          <p:cNvSpPr/>
          <p:nvPr/>
        </p:nvSpPr>
        <p:spPr>
          <a:xfrm>
            <a:off x="1835150" y="1447800"/>
            <a:ext cx="4603750" cy="519113"/>
          </a:xfrm>
          <a:prstGeom prst="rect">
            <a:avLst/>
          </a:prstGeom>
          <a:noFill/>
          <a:ln w="9525">
            <a:noFill/>
          </a:ln>
        </p:spPr>
        <p:txBody>
          <a:bodyPr wrap="none"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、要创造使学生成功的机会</a:t>
            </a:r>
            <a:endParaRPr lang="zh-CN" altLang="en-US" sz="2800" b="1" dirty="0">
              <a:latin typeface="Times New Roman" panose="02020603050405020304" pitchFamily="18" charset="0"/>
              <a:ea typeface="宋体" panose="02010600030101010101" pitchFamily="2" charset="-122"/>
            </a:endParaRPr>
          </a:p>
        </p:txBody>
      </p:sp>
      <p:sp>
        <p:nvSpPr>
          <p:cNvPr id="35850" name="Rectangle 21"/>
          <p:cNvSpPr/>
          <p:nvPr/>
        </p:nvSpPr>
        <p:spPr>
          <a:xfrm>
            <a:off x="1447800" y="534988"/>
            <a:ext cx="5411788" cy="549275"/>
          </a:xfrm>
          <a:prstGeom prst="rect">
            <a:avLst/>
          </a:prstGeom>
          <a:noFill/>
          <a:ln w="9525">
            <a:noFill/>
          </a:ln>
        </p:spPr>
        <p:txBody>
          <a:bodyPr wrap="none"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二</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要调动起学生学习的积极性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35851" name="Rectangle 22"/>
          <p:cNvSpPr/>
          <p:nvPr/>
        </p:nvSpPr>
        <p:spPr>
          <a:xfrm>
            <a:off x="1835150" y="1023938"/>
            <a:ext cx="4946650" cy="519112"/>
          </a:xfrm>
          <a:prstGeom prst="rect">
            <a:avLst/>
          </a:prstGeom>
          <a:noFill/>
          <a:ln w="9525">
            <a:noFill/>
          </a:ln>
        </p:spPr>
        <p:txBody>
          <a:bodyPr wrap="none"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、要提高学生学习的动机水平</a:t>
            </a:r>
            <a:endParaRPr lang="zh-CN" altLang="en-US" sz="28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4526"/>
                                        </p:tgtEl>
                                        <p:attrNameLst>
                                          <p:attrName>style.visibility</p:attrName>
                                        </p:attrNameLst>
                                      </p:cBhvr>
                                      <p:to>
                                        <p:strVal val="visible"/>
                                      </p:to>
                                    </p:set>
                                    <p:anim calcmode="lin" valueType="num">
                                      <p:cBhvr additive="base">
                                        <p:cTn id="7" dur="500" fill="hold"/>
                                        <p:tgtEl>
                                          <p:spTgt spid="64526"/>
                                        </p:tgtEl>
                                        <p:attrNameLst>
                                          <p:attrName>ppt_x</p:attrName>
                                        </p:attrNameLst>
                                      </p:cBhvr>
                                      <p:tavLst>
                                        <p:tav tm="0">
                                          <p:val>
                                            <p:strVal val="0-#ppt_w/2"/>
                                          </p:val>
                                        </p:tav>
                                        <p:tav tm="100000">
                                          <p:val>
                                            <p:strVal val="#ppt_x"/>
                                          </p:val>
                                        </p:tav>
                                      </p:tavLst>
                                    </p:anim>
                                    <p:anim calcmode="lin" valueType="num">
                                      <p:cBhvr additive="base">
                                        <p:cTn id="8" dur="500" fill="hold"/>
                                        <p:tgtEl>
                                          <p:spTgt spid="645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4525"/>
                                        </p:tgtEl>
                                        <p:attrNameLst>
                                          <p:attrName>style.visibility</p:attrName>
                                        </p:attrNameLst>
                                      </p:cBhvr>
                                      <p:to>
                                        <p:strVal val="visible"/>
                                      </p:to>
                                    </p:set>
                                    <p:anim calcmode="lin" valueType="num">
                                      <p:cBhvr additive="base">
                                        <p:cTn id="12" dur="500" fill="hold"/>
                                        <p:tgtEl>
                                          <p:spTgt spid="64525"/>
                                        </p:tgtEl>
                                        <p:attrNameLst>
                                          <p:attrName>ppt_x</p:attrName>
                                        </p:attrNameLst>
                                      </p:cBhvr>
                                      <p:tavLst>
                                        <p:tav tm="0">
                                          <p:val>
                                            <p:strVal val="0-#ppt_w/2"/>
                                          </p:val>
                                        </p:tav>
                                        <p:tav tm="100000">
                                          <p:val>
                                            <p:strVal val="#ppt_x"/>
                                          </p:val>
                                        </p:tav>
                                      </p:tavLst>
                                    </p:anim>
                                    <p:anim calcmode="lin" valueType="num">
                                      <p:cBhvr additive="base">
                                        <p:cTn id="13" dur="500" fill="hold"/>
                                        <p:tgtEl>
                                          <p:spTgt spid="6452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5" fill="hold" grpId="0" nodeType="clickEffect">
                                  <p:stCondLst>
                                    <p:cond delay="0"/>
                                  </p:stCondLst>
                                  <p:childTnLst>
                                    <p:set>
                                      <p:cBhvr>
                                        <p:cTn id="17" dur="1" fill="hold">
                                          <p:stCondLst>
                                            <p:cond delay="0"/>
                                          </p:stCondLst>
                                        </p:cTn>
                                        <p:tgtEl>
                                          <p:spTgt spid="64516"/>
                                        </p:tgtEl>
                                        <p:attrNameLst>
                                          <p:attrName>style.visibility</p:attrName>
                                        </p:attrNameLst>
                                      </p:cBhvr>
                                      <p:to>
                                        <p:strVal val="visible"/>
                                      </p:to>
                                    </p:set>
                                    <p:animEffect transition="in" filter="randombar(vertical)">
                                      <p:cBhvr>
                                        <p:cTn id="18"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25" grpId="0"/>
      <p:bldP spid="645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5" name="Rectangle 3"/>
          <p:cNvSpPr>
            <a:spLocks noGrp="1"/>
          </p:cNvSpPr>
          <p:nvPr>
            <p:ph idx="1"/>
          </p:nvPr>
        </p:nvSpPr>
        <p:spPr>
          <a:xfrm>
            <a:off x="1066800" y="1219200"/>
            <a:ext cx="6858000" cy="4876800"/>
          </a:xfrm>
          <a:ln/>
        </p:spPr>
        <p:txBody>
          <a:bodyPr wrap="square" lIns="91440" tIns="45720" rIns="91440" bIns="45720" anchor="t"/>
          <a:p>
            <a:pPr eaLnBrk="1" hangingPunct="1">
              <a:spcBef>
                <a:spcPct val="0"/>
              </a:spcBef>
              <a:buNone/>
            </a:pPr>
            <a:r>
              <a:rPr lang="zh-CN" altLang="en-US" b="1" dirty="0"/>
              <a:t>如何培养学生意志品质</a:t>
            </a:r>
            <a:r>
              <a:rPr lang="en-US" altLang="zh-CN" b="1" dirty="0"/>
              <a:t>:</a:t>
            </a:r>
            <a:endParaRPr lang="en-US" altLang="zh-CN" b="1" dirty="0"/>
          </a:p>
          <a:p>
            <a:pPr eaLnBrk="1" hangingPunct="1">
              <a:buNone/>
            </a:pPr>
            <a:r>
              <a:rPr lang="en-US" altLang="zh-CN" b="1" dirty="0"/>
              <a:t>    </a:t>
            </a:r>
            <a:r>
              <a:rPr lang="zh-CN" altLang="en-US" b="1" dirty="0">
                <a:latin typeface="楷体_GB2312" pitchFamily="49" charset="-122"/>
                <a:ea typeface="楷体_GB2312" pitchFamily="49" charset="-122"/>
              </a:rPr>
              <a:t>一要确立奋斗</a:t>
            </a:r>
            <a:r>
              <a:rPr lang="zh-CN" altLang="en-US" b="1" u="sng" dirty="0">
                <a:solidFill>
                  <a:srgbClr val="FFFFFF"/>
                </a:solidFill>
                <a:latin typeface="楷体_GB2312" pitchFamily="49" charset="-122"/>
                <a:ea typeface="楷体_GB2312" pitchFamily="49" charset="-122"/>
              </a:rPr>
              <a:t>目标</a:t>
            </a:r>
            <a:endParaRPr lang="zh-CN" altLang="en-US" b="1" u="sng" dirty="0">
              <a:solidFill>
                <a:srgbClr val="FFFFFF"/>
              </a:solidFill>
              <a:latin typeface="楷体_GB2312" pitchFamily="49" charset="-122"/>
              <a:ea typeface="楷体_GB2312" pitchFamily="49" charset="-122"/>
            </a:endParaRPr>
          </a:p>
          <a:p>
            <a:pPr eaLnBrk="1" hangingPunct="1">
              <a:spcBef>
                <a:spcPct val="0"/>
              </a:spcBef>
              <a:buNone/>
            </a:pPr>
            <a:r>
              <a:rPr lang="zh-CN" altLang="en-US" b="1" dirty="0">
                <a:latin typeface="楷体_GB2312" pitchFamily="49" charset="-122"/>
                <a:ea typeface="楷体_GB2312" pitchFamily="49" charset="-122"/>
              </a:rPr>
              <a:t>  二要制定行动</a:t>
            </a:r>
            <a:r>
              <a:rPr lang="zh-CN" altLang="en-US" b="1" u="sng" dirty="0">
                <a:solidFill>
                  <a:srgbClr val="FFFFFF"/>
                </a:solidFill>
                <a:latin typeface="楷体_GB2312" pitchFamily="49" charset="-122"/>
                <a:ea typeface="楷体_GB2312" pitchFamily="49" charset="-122"/>
              </a:rPr>
              <a:t>计划</a:t>
            </a:r>
            <a:r>
              <a:rPr lang="zh-CN" altLang="en-US" b="1" dirty="0">
                <a:latin typeface="楷体_GB2312" pitchFamily="49" charset="-122"/>
                <a:ea typeface="楷体_GB2312" pitchFamily="49" charset="-122"/>
              </a:rPr>
              <a:t>       </a:t>
            </a:r>
            <a:endParaRPr lang="zh-CN" altLang="en-US" b="1" dirty="0">
              <a:latin typeface="楷体_GB2312" pitchFamily="49" charset="-122"/>
              <a:ea typeface="楷体_GB2312" pitchFamily="49" charset="-122"/>
            </a:endParaRPr>
          </a:p>
          <a:p>
            <a:pPr eaLnBrk="1" hangingPunct="1">
              <a:spcBef>
                <a:spcPct val="0"/>
              </a:spcBef>
              <a:buNone/>
            </a:pPr>
            <a:r>
              <a:rPr lang="zh-CN" altLang="en-US" b="1" dirty="0">
                <a:latin typeface="楷体_GB2312" pitchFamily="49" charset="-122"/>
                <a:ea typeface="楷体_GB2312" pitchFamily="49" charset="-122"/>
              </a:rPr>
              <a:t>  三要在实践中</a:t>
            </a:r>
            <a:r>
              <a:rPr lang="zh-CN" altLang="en-US" b="1" u="sng" dirty="0">
                <a:solidFill>
                  <a:srgbClr val="FFFFFF"/>
                </a:solidFill>
                <a:latin typeface="楷体_GB2312" pitchFamily="49" charset="-122"/>
                <a:ea typeface="楷体_GB2312" pitchFamily="49" charset="-122"/>
              </a:rPr>
              <a:t>磨练</a:t>
            </a:r>
            <a:endParaRPr lang="zh-CN" altLang="en-US" b="1" dirty="0">
              <a:solidFill>
                <a:srgbClr val="FFFFFF"/>
              </a:solidFill>
              <a:latin typeface="楷体_GB2312" pitchFamily="49" charset="-122"/>
              <a:ea typeface="楷体_GB2312" pitchFamily="49" charset="-122"/>
            </a:endParaRPr>
          </a:p>
          <a:p>
            <a:pPr eaLnBrk="1" hangingPunct="1">
              <a:spcBef>
                <a:spcPct val="0"/>
              </a:spcBef>
              <a:buNone/>
            </a:pPr>
            <a:r>
              <a:rPr lang="zh-CN" altLang="en-US" b="1" dirty="0">
                <a:solidFill>
                  <a:srgbClr val="FFFFFF"/>
                </a:solidFill>
              </a:rPr>
              <a:t>        </a:t>
            </a:r>
            <a:r>
              <a:rPr lang="zh-CN" altLang="en-US" sz="2800" b="1" dirty="0">
                <a:ea typeface="楷体_GB2312" pitchFamily="49" charset="-122"/>
              </a:rPr>
              <a:t>要努力通过学习活动、体育活动、公益劳动和社会实践等活动的磨练</a:t>
            </a:r>
            <a:r>
              <a:rPr lang="en-US" altLang="zh-CN" sz="2800" b="1" dirty="0">
                <a:ea typeface="楷体_GB2312" pitchFamily="49" charset="-122"/>
              </a:rPr>
              <a:t>,</a:t>
            </a:r>
            <a:r>
              <a:rPr lang="zh-CN" altLang="en-US" sz="2800" b="1" dirty="0">
                <a:ea typeface="楷体_GB2312" pitchFamily="49" charset="-122"/>
              </a:rPr>
              <a:t>来培养学生优良的意志品质。</a:t>
            </a:r>
            <a:endParaRPr lang="zh-CN" altLang="en-US" sz="2800" b="1" dirty="0">
              <a:ea typeface="楷体_GB2312" pitchFamily="49" charset="-122"/>
            </a:endParaRPr>
          </a:p>
          <a:p>
            <a:pPr eaLnBrk="1" hangingPunct="1">
              <a:buNone/>
            </a:pPr>
            <a:endParaRPr lang="en-US" altLang="zh-CN" sz="2800" dirty="0">
              <a:ea typeface="楷体_GB2312" pitchFamily="49"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Picture 2" descr=" b15"/>
          <p:cNvPicPr>
            <a:picLocks noChangeAspect="1"/>
          </p:cNvPicPr>
          <p:nvPr/>
        </p:nvPicPr>
        <p:blipFill>
          <a:blip r:embed="rId1"/>
          <a:stretch>
            <a:fillRect/>
          </a:stretch>
        </p:blipFill>
        <p:spPr>
          <a:xfrm>
            <a:off x="331788" y="228600"/>
            <a:ext cx="8615362" cy="6324600"/>
          </a:xfrm>
          <a:prstGeom prst="rect">
            <a:avLst/>
          </a:prstGeom>
          <a:noFill/>
          <a:ln w="9525">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3" name="Picture 2" descr=" b12"/>
          <p:cNvPicPr>
            <a:picLocks noChangeAspect="1"/>
          </p:cNvPicPr>
          <p:nvPr/>
        </p:nvPicPr>
        <p:blipFill>
          <a:blip r:embed="rId1"/>
          <a:stretch>
            <a:fillRect/>
          </a:stretch>
        </p:blipFill>
        <p:spPr>
          <a:xfrm>
            <a:off x="304800" y="304800"/>
            <a:ext cx="8624888" cy="6096000"/>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9937" name="Picture 2" descr=" b7"/>
          <p:cNvPicPr>
            <a:picLocks noChangeAspect="1"/>
          </p:cNvPicPr>
          <p:nvPr/>
        </p:nvPicPr>
        <p:blipFill>
          <a:blip r:embed="rId1"/>
          <a:stretch>
            <a:fillRect/>
          </a:stretch>
        </p:blipFill>
        <p:spPr>
          <a:xfrm>
            <a:off x="381000" y="268288"/>
            <a:ext cx="8628063" cy="6056312"/>
          </a:xfrm>
          <a:prstGeom prst="rect">
            <a:avLst/>
          </a:prstGeom>
          <a:noFill/>
          <a:ln w="9525">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61" name="Picture 2" descr=" b6"/>
          <p:cNvPicPr>
            <a:picLocks noChangeAspect="1"/>
          </p:cNvPicPr>
          <p:nvPr/>
        </p:nvPicPr>
        <p:blipFill>
          <a:blip r:embed="rId1"/>
          <a:stretch>
            <a:fillRect/>
          </a:stretch>
        </p:blipFill>
        <p:spPr>
          <a:xfrm>
            <a:off x="228600" y="228600"/>
            <a:ext cx="8686800" cy="6629400"/>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Rectangle 2"/>
          <p:cNvSpPr/>
          <p:nvPr/>
        </p:nvSpPr>
        <p:spPr>
          <a:xfrm>
            <a:off x="2667000" y="3276600"/>
            <a:ext cx="3124200" cy="519113"/>
          </a:xfrm>
          <a:prstGeom prst="rect">
            <a:avLst/>
          </a:prstGeom>
          <a:noFill/>
          <a:ln w="9525">
            <a:noFill/>
          </a:ln>
        </p:spPr>
        <p:txBody>
          <a:bodyPr anchor="t">
            <a:spAutoFit/>
          </a:bodyPr>
          <a:p>
            <a:r>
              <a:rPr lang="zh-CN" altLang="en-US" sz="2800" b="1" dirty="0">
                <a:latin typeface="Times New Roman" panose="02020603050405020304" pitchFamily="18" charset="0"/>
                <a:ea typeface="楷体" panose="02010609060101010101" pitchFamily="49" charset="-122"/>
              </a:rPr>
              <a:t>内容生动有趣</a:t>
            </a:r>
            <a:endParaRPr lang="zh-CN" altLang="en-US" sz="2800" b="1" dirty="0">
              <a:latin typeface="Times New Roman" panose="02020603050405020304" pitchFamily="18" charset="0"/>
              <a:ea typeface="楷体" panose="02010609060101010101" pitchFamily="49" charset="-122"/>
            </a:endParaRPr>
          </a:p>
        </p:txBody>
      </p:sp>
      <p:sp>
        <p:nvSpPr>
          <p:cNvPr id="51206" name="Rectangle 6"/>
          <p:cNvSpPr/>
          <p:nvPr/>
        </p:nvSpPr>
        <p:spPr>
          <a:xfrm>
            <a:off x="1447800" y="3886200"/>
            <a:ext cx="6705600" cy="822325"/>
          </a:xfrm>
          <a:prstGeom prst="rect">
            <a:avLst/>
          </a:prstGeom>
          <a:noFill/>
          <a:ln w="9525">
            <a:noFill/>
          </a:ln>
        </p:spPr>
        <p:txBody>
          <a:bodyPr anchor="t">
            <a:spAutoFit/>
          </a:bodyPr>
          <a:p>
            <a:r>
              <a:rPr lang="en-US" altLang="zh-CN" b="1" i="1" dirty="0">
                <a:solidFill>
                  <a:schemeClr val="bg2"/>
                </a:solidFill>
                <a:latin typeface="Times New Roman" panose="02020603050405020304" pitchFamily="18" charset="0"/>
                <a:ea typeface="宋体" panose="02010600030101010101" pitchFamily="2" charset="-122"/>
              </a:rPr>
              <a:t>         </a:t>
            </a:r>
            <a:r>
              <a:rPr lang="zh-CN" altLang="en-US" b="1" i="1" dirty="0">
                <a:solidFill>
                  <a:schemeClr val="bg2"/>
                </a:solidFill>
                <a:latin typeface="Times New Roman" panose="02020603050405020304" pitchFamily="18" charset="0"/>
                <a:ea typeface="宋体" panose="02010600030101010101" pitchFamily="2" charset="-122"/>
              </a:rPr>
              <a:t>钻研教学大纲、认真选材、联系实际、渗透科学史方法论</a:t>
            </a:r>
            <a:endParaRPr lang="zh-CN" altLang="en-US" b="1" i="1" dirty="0">
              <a:solidFill>
                <a:schemeClr val="bg2"/>
              </a:solidFill>
              <a:latin typeface="Times New Roman" panose="02020603050405020304" pitchFamily="18" charset="0"/>
              <a:ea typeface="宋体" panose="02010600030101010101" pitchFamily="2" charset="-122"/>
            </a:endParaRPr>
          </a:p>
        </p:txBody>
      </p:sp>
      <p:sp>
        <p:nvSpPr>
          <p:cNvPr id="51208" name="Oval 8"/>
          <p:cNvSpPr/>
          <p:nvPr/>
        </p:nvSpPr>
        <p:spPr>
          <a:xfrm>
            <a:off x="1524000" y="37338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1988" name="Rectangle 17"/>
          <p:cNvSpPr/>
          <p:nvPr/>
        </p:nvSpPr>
        <p:spPr>
          <a:xfrm>
            <a:off x="1835150" y="2667000"/>
            <a:ext cx="54800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4</a:t>
            </a:r>
            <a:r>
              <a:rPr lang="zh-CN" altLang="en-US" sz="2800" b="1" dirty="0">
                <a:solidFill>
                  <a:srgbClr val="FFFF00"/>
                </a:solidFill>
                <a:latin typeface="黑体" panose="02010609060101010101" pitchFamily="2" charset="-122"/>
                <a:ea typeface="黑体" panose="02010609060101010101" pitchFamily="2" charset="-122"/>
              </a:rPr>
              <a:t>、要认真培养学生的学习兴趣</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41989" name="Rectangle 18"/>
          <p:cNvSpPr/>
          <p:nvPr/>
        </p:nvSpPr>
        <p:spPr>
          <a:xfrm>
            <a:off x="1828800" y="2209800"/>
            <a:ext cx="54038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3</a:t>
            </a:r>
            <a:r>
              <a:rPr lang="zh-CN" altLang="en-US" sz="2800" b="1" dirty="0">
                <a:solidFill>
                  <a:srgbClr val="FFFF00"/>
                </a:solidFill>
                <a:latin typeface="黑体" panose="02010609060101010101" pitchFamily="2" charset="-122"/>
                <a:ea typeface="黑体" panose="02010609060101010101" pitchFamily="2" charset="-122"/>
              </a:rPr>
              <a:t>、要培养学生良好的意志品质</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41990" name="Rectangle 19"/>
          <p:cNvSpPr/>
          <p:nvPr/>
        </p:nvSpPr>
        <p:spPr>
          <a:xfrm>
            <a:off x="1828800" y="1752600"/>
            <a:ext cx="50609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2</a:t>
            </a:r>
            <a:r>
              <a:rPr lang="zh-CN" altLang="en-US" sz="2800" b="1" dirty="0">
                <a:solidFill>
                  <a:srgbClr val="FFFF00"/>
                </a:solidFill>
                <a:latin typeface="黑体" panose="02010609060101010101" pitchFamily="2" charset="-122"/>
                <a:ea typeface="黑体" panose="02010609060101010101" pitchFamily="2" charset="-122"/>
              </a:rPr>
              <a:t>、要创造使学生成功的机会</a:t>
            </a:r>
            <a:endParaRPr lang="zh-CN" altLang="en-US" sz="2800" b="1" dirty="0">
              <a:solidFill>
                <a:srgbClr val="FFFF00"/>
              </a:solidFill>
              <a:latin typeface="黑体" panose="02010609060101010101" pitchFamily="2" charset="-122"/>
              <a:ea typeface="黑体" panose="02010609060101010101" pitchFamily="2" charset="-122"/>
            </a:endParaRPr>
          </a:p>
        </p:txBody>
      </p:sp>
      <p:sp>
        <p:nvSpPr>
          <p:cNvPr id="41991" name="Rectangle 20"/>
          <p:cNvSpPr/>
          <p:nvPr/>
        </p:nvSpPr>
        <p:spPr>
          <a:xfrm>
            <a:off x="1371600" y="685800"/>
            <a:ext cx="6248400" cy="579438"/>
          </a:xfrm>
          <a:prstGeom prst="rect">
            <a:avLst/>
          </a:prstGeom>
          <a:noFill/>
          <a:ln w="9525">
            <a:noFill/>
          </a:ln>
        </p:spPr>
        <p:txBody>
          <a:bodyPr anchor="t">
            <a:spAutoFit/>
          </a:bodyPr>
          <a:p>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二</a:t>
            </a:r>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要调动起学生学习的积极性</a:t>
            </a:r>
            <a:endParaRPr lang="zh-CN" altLang="en-US" sz="3200" b="1" dirty="0">
              <a:solidFill>
                <a:srgbClr val="FFFFFF"/>
              </a:solidFill>
              <a:latin typeface="黑体" panose="02010609060101010101" pitchFamily="2" charset="-122"/>
              <a:ea typeface="黑体" panose="02010609060101010101" pitchFamily="2" charset="-122"/>
            </a:endParaRPr>
          </a:p>
        </p:txBody>
      </p:sp>
      <p:sp>
        <p:nvSpPr>
          <p:cNvPr id="41992" name="Rectangle 21"/>
          <p:cNvSpPr/>
          <p:nvPr/>
        </p:nvSpPr>
        <p:spPr>
          <a:xfrm>
            <a:off x="1835150" y="1295400"/>
            <a:ext cx="5327650" cy="519113"/>
          </a:xfrm>
          <a:prstGeom prst="rect">
            <a:avLst/>
          </a:prstGeom>
          <a:noFill/>
          <a:ln w="9525">
            <a:noFill/>
          </a:ln>
        </p:spPr>
        <p:txBody>
          <a:bodyPr anchor="t">
            <a:spAutoFit/>
          </a:bodyPr>
          <a:p>
            <a:r>
              <a:rPr lang="en-US" altLang="zh-CN" sz="2800" b="1" dirty="0">
                <a:solidFill>
                  <a:srgbClr val="FFFF00"/>
                </a:solidFill>
                <a:latin typeface="黑体" panose="02010609060101010101" pitchFamily="2" charset="-122"/>
                <a:ea typeface="黑体" panose="02010609060101010101" pitchFamily="2" charset="-122"/>
              </a:rPr>
              <a:t>1</a:t>
            </a:r>
            <a:r>
              <a:rPr lang="zh-CN" altLang="en-US" sz="2800" b="1" dirty="0">
                <a:solidFill>
                  <a:srgbClr val="FFFF00"/>
                </a:solidFill>
                <a:latin typeface="黑体" panose="02010609060101010101" pitchFamily="2" charset="-122"/>
                <a:ea typeface="黑体" panose="02010609060101010101" pitchFamily="2" charset="-122"/>
              </a:rPr>
              <a:t>、要提高学生学习的动机水平</a:t>
            </a:r>
            <a:endParaRPr lang="zh-CN" altLang="en-US" sz="2800" b="1" dirty="0">
              <a:solidFill>
                <a:srgbClr val="FFFF00"/>
              </a:solidFill>
              <a:latin typeface="黑体" panose="02010609060101010101" pitchFamily="2" charset="-122"/>
              <a:ea typeface="黑体" panose="0201060906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08"/>
                                        </p:tgtEl>
                                        <p:attrNameLst>
                                          <p:attrName>style.visibility</p:attrName>
                                        </p:attrNameLst>
                                      </p:cBhvr>
                                      <p:to>
                                        <p:strVal val="visible"/>
                                      </p:to>
                                    </p:set>
                                    <p:anim calcmode="lin" valueType="num">
                                      <p:cBhvr additive="base">
                                        <p:cTn id="7" dur="500" fill="hold"/>
                                        <p:tgtEl>
                                          <p:spTgt spid="51208"/>
                                        </p:tgtEl>
                                        <p:attrNameLst>
                                          <p:attrName>ppt_x</p:attrName>
                                        </p:attrNameLst>
                                      </p:cBhvr>
                                      <p:tavLst>
                                        <p:tav tm="0">
                                          <p:val>
                                            <p:strVal val="0-#ppt_w/2"/>
                                          </p:val>
                                        </p:tav>
                                        <p:tav tm="100000">
                                          <p:val>
                                            <p:strVal val="#ppt_x"/>
                                          </p:val>
                                        </p:tav>
                                      </p:tavLst>
                                    </p:anim>
                                    <p:anim calcmode="lin" valueType="num">
                                      <p:cBhvr additive="base">
                                        <p:cTn id="8" dur="500" fill="hold"/>
                                        <p:tgtEl>
                                          <p:spTgt spid="512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1202"/>
                                        </p:tgtEl>
                                        <p:attrNameLst>
                                          <p:attrName>style.visibility</p:attrName>
                                        </p:attrNameLst>
                                      </p:cBhvr>
                                      <p:to>
                                        <p:strVal val="visible"/>
                                      </p:to>
                                    </p:set>
                                    <p:anim calcmode="lin" valueType="num">
                                      <p:cBhvr additive="base">
                                        <p:cTn id="12" dur="500" fill="hold"/>
                                        <p:tgtEl>
                                          <p:spTgt spid="51202"/>
                                        </p:tgtEl>
                                        <p:attrNameLst>
                                          <p:attrName>ppt_x</p:attrName>
                                        </p:attrNameLst>
                                      </p:cBhvr>
                                      <p:tavLst>
                                        <p:tav tm="0">
                                          <p:val>
                                            <p:strVal val="0-#ppt_w/2"/>
                                          </p:val>
                                        </p:tav>
                                        <p:tav tm="100000">
                                          <p:val>
                                            <p:strVal val="#ppt_x"/>
                                          </p:val>
                                        </p:tav>
                                      </p:tavLst>
                                    </p:anim>
                                    <p:anim calcmode="lin" valueType="num">
                                      <p:cBhvr additive="base">
                                        <p:cTn id="13" dur="500" fill="hold"/>
                                        <p:tgtEl>
                                          <p:spTgt spid="5120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42" fill="hold" grpId="0" nodeType="clickEffect">
                                  <p:stCondLst>
                                    <p:cond delay="0"/>
                                  </p:stCondLst>
                                  <p:childTnLst>
                                    <p:set>
                                      <p:cBhvr>
                                        <p:cTn id="17" dur="1" fill="hold">
                                          <p:stCondLst>
                                            <p:cond delay="0"/>
                                          </p:stCondLst>
                                        </p:cTn>
                                        <p:tgtEl>
                                          <p:spTgt spid="51206"/>
                                        </p:tgtEl>
                                        <p:attrNameLst>
                                          <p:attrName>style.visibility</p:attrName>
                                        </p:attrNameLst>
                                      </p:cBhvr>
                                      <p:to>
                                        <p:strVal val="visible"/>
                                      </p:to>
                                    </p:set>
                                    <p:animEffect transition="in" filter="barn(outHorizontal)">
                                      <p:cBhvr>
                                        <p:cTn id="18" dur="500"/>
                                        <p:tgtEl>
                                          <p:spTgt spid="512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51206" grpId="0"/>
      <p:bldP spid="5120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7" name="Rectangle 3"/>
          <p:cNvSpPr/>
          <p:nvPr/>
        </p:nvSpPr>
        <p:spPr>
          <a:xfrm>
            <a:off x="2743200" y="3962400"/>
            <a:ext cx="3352800" cy="457200"/>
          </a:xfrm>
          <a:prstGeom prst="rect">
            <a:avLst/>
          </a:prstGeom>
          <a:noFill/>
          <a:ln w="9525">
            <a:noFill/>
          </a:ln>
        </p:spPr>
        <p:txBody>
          <a:bodyPr anchor="t">
            <a:spAutoFit/>
          </a:bodyPr>
          <a:p>
            <a:r>
              <a:rPr lang="zh-CN" altLang="en-US" b="1" i="1" dirty="0">
                <a:latin typeface="Times New Roman" panose="02020603050405020304" pitchFamily="18" charset="0"/>
                <a:ea typeface="宋体" panose="02010600030101010101" pitchFamily="2" charset="-122"/>
              </a:rPr>
              <a:t>对学生情况了解透彻</a:t>
            </a:r>
            <a:endParaRPr lang="zh-CN" altLang="en-US" b="1" i="1" dirty="0">
              <a:latin typeface="Times New Roman" panose="02020603050405020304" pitchFamily="18" charset="0"/>
              <a:ea typeface="宋体" panose="02010600030101010101" pitchFamily="2" charset="-122"/>
            </a:endParaRPr>
          </a:p>
        </p:txBody>
      </p:sp>
      <p:sp>
        <p:nvSpPr>
          <p:cNvPr id="52231" name="Rectangle 7"/>
          <p:cNvSpPr/>
          <p:nvPr/>
        </p:nvSpPr>
        <p:spPr>
          <a:xfrm>
            <a:off x="2106613" y="4572000"/>
            <a:ext cx="5513387" cy="1200150"/>
          </a:xfrm>
          <a:prstGeom prst="rect">
            <a:avLst/>
          </a:prstGeom>
          <a:noFill/>
          <a:ln w="9525">
            <a:noFill/>
          </a:ln>
        </p:spPr>
        <p:txBody>
          <a:bodyPr anchor="t">
            <a:spAutoFit/>
          </a:bodyPr>
          <a:p>
            <a:r>
              <a:rPr lang="zh-CN" altLang="en-US" b="1" i="1" dirty="0">
                <a:solidFill>
                  <a:schemeClr val="bg2"/>
                </a:solidFill>
                <a:latin typeface="Times New Roman" panose="02020603050405020304" pitchFamily="18" charset="0"/>
                <a:ea typeface="宋体" panose="02010600030101010101" pitchFamily="2" charset="-122"/>
              </a:rPr>
              <a:t>学生的知识实际、生活实际</a:t>
            </a:r>
            <a:endParaRPr lang="en-US" altLang="zh-CN" b="1" i="1" dirty="0">
              <a:solidFill>
                <a:schemeClr val="bg2"/>
              </a:solidFill>
              <a:latin typeface="Times New Roman" panose="02020603050405020304" pitchFamily="18" charset="0"/>
              <a:ea typeface="宋体" panose="02010600030101010101" pitchFamily="2" charset="-122"/>
            </a:endParaRPr>
          </a:p>
          <a:p>
            <a:endParaRPr lang="en-US" altLang="zh-CN" dirty="0">
              <a:solidFill>
                <a:srgbClr val="FFFFFF"/>
              </a:solidFill>
              <a:latin typeface="楷体" panose="02010609060101010101" pitchFamily="49" charset="-122"/>
              <a:ea typeface="楷体" panose="02010609060101010101" pitchFamily="49" charset="-122"/>
            </a:endParaRPr>
          </a:p>
          <a:p>
            <a:r>
              <a:rPr lang="en-US" altLang="zh-CN" dirty="0">
                <a:solidFill>
                  <a:srgbClr val="FFFFFF"/>
                </a:solidFill>
                <a:latin typeface="楷体" panose="02010609060101010101" pitchFamily="49" charset="-122"/>
                <a:ea typeface="楷体" panose="02010609060101010101" pitchFamily="49" charset="-122"/>
              </a:rPr>
              <a:t>(</a:t>
            </a:r>
            <a:r>
              <a:rPr lang="zh-CN" altLang="en-US" dirty="0">
                <a:solidFill>
                  <a:srgbClr val="FFFFFF"/>
                </a:solidFill>
                <a:latin typeface="楷体" panose="02010609060101010101" pitchFamily="49" charset="-122"/>
                <a:ea typeface="楷体" panose="02010609060101010101" pitchFamily="49" charset="-122"/>
              </a:rPr>
              <a:t>蛋白质的多样性</a:t>
            </a:r>
            <a:r>
              <a:rPr lang="en-US" altLang="zh-CN" dirty="0">
                <a:solidFill>
                  <a:srgbClr val="FFFFFF"/>
                </a:solidFill>
                <a:latin typeface="楷体" panose="02010609060101010101" pitchFamily="49" charset="-122"/>
                <a:ea typeface="楷体" panose="02010609060101010101" pitchFamily="49" charset="-122"/>
              </a:rPr>
              <a:t>)</a:t>
            </a:r>
            <a:endParaRPr lang="zh-CN" altLang="en-US" dirty="0">
              <a:solidFill>
                <a:srgbClr val="FFFFFF"/>
              </a:solidFill>
              <a:latin typeface="楷体" panose="02010609060101010101" pitchFamily="49" charset="-122"/>
              <a:ea typeface="楷体" panose="02010609060101010101" pitchFamily="49" charset="-122"/>
            </a:endParaRPr>
          </a:p>
        </p:txBody>
      </p:sp>
      <p:sp>
        <p:nvSpPr>
          <p:cNvPr id="52233" name="Oval 9"/>
          <p:cNvSpPr/>
          <p:nvPr/>
        </p:nvSpPr>
        <p:spPr>
          <a:xfrm>
            <a:off x="2133600" y="40386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3012" name="Rectangle 17"/>
          <p:cNvSpPr/>
          <p:nvPr/>
        </p:nvSpPr>
        <p:spPr>
          <a:xfrm>
            <a:off x="2760663" y="3429000"/>
            <a:ext cx="3124200" cy="457200"/>
          </a:xfrm>
          <a:prstGeom prst="rect">
            <a:avLst/>
          </a:prstGeom>
          <a:noFill/>
          <a:ln w="9525">
            <a:noFill/>
          </a:ln>
        </p:spPr>
        <p:txBody>
          <a:bodyPr anchor="t">
            <a:spAutoFit/>
          </a:bodyPr>
          <a:p>
            <a:r>
              <a:rPr lang="zh-CN" altLang="en-US" b="1" i="1" dirty="0">
                <a:latin typeface="Times New Roman" panose="02020603050405020304" pitchFamily="18" charset="0"/>
                <a:ea typeface="宋体" panose="02010600030101010101" pitchFamily="2" charset="-122"/>
              </a:rPr>
              <a:t>内容生动有趣</a:t>
            </a:r>
            <a:endParaRPr lang="zh-CN" altLang="en-US" b="1" i="1" dirty="0">
              <a:latin typeface="Times New Roman" panose="02020603050405020304" pitchFamily="18" charset="0"/>
              <a:ea typeface="宋体" panose="02010600030101010101" pitchFamily="2" charset="-122"/>
            </a:endParaRPr>
          </a:p>
        </p:txBody>
      </p:sp>
      <p:sp>
        <p:nvSpPr>
          <p:cNvPr id="43013" name="Oval 18"/>
          <p:cNvSpPr/>
          <p:nvPr/>
        </p:nvSpPr>
        <p:spPr>
          <a:xfrm>
            <a:off x="2133600" y="35814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3014" name="Rectangle 19"/>
          <p:cNvSpPr/>
          <p:nvPr/>
        </p:nvSpPr>
        <p:spPr>
          <a:xfrm>
            <a:off x="1835150" y="2895600"/>
            <a:ext cx="53276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4</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要认真培养学生的学习兴趣</a:t>
            </a:r>
            <a:endParaRPr lang="zh-CN" altLang="en-US" sz="2800" b="1" dirty="0">
              <a:latin typeface="Times New Roman" panose="02020603050405020304" pitchFamily="18" charset="0"/>
              <a:ea typeface="楷体_GB2312" pitchFamily="49" charset="-122"/>
            </a:endParaRPr>
          </a:p>
        </p:txBody>
      </p:sp>
      <p:sp>
        <p:nvSpPr>
          <p:cNvPr id="43015" name="Rectangle 20"/>
          <p:cNvSpPr/>
          <p:nvPr/>
        </p:nvSpPr>
        <p:spPr>
          <a:xfrm>
            <a:off x="1835150" y="2362200"/>
            <a:ext cx="60134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要培养学生良好的意志品质</a:t>
            </a:r>
            <a:endParaRPr lang="zh-CN" altLang="en-US" sz="2800" b="1" dirty="0">
              <a:latin typeface="Times New Roman" panose="02020603050405020304" pitchFamily="18" charset="0"/>
              <a:ea typeface="楷体_GB2312" pitchFamily="49" charset="-122"/>
            </a:endParaRPr>
          </a:p>
        </p:txBody>
      </p:sp>
      <p:sp>
        <p:nvSpPr>
          <p:cNvPr id="43016" name="Rectangle 21"/>
          <p:cNvSpPr/>
          <p:nvPr/>
        </p:nvSpPr>
        <p:spPr>
          <a:xfrm>
            <a:off x="1835150" y="1828800"/>
            <a:ext cx="52514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要创造使学生成功的机会</a:t>
            </a:r>
            <a:endParaRPr lang="zh-CN" altLang="en-US" sz="2800" b="1" dirty="0">
              <a:latin typeface="Times New Roman" panose="02020603050405020304" pitchFamily="18" charset="0"/>
              <a:ea typeface="楷体_GB2312" pitchFamily="49" charset="-122"/>
            </a:endParaRPr>
          </a:p>
        </p:txBody>
      </p:sp>
      <p:sp>
        <p:nvSpPr>
          <p:cNvPr id="43017" name="Rectangle 22"/>
          <p:cNvSpPr/>
          <p:nvPr/>
        </p:nvSpPr>
        <p:spPr>
          <a:xfrm>
            <a:off x="1447800" y="762000"/>
            <a:ext cx="5411788" cy="549275"/>
          </a:xfrm>
          <a:prstGeom prst="rect">
            <a:avLst/>
          </a:prstGeom>
          <a:noFill/>
          <a:ln w="9525">
            <a:noFill/>
          </a:ln>
        </p:spPr>
        <p:txBody>
          <a:bodyPr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二</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要调动起学生学习的积极性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43018" name="Rectangle 23"/>
          <p:cNvSpPr/>
          <p:nvPr/>
        </p:nvSpPr>
        <p:spPr>
          <a:xfrm>
            <a:off x="1835150" y="1295400"/>
            <a:ext cx="55562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要提高学生学习的动机水平</a:t>
            </a:r>
            <a:endParaRPr lang="zh-CN" altLang="en-US" sz="2800" b="1"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2233"/>
                                        </p:tgtEl>
                                        <p:attrNameLst>
                                          <p:attrName>style.visibility</p:attrName>
                                        </p:attrNameLst>
                                      </p:cBhvr>
                                      <p:to>
                                        <p:strVal val="visible"/>
                                      </p:to>
                                    </p:set>
                                    <p:anim calcmode="lin" valueType="num">
                                      <p:cBhvr additive="base">
                                        <p:cTn id="7" dur="500" fill="hold"/>
                                        <p:tgtEl>
                                          <p:spTgt spid="52233"/>
                                        </p:tgtEl>
                                        <p:attrNameLst>
                                          <p:attrName>ppt_x</p:attrName>
                                        </p:attrNameLst>
                                      </p:cBhvr>
                                      <p:tavLst>
                                        <p:tav tm="0">
                                          <p:val>
                                            <p:strVal val="0-#ppt_w/2"/>
                                          </p:val>
                                        </p:tav>
                                        <p:tav tm="100000">
                                          <p:val>
                                            <p:strVal val="#ppt_x"/>
                                          </p:val>
                                        </p:tav>
                                      </p:tavLst>
                                    </p:anim>
                                    <p:anim calcmode="lin" valueType="num">
                                      <p:cBhvr additive="base">
                                        <p:cTn id="8" dur="500" fill="hold"/>
                                        <p:tgtEl>
                                          <p:spTgt spid="522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2227"/>
                                        </p:tgtEl>
                                        <p:attrNameLst>
                                          <p:attrName>style.visibility</p:attrName>
                                        </p:attrNameLst>
                                      </p:cBhvr>
                                      <p:to>
                                        <p:strVal val="visible"/>
                                      </p:to>
                                    </p:set>
                                    <p:anim calcmode="lin" valueType="num">
                                      <p:cBhvr additive="base">
                                        <p:cTn id="12" dur="500" fill="hold"/>
                                        <p:tgtEl>
                                          <p:spTgt spid="52227"/>
                                        </p:tgtEl>
                                        <p:attrNameLst>
                                          <p:attrName>ppt_x</p:attrName>
                                        </p:attrNameLst>
                                      </p:cBhvr>
                                      <p:tavLst>
                                        <p:tav tm="0">
                                          <p:val>
                                            <p:strVal val="0-#ppt_w/2"/>
                                          </p:val>
                                        </p:tav>
                                        <p:tav tm="100000">
                                          <p:val>
                                            <p:strVal val="#ppt_x"/>
                                          </p:val>
                                        </p:tav>
                                      </p:tavLst>
                                    </p:anim>
                                    <p:anim calcmode="lin" valueType="num">
                                      <p:cBhvr additive="base">
                                        <p:cTn id="13" dur="500" fill="hold"/>
                                        <p:tgtEl>
                                          <p:spTgt spid="52227"/>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grpId="0" nodeType="clickEffect">
                                  <p:stCondLst>
                                    <p:cond delay="0"/>
                                  </p:stCondLst>
                                  <p:childTnLst>
                                    <p:set>
                                      <p:cBhvr>
                                        <p:cTn id="17" dur="1" fill="hold">
                                          <p:stCondLst>
                                            <p:cond delay="0"/>
                                          </p:stCondLst>
                                        </p:cTn>
                                        <p:tgtEl>
                                          <p:spTgt spid="52231"/>
                                        </p:tgtEl>
                                        <p:attrNameLst>
                                          <p:attrName>style.visibility</p:attrName>
                                        </p:attrNameLst>
                                      </p:cBhvr>
                                      <p:to>
                                        <p:strVal val="visible"/>
                                      </p:to>
                                    </p:set>
                                    <p:animEffect transition="in" filter="wipe(right)">
                                      <p:cBhvr>
                                        <p:cTn id="18" dur="500"/>
                                        <p:tgtEl>
                                          <p:spTgt spid="522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2231" grpId="0"/>
      <p:bldP spid="522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2"/>
          <p:cNvSpPr/>
          <p:nvPr/>
        </p:nvSpPr>
        <p:spPr>
          <a:xfrm>
            <a:off x="1447800" y="1219200"/>
            <a:ext cx="4800600" cy="762000"/>
          </a:xfrm>
          <a:prstGeom prst="rect">
            <a:avLst/>
          </a:prstGeom>
          <a:noFill/>
          <a:ln w="9525">
            <a:noFill/>
          </a:ln>
        </p:spPr>
        <p:txBody>
          <a:bodyPr anchor="t">
            <a:spAutoFit/>
          </a:bodyPr>
          <a:p>
            <a:r>
              <a:rPr lang="zh-CN" altLang="en-US" sz="4400" b="1" dirty="0">
                <a:latin typeface="Times New Roman" panose="02020603050405020304" pitchFamily="18" charset="0"/>
                <a:ea typeface="隶书" pitchFamily="49" charset="-122"/>
              </a:rPr>
              <a:t>一、问题的提出</a:t>
            </a:r>
            <a:endParaRPr lang="zh-CN" altLang="en-US" sz="4400" b="1" dirty="0">
              <a:latin typeface="Times New Roman" panose="02020603050405020304" pitchFamily="18" charset="0"/>
              <a:ea typeface="隶书" pitchFamily="49" charset="-122"/>
            </a:endParaRPr>
          </a:p>
        </p:txBody>
      </p:sp>
      <p:sp>
        <p:nvSpPr>
          <p:cNvPr id="4099" name="Rectangle 3"/>
          <p:cNvSpPr/>
          <p:nvPr/>
        </p:nvSpPr>
        <p:spPr>
          <a:xfrm>
            <a:off x="1371600" y="2057400"/>
            <a:ext cx="6019800" cy="1446213"/>
          </a:xfrm>
          <a:prstGeom prst="rect">
            <a:avLst/>
          </a:prstGeom>
          <a:noFill/>
          <a:ln w="9525">
            <a:noFill/>
          </a:ln>
        </p:spPr>
        <p:txBody>
          <a:bodyPr anchor="t">
            <a:spAutoFit/>
          </a:bodyPr>
          <a:p>
            <a:r>
              <a:rPr lang="zh-CN" altLang="en-US" sz="2800" b="1" dirty="0">
                <a:solidFill>
                  <a:srgbClr val="FFFFFF"/>
                </a:solidFill>
                <a:latin typeface="黑体" panose="02010609060101010101" pitchFamily="2" charset="-122"/>
                <a:ea typeface="黑体" panose="02010609060101010101" pitchFamily="2" charset="-122"/>
              </a:rPr>
              <a:t>学生学习的现状如何呢</a:t>
            </a:r>
            <a:r>
              <a:rPr lang="en-US" altLang="zh-CN" sz="2800" b="1" dirty="0">
                <a:solidFill>
                  <a:srgbClr val="FFFFFF"/>
                </a:solidFill>
                <a:latin typeface="黑体" panose="02010609060101010101" pitchFamily="2" charset="-122"/>
                <a:ea typeface="黑体" panose="02010609060101010101" pitchFamily="2" charset="-122"/>
              </a:rPr>
              <a:t>?</a:t>
            </a:r>
            <a:endParaRPr lang="en-US" altLang="zh-CN" sz="2800" b="1" dirty="0">
              <a:latin typeface="楷体_GB2312" pitchFamily="49" charset="-122"/>
              <a:ea typeface="楷体_GB2312" pitchFamily="49" charset="-122"/>
            </a:endParaRPr>
          </a:p>
          <a:p>
            <a:endParaRPr lang="en-US" altLang="zh-CN" sz="3000" b="1" dirty="0">
              <a:solidFill>
                <a:schemeClr val="bg2"/>
              </a:solidFill>
              <a:latin typeface="Times New Roman" panose="02020603050405020304" pitchFamily="18" charset="0"/>
              <a:ea typeface="宋体" panose="02010600030101010101" pitchFamily="2" charset="-122"/>
            </a:endParaRPr>
          </a:p>
          <a:p>
            <a:r>
              <a:rPr lang="en-US" altLang="zh-CN" sz="3000" b="1" dirty="0">
                <a:solidFill>
                  <a:schemeClr val="bg2"/>
                </a:solidFill>
                <a:latin typeface="Times New Roman" panose="02020603050405020304" pitchFamily="18" charset="0"/>
                <a:ea typeface="宋体" panose="02010600030101010101" pitchFamily="2" charset="-122"/>
              </a:rPr>
              <a:t>《</a:t>
            </a:r>
            <a:r>
              <a:rPr lang="zh-CN" altLang="en-US" sz="3000" b="1" dirty="0">
                <a:solidFill>
                  <a:schemeClr val="bg2"/>
                </a:solidFill>
                <a:latin typeface="Times New Roman" panose="02020603050405020304" pitchFamily="18" charset="0"/>
                <a:ea typeface="宋体" panose="02010600030101010101" pitchFamily="2" charset="-122"/>
              </a:rPr>
              <a:t>一项调查</a:t>
            </a:r>
            <a:r>
              <a:rPr lang="en-US" altLang="zh-CN" sz="3000" b="1" dirty="0">
                <a:solidFill>
                  <a:schemeClr val="bg2"/>
                </a:solidFill>
                <a:latin typeface="Times New Roman" panose="02020603050405020304" pitchFamily="18" charset="0"/>
                <a:ea typeface="宋体" panose="02010600030101010101" pitchFamily="2" charset="-122"/>
              </a:rPr>
              <a:t>》</a:t>
            </a:r>
            <a:endParaRPr lang="en-US" altLang="zh-CN" sz="3000" b="1" dirty="0">
              <a:solidFill>
                <a:schemeClr val="bg2"/>
              </a:solidFill>
              <a:latin typeface="Times New Roman" panose="02020603050405020304" pitchFamily="18" charset="0"/>
              <a:ea typeface="宋体" panose="02010600030101010101" pitchFamily="2" charset="-122"/>
            </a:endParaRPr>
          </a:p>
        </p:txBody>
      </p:sp>
      <p:sp>
        <p:nvSpPr>
          <p:cNvPr id="4100" name="Rectangle 4"/>
          <p:cNvSpPr/>
          <p:nvPr/>
        </p:nvSpPr>
        <p:spPr>
          <a:xfrm>
            <a:off x="1371600" y="3657600"/>
            <a:ext cx="6934200" cy="1016000"/>
          </a:xfrm>
          <a:prstGeom prst="rect">
            <a:avLst/>
          </a:prstGeom>
          <a:noFill/>
          <a:ln w="9525">
            <a:noFill/>
          </a:ln>
        </p:spPr>
        <p:txBody>
          <a:bodyPr anchor="t">
            <a:spAutoFit/>
          </a:bodyPr>
          <a:p>
            <a:r>
              <a:rPr lang="en-US" altLang="zh-CN" sz="3000" b="1" i="1" dirty="0">
                <a:solidFill>
                  <a:schemeClr val="bg2"/>
                </a:solidFill>
                <a:latin typeface="Times New Roman" panose="02020603050405020304" pitchFamily="18" charset="0"/>
                <a:ea typeface="宋体" panose="02010600030101010101" pitchFamily="2" charset="-122"/>
              </a:rPr>
              <a:t>     </a:t>
            </a:r>
            <a:r>
              <a:rPr lang="zh-CN" altLang="en-US" sz="3000" b="1" dirty="0">
                <a:solidFill>
                  <a:schemeClr val="bg2"/>
                </a:solidFill>
                <a:latin typeface="Times New Roman" panose="02020603050405020304" pitchFamily="18" charset="0"/>
                <a:ea typeface="宋体" panose="02010600030101010101" pitchFamily="2" charset="-122"/>
              </a:rPr>
              <a:t>我校对四所中学进行了调查，调查的结果显示：</a:t>
            </a:r>
            <a:endParaRPr lang="zh-CN" altLang="en-US" sz="3000" b="1" dirty="0">
              <a:solidFill>
                <a:schemeClr val="bg2"/>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099"/>
                                        </p:tgtEl>
                                        <p:attrNameLst>
                                          <p:attrName>style.visibility</p:attrName>
                                        </p:attrNameLst>
                                      </p:cBhvr>
                                      <p:to>
                                        <p:strVal val="visible"/>
                                      </p:to>
                                    </p:set>
                                    <p:animEffect transition="in" filter="wipe(left)">
                                      <p:cBhvr>
                                        <p:cTn id="12" dur="500"/>
                                        <p:tgtEl>
                                          <p:spTgt spid="40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left)">
                                      <p:cBhvr>
                                        <p:cTn id="1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p:bldP spid="410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2" name="Rectangle 4"/>
          <p:cNvSpPr/>
          <p:nvPr/>
        </p:nvSpPr>
        <p:spPr>
          <a:xfrm>
            <a:off x="2795588" y="4419600"/>
            <a:ext cx="2025650" cy="457200"/>
          </a:xfrm>
          <a:prstGeom prst="rect">
            <a:avLst/>
          </a:prstGeom>
          <a:noFill/>
          <a:ln w="9525">
            <a:noFill/>
          </a:ln>
        </p:spPr>
        <p:txBody>
          <a:bodyPr anchor="t">
            <a:spAutoFit/>
          </a:bodyPr>
          <a:p>
            <a:r>
              <a:rPr lang="zh-CN" altLang="en-US" b="1" i="1" dirty="0">
                <a:latin typeface="Times New Roman" panose="02020603050405020304" pitchFamily="18" charset="0"/>
                <a:ea typeface="宋体" panose="02010600030101010101" pitchFamily="2" charset="-122"/>
              </a:rPr>
              <a:t>教师发挥长处</a:t>
            </a:r>
            <a:endParaRPr lang="zh-CN" altLang="en-US" b="1" i="1" dirty="0">
              <a:latin typeface="Times New Roman" panose="02020603050405020304" pitchFamily="18" charset="0"/>
              <a:ea typeface="宋体" panose="02010600030101010101" pitchFamily="2" charset="-122"/>
            </a:endParaRPr>
          </a:p>
        </p:txBody>
      </p:sp>
      <p:sp>
        <p:nvSpPr>
          <p:cNvPr id="53253" name="Rectangle 5"/>
          <p:cNvSpPr/>
          <p:nvPr/>
        </p:nvSpPr>
        <p:spPr>
          <a:xfrm>
            <a:off x="2795588" y="4800600"/>
            <a:ext cx="2943225" cy="457200"/>
          </a:xfrm>
          <a:prstGeom prst="rect">
            <a:avLst/>
          </a:prstGeom>
          <a:noFill/>
          <a:ln w="9525">
            <a:noFill/>
          </a:ln>
        </p:spPr>
        <p:txBody>
          <a:bodyPr anchor="t">
            <a:spAutoFit/>
          </a:bodyPr>
          <a:p>
            <a:r>
              <a:rPr lang="zh-CN" altLang="en-US" b="1" i="1" dirty="0">
                <a:latin typeface="Times New Roman" panose="02020603050405020304" pitchFamily="18" charset="0"/>
                <a:ea typeface="宋体" panose="02010600030101010101" pitchFamily="2" charset="-122"/>
              </a:rPr>
              <a:t>现代教学手段的运用</a:t>
            </a:r>
            <a:endParaRPr lang="zh-CN" altLang="en-US" b="1" i="1" dirty="0">
              <a:latin typeface="Times New Roman" panose="02020603050405020304" pitchFamily="18" charset="0"/>
              <a:ea typeface="宋体" panose="02010600030101010101" pitchFamily="2" charset="-122"/>
            </a:endParaRPr>
          </a:p>
        </p:txBody>
      </p:sp>
      <p:sp>
        <p:nvSpPr>
          <p:cNvPr id="53257" name="Oval 9"/>
          <p:cNvSpPr/>
          <p:nvPr/>
        </p:nvSpPr>
        <p:spPr>
          <a:xfrm>
            <a:off x="2286000" y="44958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53258" name="Oval 10"/>
          <p:cNvSpPr/>
          <p:nvPr/>
        </p:nvSpPr>
        <p:spPr>
          <a:xfrm>
            <a:off x="2286000" y="48768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4037" name="Rectangle 16"/>
          <p:cNvSpPr/>
          <p:nvPr/>
        </p:nvSpPr>
        <p:spPr>
          <a:xfrm>
            <a:off x="2743200" y="3962400"/>
            <a:ext cx="3276600" cy="457200"/>
          </a:xfrm>
          <a:prstGeom prst="rect">
            <a:avLst/>
          </a:prstGeom>
          <a:noFill/>
          <a:ln w="9525">
            <a:noFill/>
          </a:ln>
        </p:spPr>
        <p:txBody>
          <a:bodyPr anchor="t">
            <a:spAutoFit/>
          </a:bodyPr>
          <a:p>
            <a:r>
              <a:rPr lang="zh-CN" altLang="en-US" b="1" i="1" dirty="0">
                <a:latin typeface="Times New Roman" panose="02020603050405020304" pitchFamily="18" charset="0"/>
                <a:ea typeface="宋体" panose="02010600030101010101" pitchFamily="2" charset="-122"/>
              </a:rPr>
              <a:t>对学生情况了解透彻</a:t>
            </a:r>
            <a:endParaRPr lang="zh-CN" altLang="en-US" b="1" i="1" dirty="0">
              <a:latin typeface="Times New Roman" panose="02020603050405020304" pitchFamily="18" charset="0"/>
              <a:ea typeface="宋体" panose="02010600030101010101" pitchFamily="2" charset="-122"/>
            </a:endParaRPr>
          </a:p>
        </p:txBody>
      </p:sp>
      <p:sp>
        <p:nvSpPr>
          <p:cNvPr id="44038" name="Oval 17"/>
          <p:cNvSpPr/>
          <p:nvPr/>
        </p:nvSpPr>
        <p:spPr>
          <a:xfrm>
            <a:off x="2286000" y="40386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4039" name="Rectangle 18"/>
          <p:cNvSpPr/>
          <p:nvPr/>
        </p:nvSpPr>
        <p:spPr>
          <a:xfrm>
            <a:off x="2743200" y="3505200"/>
            <a:ext cx="3124200" cy="457200"/>
          </a:xfrm>
          <a:prstGeom prst="rect">
            <a:avLst/>
          </a:prstGeom>
          <a:noFill/>
          <a:ln w="9525">
            <a:noFill/>
          </a:ln>
        </p:spPr>
        <p:txBody>
          <a:bodyPr anchor="t">
            <a:spAutoFit/>
          </a:bodyPr>
          <a:p>
            <a:r>
              <a:rPr lang="zh-CN" altLang="en-US" b="1" i="1" dirty="0">
                <a:latin typeface="Times New Roman" panose="02020603050405020304" pitchFamily="18" charset="0"/>
                <a:ea typeface="宋体" panose="02010600030101010101" pitchFamily="2" charset="-122"/>
              </a:rPr>
              <a:t>内容生动有趣</a:t>
            </a:r>
            <a:endParaRPr lang="zh-CN" altLang="en-US" b="1" i="1" dirty="0">
              <a:latin typeface="Times New Roman" panose="02020603050405020304" pitchFamily="18" charset="0"/>
              <a:ea typeface="宋体" panose="02010600030101010101" pitchFamily="2" charset="-122"/>
            </a:endParaRPr>
          </a:p>
        </p:txBody>
      </p:sp>
      <p:sp>
        <p:nvSpPr>
          <p:cNvPr id="44040" name="Oval 19"/>
          <p:cNvSpPr/>
          <p:nvPr/>
        </p:nvSpPr>
        <p:spPr>
          <a:xfrm>
            <a:off x="2286000" y="35814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4041" name="Rectangle 20"/>
          <p:cNvSpPr/>
          <p:nvPr/>
        </p:nvSpPr>
        <p:spPr>
          <a:xfrm>
            <a:off x="1835150" y="3048000"/>
            <a:ext cx="50990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4</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要认真培养学生的学习兴趣</a:t>
            </a:r>
            <a:endParaRPr lang="zh-CN" altLang="en-US" sz="2800" b="1" dirty="0">
              <a:latin typeface="Times New Roman" panose="02020603050405020304" pitchFamily="18" charset="0"/>
              <a:ea typeface="楷体_GB2312" pitchFamily="49" charset="-122"/>
            </a:endParaRPr>
          </a:p>
        </p:txBody>
      </p:sp>
      <p:sp>
        <p:nvSpPr>
          <p:cNvPr id="44042" name="Rectangle 21"/>
          <p:cNvSpPr/>
          <p:nvPr/>
        </p:nvSpPr>
        <p:spPr>
          <a:xfrm>
            <a:off x="1835150" y="2514600"/>
            <a:ext cx="57086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要培养学生良好的意志品质</a:t>
            </a:r>
            <a:endParaRPr lang="zh-CN" altLang="en-US" sz="2800" b="1" dirty="0">
              <a:latin typeface="Times New Roman" panose="02020603050405020304" pitchFamily="18" charset="0"/>
              <a:ea typeface="楷体_GB2312" pitchFamily="49" charset="-122"/>
            </a:endParaRPr>
          </a:p>
        </p:txBody>
      </p:sp>
      <p:sp>
        <p:nvSpPr>
          <p:cNvPr id="44043" name="Rectangle 22"/>
          <p:cNvSpPr/>
          <p:nvPr/>
        </p:nvSpPr>
        <p:spPr>
          <a:xfrm>
            <a:off x="1835150" y="1981200"/>
            <a:ext cx="50990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要创造使学生成功的机会</a:t>
            </a:r>
            <a:endParaRPr lang="zh-CN" altLang="en-US" sz="2800" b="1" dirty="0">
              <a:latin typeface="Times New Roman" panose="02020603050405020304" pitchFamily="18" charset="0"/>
              <a:ea typeface="楷体_GB2312" pitchFamily="49" charset="-122"/>
            </a:endParaRPr>
          </a:p>
        </p:txBody>
      </p:sp>
      <p:sp>
        <p:nvSpPr>
          <p:cNvPr id="44044" name="Rectangle 23"/>
          <p:cNvSpPr/>
          <p:nvPr/>
        </p:nvSpPr>
        <p:spPr>
          <a:xfrm>
            <a:off x="1447800" y="838200"/>
            <a:ext cx="6172200" cy="579438"/>
          </a:xfrm>
          <a:prstGeom prst="rect">
            <a:avLst/>
          </a:prstGeom>
          <a:noFill/>
          <a:ln w="9525">
            <a:noFill/>
          </a:ln>
        </p:spPr>
        <p:txBody>
          <a:bodyPr anchor="t">
            <a:spAutoFit/>
          </a:bodyPr>
          <a:p>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二</a:t>
            </a:r>
            <a:r>
              <a:rPr lang="en-US" altLang="zh-CN" sz="3200" b="1" dirty="0">
                <a:solidFill>
                  <a:srgbClr val="FFFFFF"/>
                </a:solidFill>
                <a:latin typeface="黑体" panose="02010609060101010101" pitchFamily="2" charset="-122"/>
                <a:ea typeface="黑体" panose="02010609060101010101" pitchFamily="2" charset="-122"/>
              </a:rPr>
              <a:t>)</a:t>
            </a:r>
            <a:r>
              <a:rPr lang="zh-CN" altLang="en-US" sz="3200" b="1" dirty="0">
                <a:solidFill>
                  <a:srgbClr val="FFFFFF"/>
                </a:solidFill>
                <a:latin typeface="黑体" panose="02010609060101010101" pitchFamily="2" charset="-122"/>
                <a:ea typeface="黑体" panose="02010609060101010101" pitchFamily="2" charset="-122"/>
              </a:rPr>
              <a:t>要调动起学生学习的积极性</a:t>
            </a:r>
            <a:endParaRPr lang="zh-CN" altLang="en-US" sz="3200" b="1" dirty="0">
              <a:solidFill>
                <a:srgbClr val="FFFFFF"/>
              </a:solidFill>
              <a:latin typeface="黑体" panose="02010609060101010101" pitchFamily="2" charset="-122"/>
              <a:ea typeface="黑体" panose="02010609060101010101" pitchFamily="2" charset="-122"/>
            </a:endParaRPr>
          </a:p>
        </p:txBody>
      </p:sp>
      <p:sp>
        <p:nvSpPr>
          <p:cNvPr id="44045" name="Rectangle 24"/>
          <p:cNvSpPr/>
          <p:nvPr/>
        </p:nvSpPr>
        <p:spPr>
          <a:xfrm>
            <a:off x="1835150" y="1447800"/>
            <a:ext cx="53276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要提高学生学习的动机水平</a:t>
            </a:r>
            <a:endParaRPr lang="zh-CN" altLang="en-US" sz="2800" b="1"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3257"/>
                                        </p:tgtEl>
                                        <p:attrNameLst>
                                          <p:attrName>style.visibility</p:attrName>
                                        </p:attrNameLst>
                                      </p:cBhvr>
                                      <p:to>
                                        <p:strVal val="visible"/>
                                      </p:to>
                                    </p:set>
                                    <p:anim calcmode="lin" valueType="num">
                                      <p:cBhvr additive="base">
                                        <p:cTn id="7" dur="500" fill="hold"/>
                                        <p:tgtEl>
                                          <p:spTgt spid="53257"/>
                                        </p:tgtEl>
                                        <p:attrNameLst>
                                          <p:attrName>ppt_x</p:attrName>
                                        </p:attrNameLst>
                                      </p:cBhvr>
                                      <p:tavLst>
                                        <p:tav tm="0">
                                          <p:val>
                                            <p:strVal val="0-#ppt_w/2"/>
                                          </p:val>
                                        </p:tav>
                                        <p:tav tm="100000">
                                          <p:val>
                                            <p:strVal val="#ppt_x"/>
                                          </p:val>
                                        </p:tav>
                                      </p:tavLst>
                                    </p:anim>
                                    <p:anim calcmode="lin" valueType="num">
                                      <p:cBhvr additive="base">
                                        <p:cTn id="8" dur="500" fill="hold"/>
                                        <p:tgtEl>
                                          <p:spTgt spid="5325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3252"/>
                                        </p:tgtEl>
                                        <p:attrNameLst>
                                          <p:attrName>style.visibility</p:attrName>
                                        </p:attrNameLst>
                                      </p:cBhvr>
                                      <p:to>
                                        <p:strVal val="visible"/>
                                      </p:to>
                                    </p:set>
                                    <p:anim calcmode="lin" valueType="num">
                                      <p:cBhvr additive="base">
                                        <p:cTn id="12" dur="500" fill="hold"/>
                                        <p:tgtEl>
                                          <p:spTgt spid="53252"/>
                                        </p:tgtEl>
                                        <p:attrNameLst>
                                          <p:attrName>ppt_x</p:attrName>
                                        </p:attrNameLst>
                                      </p:cBhvr>
                                      <p:tavLst>
                                        <p:tav tm="0">
                                          <p:val>
                                            <p:strVal val="0-#ppt_w/2"/>
                                          </p:val>
                                        </p:tav>
                                        <p:tav tm="100000">
                                          <p:val>
                                            <p:strVal val="#ppt_x"/>
                                          </p:val>
                                        </p:tav>
                                      </p:tavLst>
                                    </p:anim>
                                    <p:anim calcmode="lin" valueType="num">
                                      <p:cBhvr additive="base">
                                        <p:cTn id="13" dur="500" fill="hold"/>
                                        <p:tgtEl>
                                          <p:spTgt spid="5325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3258"/>
                                        </p:tgtEl>
                                        <p:attrNameLst>
                                          <p:attrName>style.visibility</p:attrName>
                                        </p:attrNameLst>
                                      </p:cBhvr>
                                      <p:to>
                                        <p:strVal val="visible"/>
                                      </p:to>
                                    </p:set>
                                    <p:anim calcmode="lin" valueType="num">
                                      <p:cBhvr additive="base">
                                        <p:cTn id="18" dur="500" fill="hold"/>
                                        <p:tgtEl>
                                          <p:spTgt spid="53258"/>
                                        </p:tgtEl>
                                        <p:attrNameLst>
                                          <p:attrName>ppt_x</p:attrName>
                                        </p:attrNameLst>
                                      </p:cBhvr>
                                      <p:tavLst>
                                        <p:tav tm="0">
                                          <p:val>
                                            <p:strVal val="0-#ppt_w/2"/>
                                          </p:val>
                                        </p:tav>
                                        <p:tav tm="100000">
                                          <p:val>
                                            <p:strVal val="#ppt_x"/>
                                          </p:val>
                                        </p:tav>
                                      </p:tavLst>
                                    </p:anim>
                                    <p:anim calcmode="lin" valueType="num">
                                      <p:cBhvr additive="base">
                                        <p:cTn id="19" dur="500" fill="hold"/>
                                        <p:tgtEl>
                                          <p:spTgt spid="53258"/>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53253"/>
                                        </p:tgtEl>
                                        <p:attrNameLst>
                                          <p:attrName>style.visibility</p:attrName>
                                        </p:attrNameLst>
                                      </p:cBhvr>
                                      <p:to>
                                        <p:strVal val="visible"/>
                                      </p:to>
                                    </p:set>
                                    <p:anim calcmode="lin" valueType="num">
                                      <p:cBhvr additive="base">
                                        <p:cTn id="23" dur="500" fill="hold"/>
                                        <p:tgtEl>
                                          <p:spTgt spid="53253"/>
                                        </p:tgtEl>
                                        <p:attrNameLst>
                                          <p:attrName>ppt_x</p:attrName>
                                        </p:attrNameLst>
                                      </p:cBhvr>
                                      <p:tavLst>
                                        <p:tav tm="0">
                                          <p:val>
                                            <p:strVal val="0-#ppt_w/2"/>
                                          </p:val>
                                        </p:tav>
                                        <p:tav tm="100000">
                                          <p:val>
                                            <p:strVal val="#ppt_x"/>
                                          </p:val>
                                        </p:tav>
                                      </p:tavLst>
                                    </p:anim>
                                    <p:anim calcmode="lin" valueType="num">
                                      <p:cBhvr additive="base">
                                        <p:cTn id="24" dur="500" fill="hold"/>
                                        <p:tgtEl>
                                          <p:spTgt spid="532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p:bldP spid="53253" grpId="0"/>
      <p:bldP spid="53257" grpId="0" animBg="1"/>
      <p:bldP spid="5325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p:nvPr/>
        </p:nvSpPr>
        <p:spPr>
          <a:xfrm>
            <a:off x="1828800" y="4038600"/>
            <a:ext cx="4854575"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5</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要让学生参加学习活动</a:t>
            </a:r>
            <a:endParaRPr lang="zh-CN" altLang="en-US" sz="2800" b="1" dirty="0">
              <a:latin typeface="Times New Roman" panose="02020603050405020304" pitchFamily="18" charset="0"/>
              <a:ea typeface="楷体_GB2312" pitchFamily="49" charset="-122"/>
            </a:endParaRPr>
          </a:p>
        </p:txBody>
      </p:sp>
      <p:sp>
        <p:nvSpPr>
          <p:cNvPr id="22531" name="Rectangle 3"/>
          <p:cNvSpPr/>
          <p:nvPr/>
        </p:nvSpPr>
        <p:spPr>
          <a:xfrm>
            <a:off x="2286000" y="4648200"/>
            <a:ext cx="4497388" cy="488950"/>
          </a:xfrm>
          <a:prstGeom prst="rect">
            <a:avLst/>
          </a:prstGeom>
          <a:noFill/>
          <a:ln w="9525">
            <a:noFill/>
          </a:ln>
        </p:spPr>
        <p:txBody>
          <a:bodyPr anchor="t">
            <a:spAutoFit/>
          </a:bodyPr>
          <a:p>
            <a:r>
              <a:rPr lang="zh-CN" altLang="en-US" sz="2600" b="1" i="1" dirty="0">
                <a:solidFill>
                  <a:schemeClr val="bg2"/>
                </a:solidFill>
                <a:latin typeface="Times New Roman" panose="02020603050405020304" pitchFamily="18" charset="0"/>
                <a:ea typeface="宋体" panose="02010600030101010101" pitchFamily="2" charset="-122"/>
              </a:rPr>
              <a:t>当学习的主人，不是旁观者。</a:t>
            </a:r>
            <a:endParaRPr lang="zh-CN" altLang="en-US" sz="2600" b="1" i="1" dirty="0">
              <a:solidFill>
                <a:schemeClr val="bg2"/>
              </a:solidFill>
              <a:latin typeface="Times New Roman" panose="02020603050405020304" pitchFamily="18" charset="0"/>
              <a:ea typeface="宋体" panose="02010600030101010101" pitchFamily="2" charset="-122"/>
            </a:endParaRPr>
          </a:p>
        </p:txBody>
      </p:sp>
      <p:sp>
        <p:nvSpPr>
          <p:cNvPr id="45059" name="Rectangle 14"/>
          <p:cNvSpPr/>
          <p:nvPr/>
        </p:nvSpPr>
        <p:spPr>
          <a:xfrm>
            <a:off x="1828800" y="3429000"/>
            <a:ext cx="5486400" cy="522288"/>
          </a:xfrm>
          <a:prstGeom prst="rect">
            <a:avLst/>
          </a:prstGeom>
          <a:noFill/>
          <a:ln w="9525">
            <a:noFill/>
          </a:ln>
        </p:spPr>
        <p:txBody>
          <a:bodyPr wrap="square" anchor="t">
            <a:spAutoFit/>
          </a:bodyPr>
          <a:p>
            <a:r>
              <a:rPr lang="en-US" altLang="zh-CN" sz="2800" b="1" dirty="0">
                <a:latin typeface="Times New Roman" panose="02020603050405020304" pitchFamily="18" charset="0"/>
                <a:ea typeface="宋体" panose="02010600030101010101" pitchFamily="2" charset="-122"/>
              </a:rPr>
              <a:t>4</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要认真培养学生的学习兴趣</a:t>
            </a:r>
            <a:endParaRPr lang="zh-CN" altLang="en-US" sz="2800" b="1" dirty="0">
              <a:latin typeface="Times New Roman" panose="02020603050405020304" pitchFamily="18" charset="0"/>
              <a:ea typeface="楷体_GB2312" pitchFamily="49" charset="-122"/>
            </a:endParaRPr>
          </a:p>
        </p:txBody>
      </p:sp>
      <p:sp>
        <p:nvSpPr>
          <p:cNvPr id="45060" name="Rectangle 15"/>
          <p:cNvSpPr/>
          <p:nvPr/>
        </p:nvSpPr>
        <p:spPr>
          <a:xfrm>
            <a:off x="1835150" y="2819400"/>
            <a:ext cx="54800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要培养学生良好的意志品质</a:t>
            </a:r>
            <a:endParaRPr lang="zh-CN" altLang="en-US" sz="2800" b="1" dirty="0">
              <a:latin typeface="Times New Roman" panose="02020603050405020304" pitchFamily="18" charset="0"/>
              <a:ea typeface="楷体_GB2312" pitchFamily="49" charset="-122"/>
            </a:endParaRPr>
          </a:p>
        </p:txBody>
      </p:sp>
      <p:sp>
        <p:nvSpPr>
          <p:cNvPr id="45061" name="Rectangle 16"/>
          <p:cNvSpPr/>
          <p:nvPr/>
        </p:nvSpPr>
        <p:spPr>
          <a:xfrm>
            <a:off x="1835150" y="2286000"/>
            <a:ext cx="50228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要创造使学生成功的机会</a:t>
            </a:r>
            <a:endParaRPr lang="zh-CN" altLang="en-US" sz="2800" b="1" dirty="0">
              <a:latin typeface="Times New Roman" panose="02020603050405020304" pitchFamily="18" charset="0"/>
              <a:ea typeface="楷体_GB2312" pitchFamily="49" charset="-122"/>
            </a:endParaRPr>
          </a:p>
        </p:txBody>
      </p:sp>
      <p:sp>
        <p:nvSpPr>
          <p:cNvPr id="45062" name="Rectangle 17"/>
          <p:cNvSpPr/>
          <p:nvPr/>
        </p:nvSpPr>
        <p:spPr>
          <a:xfrm>
            <a:off x="1447800" y="1143000"/>
            <a:ext cx="5867400" cy="549275"/>
          </a:xfrm>
          <a:prstGeom prst="rect">
            <a:avLst/>
          </a:prstGeom>
          <a:noFill/>
          <a:ln w="9525">
            <a:noFill/>
          </a:ln>
        </p:spPr>
        <p:txBody>
          <a:bodyPr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二</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要调动起学生学习的积极性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45063" name="Rectangle 18"/>
          <p:cNvSpPr/>
          <p:nvPr/>
        </p:nvSpPr>
        <p:spPr>
          <a:xfrm>
            <a:off x="1835150" y="1752600"/>
            <a:ext cx="54038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要提高学生学习的动机水平</a:t>
            </a:r>
            <a:endParaRPr lang="zh-CN" altLang="en-US" sz="2800" b="1"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2531"/>
                                        </p:tgtEl>
                                        <p:attrNameLst>
                                          <p:attrName>style.visibility</p:attrName>
                                        </p:attrNameLst>
                                      </p:cBhvr>
                                      <p:to>
                                        <p:strVal val="visible"/>
                                      </p:to>
                                    </p:set>
                                    <p:animEffect transition="in" filter="randombar(horizontal)">
                                      <p:cBhvr>
                                        <p:cTn id="13" dur="5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p:nvPr/>
        </p:nvSpPr>
        <p:spPr>
          <a:xfrm>
            <a:off x="1835150" y="3886200"/>
            <a:ext cx="56324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6</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要当一个民主而又严格的老师</a:t>
            </a:r>
            <a:endParaRPr lang="zh-CN" altLang="en-US" sz="2800" b="1" dirty="0">
              <a:latin typeface="Times New Roman" panose="02020603050405020304" pitchFamily="18" charset="0"/>
              <a:ea typeface="楷体_GB2312" pitchFamily="49" charset="-122"/>
            </a:endParaRPr>
          </a:p>
        </p:txBody>
      </p:sp>
      <p:sp>
        <p:nvSpPr>
          <p:cNvPr id="54275" name="Rectangle 3"/>
          <p:cNvSpPr/>
          <p:nvPr/>
        </p:nvSpPr>
        <p:spPr>
          <a:xfrm>
            <a:off x="1447800" y="4648200"/>
            <a:ext cx="6400800" cy="954088"/>
          </a:xfrm>
          <a:prstGeom prst="rect">
            <a:avLst/>
          </a:prstGeom>
          <a:noFill/>
          <a:ln w="9525">
            <a:noFill/>
          </a:ln>
        </p:spPr>
        <p:txBody>
          <a:bodyPr anchor="t">
            <a:spAutoFit/>
          </a:bodyPr>
          <a:p>
            <a:r>
              <a:rPr lang="en-US" altLang="zh-CN" sz="2800" b="1" dirty="0">
                <a:solidFill>
                  <a:srgbClr val="FFFFFF"/>
                </a:solidFill>
                <a:latin typeface="Times New Roman" panose="02020603050405020304" pitchFamily="18" charset="0"/>
                <a:ea typeface="宋体" panose="02010600030101010101" pitchFamily="2" charset="-122"/>
              </a:rPr>
              <a:t>     </a:t>
            </a:r>
            <a:r>
              <a:rPr lang="zh-CN" altLang="en-US" sz="2800" b="1" dirty="0">
                <a:solidFill>
                  <a:srgbClr val="FFFFFF"/>
                </a:solidFill>
                <a:latin typeface="Times New Roman" panose="02020603050405020304" pitchFamily="18" charset="0"/>
                <a:ea typeface="宋体" panose="02010600030101010101" pitchFamily="2" charset="-122"/>
              </a:rPr>
              <a:t>教师对学生的态度直接影响到学生学习的积极性。</a:t>
            </a:r>
            <a:endParaRPr lang="zh-CN" altLang="en-US" sz="2800" b="1" dirty="0">
              <a:solidFill>
                <a:srgbClr val="FFFFFF"/>
              </a:solidFill>
              <a:latin typeface="Times New Roman" panose="02020603050405020304" pitchFamily="18" charset="0"/>
              <a:ea typeface="宋体" panose="02010600030101010101" pitchFamily="2" charset="-122"/>
            </a:endParaRPr>
          </a:p>
        </p:txBody>
      </p:sp>
      <p:sp>
        <p:nvSpPr>
          <p:cNvPr id="46083" name="Rectangle 13"/>
          <p:cNvSpPr/>
          <p:nvPr/>
        </p:nvSpPr>
        <p:spPr>
          <a:xfrm>
            <a:off x="1835150" y="3352800"/>
            <a:ext cx="47942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5</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要让学生参加学习活动</a:t>
            </a:r>
            <a:endParaRPr lang="zh-CN" altLang="en-US" sz="2800" b="1" dirty="0">
              <a:latin typeface="Times New Roman" panose="02020603050405020304" pitchFamily="18" charset="0"/>
              <a:ea typeface="楷体_GB2312" pitchFamily="49" charset="-122"/>
            </a:endParaRPr>
          </a:p>
        </p:txBody>
      </p:sp>
      <p:sp>
        <p:nvSpPr>
          <p:cNvPr id="46084" name="Rectangle 14"/>
          <p:cNvSpPr/>
          <p:nvPr/>
        </p:nvSpPr>
        <p:spPr>
          <a:xfrm>
            <a:off x="1835150" y="2819400"/>
            <a:ext cx="50990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4</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要认真培养学生的学习兴趣</a:t>
            </a:r>
            <a:endParaRPr lang="zh-CN" altLang="en-US" sz="2800" b="1" dirty="0">
              <a:latin typeface="Times New Roman" panose="02020603050405020304" pitchFamily="18" charset="0"/>
              <a:ea typeface="楷体_GB2312" pitchFamily="49" charset="-122"/>
            </a:endParaRPr>
          </a:p>
        </p:txBody>
      </p:sp>
      <p:sp>
        <p:nvSpPr>
          <p:cNvPr id="46085" name="Rectangle 15"/>
          <p:cNvSpPr/>
          <p:nvPr/>
        </p:nvSpPr>
        <p:spPr>
          <a:xfrm>
            <a:off x="1828800" y="2286000"/>
            <a:ext cx="50990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要培养学生良好的意志品质</a:t>
            </a:r>
            <a:endParaRPr lang="zh-CN" altLang="en-US" sz="2800" b="1" dirty="0">
              <a:latin typeface="Times New Roman" panose="02020603050405020304" pitchFamily="18" charset="0"/>
              <a:ea typeface="楷体_GB2312" pitchFamily="49" charset="-122"/>
            </a:endParaRPr>
          </a:p>
        </p:txBody>
      </p:sp>
      <p:sp>
        <p:nvSpPr>
          <p:cNvPr id="46086" name="Rectangle 16"/>
          <p:cNvSpPr/>
          <p:nvPr/>
        </p:nvSpPr>
        <p:spPr>
          <a:xfrm>
            <a:off x="1835150" y="1752600"/>
            <a:ext cx="47942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要创造使学生成功的机会</a:t>
            </a:r>
            <a:endParaRPr lang="zh-CN" altLang="en-US" sz="2800" b="1" dirty="0">
              <a:latin typeface="Times New Roman" panose="02020603050405020304" pitchFamily="18" charset="0"/>
              <a:ea typeface="楷体_GB2312" pitchFamily="49" charset="-122"/>
            </a:endParaRPr>
          </a:p>
        </p:txBody>
      </p:sp>
      <p:sp>
        <p:nvSpPr>
          <p:cNvPr id="46087" name="Rectangle 17"/>
          <p:cNvSpPr/>
          <p:nvPr/>
        </p:nvSpPr>
        <p:spPr>
          <a:xfrm>
            <a:off x="1066800" y="457200"/>
            <a:ext cx="6477000" cy="584200"/>
          </a:xfrm>
          <a:prstGeom prst="rect">
            <a:avLst/>
          </a:prstGeom>
          <a:noFill/>
          <a:ln w="9525">
            <a:noFill/>
          </a:ln>
        </p:spPr>
        <p:txBody>
          <a:bodyPr anchor="t">
            <a:spAutoFit/>
          </a:bodyPr>
          <a:p>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二</a:t>
            </a:r>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要调动起学生学习的积极性</a:t>
            </a:r>
            <a:endParaRPr lang="zh-CN" altLang="en-US" sz="3200" b="1" dirty="0">
              <a:solidFill>
                <a:srgbClr val="FFFFFF"/>
              </a:solidFill>
              <a:latin typeface="Times New Roman" panose="02020603050405020304" pitchFamily="18" charset="0"/>
              <a:ea typeface="宋体" panose="02010600030101010101" pitchFamily="2" charset="-122"/>
            </a:endParaRPr>
          </a:p>
        </p:txBody>
      </p:sp>
      <p:sp>
        <p:nvSpPr>
          <p:cNvPr id="46088" name="Rectangle 18"/>
          <p:cNvSpPr/>
          <p:nvPr/>
        </p:nvSpPr>
        <p:spPr>
          <a:xfrm>
            <a:off x="1835150" y="1219200"/>
            <a:ext cx="5005388"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要提高学生学习的动机水平</a:t>
            </a:r>
            <a:endParaRPr lang="zh-CN" altLang="en-US" sz="2800" b="1"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0-#ppt_w/2"/>
                                          </p:val>
                                        </p:tav>
                                        <p:tav tm="100000">
                                          <p:val>
                                            <p:strVal val="#ppt_x"/>
                                          </p:val>
                                        </p:tav>
                                      </p:tavLst>
                                    </p:anim>
                                    <p:anim calcmode="lin" valueType="num">
                                      <p:cBhvr additive="base">
                                        <p:cTn id="8" dur="500" fill="hold"/>
                                        <p:tgtEl>
                                          <p:spTgt spid="5427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54275"/>
                                        </p:tgtEl>
                                        <p:attrNameLst>
                                          <p:attrName>style.visibility</p:attrName>
                                        </p:attrNameLst>
                                      </p:cBhvr>
                                      <p:to>
                                        <p:strVal val="visible"/>
                                      </p:to>
                                    </p:set>
                                    <p:anim calcmode="lin" valueType="num">
                                      <p:cBhvr>
                                        <p:cTn id="13" dur="500" fill="hold"/>
                                        <p:tgtEl>
                                          <p:spTgt spid="54275"/>
                                        </p:tgtEl>
                                        <p:attrNameLst>
                                          <p:attrName>ppt_w</p:attrName>
                                        </p:attrNameLst>
                                      </p:cBhvr>
                                      <p:tavLst>
                                        <p:tav tm="0">
                                          <p:val>
                                            <p:strVal val="2/3*#ppt_w"/>
                                          </p:val>
                                        </p:tav>
                                        <p:tav tm="100000">
                                          <p:val>
                                            <p:strVal val="#ppt_w"/>
                                          </p:val>
                                        </p:tav>
                                      </p:tavLst>
                                    </p:anim>
                                    <p:anim calcmode="lin" valueType="num">
                                      <p:cBhvr>
                                        <p:cTn id="14" dur="500" fill="hold"/>
                                        <p:tgtEl>
                                          <p:spTgt spid="542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p:bldP spid="5427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2"/>
          <p:cNvSpPr/>
          <p:nvPr/>
        </p:nvSpPr>
        <p:spPr>
          <a:xfrm>
            <a:off x="1524000" y="3124200"/>
            <a:ext cx="6705600" cy="885825"/>
          </a:xfrm>
          <a:prstGeom prst="rect">
            <a:avLst/>
          </a:prstGeom>
          <a:noFill/>
          <a:ln w="9525">
            <a:noFill/>
          </a:ln>
        </p:spPr>
        <p:txBody>
          <a:bodyPr anchor="t">
            <a:spAutoFit/>
          </a:bodyPr>
          <a:p>
            <a:r>
              <a:rPr lang="en-US" altLang="zh-CN" sz="2600" b="1" i="1" dirty="0">
                <a:solidFill>
                  <a:schemeClr val="bg2"/>
                </a:solidFill>
                <a:latin typeface="Times New Roman" panose="02020603050405020304" pitchFamily="18" charset="0"/>
                <a:ea typeface="宋体" panose="02010600030101010101" pitchFamily="2" charset="-122"/>
              </a:rPr>
              <a:t>        “</a:t>
            </a:r>
            <a:r>
              <a:rPr lang="zh-CN" altLang="en-US" sz="2600" b="1" i="1" dirty="0">
                <a:solidFill>
                  <a:schemeClr val="bg2"/>
                </a:solidFill>
                <a:latin typeface="Times New Roman" panose="02020603050405020304" pitchFamily="18" charset="0"/>
                <a:ea typeface="宋体" panose="02010600030101010101" pitchFamily="2" charset="-122"/>
              </a:rPr>
              <a:t>教师把自已看成是唯一的积极力量，而学生只是教训和知识的被动接受者。”</a:t>
            </a:r>
            <a:endParaRPr lang="zh-CN" altLang="en-US" sz="2600" b="1" i="1" dirty="0">
              <a:solidFill>
                <a:schemeClr val="bg2"/>
              </a:solidFill>
              <a:latin typeface="Times New Roman" panose="02020603050405020304" pitchFamily="18" charset="0"/>
              <a:ea typeface="宋体" panose="02010600030101010101" pitchFamily="2" charset="-122"/>
            </a:endParaRPr>
          </a:p>
        </p:txBody>
      </p:sp>
      <p:sp>
        <p:nvSpPr>
          <p:cNvPr id="47106" name="Rectangle 5"/>
          <p:cNvSpPr/>
          <p:nvPr/>
        </p:nvSpPr>
        <p:spPr>
          <a:xfrm>
            <a:off x="1600200" y="1524000"/>
            <a:ext cx="5794375"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6</a:t>
            </a:r>
            <a:r>
              <a:rPr lang="zh-CN" altLang="en-US" sz="2800" b="1" dirty="0">
                <a:latin typeface="Times New Roman" panose="02020603050405020304" pitchFamily="18" charset="0"/>
                <a:ea typeface="宋体" panose="02010600030101010101" pitchFamily="2" charset="-122"/>
              </a:rPr>
              <a:t>、要当一个民主而又严格的老师</a:t>
            </a:r>
            <a:endParaRPr lang="zh-CN" altLang="en-US" sz="2800" b="1" dirty="0">
              <a:latin typeface="Times New Roman" panose="02020603050405020304" pitchFamily="18" charset="0"/>
              <a:ea typeface="宋体" panose="02010600030101010101" pitchFamily="2" charset="-122"/>
            </a:endParaRPr>
          </a:p>
        </p:txBody>
      </p:sp>
      <p:sp>
        <p:nvSpPr>
          <p:cNvPr id="55302" name="Oval 6"/>
          <p:cNvSpPr/>
          <p:nvPr/>
        </p:nvSpPr>
        <p:spPr>
          <a:xfrm>
            <a:off x="2362200" y="24384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55303" name="Rectangle 7"/>
          <p:cNvSpPr/>
          <p:nvPr/>
        </p:nvSpPr>
        <p:spPr>
          <a:xfrm>
            <a:off x="2919413" y="2286000"/>
            <a:ext cx="1851025" cy="488950"/>
          </a:xfrm>
          <a:prstGeom prst="rect">
            <a:avLst/>
          </a:prstGeom>
          <a:noFill/>
          <a:ln w="9525">
            <a:noFill/>
          </a:ln>
        </p:spPr>
        <p:txBody>
          <a:bodyPr anchor="t">
            <a:spAutoFit/>
          </a:bodyPr>
          <a:p>
            <a:r>
              <a:rPr lang="zh-CN" altLang="en-US" sz="2600" b="1" i="1" dirty="0">
                <a:latin typeface="Times New Roman" panose="02020603050405020304" pitchFamily="18" charset="0"/>
                <a:ea typeface="宋体" panose="02010600030101010101" pitchFamily="2" charset="-122"/>
              </a:rPr>
              <a:t>权威式老师</a:t>
            </a:r>
            <a:endParaRPr lang="zh-CN" altLang="en-US" sz="2600" b="1" i="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5302"/>
                                        </p:tgtEl>
                                        <p:attrNameLst>
                                          <p:attrName>style.visibility</p:attrName>
                                        </p:attrNameLst>
                                      </p:cBhvr>
                                      <p:to>
                                        <p:strVal val="visible"/>
                                      </p:to>
                                    </p:set>
                                    <p:anim calcmode="lin" valueType="num">
                                      <p:cBhvr additive="base">
                                        <p:cTn id="7" dur="500" fill="hold"/>
                                        <p:tgtEl>
                                          <p:spTgt spid="55302"/>
                                        </p:tgtEl>
                                        <p:attrNameLst>
                                          <p:attrName>ppt_x</p:attrName>
                                        </p:attrNameLst>
                                      </p:cBhvr>
                                      <p:tavLst>
                                        <p:tav tm="0">
                                          <p:val>
                                            <p:strVal val="0-#ppt_w/2"/>
                                          </p:val>
                                        </p:tav>
                                        <p:tav tm="100000">
                                          <p:val>
                                            <p:strVal val="#ppt_x"/>
                                          </p:val>
                                        </p:tav>
                                      </p:tavLst>
                                    </p:anim>
                                    <p:anim calcmode="lin" valueType="num">
                                      <p:cBhvr additive="base">
                                        <p:cTn id="8" dur="500" fill="hold"/>
                                        <p:tgtEl>
                                          <p:spTgt spid="5530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5303"/>
                                        </p:tgtEl>
                                        <p:attrNameLst>
                                          <p:attrName>style.visibility</p:attrName>
                                        </p:attrNameLst>
                                      </p:cBhvr>
                                      <p:to>
                                        <p:strVal val="visible"/>
                                      </p:to>
                                    </p:set>
                                    <p:anim calcmode="lin" valueType="num">
                                      <p:cBhvr additive="base">
                                        <p:cTn id="12" dur="500" fill="hold"/>
                                        <p:tgtEl>
                                          <p:spTgt spid="55303"/>
                                        </p:tgtEl>
                                        <p:attrNameLst>
                                          <p:attrName>ppt_x</p:attrName>
                                        </p:attrNameLst>
                                      </p:cBhvr>
                                      <p:tavLst>
                                        <p:tav tm="0">
                                          <p:val>
                                            <p:strVal val="0-#ppt_w/2"/>
                                          </p:val>
                                        </p:tav>
                                        <p:tav tm="100000">
                                          <p:val>
                                            <p:strVal val="#ppt_x"/>
                                          </p:val>
                                        </p:tav>
                                      </p:tavLst>
                                    </p:anim>
                                    <p:anim calcmode="lin" valueType="num">
                                      <p:cBhvr additive="base">
                                        <p:cTn id="13" dur="500" fill="hold"/>
                                        <p:tgtEl>
                                          <p:spTgt spid="5530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grpId="0" nodeType="clickEffect">
                                  <p:stCondLst>
                                    <p:cond delay="0"/>
                                  </p:stCondLst>
                                  <p:childTnLst>
                                    <p:set>
                                      <p:cBhvr>
                                        <p:cTn id="17" dur="1" fill="hold">
                                          <p:stCondLst>
                                            <p:cond delay="0"/>
                                          </p:stCondLst>
                                        </p:cTn>
                                        <p:tgtEl>
                                          <p:spTgt spid="55298"/>
                                        </p:tgtEl>
                                        <p:attrNameLst>
                                          <p:attrName>style.visibility</p:attrName>
                                        </p:attrNameLst>
                                      </p:cBhvr>
                                      <p:to>
                                        <p:strVal val="visible"/>
                                      </p:to>
                                    </p:set>
                                    <p:animEffect transition="in" filter="barn(outVertical)">
                                      <p:cBhvr>
                                        <p:cTn id="18" dur="500"/>
                                        <p:tgtEl>
                                          <p:spTgt spid="55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p:bldP spid="55302" grpId="0" animBg="1"/>
      <p:bldP spid="5530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29" name="Rectangle 2"/>
          <p:cNvSpPr/>
          <p:nvPr/>
        </p:nvSpPr>
        <p:spPr>
          <a:xfrm>
            <a:off x="1295400" y="1371600"/>
            <a:ext cx="6248400" cy="584200"/>
          </a:xfrm>
          <a:prstGeom prst="rect">
            <a:avLst/>
          </a:prstGeom>
          <a:noFill/>
          <a:ln w="9525">
            <a:noFill/>
          </a:ln>
        </p:spPr>
        <p:txBody>
          <a:bodyPr anchor="t">
            <a:spAutoFit/>
          </a:bodyPr>
          <a:p>
            <a:r>
              <a:rPr lang="en-US" altLang="zh-CN" sz="3200" b="1" dirty="0">
                <a:latin typeface="Times New Roman" panose="02020603050405020304" pitchFamily="18" charset="0"/>
                <a:ea typeface="宋体" panose="02010600030101010101" pitchFamily="2" charset="-122"/>
              </a:rPr>
              <a:t>6</a:t>
            </a:r>
            <a:r>
              <a:rPr lang="zh-CN" altLang="en-US" sz="3200" b="1" dirty="0">
                <a:latin typeface="Times New Roman" panose="02020603050405020304" pitchFamily="18" charset="0"/>
                <a:ea typeface="宋体" panose="02010600030101010101" pitchFamily="2" charset="-122"/>
              </a:rPr>
              <a:t>、</a:t>
            </a:r>
            <a:r>
              <a:rPr lang="zh-CN" altLang="en-US" sz="3200" b="1" dirty="0">
                <a:latin typeface="Times New Roman" panose="02020603050405020304" pitchFamily="18" charset="0"/>
                <a:ea typeface="楷体_GB2312" pitchFamily="49" charset="-122"/>
              </a:rPr>
              <a:t>要当一个民主而又严格的老师</a:t>
            </a:r>
            <a:endParaRPr lang="zh-CN" altLang="en-US" sz="3200" b="1" dirty="0">
              <a:latin typeface="Times New Roman" panose="02020603050405020304" pitchFamily="18" charset="0"/>
              <a:ea typeface="楷体_GB2312" pitchFamily="49" charset="-122"/>
            </a:endParaRPr>
          </a:p>
        </p:txBody>
      </p:sp>
      <p:sp>
        <p:nvSpPr>
          <p:cNvPr id="48130" name="Oval 3"/>
          <p:cNvSpPr/>
          <p:nvPr/>
        </p:nvSpPr>
        <p:spPr>
          <a:xfrm>
            <a:off x="2286000" y="21336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8131" name="Rectangle 4"/>
          <p:cNvSpPr/>
          <p:nvPr/>
        </p:nvSpPr>
        <p:spPr>
          <a:xfrm>
            <a:off x="2895600" y="2057400"/>
            <a:ext cx="2514600" cy="523875"/>
          </a:xfrm>
          <a:prstGeom prst="rect">
            <a:avLst/>
          </a:prstGeom>
          <a:noFill/>
          <a:ln w="9525">
            <a:noFill/>
          </a:ln>
        </p:spPr>
        <p:txBody>
          <a:bodyPr anchor="t">
            <a:spAutoFit/>
          </a:bodyPr>
          <a:p>
            <a:r>
              <a:rPr lang="zh-CN" altLang="en-US" sz="2800" b="1" dirty="0">
                <a:solidFill>
                  <a:srgbClr val="FFFFFF"/>
                </a:solidFill>
                <a:latin typeface="Times New Roman" panose="02020603050405020304" pitchFamily="18" charset="0"/>
                <a:ea typeface="宋体" panose="02010600030101010101" pitchFamily="2" charset="-122"/>
              </a:rPr>
              <a:t>权威式老师</a:t>
            </a:r>
            <a:endParaRPr lang="zh-CN" altLang="en-US" sz="2800" b="1" dirty="0">
              <a:solidFill>
                <a:srgbClr val="FFFFFF"/>
              </a:solidFill>
              <a:latin typeface="Times New Roman" panose="02020603050405020304" pitchFamily="18" charset="0"/>
              <a:ea typeface="宋体" panose="02010600030101010101" pitchFamily="2" charset="-122"/>
            </a:endParaRPr>
          </a:p>
        </p:txBody>
      </p:sp>
      <p:sp>
        <p:nvSpPr>
          <p:cNvPr id="58373" name="Rectangle 5"/>
          <p:cNvSpPr/>
          <p:nvPr/>
        </p:nvSpPr>
        <p:spPr>
          <a:xfrm>
            <a:off x="1371600" y="3581400"/>
            <a:ext cx="6629400" cy="1384300"/>
          </a:xfrm>
          <a:prstGeom prst="rect">
            <a:avLst/>
          </a:prstGeom>
          <a:noFill/>
          <a:ln w="9525">
            <a:noFill/>
          </a:ln>
        </p:spPr>
        <p:txBody>
          <a:bodyPr anchor="t">
            <a:spAutoFit/>
          </a:bodyPr>
          <a:p>
            <a:r>
              <a:rPr lang="en-US" altLang="zh-CN" sz="2600" b="1" i="1" dirty="0">
                <a:solidFill>
                  <a:schemeClr val="bg2"/>
                </a:solidFill>
                <a:latin typeface="Times New Roman" panose="02020603050405020304" pitchFamily="18" charset="0"/>
                <a:ea typeface="宋体" panose="02010600030101010101" pitchFamily="2" charset="-122"/>
              </a:rPr>
              <a:t>        </a:t>
            </a:r>
            <a:r>
              <a:rPr lang="zh-CN" altLang="en-US" sz="2800" b="1" dirty="0">
                <a:solidFill>
                  <a:srgbClr val="FFFF00"/>
                </a:solidFill>
                <a:latin typeface="楷体" panose="02010609060101010101" pitchFamily="49" charset="-122"/>
                <a:ea typeface="楷体" panose="02010609060101010101" pitchFamily="49" charset="-122"/>
              </a:rPr>
              <a:t>关心、爱护、尊重学生，认真工作，融洽的师生关系，有利于提高学习的积极性。</a:t>
            </a:r>
            <a:endParaRPr lang="zh-CN" altLang="en-US" sz="2800" b="1" dirty="0">
              <a:solidFill>
                <a:srgbClr val="FFFF00"/>
              </a:solidFill>
              <a:latin typeface="楷体" panose="02010609060101010101" pitchFamily="49" charset="-122"/>
              <a:ea typeface="楷体" panose="02010609060101010101" pitchFamily="49" charset="-122"/>
            </a:endParaRPr>
          </a:p>
        </p:txBody>
      </p:sp>
      <p:sp>
        <p:nvSpPr>
          <p:cNvPr id="58375" name="Oval 7"/>
          <p:cNvSpPr/>
          <p:nvPr/>
        </p:nvSpPr>
        <p:spPr>
          <a:xfrm>
            <a:off x="2286000" y="28194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58376" name="Rectangle 8"/>
          <p:cNvSpPr/>
          <p:nvPr/>
        </p:nvSpPr>
        <p:spPr>
          <a:xfrm>
            <a:off x="2901950" y="2743200"/>
            <a:ext cx="3575050" cy="523875"/>
          </a:xfrm>
          <a:prstGeom prst="rect">
            <a:avLst/>
          </a:prstGeom>
          <a:noFill/>
          <a:ln w="9525">
            <a:noFill/>
          </a:ln>
        </p:spPr>
        <p:txBody>
          <a:bodyPr anchor="t">
            <a:spAutoFit/>
          </a:bodyPr>
          <a:p>
            <a:r>
              <a:rPr lang="zh-CN" altLang="en-US" sz="2800" b="1" dirty="0">
                <a:solidFill>
                  <a:srgbClr val="FFFFFF"/>
                </a:solidFill>
                <a:latin typeface="Times New Roman" panose="02020603050405020304" pitchFamily="18" charset="0"/>
                <a:ea typeface="宋体" panose="02010600030101010101" pitchFamily="2" charset="-122"/>
              </a:rPr>
              <a:t>民主而严格的教师</a:t>
            </a:r>
            <a:endParaRPr lang="zh-CN" altLang="en-US" sz="2800" b="1" dirty="0">
              <a:solidFill>
                <a:srgbClr val="FFFF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8375"/>
                                        </p:tgtEl>
                                        <p:attrNameLst>
                                          <p:attrName>style.visibility</p:attrName>
                                        </p:attrNameLst>
                                      </p:cBhvr>
                                      <p:to>
                                        <p:strVal val="visible"/>
                                      </p:to>
                                    </p:set>
                                    <p:anim calcmode="lin" valueType="num">
                                      <p:cBhvr additive="base">
                                        <p:cTn id="7" dur="500" fill="hold"/>
                                        <p:tgtEl>
                                          <p:spTgt spid="58375"/>
                                        </p:tgtEl>
                                        <p:attrNameLst>
                                          <p:attrName>ppt_x</p:attrName>
                                        </p:attrNameLst>
                                      </p:cBhvr>
                                      <p:tavLst>
                                        <p:tav tm="0">
                                          <p:val>
                                            <p:strVal val="0-#ppt_w/2"/>
                                          </p:val>
                                        </p:tav>
                                        <p:tav tm="100000">
                                          <p:val>
                                            <p:strVal val="#ppt_x"/>
                                          </p:val>
                                        </p:tav>
                                      </p:tavLst>
                                    </p:anim>
                                    <p:anim calcmode="lin" valueType="num">
                                      <p:cBhvr additive="base">
                                        <p:cTn id="8" dur="500" fill="hold"/>
                                        <p:tgtEl>
                                          <p:spTgt spid="5837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8376"/>
                                        </p:tgtEl>
                                        <p:attrNameLst>
                                          <p:attrName>style.visibility</p:attrName>
                                        </p:attrNameLst>
                                      </p:cBhvr>
                                      <p:to>
                                        <p:strVal val="visible"/>
                                      </p:to>
                                    </p:set>
                                    <p:anim calcmode="lin" valueType="num">
                                      <p:cBhvr additive="base">
                                        <p:cTn id="12" dur="500" fill="hold"/>
                                        <p:tgtEl>
                                          <p:spTgt spid="58376"/>
                                        </p:tgtEl>
                                        <p:attrNameLst>
                                          <p:attrName>ppt_x</p:attrName>
                                        </p:attrNameLst>
                                      </p:cBhvr>
                                      <p:tavLst>
                                        <p:tav tm="0">
                                          <p:val>
                                            <p:strVal val="0-#ppt_w/2"/>
                                          </p:val>
                                        </p:tav>
                                        <p:tav tm="100000">
                                          <p:val>
                                            <p:strVal val="#ppt_x"/>
                                          </p:val>
                                        </p:tav>
                                      </p:tavLst>
                                    </p:anim>
                                    <p:anim calcmode="lin" valueType="num">
                                      <p:cBhvr additive="base">
                                        <p:cTn id="13" dur="500" fill="hold"/>
                                        <p:tgtEl>
                                          <p:spTgt spid="5837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499"/>
                                          </p:stCondLst>
                                        </p:cTn>
                                        <p:tgtEl>
                                          <p:spTgt spid="58373"/>
                                        </p:tgtEl>
                                        <p:attrNameLst>
                                          <p:attrName>style.visibility</p:attrName>
                                        </p:attrNameLst>
                                      </p:cBhvr>
                                      <p:to>
                                        <p:strVal val="visible"/>
                                      </p:to>
                                    </p:set>
                                    <p:anim calcmode="lin" valueType="num">
                                      <p:cBhvr>
                                        <p:cTn id="18" dur="1" fill="hold"/>
                                        <p:tgtEl>
                                          <p:spTgt spid="58373"/>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p:bldP spid="58375" grpId="0" animBg="1"/>
      <p:bldP spid="5837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2"/>
          <p:cNvSpPr/>
          <p:nvPr/>
        </p:nvSpPr>
        <p:spPr>
          <a:xfrm>
            <a:off x="990600" y="3505200"/>
            <a:ext cx="7162800" cy="1384300"/>
          </a:xfrm>
          <a:prstGeom prst="rect">
            <a:avLst/>
          </a:prstGeom>
          <a:noFill/>
          <a:ln w="9525">
            <a:noFill/>
          </a:ln>
        </p:spPr>
        <p:txBody>
          <a:bodyPr anchor="t">
            <a:spAutoFit/>
          </a:bodyPr>
          <a:p>
            <a:r>
              <a:rPr lang="en-US" altLang="zh-CN" sz="2800" b="1" dirty="0">
                <a:solidFill>
                  <a:srgbClr val="FFFF00"/>
                </a:solidFill>
                <a:latin typeface="楷体" panose="02010609060101010101" pitchFamily="49" charset="-122"/>
                <a:ea typeface="楷体" panose="02010609060101010101" pitchFamily="49" charset="-122"/>
              </a:rPr>
              <a:t>   </a:t>
            </a:r>
            <a:r>
              <a:rPr lang="zh-CN" altLang="en-US" sz="2800" b="1" dirty="0">
                <a:solidFill>
                  <a:srgbClr val="FFFF00"/>
                </a:solidFill>
                <a:latin typeface="楷体" panose="02010609060101010101" pitchFamily="49" charset="-122"/>
                <a:ea typeface="楷体" panose="02010609060101010101" pitchFamily="49" charset="-122"/>
              </a:rPr>
              <a:t>有可能暂时得到学生的拥护，随着学生水平的提高，这样的教师威信就会下降，直接影响学生学习他所教学科的积极性。</a:t>
            </a:r>
            <a:endParaRPr lang="zh-CN" altLang="en-US" sz="2800" b="1" dirty="0">
              <a:solidFill>
                <a:srgbClr val="FFFF00"/>
              </a:solidFill>
              <a:latin typeface="楷体" panose="02010609060101010101" pitchFamily="49" charset="-122"/>
              <a:ea typeface="楷体" panose="02010609060101010101" pitchFamily="49" charset="-122"/>
            </a:endParaRPr>
          </a:p>
        </p:txBody>
      </p:sp>
      <p:sp>
        <p:nvSpPr>
          <p:cNvPr id="49154" name="Rectangle 3"/>
          <p:cNvSpPr/>
          <p:nvPr/>
        </p:nvSpPr>
        <p:spPr>
          <a:xfrm>
            <a:off x="914400" y="990600"/>
            <a:ext cx="6934200" cy="584200"/>
          </a:xfrm>
          <a:prstGeom prst="rect">
            <a:avLst/>
          </a:prstGeom>
          <a:noFill/>
          <a:ln w="9525">
            <a:noFill/>
          </a:ln>
        </p:spPr>
        <p:txBody>
          <a:bodyPr anchor="t">
            <a:spAutoFit/>
          </a:bodyPr>
          <a:p>
            <a:r>
              <a:rPr lang="en-US" altLang="zh-CN" sz="3200" b="1" dirty="0">
                <a:latin typeface="Times New Roman" panose="02020603050405020304" pitchFamily="18" charset="0"/>
                <a:ea typeface="宋体" panose="02010600030101010101" pitchFamily="2" charset="-122"/>
              </a:rPr>
              <a:t>6</a:t>
            </a:r>
            <a:r>
              <a:rPr lang="zh-CN" altLang="en-US" sz="3200" b="1" dirty="0">
                <a:latin typeface="Times New Roman" panose="02020603050405020304" pitchFamily="18" charset="0"/>
                <a:ea typeface="宋体" panose="02010600030101010101" pitchFamily="2" charset="-122"/>
              </a:rPr>
              <a:t>、</a:t>
            </a:r>
            <a:r>
              <a:rPr lang="zh-CN" altLang="en-US" sz="3200" b="1" dirty="0">
                <a:latin typeface="Times New Roman" panose="02020603050405020304" pitchFamily="18" charset="0"/>
                <a:ea typeface="楷体_GB2312" pitchFamily="49" charset="-122"/>
              </a:rPr>
              <a:t>要当一个民主而又严格的老师</a:t>
            </a:r>
            <a:endParaRPr lang="zh-CN" altLang="en-US" sz="3200" b="1" dirty="0">
              <a:latin typeface="Times New Roman" panose="02020603050405020304" pitchFamily="18" charset="0"/>
              <a:ea typeface="楷体_GB2312" pitchFamily="49" charset="-122"/>
            </a:endParaRPr>
          </a:p>
        </p:txBody>
      </p:sp>
      <p:sp>
        <p:nvSpPr>
          <p:cNvPr id="49155" name="Oval 4"/>
          <p:cNvSpPr/>
          <p:nvPr/>
        </p:nvSpPr>
        <p:spPr>
          <a:xfrm>
            <a:off x="2438400" y="17526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9156" name="Rectangle 5"/>
          <p:cNvSpPr/>
          <p:nvPr/>
        </p:nvSpPr>
        <p:spPr>
          <a:xfrm>
            <a:off x="2901950" y="1676400"/>
            <a:ext cx="2660650" cy="523875"/>
          </a:xfrm>
          <a:prstGeom prst="rect">
            <a:avLst/>
          </a:prstGeom>
          <a:noFill/>
          <a:ln w="9525">
            <a:noFill/>
          </a:ln>
        </p:spPr>
        <p:txBody>
          <a:bodyPr anchor="t">
            <a:spAutoFit/>
          </a:bodyPr>
          <a:p>
            <a:r>
              <a:rPr lang="zh-CN" altLang="en-US" sz="2800" b="1" dirty="0">
                <a:solidFill>
                  <a:srgbClr val="FFFFFF"/>
                </a:solidFill>
                <a:latin typeface="Times New Roman" panose="02020603050405020304" pitchFamily="18" charset="0"/>
                <a:ea typeface="宋体" panose="02010600030101010101" pitchFamily="2" charset="-122"/>
              </a:rPr>
              <a:t>权威式老师</a:t>
            </a:r>
            <a:endParaRPr lang="zh-CN" altLang="en-US" sz="2800" b="1" dirty="0">
              <a:solidFill>
                <a:srgbClr val="FFFFFF"/>
              </a:solidFill>
              <a:latin typeface="Times New Roman" panose="02020603050405020304" pitchFamily="18" charset="0"/>
              <a:ea typeface="宋体" panose="02010600030101010101" pitchFamily="2" charset="-122"/>
            </a:endParaRPr>
          </a:p>
        </p:txBody>
      </p:sp>
      <p:sp>
        <p:nvSpPr>
          <p:cNvPr id="49157" name="Oval 6"/>
          <p:cNvSpPr/>
          <p:nvPr/>
        </p:nvSpPr>
        <p:spPr>
          <a:xfrm>
            <a:off x="2438400" y="22860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49158" name="Rectangle 7"/>
          <p:cNvSpPr/>
          <p:nvPr/>
        </p:nvSpPr>
        <p:spPr>
          <a:xfrm>
            <a:off x="2901950" y="2209800"/>
            <a:ext cx="3422650" cy="523875"/>
          </a:xfrm>
          <a:prstGeom prst="rect">
            <a:avLst/>
          </a:prstGeom>
          <a:noFill/>
          <a:ln w="9525">
            <a:noFill/>
          </a:ln>
        </p:spPr>
        <p:txBody>
          <a:bodyPr anchor="t">
            <a:spAutoFit/>
          </a:bodyPr>
          <a:p>
            <a:r>
              <a:rPr lang="zh-CN" altLang="en-US" sz="2800" b="1" dirty="0">
                <a:solidFill>
                  <a:srgbClr val="FFFFFF"/>
                </a:solidFill>
                <a:latin typeface="Times New Roman" panose="02020603050405020304" pitchFamily="18" charset="0"/>
                <a:ea typeface="宋体" panose="02010600030101010101" pitchFamily="2" charset="-122"/>
              </a:rPr>
              <a:t>民主而严格的教师</a:t>
            </a:r>
            <a:endParaRPr lang="zh-CN" altLang="en-US" sz="2800" b="1" dirty="0">
              <a:solidFill>
                <a:srgbClr val="FFFFFF"/>
              </a:solidFill>
              <a:latin typeface="Times New Roman" panose="02020603050405020304" pitchFamily="18" charset="0"/>
              <a:ea typeface="宋体" panose="02010600030101010101" pitchFamily="2" charset="-122"/>
            </a:endParaRPr>
          </a:p>
        </p:txBody>
      </p:sp>
      <p:sp>
        <p:nvSpPr>
          <p:cNvPr id="59400" name="Oval 8"/>
          <p:cNvSpPr/>
          <p:nvPr/>
        </p:nvSpPr>
        <p:spPr>
          <a:xfrm>
            <a:off x="2438400" y="2819400"/>
            <a:ext cx="457200" cy="381000"/>
          </a:xfrm>
          <a:prstGeom prst="ellipse">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59401" name="Rectangle 9"/>
          <p:cNvSpPr/>
          <p:nvPr/>
        </p:nvSpPr>
        <p:spPr>
          <a:xfrm>
            <a:off x="2901950" y="2667000"/>
            <a:ext cx="3117850" cy="523875"/>
          </a:xfrm>
          <a:prstGeom prst="rect">
            <a:avLst/>
          </a:prstGeom>
          <a:noFill/>
          <a:ln w="9525">
            <a:noFill/>
          </a:ln>
        </p:spPr>
        <p:txBody>
          <a:bodyPr anchor="t">
            <a:spAutoFit/>
          </a:bodyPr>
          <a:p>
            <a:r>
              <a:rPr lang="zh-CN" altLang="en-US" sz="2800" b="1" dirty="0">
                <a:solidFill>
                  <a:srgbClr val="FFFFFF"/>
                </a:solidFill>
                <a:latin typeface="Times New Roman" panose="02020603050405020304" pitchFamily="18" charset="0"/>
                <a:ea typeface="宋体" panose="02010600030101010101" pitchFamily="2" charset="-122"/>
              </a:rPr>
              <a:t>放任的老师</a:t>
            </a:r>
            <a:endParaRPr lang="zh-CN" altLang="en-US" sz="2800" b="1" dirty="0">
              <a:solidFill>
                <a:srgbClr val="FFFF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9400"/>
                                        </p:tgtEl>
                                        <p:attrNameLst>
                                          <p:attrName>style.visibility</p:attrName>
                                        </p:attrNameLst>
                                      </p:cBhvr>
                                      <p:to>
                                        <p:strVal val="visible"/>
                                      </p:to>
                                    </p:set>
                                    <p:anim calcmode="lin" valueType="num">
                                      <p:cBhvr additive="base">
                                        <p:cTn id="7" dur="500" fill="hold"/>
                                        <p:tgtEl>
                                          <p:spTgt spid="59400"/>
                                        </p:tgtEl>
                                        <p:attrNameLst>
                                          <p:attrName>ppt_x</p:attrName>
                                        </p:attrNameLst>
                                      </p:cBhvr>
                                      <p:tavLst>
                                        <p:tav tm="0">
                                          <p:val>
                                            <p:strVal val="0-#ppt_w/2"/>
                                          </p:val>
                                        </p:tav>
                                        <p:tav tm="100000">
                                          <p:val>
                                            <p:strVal val="#ppt_x"/>
                                          </p:val>
                                        </p:tav>
                                      </p:tavLst>
                                    </p:anim>
                                    <p:anim calcmode="lin" valueType="num">
                                      <p:cBhvr additive="base">
                                        <p:cTn id="8" dur="500" fill="hold"/>
                                        <p:tgtEl>
                                          <p:spTgt spid="5940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59401"/>
                                        </p:tgtEl>
                                        <p:attrNameLst>
                                          <p:attrName>style.visibility</p:attrName>
                                        </p:attrNameLst>
                                      </p:cBhvr>
                                      <p:to>
                                        <p:strVal val="visible"/>
                                      </p:to>
                                    </p:set>
                                    <p:anim calcmode="lin" valueType="num">
                                      <p:cBhvr additive="base">
                                        <p:cTn id="12" dur="500" fill="hold"/>
                                        <p:tgtEl>
                                          <p:spTgt spid="59401"/>
                                        </p:tgtEl>
                                        <p:attrNameLst>
                                          <p:attrName>ppt_x</p:attrName>
                                        </p:attrNameLst>
                                      </p:cBhvr>
                                      <p:tavLst>
                                        <p:tav tm="0">
                                          <p:val>
                                            <p:strVal val="0-#ppt_w/2"/>
                                          </p:val>
                                        </p:tav>
                                        <p:tav tm="100000">
                                          <p:val>
                                            <p:strVal val="#ppt_x"/>
                                          </p:val>
                                        </p:tav>
                                      </p:tavLst>
                                    </p:anim>
                                    <p:anim calcmode="lin" valueType="num">
                                      <p:cBhvr additive="base">
                                        <p:cTn id="13" dur="500" fill="hold"/>
                                        <p:tgtEl>
                                          <p:spTgt spid="5940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9394"/>
                                        </p:tgtEl>
                                        <p:attrNameLst>
                                          <p:attrName>style.visibility</p:attrName>
                                        </p:attrNameLst>
                                      </p:cBhvr>
                                      <p:to>
                                        <p:strVal val="visible"/>
                                      </p:to>
                                    </p:set>
                                    <p:animEffect transition="in" filter="barn(inVertical)">
                                      <p:cBhvr>
                                        <p:cTn id="18" dur="500"/>
                                        <p:tgtEl>
                                          <p:spTgt spid="593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400" grpId="0" animBg="1"/>
      <p:bldP spid="5940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7" name="Rectangle 16"/>
          <p:cNvSpPr/>
          <p:nvPr/>
        </p:nvSpPr>
        <p:spPr>
          <a:xfrm>
            <a:off x="1828800" y="3998913"/>
            <a:ext cx="5715000" cy="519112"/>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6</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要当一个民主而又严格的老师</a:t>
            </a:r>
            <a:endParaRPr lang="zh-CN" altLang="en-US" sz="2800" b="1" dirty="0">
              <a:latin typeface="Times New Roman" panose="02020603050405020304" pitchFamily="18" charset="0"/>
              <a:ea typeface="楷体_GB2312" pitchFamily="49" charset="-122"/>
            </a:endParaRPr>
          </a:p>
        </p:txBody>
      </p:sp>
      <p:sp>
        <p:nvSpPr>
          <p:cNvPr id="50178" name="Rectangle 17"/>
          <p:cNvSpPr/>
          <p:nvPr/>
        </p:nvSpPr>
        <p:spPr>
          <a:xfrm>
            <a:off x="1752600" y="3505200"/>
            <a:ext cx="487680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 5</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要让学生参加学习活动</a:t>
            </a:r>
            <a:endParaRPr lang="zh-CN" altLang="en-US" sz="2800" b="1" dirty="0">
              <a:latin typeface="Times New Roman" panose="02020603050405020304" pitchFamily="18" charset="0"/>
              <a:ea typeface="楷体_GB2312" pitchFamily="49" charset="-122"/>
            </a:endParaRPr>
          </a:p>
        </p:txBody>
      </p:sp>
      <p:sp>
        <p:nvSpPr>
          <p:cNvPr id="50179" name="Rectangle 18"/>
          <p:cNvSpPr/>
          <p:nvPr/>
        </p:nvSpPr>
        <p:spPr>
          <a:xfrm>
            <a:off x="1835150" y="2971800"/>
            <a:ext cx="54038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4</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要认真培养学生的学习兴趣</a:t>
            </a:r>
            <a:endParaRPr lang="zh-CN" altLang="en-US" sz="2800" b="1" dirty="0">
              <a:latin typeface="Times New Roman" panose="02020603050405020304" pitchFamily="18" charset="0"/>
              <a:ea typeface="楷体_GB2312" pitchFamily="49" charset="-122"/>
            </a:endParaRPr>
          </a:p>
        </p:txBody>
      </p:sp>
      <p:sp>
        <p:nvSpPr>
          <p:cNvPr id="50180" name="Rectangle 19"/>
          <p:cNvSpPr/>
          <p:nvPr/>
        </p:nvSpPr>
        <p:spPr>
          <a:xfrm>
            <a:off x="1835150" y="2362200"/>
            <a:ext cx="53276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要培养学生良好的意志品质</a:t>
            </a:r>
            <a:endParaRPr lang="zh-CN" altLang="en-US" sz="2800" b="1" dirty="0">
              <a:latin typeface="Times New Roman" panose="02020603050405020304" pitchFamily="18" charset="0"/>
              <a:ea typeface="楷体_GB2312" pitchFamily="49" charset="-122"/>
            </a:endParaRPr>
          </a:p>
        </p:txBody>
      </p:sp>
      <p:sp>
        <p:nvSpPr>
          <p:cNvPr id="50181" name="Rectangle 20"/>
          <p:cNvSpPr/>
          <p:nvPr/>
        </p:nvSpPr>
        <p:spPr>
          <a:xfrm>
            <a:off x="1835150" y="1828800"/>
            <a:ext cx="464820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要创造使学生成功的机会</a:t>
            </a:r>
            <a:endParaRPr lang="zh-CN" altLang="en-US" sz="2800" b="1" dirty="0">
              <a:latin typeface="Times New Roman" panose="02020603050405020304" pitchFamily="18" charset="0"/>
              <a:ea typeface="楷体_GB2312" pitchFamily="49" charset="-122"/>
            </a:endParaRPr>
          </a:p>
        </p:txBody>
      </p:sp>
      <p:sp>
        <p:nvSpPr>
          <p:cNvPr id="50182" name="Rectangle 21"/>
          <p:cNvSpPr/>
          <p:nvPr/>
        </p:nvSpPr>
        <p:spPr>
          <a:xfrm>
            <a:off x="1447800" y="762000"/>
            <a:ext cx="5791200" cy="549275"/>
          </a:xfrm>
          <a:prstGeom prst="rect">
            <a:avLst/>
          </a:prstGeom>
          <a:noFill/>
          <a:ln w="9525">
            <a:noFill/>
          </a:ln>
        </p:spPr>
        <p:txBody>
          <a:bodyPr anchor="t">
            <a:spAutoFit/>
          </a:bodyPr>
          <a:p>
            <a:r>
              <a:rPr lang="en-US" altLang="zh-CN" sz="3000" b="1" dirty="0">
                <a:latin typeface="Times New Roman" panose="02020603050405020304" pitchFamily="18" charset="0"/>
                <a:ea typeface="宋体" panose="02010600030101010101" pitchFamily="2" charset="-122"/>
              </a:rPr>
              <a:t>(</a:t>
            </a:r>
            <a:r>
              <a:rPr lang="zh-CN" altLang="en-US" sz="3000" b="1" dirty="0">
                <a:latin typeface="Times New Roman" panose="02020603050405020304" pitchFamily="18" charset="0"/>
                <a:ea typeface="宋体" panose="02010600030101010101" pitchFamily="2" charset="-122"/>
              </a:rPr>
              <a:t>二</a:t>
            </a:r>
            <a:r>
              <a:rPr lang="en-US" altLang="zh-CN" sz="3000" b="1" dirty="0">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要调动起学生学习的积极性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50183" name="Rectangle 22"/>
          <p:cNvSpPr/>
          <p:nvPr/>
        </p:nvSpPr>
        <p:spPr>
          <a:xfrm>
            <a:off x="1835150" y="1295400"/>
            <a:ext cx="5251450"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楷体_GB2312" pitchFamily="49" charset="-122"/>
              </a:rPr>
              <a:t>要提高学生学习的动机水平</a:t>
            </a:r>
            <a:endParaRPr lang="zh-CN" altLang="en-US" sz="2800" b="1" dirty="0">
              <a:latin typeface="Times New Roman" panose="02020603050405020304" pitchFamily="18" charset="0"/>
              <a:ea typeface="楷体_GB2312" pitchFamily="49"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p:nvPr/>
        </p:nvSpPr>
        <p:spPr>
          <a:xfrm>
            <a:off x="744538" y="1219200"/>
            <a:ext cx="7194550" cy="706438"/>
          </a:xfrm>
          <a:prstGeom prst="rect">
            <a:avLst/>
          </a:prstGeom>
          <a:noFill/>
          <a:ln w="9525">
            <a:noFill/>
          </a:ln>
        </p:spPr>
        <p:txBody>
          <a:bodyPr wrap="square" anchor="t">
            <a:spAutoFit/>
          </a:bodyPr>
          <a:p>
            <a:r>
              <a:rPr lang="en-US" altLang="zh-CN" sz="4000" b="1" dirty="0">
                <a:solidFill>
                  <a:srgbClr val="FFFFFF"/>
                </a:solidFill>
                <a:latin typeface="Times New Roman" panose="02020603050405020304" pitchFamily="18" charset="0"/>
                <a:ea typeface="宋体" panose="02010600030101010101" pitchFamily="2" charset="-122"/>
              </a:rPr>
              <a:t>(</a:t>
            </a:r>
            <a:r>
              <a:rPr lang="zh-CN" altLang="en-US" sz="4000" b="1" dirty="0">
                <a:solidFill>
                  <a:srgbClr val="FFFFFF"/>
                </a:solidFill>
                <a:latin typeface="Times New Roman" panose="02020603050405020304" pitchFamily="18" charset="0"/>
                <a:ea typeface="宋体" panose="02010600030101010101" pitchFamily="2" charset="-122"/>
              </a:rPr>
              <a:t>三</a:t>
            </a:r>
            <a:r>
              <a:rPr lang="en-US" altLang="zh-CN" sz="4000" b="1" dirty="0">
                <a:solidFill>
                  <a:srgbClr val="FFFFFF"/>
                </a:solidFill>
                <a:latin typeface="Times New Roman" panose="02020603050405020304" pitchFamily="18" charset="0"/>
                <a:ea typeface="宋体" panose="02010600030101010101" pitchFamily="2" charset="-122"/>
              </a:rPr>
              <a:t>)</a:t>
            </a:r>
            <a:r>
              <a:rPr lang="zh-CN" altLang="en-US" sz="3600" b="1" dirty="0">
                <a:solidFill>
                  <a:srgbClr val="FFFFFF"/>
                </a:solidFill>
                <a:latin typeface="Times New Roman" panose="02020603050405020304" pitchFamily="18" charset="0"/>
                <a:ea typeface="宋体" panose="02010600030101010101" pitchFamily="2" charset="-122"/>
              </a:rPr>
              <a:t>要加强学生学习的科学性</a:t>
            </a:r>
            <a:endParaRPr lang="zh-CN" altLang="en-US" sz="3600" b="1" dirty="0">
              <a:solidFill>
                <a:srgbClr val="FFFFFF"/>
              </a:solidFill>
              <a:latin typeface="Times New Roman" panose="02020603050405020304" pitchFamily="18" charset="0"/>
              <a:ea typeface="宋体" panose="02010600030101010101" pitchFamily="2" charset="-122"/>
            </a:endParaRPr>
          </a:p>
        </p:txBody>
      </p:sp>
      <p:sp>
        <p:nvSpPr>
          <p:cNvPr id="23555" name="Rectangle 3"/>
          <p:cNvSpPr/>
          <p:nvPr/>
        </p:nvSpPr>
        <p:spPr>
          <a:xfrm>
            <a:off x="1736725" y="1925638"/>
            <a:ext cx="5689600" cy="582612"/>
          </a:xfrm>
          <a:prstGeom prst="rect">
            <a:avLst/>
          </a:prstGeom>
          <a:noFill/>
          <a:ln w="9525">
            <a:noFill/>
          </a:ln>
        </p:spPr>
        <p:txBody>
          <a:bodyPr wrap="square" anchor="t">
            <a:spAutoFit/>
          </a:bodyPr>
          <a:p>
            <a:r>
              <a:rPr lang="en-US" altLang="zh-CN" sz="2600" b="1" i="1" dirty="0">
                <a:solidFill>
                  <a:schemeClr val="bg2"/>
                </a:solidFill>
                <a:latin typeface="Times New Roman" panose="02020603050405020304" pitchFamily="18" charset="0"/>
                <a:ea typeface="宋体" panose="02010600030101010101" pitchFamily="2" charset="-122"/>
              </a:rPr>
              <a:t> </a:t>
            </a:r>
            <a:r>
              <a:rPr lang="zh-CN" altLang="en-US" sz="3200" b="1" dirty="0">
                <a:solidFill>
                  <a:schemeClr val="bg2"/>
                </a:solidFill>
                <a:latin typeface="楷体" panose="02010609060101010101" pitchFamily="49" charset="-122"/>
                <a:ea typeface="楷体" panose="02010609060101010101" pitchFamily="49" charset="-122"/>
              </a:rPr>
              <a:t>开展对学生学习的四级指导：</a:t>
            </a:r>
            <a:endParaRPr lang="zh-CN" altLang="en-US" sz="3200" b="1" dirty="0">
              <a:solidFill>
                <a:schemeClr val="bg2"/>
              </a:solidFill>
              <a:latin typeface="楷体" panose="02010609060101010101" pitchFamily="49" charset="-122"/>
              <a:ea typeface="楷体" panose="02010609060101010101" pitchFamily="49" charset="-122"/>
            </a:endParaRPr>
          </a:p>
        </p:txBody>
      </p:sp>
      <p:sp>
        <p:nvSpPr>
          <p:cNvPr id="23556" name="Rectangle 4"/>
          <p:cNvSpPr/>
          <p:nvPr/>
        </p:nvSpPr>
        <p:spPr>
          <a:xfrm>
            <a:off x="1828800" y="2590800"/>
            <a:ext cx="2581275" cy="584200"/>
          </a:xfrm>
          <a:prstGeom prst="rect">
            <a:avLst/>
          </a:prstGeom>
          <a:noFill/>
          <a:ln w="9525">
            <a:noFill/>
          </a:ln>
        </p:spPr>
        <p:txBody>
          <a:bodyPr wrap="square" anchor="t">
            <a:spAutoFit/>
          </a:bodyPr>
          <a:p>
            <a:r>
              <a:rPr lang="en-US" altLang="zh-CN" sz="3200" b="1" dirty="0">
                <a:latin typeface="Times New Roman" panose="02020603050405020304" pitchFamily="18" charset="0"/>
                <a:ea typeface="宋体" panose="02010600030101010101" pitchFamily="2" charset="-122"/>
              </a:rPr>
              <a:t>1</a:t>
            </a:r>
            <a:r>
              <a:rPr lang="zh-CN" altLang="en-US" sz="3200" b="1" dirty="0">
                <a:latin typeface="Times New Roman" panose="02020603050405020304" pitchFamily="18" charset="0"/>
                <a:ea typeface="宋体" panose="02010600030101010101" pitchFamily="2" charset="-122"/>
              </a:rPr>
              <a:t>、校级指导</a:t>
            </a:r>
            <a:endParaRPr lang="zh-CN" altLang="en-US" sz="3200" b="1" dirty="0">
              <a:latin typeface="Times New Roman" panose="02020603050405020304" pitchFamily="18" charset="0"/>
              <a:ea typeface="宋体" panose="02010600030101010101" pitchFamily="2" charset="-122"/>
            </a:endParaRPr>
          </a:p>
        </p:txBody>
      </p:sp>
      <p:sp>
        <p:nvSpPr>
          <p:cNvPr id="23557" name="Rectangle 5"/>
          <p:cNvSpPr/>
          <p:nvPr/>
        </p:nvSpPr>
        <p:spPr>
          <a:xfrm>
            <a:off x="2209800" y="3276600"/>
            <a:ext cx="5842000" cy="584200"/>
          </a:xfrm>
          <a:prstGeom prst="rect">
            <a:avLst/>
          </a:prstGeom>
          <a:noFill/>
          <a:ln w="9525">
            <a:noFill/>
          </a:ln>
        </p:spPr>
        <p:txBody>
          <a:bodyPr wrap="square" anchor="t">
            <a:spAutoFit/>
          </a:bodyPr>
          <a:p>
            <a:r>
              <a:rPr lang="en-US" altLang="zh-CN" sz="2600" b="1" i="1" dirty="0">
                <a:solidFill>
                  <a:schemeClr val="bg2"/>
                </a:solidFill>
                <a:latin typeface="Times New Roman" panose="02020603050405020304" pitchFamily="18" charset="0"/>
                <a:ea typeface="宋体" panose="02010600030101010101" pitchFamily="2" charset="-122"/>
              </a:rPr>
              <a:t> </a:t>
            </a:r>
            <a:r>
              <a:rPr lang="zh-CN" altLang="en-US" sz="3200" b="1" dirty="0">
                <a:solidFill>
                  <a:schemeClr val="bg2"/>
                </a:solidFill>
                <a:latin typeface="Times New Roman" panose="02020603050405020304" pitchFamily="18" charset="0"/>
                <a:ea typeface="宋体" panose="02010600030101010101" pitchFamily="2" charset="-122"/>
              </a:rPr>
              <a:t>在高一和初一开设学习指导课。</a:t>
            </a:r>
            <a:endParaRPr lang="zh-CN" altLang="en-US" sz="3200" b="1" dirty="0">
              <a:solidFill>
                <a:schemeClr val="bg2"/>
              </a:solidFill>
              <a:latin typeface="Times New Roman" panose="02020603050405020304" pitchFamily="18" charset="0"/>
              <a:ea typeface="宋体" panose="02010600030101010101" pitchFamily="2" charset="-122"/>
            </a:endParaRPr>
          </a:p>
        </p:txBody>
      </p:sp>
      <p:sp>
        <p:nvSpPr>
          <p:cNvPr id="23558" name="Rectangle 6"/>
          <p:cNvSpPr/>
          <p:nvPr/>
        </p:nvSpPr>
        <p:spPr>
          <a:xfrm>
            <a:off x="2446338" y="4067175"/>
            <a:ext cx="3827462" cy="584200"/>
          </a:xfrm>
          <a:prstGeom prst="rect">
            <a:avLst/>
          </a:prstGeom>
          <a:noFill/>
          <a:ln w="9525">
            <a:noFill/>
          </a:ln>
        </p:spPr>
        <p:txBody>
          <a:bodyPr wrap="square" anchor="t">
            <a:spAutoFit/>
          </a:bodyPr>
          <a:p>
            <a:r>
              <a:rPr lang="zh-CN" altLang="en-US" sz="3200" b="1" dirty="0">
                <a:latin typeface="Times New Roman" panose="02020603050405020304" pitchFamily="18" charset="0"/>
                <a:ea typeface="宋体" panose="02010600030101010101" pitchFamily="2" charset="-122"/>
              </a:rPr>
              <a:t>课是怎么开起来的？</a:t>
            </a:r>
            <a:endParaRPr lang="zh-CN" altLang="en-US" sz="3200" b="1" dirty="0">
              <a:latin typeface="Times New Roman" panose="02020603050405020304" pitchFamily="18" charset="0"/>
              <a:ea typeface="宋体" panose="02010600030101010101" pitchFamily="2" charset="-122"/>
            </a:endParaRPr>
          </a:p>
        </p:txBody>
      </p:sp>
      <p:sp>
        <p:nvSpPr>
          <p:cNvPr id="23566" name="AutoShape 14"/>
          <p:cNvSpPr>
            <a:spLocks noChangeArrowheads="1"/>
          </p:cNvSpPr>
          <p:nvPr/>
        </p:nvSpPr>
        <p:spPr bwMode="auto">
          <a:xfrm>
            <a:off x="1905000" y="4067175"/>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555"/>
                                        </p:tgtEl>
                                        <p:attrNameLst>
                                          <p:attrName>style.visibility</p:attrName>
                                        </p:attrNameLst>
                                      </p:cBhvr>
                                      <p:to>
                                        <p:strVal val="visible"/>
                                      </p:to>
                                    </p:set>
                                    <p:animEffect transition="in" filter="dissolve">
                                      <p:cBhvr>
                                        <p:cTn id="12" dur="500"/>
                                        <p:tgtEl>
                                          <p:spTgt spid="2355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23556"/>
                                        </p:tgtEl>
                                        <p:attrNameLst>
                                          <p:attrName>style.visibility</p:attrName>
                                        </p:attrNameLst>
                                      </p:cBhvr>
                                      <p:to>
                                        <p:strVal val="visible"/>
                                      </p:to>
                                    </p:set>
                                    <p:animEffect transition="in" filter="blinds(vertical)">
                                      <p:cBhvr>
                                        <p:cTn id="17" dur="500"/>
                                        <p:tgtEl>
                                          <p:spTgt spid="2355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57"/>
                                        </p:tgtEl>
                                        <p:attrNameLst>
                                          <p:attrName>style.visibility</p:attrName>
                                        </p:attrNameLst>
                                      </p:cBhvr>
                                      <p:to>
                                        <p:strVal val="visible"/>
                                      </p:to>
                                    </p:set>
                                    <p:animEffect transition="in" filter="box(in)">
                                      <p:cBhvr>
                                        <p:cTn id="22" dur="500"/>
                                        <p:tgtEl>
                                          <p:spTgt spid="2355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3566"/>
                                        </p:tgtEl>
                                        <p:attrNameLst>
                                          <p:attrName>style.visibility</p:attrName>
                                        </p:attrNameLst>
                                      </p:cBhvr>
                                      <p:to>
                                        <p:strVal val="visible"/>
                                      </p:to>
                                    </p:set>
                                    <p:anim calcmode="lin" valueType="num">
                                      <p:cBhvr additive="base">
                                        <p:cTn id="27" dur="500" fill="hold"/>
                                        <p:tgtEl>
                                          <p:spTgt spid="23566"/>
                                        </p:tgtEl>
                                        <p:attrNameLst>
                                          <p:attrName>ppt_x</p:attrName>
                                        </p:attrNameLst>
                                      </p:cBhvr>
                                      <p:tavLst>
                                        <p:tav tm="0">
                                          <p:val>
                                            <p:strVal val="0-#ppt_w/2"/>
                                          </p:val>
                                        </p:tav>
                                        <p:tav tm="100000">
                                          <p:val>
                                            <p:strVal val="#ppt_x"/>
                                          </p:val>
                                        </p:tav>
                                      </p:tavLst>
                                    </p:anim>
                                    <p:anim calcmode="lin" valueType="num">
                                      <p:cBhvr additive="base">
                                        <p:cTn id="28" dur="500" fill="hold"/>
                                        <p:tgtEl>
                                          <p:spTgt spid="23566"/>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23558"/>
                                        </p:tgtEl>
                                        <p:attrNameLst>
                                          <p:attrName>style.visibility</p:attrName>
                                        </p:attrNameLst>
                                      </p:cBhvr>
                                      <p:to>
                                        <p:strVal val="visible"/>
                                      </p:to>
                                    </p:set>
                                    <p:animEffect transition="in" filter="dissolve">
                                      <p:cBhvr>
                                        <p:cTn id="32" dur="500"/>
                                        <p:tgtEl>
                                          <p:spTgt spid="235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5" grpId="0"/>
      <p:bldP spid="23556" grpId="0"/>
      <p:bldP spid="23557" grpId="0"/>
      <p:bldP spid="2355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p:nvPr/>
        </p:nvSpPr>
        <p:spPr>
          <a:xfrm>
            <a:off x="2403475" y="2195513"/>
            <a:ext cx="3511550" cy="488950"/>
          </a:xfrm>
          <a:prstGeom prst="rect">
            <a:avLst/>
          </a:prstGeom>
          <a:noFill/>
          <a:ln w="9525">
            <a:noFill/>
          </a:ln>
        </p:spPr>
        <p:txBody>
          <a:bodyPr wrap="none" anchor="t">
            <a:spAutoFit/>
          </a:bodyPr>
          <a:p>
            <a:r>
              <a:rPr lang="zh-CN" altLang="en-US" sz="2600" b="1" dirty="0">
                <a:latin typeface="Times New Roman" panose="02020603050405020304" pitchFamily="18" charset="0"/>
                <a:ea typeface="宋体" panose="02010600030101010101" pitchFamily="2" charset="-122"/>
              </a:rPr>
              <a:t>教材的编写和主要内容</a:t>
            </a:r>
            <a:endParaRPr lang="zh-CN" altLang="en-US" sz="2600" b="1" dirty="0">
              <a:latin typeface="Times New Roman" panose="02020603050405020304" pitchFamily="18" charset="0"/>
              <a:ea typeface="宋体" panose="02010600030101010101" pitchFamily="2" charset="-122"/>
            </a:endParaRPr>
          </a:p>
        </p:txBody>
      </p:sp>
      <p:sp>
        <p:nvSpPr>
          <p:cNvPr id="52226" name="Rectangle 9"/>
          <p:cNvSpPr/>
          <p:nvPr/>
        </p:nvSpPr>
        <p:spPr>
          <a:xfrm>
            <a:off x="1195388" y="593725"/>
            <a:ext cx="5029200" cy="549275"/>
          </a:xfrm>
          <a:prstGeom prst="rect">
            <a:avLst/>
          </a:prstGeom>
          <a:noFill/>
          <a:ln w="9525">
            <a:noFill/>
          </a:ln>
        </p:spPr>
        <p:txBody>
          <a:bodyPr wrap="none"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三</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要加强学生学习的科学性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52227" name="Rectangle 11"/>
          <p:cNvSpPr/>
          <p:nvPr/>
        </p:nvSpPr>
        <p:spPr>
          <a:xfrm>
            <a:off x="1814513" y="1143000"/>
            <a:ext cx="2909887"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、校级指导</a:t>
            </a:r>
            <a:endParaRPr lang="zh-CN" altLang="en-US" sz="2800" b="1" dirty="0">
              <a:latin typeface="Times New Roman" panose="02020603050405020304" pitchFamily="18" charset="0"/>
              <a:ea typeface="宋体" panose="02010600030101010101" pitchFamily="2" charset="-122"/>
            </a:endParaRPr>
          </a:p>
        </p:txBody>
      </p:sp>
      <p:sp>
        <p:nvSpPr>
          <p:cNvPr id="52228" name="Rectangle 13"/>
          <p:cNvSpPr/>
          <p:nvPr/>
        </p:nvSpPr>
        <p:spPr>
          <a:xfrm>
            <a:off x="2438400" y="1600200"/>
            <a:ext cx="3475038" cy="488950"/>
          </a:xfrm>
          <a:prstGeom prst="rect">
            <a:avLst/>
          </a:prstGeom>
          <a:noFill/>
          <a:ln w="9525">
            <a:noFill/>
          </a:ln>
        </p:spPr>
        <p:txBody>
          <a:bodyPr anchor="t">
            <a:spAutoFit/>
          </a:bodyPr>
          <a:p>
            <a:r>
              <a:rPr lang="zh-CN" altLang="en-US" sz="2600" b="1" dirty="0">
                <a:latin typeface="Times New Roman" panose="02020603050405020304" pitchFamily="18" charset="0"/>
                <a:ea typeface="宋体" panose="02010600030101010101" pitchFamily="2" charset="-122"/>
              </a:rPr>
              <a:t>课是怎么开起来的？</a:t>
            </a:r>
            <a:endParaRPr lang="zh-CN" altLang="en-US" sz="2600" b="1" dirty="0">
              <a:latin typeface="Times New Roman" panose="02020603050405020304" pitchFamily="18" charset="0"/>
              <a:ea typeface="宋体" panose="02010600030101010101" pitchFamily="2" charset="-122"/>
            </a:endParaRPr>
          </a:p>
        </p:txBody>
      </p:sp>
      <p:sp>
        <p:nvSpPr>
          <p:cNvPr id="39950" name="AutoShape 14"/>
          <p:cNvSpPr>
            <a:spLocks noChangeArrowheads="1"/>
          </p:cNvSpPr>
          <p:nvPr/>
        </p:nvSpPr>
        <p:spPr bwMode="auto">
          <a:xfrm>
            <a:off x="2133600" y="164465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39951" name="AutoShape 15"/>
          <p:cNvSpPr>
            <a:spLocks noChangeArrowheads="1"/>
          </p:cNvSpPr>
          <p:nvPr/>
        </p:nvSpPr>
        <p:spPr bwMode="auto">
          <a:xfrm>
            <a:off x="2133600" y="2195513"/>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39952" name="Rectangle 16"/>
          <p:cNvSpPr/>
          <p:nvPr/>
        </p:nvSpPr>
        <p:spPr>
          <a:xfrm>
            <a:off x="2670175" y="2749550"/>
            <a:ext cx="2117725" cy="477838"/>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上高中的准备</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39953" name="Rectangle 17"/>
          <p:cNvSpPr/>
          <p:nvPr/>
        </p:nvSpPr>
        <p:spPr>
          <a:xfrm>
            <a:off x="2670175" y="3230563"/>
            <a:ext cx="2736850"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怎样正确对侍预习</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39954" name="Rectangle 18"/>
          <p:cNvSpPr/>
          <p:nvPr/>
        </p:nvSpPr>
        <p:spPr>
          <a:xfrm>
            <a:off x="2670175" y="3732213"/>
            <a:ext cx="3729038" cy="477837"/>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怎样提高课堂的学习效率</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39955" name="Rectangle 19"/>
          <p:cNvSpPr/>
          <p:nvPr/>
        </p:nvSpPr>
        <p:spPr>
          <a:xfrm>
            <a:off x="2670175" y="4251325"/>
            <a:ext cx="2439988" cy="477838"/>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要重视课后复习</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39958" name="Rectangle 22"/>
          <p:cNvSpPr/>
          <p:nvPr/>
        </p:nvSpPr>
        <p:spPr>
          <a:xfrm>
            <a:off x="2667000" y="4724400"/>
            <a:ext cx="2762250" cy="477838"/>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提高做作业的质量</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39959" name="Rectangle 23"/>
          <p:cNvSpPr/>
          <p:nvPr/>
        </p:nvSpPr>
        <p:spPr>
          <a:xfrm>
            <a:off x="2667000" y="5187950"/>
            <a:ext cx="2736850"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如何进行系统复习</a:t>
            </a:r>
            <a:endParaRPr lang="zh-CN" altLang="en-US" sz="2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9951"/>
                                        </p:tgtEl>
                                        <p:attrNameLst>
                                          <p:attrName>style.visibility</p:attrName>
                                        </p:attrNameLst>
                                      </p:cBhvr>
                                      <p:to>
                                        <p:strVal val="visible"/>
                                      </p:to>
                                    </p:set>
                                    <p:anim calcmode="lin" valueType="num">
                                      <p:cBhvr additive="base">
                                        <p:cTn id="7" dur="500" fill="hold"/>
                                        <p:tgtEl>
                                          <p:spTgt spid="39951"/>
                                        </p:tgtEl>
                                        <p:attrNameLst>
                                          <p:attrName>ppt_x</p:attrName>
                                        </p:attrNameLst>
                                      </p:cBhvr>
                                      <p:tavLst>
                                        <p:tav tm="0">
                                          <p:val>
                                            <p:strVal val="0-#ppt_w/2"/>
                                          </p:val>
                                        </p:tav>
                                        <p:tav tm="100000">
                                          <p:val>
                                            <p:strVal val="#ppt_x"/>
                                          </p:val>
                                        </p:tav>
                                      </p:tavLst>
                                    </p:anim>
                                    <p:anim calcmode="lin" valueType="num">
                                      <p:cBhvr additive="base">
                                        <p:cTn id="8" dur="500" fill="hold"/>
                                        <p:tgtEl>
                                          <p:spTgt spid="3995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dissolve">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9952"/>
                                        </p:tgtEl>
                                        <p:attrNameLst>
                                          <p:attrName>style.visibility</p:attrName>
                                        </p:attrNameLst>
                                      </p:cBhvr>
                                      <p:to>
                                        <p:strVal val="visible"/>
                                      </p:to>
                                    </p:set>
                                    <p:animEffect transition="in" filter="checkerboard(across)">
                                      <p:cBhvr>
                                        <p:cTn id="17" dur="500"/>
                                        <p:tgtEl>
                                          <p:spTgt spid="3995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9953"/>
                                        </p:tgtEl>
                                        <p:attrNameLst>
                                          <p:attrName>style.visibility</p:attrName>
                                        </p:attrNameLst>
                                      </p:cBhvr>
                                      <p:to>
                                        <p:strVal val="visible"/>
                                      </p:to>
                                    </p:set>
                                    <p:animEffect transition="in" filter="checkerboard(across)">
                                      <p:cBhvr>
                                        <p:cTn id="22" dur="500"/>
                                        <p:tgtEl>
                                          <p:spTgt spid="3995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9954"/>
                                        </p:tgtEl>
                                        <p:attrNameLst>
                                          <p:attrName>style.visibility</p:attrName>
                                        </p:attrNameLst>
                                      </p:cBhvr>
                                      <p:to>
                                        <p:strVal val="visible"/>
                                      </p:to>
                                    </p:set>
                                    <p:animEffect transition="in" filter="checkerboard(across)">
                                      <p:cBhvr>
                                        <p:cTn id="27" dur="500"/>
                                        <p:tgtEl>
                                          <p:spTgt spid="3995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9955"/>
                                        </p:tgtEl>
                                        <p:attrNameLst>
                                          <p:attrName>style.visibility</p:attrName>
                                        </p:attrNameLst>
                                      </p:cBhvr>
                                      <p:to>
                                        <p:strVal val="visible"/>
                                      </p:to>
                                    </p:set>
                                    <p:animEffect transition="in" filter="checkerboard(across)">
                                      <p:cBhvr>
                                        <p:cTn id="32" dur="500"/>
                                        <p:tgtEl>
                                          <p:spTgt spid="3995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5" fill="hold" grpId="0" nodeType="clickEffect">
                                  <p:stCondLst>
                                    <p:cond delay="0"/>
                                  </p:stCondLst>
                                  <p:childTnLst>
                                    <p:set>
                                      <p:cBhvr>
                                        <p:cTn id="36" dur="1" fill="hold">
                                          <p:stCondLst>
                                            <p:cond delay="0"/>
                                          </p:stCondLst>
                                        </p:cTn>
                                        <p:tgtEl>
                                          <p:spTgt spid="39958"/>
                                        </p:tgtEl>
                                        <p:attrNameLst>
                                          <p:attrName>style.visibility</p:attrName>
                                        </p:attrNameLst>
                                      </p:cBhvr>
                                      <p:to>
                                        <p:strVal val="visible"/>
                                      </p:to>
                                    </p:set>
                                    <p:animEffect transition="in" filter="checkerboard(down)">
                                      <p:cBhvr>
                                        <p:cTn id="37" dur="500"/>
                                        <p:tgtEl>
                                          <p:spTgt spid="39958"/>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5" fill="hold" grpId="0" nodeType="clickEffect">
                                  <p:stCondLst>
                                    <p:cond delay="0"/>
                                  </p:stCondLst>
                                  <p:childTnLst>
                                    <p:set>
                                      <p:cBhvr>
                                        <p:cTn id="41" dur="1" fill="hold">
                                          <p:stCondLst>
                                            <p:cond delay="0"/>
                                          </p:stCondLst>
                                        </p:cTn>
                                        <p:tgtEl>
                                          <p:spTgt spid="39959"/>
                                        </p:tgtEl>
                                        <p:attrNameLst>
                                          <p:attrName>style.visibility</p:attrName>
                                        </p:attrNameLst>
                                      </p:cBhvr>
                                      <p:to>
                                        <p:strVal val="visible"/>
                                      </p:to>
                                    </p:set>
                                    <p:animEffect transition="in" filter="checkerboard(down)">
                                      <p:cBhvr>
                                        <p:cTn id="42" dur="500"/>
                                        <p:tgtEl>
                                          <p:spTgt spid="399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P spid="39952" grpId="0"/>
      <p:bldP spid="39953" grpId="0"/>
      <p:bldP spid="39954" grpId="0"/>
      <p:bldP spid="39955" grpId="0"/>
      <p:bldP spid="39958" grpId="0"/>
      <p:bldP spid="3995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6" name="Rectangle 6"/>
          <p:cNvSpPr/>
          <p:nvPr/>
        </p:nvSpPr>
        <p:spPr>
          <a:xfrm>
            <a:off x="2895600" y="2667000"/>
            <a:ext cx="2101850"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如何对待考试</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40967" name="Rectangle 7"/>
          <p:cNvSpPr/>
          <p:nvPr/>
        </p:nvSpPr>
        <p:spPr>
          <a:xfrm>
            <a:off x="2895600" y="3144838"/>
            <a:ext cx="3084513" cy="477837"/>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要加强学习的计划性</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53251" name="Rectangle 29"/>
          <p:cNvSpPr/>
          <p:nvPr/>
        </p:nvSpPr>
        <p:spPr>
          <a:xfrm>
            <a:off x="2403475" y="2195513"/>
            <a:ext cx="3511550" cy="488950"/>
          </a:xfrm>
          <a:prstGeom prst="rect">
            <a:avLst/>
          </a:prstGeom>
          <a:noFill/>
          <a:ln w="9525">
            <a:noFill/>
          </a:ln>
        </p:spPr>
        <p:txBody>
          <a:bodyPr wrap="none" anchor="t">
            <a:spAutoFit/>
          </a:bodyPr>
          <a:p>
            <a:r>
              <a:rPr lang="zh-CN" altLang="en-US" sz="2600" b="1" i="1" dirty="0">
                <a:latin typeface="Times New Roman" panose="02020603050405020304" pitchFamily="18" charset="0"/>
                <a:ea typeface="宋体" panose="02010600030101010101" pitchFamily="2" charset="-122"/>
              </a:rPr>
              <a:t>教材的编写和主要内容</a:t>
            </a:r>
            <a:endParaRPr lang="zh-CN" altLang="en-US" sz="2600" b="1" i="1" dirty="0">
              <a:latin typeface="Times New Roman" panose="02020603050405020304" pitchFamily="18" charset="0"/>
              <a:ea typeface="宋体" panose="02010600030101010101" pitchFamily="2" charset="-122"/>
            </a:endParaRPr>
          </a:p>
        </p:txBody>
      </p:sp>
      <p:sp>
        <p:nvSpPr>
          <p:cNvPr id="53252" name="Rectangle 30"/>
          <p:cNvSpPr/>
          <p:nvPr/>
        </p:nvSpPr>
        <p:spPr>
          <a:xfrm>
            <a:off x="1195388" y="593725"/>
            <a:ext cx="5029200" cy="549275"/>
          </a:xfrm>
          <a:prstGeom prst="rect">
            <a:avLst/>
          </a:prstGeom>
          <a:noFill/>
          <a:ln w="9525">
            <a:noFill/>
          </a:ln>
        </p:spPr>
        <p:txBody>
          <a:bodyPr wrap="none"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三</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要加强学生学习的科学性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53253" name="Rectangle 31"/>
          <p:cNvSpPr/>
          <p:nvPr/>
        </p:nvSpPr>
        <p:spPr>
          <a:xfrm>
            <a:off x="1814513" y="1143000"/>
            <a:ext cx="2147887" cy="519113"/>
          </a:xfrm>
          <a:prstGeom prst="rect">
            <a:avLst/>
          </a:prstGeom>
          <a:noFill/>
          <a:ln w="9525">
            <a:noFill/>
          </a:ln>
        </p:spPr>
        <p:txBody>
          <a:bodyPr wrap="none"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、校级指导</a:t>
            </a:r>
            <a:endParaRPr lang="zh-CN" altLang="en-US" sz="2800" b="1" dirty="0">
              <a:latin typeface="Times New Roman" panose="02020603050405020304" pitchFamily="18" charset="0"/>
              <a:ea typeface="宋体" panose="02010600030101010101" pitchFamily="2" charset="-122"/>
            </a:endParaRPr>
          </a:p>
        </p:txBody>
      </p:sp>
      <p:sp>
        <p:nvSpPr>
          <p:cNvPr id="53254" name="Rectangle 32"/>
          <p:cNvSpPr/>
          <p:nvPr/>
        </p:nvSpPr>
        <p:spPr>
          <a:xfrm>
            <a:off x="2403475" y="1630363"/>
            <a:ext cx="3178175" cy="488950"/>
          </a:xfrm>
          <a:prstGeom prst="rect">
            <a:avLst/>
          </a:prstGeom>
          <a:noFill/>
          <a:ln w="9525">
            <a:noFill/>
          </a:ln>
        </p:spPr>
        <p:txBody>
          <a:bodyPr wrap="none" anchor="t">
            <a:spAutoFit/>
          </a:bodyPr>
          <a:p>
            <a:r>
              <a:rPr lang="zh-CN" altLang="en-US" sz="2600" b="1" i="1" dirty="0">
                <a:latin typeface="Times New Roman" panose="02020603050405020304" pitchFamily="18" charset="0"/>
                <a:ea typeface="宋体" panose="02010600030101010101" pitchFamily="2" charset="-122"/>
              </a:rPr>
              <a:t>课是怎么开起来的？</a:t>
            </a:r>
            <a:endParaRPr lang="zh-CN" altLang="en-US" sz="2600" b="1" i="1" dirty="0">
              <a:latin typeface="Times New Roman" panose="02020603050405020304" pitchFamily="18" charset="0"/>
              <a:ea typeface="宋体" panose="02010600030101010101" pitchFamily="2" charset="-122"/>
            </a:endParaRPr>
          </a:p>
        </p:txBody>
      </p:sp>
      <p:sp>
        <p:nvSpPr>
          <p:cNvPr id="40993" name="AutoShape 33"/>
          <p:cNvSpPr>
            <a:spLocks noChangeArrowheads="1"/>
          </p:cNvSpPr>
          <p:nvPr/>
        </p:nvSpPr>
        <p:spPr bwMode="auto">
          <a:xfrm>
            <a:off x="2133600" y="164465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0994" name="AutoShape 34"/>
          <p:cNvSpPr>
            <a:spLocks noChangeArrowheads="1"/>
          </p:cNvSpPr>
          <p:nvPr/>
        </p:nvSpPr>
        <p:spPr bwMode="auto">
          <a:xfrm>
            <a:off x="2133600" y="2195513"/>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0995" name="Rectangle 35"/>
          <p:cNvSpPr/>
          <p:nvPr/>
        </p:nvSpPr>
        <p:spPr>
          <a:xfrm>
            <a:off x="2895600" y="3667125"/>
            <a:ext cx="2736850"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努力提高观察能力</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40996" name="Rectangle 36"/>
          <p:cNvSpPr/>
          <p:nvPr/>
        </p:nvSpPr>
        <p:spPr>
          <a:xfrm>
            <a:off x="2895600" y="4148138"/>
            <a:ext cx="2736850"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努力提高阅读能力</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40997" name="Rectangle 37"/>
          <p:cNvSpPr/>
          <p:nvPr/>
        </p:nvSpPr>
        <p:spPr>
          <a:xfrm>
            <a:off x="2895600" y="4611688"/>
            <a:ext cx="2439988" cy="477837"/>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怎样提高记忆力</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40998" name="Rectangle 38"/>
          <p:cNvSpPr/>
          <p:nvPr/>
        </p:nvSpPr>
        <p:spPr>
          <a:xfrm>
            <a:off x="2895600" y="5110163"/>
            <a:ext cx="2743200"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积极发展思维能力</a:t>
            </a:r>
            <a:endParaRPr lang="zh-CN" altLang="en-US" sz="2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checkerboard(down)">
                                      <p:cBhvr>
                                        <p:cTn id="7" dur="500"/>
                                        <p:tgtEl>
                                          <p:spTgt spid="4096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40967"/>
                                        </p:tgtEl>
                                        <p:attrNameLst>
                                          <p:attrName>style.visibility</p:attrName>
                                        </p:attrNameLst>
                                      </p:cBhvr>
                                      <p:to>
                                        <p:strVal val="visible"/>
                                      </p:to>
                                    </p:set>
                                    <p:animEffect transition="in" filter="checkerboard(down)">
                                      <p:cBhvr>
                                        <p:cTn id="12" dur="500"/>
                                        <p:tgtEl>
                                          <p:spTgt spid="4096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40995"/>
                                        </p:tgtEl>
                                        <p:attrNameLst>
                                          <p:attrName>style.visibility</p:attrName>
                                        </p:attrNameLst>
                                      </p:cBhvr>
                                      <p:to>
                                        <p:strVal val="visible"/>
                                      </p:to>
                                    </p:set>
                                    <p:animEffect transition="in" filter="blinds(vertical)">
                                      <p:cBhvr>
                                        <p:cTn id="17" dur="500"/>
                                        <p:tgtEl>
                                          <p:spTgt spid="4099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40996"/>
                                        </p:tgtEl>
                                        <p:attrNameLst>
                                          <p:attrName>style.visibility</p:attrName>
                                        </p:attrNameLst>
                                      </p:cBhvr>
                                      <p:to>
                                        <p:strVal val="visible"/>
                                      </p:to>
                                    </p:set>
                                    <p:animEffect transition="in" filter="blinds(vertical)">
                                      <p:cBhvr>
                                        <p:cTn id="22" dur="500"/>
                                        <p:tgtEl>
                                          <p:spTgt spid="4099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40997"/>
                                        </p:tgtEl>
                                        <p:attrNameLst>
                                          <p:attrName>style.visibility</p:attrName>
                                        </p:attrNameLst>
                                      </p:cBhvr>
                                      <p:to>
                                        <p:strVal val="visible"/>
                                      </p:to>
                                    </p:set>
                                    <p:animEffect transition="in" filter="blinds(vertical)">
                                      <p:cBhvr>
                                        <p:cTn id="27" dur="500"/>
                                        <p:tgtEl>
                                          <p:spTgt spid="4099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40998"/>
                                        </p:tgtEl>
                                        <p:attrNameLst>
                                          <p:attrName>style.visibility</p:attrName>
                                        </p:attrNameLst>
                                      </p:cBhvr>
                                      <p:to>
                                        <p:strVal val="visible"/>
                                      </p:to>
                                    </p:set>
                                    <p:animEffect transition="in" filter="blinds(vertical)">
                                      <p:cBhvr>
                                        <p:cTn id="32" dur="500"/>
                                        <p:tgtEl>
                                          <p:spTgt spid="40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P spid="40995" grpId="0"/>
      <p:bldP spid="40996" grpId="0"/>
      <p:bldP spid="40997" grpId="0"/>
      <p:bldP spid="4099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4" name="Rectangle 4"/>
          <p:cNvSpPr/>
          <p:nvPr/>
        </p:nvSpPr>
        <p:spPr>
          <a:xfrm>
            <a:off x="1458913" y="1066800"/>
            <a:ext cx="6364287" cy="519113"/>
          </a:xfrm>
          <a:prstGeom prst="rect">
            <a:avLst/>
          </a:prstGeom>
          <a:noFill/>
          <a:ln w="9525">
            <a:noFill/>
          </a:ln>
        </p:spPr>
        <p:txBody>
          <a:bodyPr anchor="t">
            <a:spAutoFit/>
          </a:bodyPr>
          <a:p>
            <a:r>
              <a:rPr lang="en-US" altLang="zh-CN" sz="2800" b="1" i="1" dirty="0">
                <a:solidFill>
                  <a:schemeClr val="bg2"/>
                </a:solidFill>
                <a:latin typeface="Times New Roman" panose="02020603050405020304" pitchFamily="18" charset="0"/>
                <a:ea typeface="宋体" panose="02010600030101010101" pitchFamily="2" charset="-122"/>
              </a:rPr>
              <a:t> </a:t>
            </a:r>
            <a:r>
              <a:rPr lang="zh-CN" altLang="en-US" sz="2800" b="1" i="1" dirty="0">
                <a:solidFill>
                  <a:schemeClr val="bg2"/>
                </a:solidFill>
                <a:latin typeface="Times New Roman" panose="02020603050405020304" pitchFamily="18" charset="0"/>
                <a:ea typeface="宋体" panose="02010600030101010101" pitchFamily="2" charset="-122"/>
              </a:rPr>
              <a:t>中学生由于</a:t>
            </a:r>
            <a:r>
              <a:rPr lang="zh-CN" altLang="en-US" sz="2800" b="1" i="1" u="sng" dirty="0">
                <a:solidFill>
                  <a:schemeClr val="accent1"/>
                </a:solidFill>
                <a:latin typeface="Times New Roman" panose="02020603050405020304" pitchFamily="18" charset="0"/>
                <a:ea typeface="宋体" panose="02010600030101010101" pitchFamily="2" charset="-122"/>
              </a:rPr>
              <a:t>学不好某些课程</a:t>
            </a:r>
            <a:r>
              <a:rPr lang="zh-CN" altLang="en-US" sz="2800" b="1" i="1" dirty="0">
                <a:solidFill>
                  <a:schemeClr val="bg2"/>
                </a:solidFill>
                <a:latin typeface="Times New Roman" panose="02020603050405020304" pitchFamily="18" charset="0"/>
                <a:ea typeface="宋体" panose="02010600030101010101" pitchFamily="2" charset="-122"/>
              </a:rPr>
              <a:t>而引起烦恼</a:t>
            </a:r>
            <a:endParaRPr lang="zh-CN" altLang="en-US" sz="2800" b="1" i="1" dirty="0">
              <a:solidFill>
                <a:schemeClr val="bg2"/>
              </a:solidFill>
              <a:latin typeface="Times New Roman" panose="02020603050405020304" pitchFamily="18" charset="0"/>
              <a:ea typeface="宋体" panose="02010600030101010101" pitchFamily="2" charset="-122"/>
            </a:endParaRPr>
          </a:p>
        </p:txBody>
      </p:sp>
      <p:graphicFrame>
        <p:nvGraphicFramePr>
          <p:cNvPr id="7170" name="Object 6"/>
          <p:cNvGraphicFramePr>
            <a:graphicFrameLocks noChangeAspect="1"/>
          </p:cNvGraphicFramePr>
          <p:nvPr/>
        </p:nvGraphicFramePr>
        <p:xfrm>
          <a:off x="1219200" y="2590800"/>
          <a:ext cx="6400800" cy="2903538"/>
        </p:xfrm>
        <a:graphic>
          <a:graphicData uri="http://schemas.openxmlformats.org/presentationml/2006/ole">
            <mc:AlternateContent xmlns:mc="http://schemas.openxmlformats.org/markup-compatibility/2006">
              <mc:Choice xmlns:v="urn:schemas-microsoft-com:vml" Requires="v">
                <p:oleObj spid="_x0000_s3076" name="" r:id="rId1" imgW="6115050" imgH="2924175" progId="MSGraph.Chart.8">
                  <p:embed/>
                </p:oleObj>
              </mc:Choice>
              <mc:Fallback>
                <p:oleObj name="" r:id="rId1" imgW="6115050" imgH="2924175" progId="MSGraph.Chart.8">
                  <p:embed/>
                  <p:pic>
                    <p:nvPicPr>
                      <p:cNvPr id="0" name="图片 3075"/>
                      <p:cNvPicPr/>
                      <p:nvPr/>
                    </p:nvPicPr>
                    <p:blipFill>
                      <a:blip r:embed="rId2"/>
                      <a:stretch>
                        <a:fillRect/>
                      </a:stretch>
                    </p:blipFill>
                    <p:spPr>
                      <a:xfrm>
                        <a:off x="1219200" y="2590800"/>
                        <a:ext cx="6400800" cy="2903538"/>
                      </a:xfrm>
                      <a:prstGeom prst="rect">
                        <a:avLst/>
                      </a:prstGeom>
                      <a:noFill/>
                      <a:ln w="38100">
                        <a:noFill/>
                        <a:miter/>
                      </a:ln>
                    </p:spPr>
                  </p:pic>
                </p:oleObj>
              </mc:Fallback>
            </mc:AlternateContent>
          </a:graphicData>
        </a:graphic>
      </p:graphicFrame>
      <p:sp>
        <p:nvSpPr>
          <p:cNvPr id="5524" name="Rectangle 404"/>
          <p:cNvSpPr>
            <a:spLocks noChangeArrowheads="1"/>
          </p:cNvSpPr>
          <p:nvPr/>
        </p:nvSpPr>
        <p:spPr bwMode="auto">
          <a:xfrm>
            <a:off x="5029200" y="1676400"/>
            <a:ext cx="2819400" cy="549275"/>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1" i="1"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高中占</a:t>
            </a:r>
            <a:r>
              <a:rPr kumimoji="1" lang="en-US" altLang="zh-CN" sz="3000" b="1" i="1" u="sng" strike="noStrike" kern="1200" cap="none" spc="0" normalizeH="0" baseline="0" noProof="0">
                <a:ln>
                  <a:noFill/>
                </a:ln>
                <a:solidFill>
                  <a:schemeClr val="accent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72.4</a:t>
            </a:r>
            <a:r>
              <a:rPr kumimoji="1" lang="zh-CN" altLang="en-US" sz="3000" b="1" i="1" u="sng" strike="noStrike" kern="1200" cap="none" spc="0" normalizeH="0" baseline="0" noProof="0">
                <a:ln>
                  <a:noFill/>
                </a:ln>
                <a:solidFill>
                  <a:schemeClr val="accent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3000" b="1" i="1"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5525" name="Rectangle 405"/>
          <p:cNvSpPr>
            <a:spLocks noChangeArrowheads="1"/>
          </p:cNvSpPr>
          <p:nvPr/>
        </p:nvSpPr>
        <p:spPr bwMode="auto">
          <a:xfrm>
            <a:off x="2133600" y="1676400"/>
            <a:ext cx="2684463" cy="549275"/>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1" i="1"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初中占</a:t>
            </a:r>
            <a:r>
              <a:rPr kumimoji="1" lang="en-US" altLang="zh-CN" sz="3000" b="1" i="1" u="sng" strike="noStrike" kern="1200" cap="none" spc="0" normalizeH="0" baseline="0" noProof="0">
                <a:ln>
                  <a:noFill/>
                </a:ln>
                <a:solidFill>
                  <a:schemeClr val="accent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58.8</a:t>
            </a:r>
            <a:r>
              <a:rPr kumimoji="1" lang="zh-CN" altLang="en-US" sz="3000" b="1" i="1" u="sng" strike="noStrike" kern="1200" cap="none" spc="0" normalizeH="0" baseline="0" noProof="0">
                <a:ln>
                  <a:noFill/>
                </a:ln>
                <a:solidFill>
                  <a:schemeClr val="accent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3000" b="1" i="1"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5525"/>
                                        </p:tgtEl>
                                        <p:attrNameLst>
                                          <p:attrName>style.visibility</p:attrName>
                                        </p:attrNameLst>
                                      </p:cBhvr>
                                      <p:to>
                                        <p:strVal val="visible"/>
                                      </p:to>
                                    </p:set>
                                    <p:anim calcmode="lin" valueType="num">
                                      <p:cBhvr>
                                        <p:cTn id="12" dur="500" fill="hold"/>
                                        <p:tgtEl>
                                          <p:spTgt spid="5525"/>
                                        </p:tgtEl>
                                        <p:attrNameLst>
                                          <p:attrName>ppt_w</p:attrName>
                                        </p:attrNameLst>
                                      </p:cBhvr>
                                      <p:tavLst>
                                        <p:tav tm="0">
                                          <p:val>
                                            <p:strVal val="2/3*#ppt_w"/>
                                          </p:val>
                                        </p:tav>
                                        <p:tav tm="100000">
                                          <p:val>
                                            <p:strVal val="#ppt_w"/>
                                          </p:val>
                                        </p:tav>
                                      </p:tavLst>
                                    </p:anim>
                                    <p:anim calcmode="lin" valueType="num">
                                      <p:cBhvr>
                                        <p:cTn id="13" dur="500" fill="hold"/>
                                        <p:tgtEl>
                                          <p:spTgt spid="5525"/>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5524"/>
                                        </p:tgtEl>
                                        <p:attrNameLst>
                                          <p:attrName>style.visibility</p:attrName>
                                        </p:attrNameLst>
                                      </p:cBhvr>
                                      <p:to>
                                        <p:strVal val="visible"/>
                                      </p:to>
                                    </p:set>
                                    <p:anim calcmode="lin" valueType="num">
                                      <p:cBhvr>
                                        <p:cTn id="18" dur="500" fill="hold"/>
                                        <p:tgtEl>
                                          <p:spTgt spid="5524"/>
                                        </p:tgtEl>
                                        <p:attrNameLst>
                                          <p:attrName>ppt_w</p:attrName>
                                        </p:attrNameLst>
                                      </p:cBhvr>
                                      <p:tavLst>
                                        <p:tav tm="0">
                                          <p:val>
                                            <p:strVal val="2/3*#ppt_w"/>
                                          </p:val>
                                        </p:tav>
                                        <p:tav tm="100000">
                                          <p:val>
                                            <p:strVal val="#ppt_w"/>
                                          </p:val>
                                        </p:tav>
                                      </p:tavLst>
                                    </p:anim>
                                    <p:anim calcmode="lin" valueType="num">
                                      <p:cBhvr>
                                        <p:cTn id="19" dur="500" fill="hold"/>
                                        <p:tgtEl>
                                          <p:spTgt spid="552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524" grpId="0"/>
      <p:bldP spid="552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3" name="Rectangle 16"/>
          <p:cNvSpPr/>
          <p:nvPr/>
        </p:nvSpPr>
        <p:spPr>
          <a:xfrm>
            <a:off x="2403475" y="2971800"/>
            <a:ext cx="3511550" cy="488950"/>
          </a:xfrm>
          <a:prstGeom prst="rect">
            <a:avLst/>
          </a:prstGeom>
          <a:noFill/>
          <a:ln w="9525">
            <a:noFill/>
          </a:ln>
        </p:spPr>
        <p:txBody>
          <a:bodyPr anchor="t">
            <a:spAutoFit/>
          </a:bodyPr>
          <a:p>
            <a:r>
              <a:rPr lang="zh-CN" altLang="en-US" sz="2600" b="1" dirty="0">
                <a:latin typeface="Times New Roman" panose="02020603050405020304" pitchFamily="18" charset="0"/>
                <a:ea typeface="宋体" panose="02010600030101010101" pitchFamily="2" charset="-122"/>
              </a:rPr>
              <a:t>教材的编写和主要内容</a:t>
            </a:r>
            <a:endParaRPr lang="zh-CN" altLang="en-US" sz="2600" b="1" dirty="0">
              <a:latin typeface="Times New Roman" panose="02020603050405020304" pitchFamily="18" charset="0"/>
              <a:ea typeface="宋体" panose="02010600030101010101" pitchFamily="2" charset="-122"/>
            </a:endParaRPr>
          </a:p>
        </p:txBody>
      </p:sp>
      <p:sp>
        <p:nvSpPr>
          <p:cNvPr id="54274" name="Rectangle 17"/>
          <p:cNvSpPr/>
          <p:nvPr/>
        </p:nvSpPr>
        <p:spPr>
          <a:xfrm>
            <a:off x="1195388" y="1219200"/>
            <a:ext cx="5029200" cy="549275"/>
          </a:xfrm>
          <a:prstGeom prst="rect">
            <a:avLst/>
          </a:prstGeom>
          <a:noFill/>
          <a:ln w="9525">
            <a:noFill/>
          </a:ln>
        </p:spPr>
        <p:txBody>
          <a:bodyPr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三</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要加强学生学习的科学性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54275" name="Rectangle 18"/>
          <p:cNvSpPr/>
          <p:nvPr/>
        </p:nvSpPr>
        <p:spPr>
          <a:xfrm>
            <a:off x="1828800" y="1905000"/>
            <a:ext cx="3062288"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、校级指导</a:t>
            </a:r>
            <a:endParaRPr lang="zh-CN" altLang="en-US" sz="2800" b="1" dirty="0">
              <a:latin typeface="Times New Roman" panose="02020603050405020304" pitchFamily="18" charset="0"/>
              <a:ea typeface="宋体" panose="02010600030101010101" pitchFamily="2" charset="-122"/>
            </a:endParaRPr>
          </a:p>
        </p:txBody>
      </p:sp>
      <p:sp>
        <p:nvSpPr>
          <p:cNvPr id="54276" name="Rectangle 19"/>
          <p:cNvSpPr/>
          <p:nvPr/>
        </p:nvSpPr>
        <p:spPr>
          <a:xfrm>
            <a:off x="2403475" y="2438400"/>
            <a:ext cx="3178175" cy="488950"/>
          </a:xfrm>
          <a:prstGeom prst="rect">
            <a:avLst/>
          </a:prstGeom>
          <a:noFill/>
          <a:ln w="9525">
            <a:noFill/>
          </a:ln>
        </p:spPr>
        <p:txBody>
          <a:bodyPr anchor="t">
            <a:spAutoFit/>
          </a:bodyPr>
          <a:p>
            <a:r>
              <a:rPr lang="zh-CN" altLang="en-US" sz="2600" b="1" dirty="0">
                <a:latin typeface="Times New Roman" panose="02020603050405020304" pitchFamily="18" charset="0"/>
                <a:ea typeface="宋体" panose="02010600030101010101" pitchFamily="2" charset="-122"/>
              </a:rPr>
              <a:t>课是怎么开起来的？</a:t>
            </a:r>
            <a:endParaRPr lang="zh-CN" altLang="en-US" sz="2600" b="1" dirty="0">
              <a:latin typeface="Times New Roman" panose="02020603050405020304" pitchFamily="18" charset="0"/>
              <a:ea typeface="宋体" panose="02010600030101010101" pitchFamily="2" charset="-122"/>
            </a:endParaRPr>
          </a:p>
        </p:txBody>
      </p:sp>
      <p:sp>
        <p:nvSpPr>
          <p:cNvPr id="42004" name="AutoShape 20"/>
          <p:cNvSpPr>
            <a:spLocks noChangeArrowheads="1"/>
          </p:cNvSpPr>
          <p:nvPr/>
        </p:nvSpPr>
        <p:spPr bwMode="auto">
          <a:xfrm>
            <a:off x="1828800" y="24384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2005" name="AutoShape 21"/>
          <p:cNvSpPr>
            <a:spLocks noChangeArrowheads="1"/>
          </p:cNvSpPr>
          <p:nvPr/>
        </p:nvSpPr>
        <p:spPr bwMode="auto">
          <a:xfrm>
            <a:off x="1828800" y="30480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2006" name="Rectangle 22"/>
          <p:cNvSpPr/>
          <p:nvPr/>
        </p:nvSpPr>
        <p:spPr>
          <a:xfrm>
            <a:off x="2895600" y="4495800"/>
            <a:ext cx="3962400" cy="477838"/>
          </a:xfrm>
          <a:prstGeom prst="rect">
            <a:avLst/>
          </a:prstGeom>
          <a:noFill/>
          <a:ln w="9525">
            <a:noFill/>
          </a:ln>
        </p:spPr>
        <p:txBody>
          <a:bodyPr anchor="t">
            <a:spAutoFit/>
          </a:bodyPr>
          <a:p>
            <a:r>
              <a:rPr lang="zh-CN" altLang="en-US" sz="2500" b="1" dirty="0">
                <a:solidFill>
                  <a:srgbClr val="FFFFFF"/>
                </a:solidFill>
                <a:latin typeface="楷体" panose="02010609060101010101" pitchFamily="49" charset="-122"/>
                <a:ea typeface="楷体" panose="02010609060101010101" pitchFamily="49" charset="-122"/>
              </a:rPr>
              <a:t>学习要讲究用脑的卫生</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42007" name="Rectangle 23"/>
          <p:cNvSpPr/>
          <p:nvPr/>
        </p:nvSpPr>
        <p:spPr>
          <a:xfrm>
            <a:off x="2819400" y="3581400"/>
            <a:ext cx="2867025" cy="473075"/>
          </a:xfrm>
          <a:prstGeom prst="rect">
            <a:avLst/>
          </a:prstGeom>
          <a:noFill/>
          <a:ln w="9525">
            <a:noFill/>
          </a:ln>
        </p:spPr>
        <p:txBody>
          <a:bodyPr anchor="t">
            <a:spAutoFit/>
          </a:bodyPr>
          <a:p>
            <a:r>
              <a:rPr lang="en-US" altLang="zh-CN" sz="2500" b="1" dirty="0">
                <a:solidFill>
                  <a:schemeClr val="bg2"/>
                </a:solidFill>
                <a:latin typeface="Times New Roman" panose="02020603050405020304" pitchFamily="18" charset="0"/>
                <a:ea typeface="宋体" panose="02010600030101010101" pitchFamily="2" charset="-122"/>
              </a:rPr>
              <a:t> </a:t>
            </a:r>
            <a:r>
              <a:rPr lang="zh-CN" altLang="en-US" sz="2500" b="1" dirty="0">
                <a:solidFill>
                  <a:srgbClr val="FFFFFF"/>
                </a:solidFill>
                <a:latin typeface="楷体" panose="02010609060101010101" pitchFamily="49" charset="-122"/>
                <a:ea typeface="楷体" panose="02010609060101010101" pitchFamily="49" charset="-122"/>
              </a:rPr>
              <a:t>要提高动手能力</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42008" name="Rectangle 24"/>
          <p:cNvSpPr/>
          <p:nvPr/>
        </p:nvSpPr>
        <p:spPr>
          <a:xfrm>
            <a:off x="2895600" y="4038600"/>
            <a:ext cx="4367213" cy="473075"/>
          </a:xfrm>
          <a:prstGeom prst="rect">
            <a:avLst/>
          </a:prstGeom>
          <a:noFill/>
          <a:ln w="9525">
            <a:noFill/>
          </a:ln>
        </p:spPr>
        <p:txBody>
          <a:bodyPr anchor="t">
            <a:spAutoFit/>
          </a:bodyPr>
          <a:p>
            <a:r>
              <a:rPr lang="zh-CN" altLang="en-US" sz="2500" b="1" dirty="0">
                <a:solidFill>
                  <a:srgbClr val="FFFFFF"/>
                </a:solidFill>
                <a:latin typeface="楷体" panose="02010609060101010101" pitchFamily="49" charset="-122"/>
                <a:ea typeface="楷体" panose="02010609060101010101" pitchFamily="49" charset="-122"/>
              </a:rPr>
              <a:t>怎样对待学习中的挫折</a:t>
            </a:r>
            <a:endParaRPr lang="zh-CN" altLang="en-US" sz="2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2007"/>
                                        </p:tgtEl>
                                        <p:attrNameLst>
                                          <p:attrName>style.visibility</p:attrName>
                                        </p:attrNameLst>
                                      </p:cBhvr>
                                      <p:to>
                                        <p:strVal val="visible"/>
                                      </p:to>
                                    </p:set>
                                    <p:animEffect transition="in" filter="blinds(horizontal)">
                                      <p:cBhvr>
                                        <p:cTn id="7" dur="500"/>
                                        <p:tgtEl>
                                          <p:spTgt spid="420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2008"/>
                                        </p:tgtEl>
                                        <p:attrNameLst>
                                          <p:attrName>style.visibility</p:attrName>
                                        </p:attrNameLst>
                                      </p:cBhvr>
                                      <p:to>
                                        <p:strVal val="visible"/>
                                      </p:to>
                                    </p:set>
                                    <p:animEffect transition="in" filter="blinds(horizontal)">
                                      <p:cBhvr>
                                        <p:cTn id="12" dur="500"/>
                                        <p:tgtEl>
                                          <p:spTgt spid="420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2006"/>
                                        </p:tgtEl>
                                        <p:attrNameLst>
                                          <p:attrName>style.visibility</p:attrName>
                                        </p:attrNameLst>
                                      </p:cBhvr>
                                      <p:to>
                                        <p:strVal val="visible"/>
                                      </p:to>
                                    </p:set>
                                    <p:animEffect transition="in" filter="blinds(horizontal)">
                                      <p:cBhvr>
                                        <p:cTn id="17" dur="500"/>
                                        <p:tgtEl>
                                          <p:spTgt spid="42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6" grpId="0"/>
      <p:bldP spid="42007" grpId="0"/>
      <p:bldP spid="42008"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7" name="Picture 2" descr="I:\IMG_6898.JPG"/>
          <p:cNvPicPr>
            <a:picLocks noChangeAspect="1"/>
          </p:cNvPicPr>
          <p:nvPr/>
        </p:nvPicPr>
        <p:blipFill>
          <a:blip r:embed="rId1"/>
          <a:stretch>
            <a:fillRect/>
          </a:stretch>
        </p:blipFill>
        <p:spPr>
          <a:xfrm>
            <a:off x="1143000" y="0"/>
            <a:ext cx="6858000" cy="6858000"/>
          </a:xfrm>
          <a:prstGeom prst="rect">
            <a:avLst/>
          </a:prstGeom>
          <a:noFill/>
          <a:ln w="9525">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Rectangle 12"/>
          <p:cNvSpPr/>
          <p:nvPr/>
        </p:nvSpPr>
        <p:spPr>
          <a:xfrm>
            <a:off x="2403475" y="2195513"/>
            <a:ext cx="3511550" cy="488950"/>
          </a:xfrm>
          <a:prstGeom prst="rect">
            <a:avLst/>
          </a:prstGeom>
          <a:noFill/>
          <a:ln w="9525">
            <a:noFill/>
          </a:ln>
        </p:spPr>
        <p:txBody>
          <a:bodyPr wrap="none" anchor="t">
            <a:spAutoFit/>
          </a:bodyPr>
          <a:p>
            <a:r>
              <a:rPr lang="zh-CN" altLang="en-US" sz="2600" b="1" dirty="0">
                <a:latin typeface="Times New Roman" panose="02020603050405020304" pitchFamily="18" charset="0"/>
                <a:ea typeface="宋体" panose="02010600030101010101" pitchFamily="2" charset="-122"/>
              </a:rPr>
              <a:t>教材的编写和主要内容</a:t>
            </a:r>
            <a:endParaRPr lang="zh-CN" altLang="en-US" sz="2600" b="1" dirty="0">
              <a:latin typeface="Times New Roman" panose="02020603050405020304" pitchFamily="18" charset="0"/>
              <a:ea typeface="宋体" panose="02010600030101010101" pitchFamily="2" charset="-122"/>
            </a:endParaRPr>
          </a:p>
        </p:txBody>
      </p:sp>
      <p:sp>
        <p:nvSpPr>
          <p:cNvPr id="56322" name="Rectangle 13"/>
          <p:cNvSpPr/>
          <p:nvPr/>
        </p:nvSpPr>
        <p:spPr>
          <a:xfrm>
            <a:off x="1195388" y="593725"/>
            <a:ext cx="5029200" cy="549275"/>
          </a:xfrm>
          <a:prstGeom prst="rect">
            <a:avLst/>
          </a:prstGeom>
          <a:noFill/>
          <a:ln w="9525">
            <a:noFill/>
          </a:ln>
        </p:spPr>
        <p:txBody>
          <a:bodyPr wrap="none"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三</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要加强学生学习的科学性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56323" name="Rectangle 14"/>
          <p:cNvSpPr/>
          <p:nvPr/>
        </p:nvSpPr>
        <p:spPr>
          <a:xfrm>
            <a:off x="1814513" y="1143000"/>
            <a:ext cx="2147887" cy="519113"/>
          </a:xfrm>
          <a:prstGeom prst="rect">
            <a:avLst/>
          </a:prstGeom>
          <a:noFill/>
          <a:ln w="9525">
            <a:noFill/>
          </a:ln>
        </p:spPr>
        <p:txBody>
          <a:bodyPr wrap="none"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、校级指导</a:t>
            </a:r>
            <a:endParaRPr lang="zh-CN" altLang="en-US" sz="2800" b="1" dirty="0">
              <a:latin typeface="Times New Roman" panose="02020603050405020304" pitchFamily="18" charset="0"/>
              <a:ea typeface="宋体" panose="02010600030101010101" pitchFamily="2" charset="-122"/>
            </a:endParaRPr>
          </a:p>
        </p:txBody>
      </p:sp>
      <p:sp>
        <p:nvSpPr>
          <p:cNvPr id="56324" name="Rectangle 15"/>
          <p:cNvSpPr/>
          <p:nvPr/>
        </p:nvSpPr>
        <p:spPr>
          <a:xfrm>
            <a:off x="2403475" y="1630363"/>
            <a:ext cx="3178175" cy="488950"/>
          </a:xfrm>
          <a:prstGeom prst="rect">
            <a:avLst/>
          </a:prstGeom>
          <a:noFill/>
          <a:ln w="9525">
            <a:noFill/>
          </a:ln>
        </p:spPr>
        <p:txBody>
          <a:bodyPr wrap="none" anchor="t">
            <a:spAutoFit/>
          </a:bodyPr>
          <a:p>
            <a:r>
              <a:rPr lang="zh-CN" altLang="en-US" sz="2600" b="1" dirty="0">
                <a:latin typeface="Times New Roman" panose="02020603050405020304" pitchFamily="18" charset="0"/>
                <a:ea typeface="宋体" panose="02010600030101010101" pitchFamily="2" charset="-122"/>
              </a:rPr>
              <a:t>课是怎么开起来的？</a:t>
            </a:r>
            <a:endParaRPr lang="zh-CN" altLang="en-US" sz="2600" b="1" dirty="0">
              <a:latin typeface="Times New Roman" panose="02020603050405020304" pitchFamily="18" charset="0"/>
              <a:ea typeface="宋体" panose="02010600030101010101" pitchFamily="2" charset="-122"/>
            </a:endParaRPr>
          </a:p>
        </p:txBody>
      </p:sp>
      <p:sp>
        <p:nvSpPr>
          <p:cNvPr id="43024" name="AutoShape 16"/>
          <p:cNvSpPr>
            <a:spLocks noChangeArrowheads="1"/>
          </p:cNvSpPr>
          <p:nvPr/>
        </p:nvSpPr>
        <p:spPr bwMode="auto">
          <a:xfrm>
            <a:off x="2133600" y="164465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3025" name="AutoShape 17"/>
          <p:cNvSpPr>
            <a:spLocks noChangeArrowheads="1"/>
          </p:cNvSpPr>
          <p:nvPr/>
        </p:nvSpPr>
        <p:spPr bwMode="auto">
          <a:xfrm>
            <a:off x="2133600" y="2195513"/>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3026" name="Rectangle 18"/>
          <p:cNvSpPr/>
          <p:nvPr/>
        </p:nvSpPr>
        <p:spPr>
          <a:xfrm>
            <a:off x="2406650" y="2771775"/>
            <a:ext cx="3511550" cy="488950"/>
          </a:xfrm>
          <a:prstGeom prst="rect">
            <a:avLst/>
          </a:prstGeom>
          <a:noFill/>
          <a:ln w="9525">
            <a:noFill/>
          </a:ln>
        </p:spPr>
        <p:txBody>
          <a:bodyPr wrap="none" anchor="t">
            <a:spAutoFit/>
          </a:bodyPr>
          <a:p>
            <a:r>
              <a:rPr lang="zh-CN" altLang="en-US" sz="2600" b="1" dirty="0">
                <a:latin typeface="Times New Roman" panose="02020603050405020304" pitchFamily="18" charset="0"/>
                <a:ea typeface="宋体" panose="02010600030101010101" pitchFamily="2" charset="-122"/>
              </a:rPr>
              <a:t>开设学习指导课的经验</a:t>
            </a:r>
            <a:endParaRPr lang="zh-CN" altLang="en-US" sz="2600" b="1" dirty="0">
              <a:latin typeface="Times New Roman" panose="02020603050405020304" pitchFamily="18" charset="0"/>
              <a:ea typeface="宋体" panose="02010600030101010101" pitchFamily="2" charset="-122"/>
            </a:endParaRPr>
          </a:p>
        </p:txBody>
      </p:sp>
      <p:sp>
        <p:nvSpPr>
          <p:cNvPr id="43027" name="AutoShape 19"/>
          <p:cNvSpPr>
            <a:spLocks noChangeArrowheads="1"/>
          </p:cNvSpPr>
          <p:nvPr/>
        </p:nvSpPr>
        <p:spPr bwMode="auto">
          <a:xfrm>
            <a:off x="2133600" y="2778125"/>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43028" name="Rectangle 20"/>
          <p:cNvSpPr/>
          <p:nvPr/>
        </p:nvSpPr>
        <p:spPr>
          <a:xfrm>
            <a:off x="2711450" y="3276600"/>
            <a:ext cx="3057525"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要针对学生的问题讲</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43029" name="Rectangle 21"/>
          <p:cNvSpPr/>
          <p:nvPr/>
        </p:nvSpPr>
        <p:spPr>
          <a:xfrm>
            <a:off x="2711450" y="3729038"/>
            <a:ext cx="1787525"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知识性要强</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43030" name="Rectangle 22"/>
          <p:cNvSpPr/>
          <p:nvPr/>
        </p:nvSpPr>
        <p:spPr>
          <a:xfrm>
            <a:off x="2711450" y="4198938"/>
            <a:ext cx="1787525"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典型性要强</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43031" name="Rectangle 23"/>
          <p:cNvSpPr/>
          <p:nvPr/>
        </p:nvSpPr>
        <p:spPr>
          <a:xfrm>
            <a:off x="2711450" y="4662488"/>
            <a:ext cx="2117725" cy="477837"/>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做点科学实验</a:t>
            </a:r>
            <a:endParaRPr lang="zh-CN" altLang="en-US" sz="25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3027"/>
                                        </p:tgtEl>
                                        <p:attrNameLst>
                                          <p:attrName>style.visibility</p:attrName>
                                        </p:attrNameLst>
                                      </p:cBhvr>
                                      <p:to>
                                        <p:strVal val="visible"/>
                                      </p:to>
                                    </p:set>
                                    <p:anim calcmode="lin" valueType="num">
                                      <p:cBhvr additive="base">
                                        <p:cTn id="7" dur="500" fill="hold"/>
                                        <p:tgtEl>
                                          <p:spTgt spid="43027"/>
                                        </p:tgtEl>
                                        <p:attrNameLst>
                                          <p:attrName>ppt_x</p:attrName>
                                        </p:attrNameLst>
                                      </p:cBhvr>
                                      <p:tavLst>
                                        <p:tav tm="0">
                                          <p:val>
                                            <p:strVal val="0-#ppt_w/2"/>
                                          </p:val>
                                        </p:tav>
                                        <p:tav tm="100000">
                                          <p:val>
                                            <p:strVal val="#ppt_x"/>
                                          </p:val>
                                        </p:tav>
                                      </p:tavLst>
                                    </p:anim>
                                    <p:anim calcmode="lin" valueType="num">
                                      <p:cBhvr additive="base">
                                        <p:cTn id="8" dur="500" fill="hold"/>
                                        <p:tgtEl>
                                          <p:spTgt spid="430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3026"/>
                                        </p:tgtEl>
                                        <p:attrNameLst>
                                          <p:attrName>style.visibility</p:attrName>
                                        </p:attrNameLst>
                                      </p:cBhvr>
                                      <p:to>
                                        <p:strVal val="visible"/>
                                      </p:to>
                                    </p:set>
                                    <p:anim calcmode="lin" valueType="num">
                                      <p:cBhvr additive="base">
                                        <p:cTn id="12" dur="500" fill="hold"/>
                                        <p:tgtEl>
                                          <p:spTgt spid="43026"/>
                                        </p:tgtEl>
                                        <p:attrNameLst>
                                          <p:attrName>ppt_x</p:attrName>
                                        </p:attrNameLst>
                                      </p:cBhvr>
                                      <p:tavLst>
                                        <p:tav tm="0">
                                          <p:val>
                                            <p:strVal val="0-#ppt_w/2"/>
                                          </p:val>
                                        </p:tav>
                                        <p:tav tm="100000">
                                          <p:val>
                                            <p:strVal val="#ppt_x"/>
                                          </p:val>
                                        </p:tav>
                                      </p:tavLst>
                                    </p:anim>
                                    <p:anim calcmode="lin" valueType="num">
                                      <p:cBhvr additive="base">
                                        <p:cTn id="13" dur="500" fill="hold"/>
                                        <p:tgtEl>
                                          <p:spTgt spid="43026"/>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1" fill="hold" grpId="0" nodeType="clickEffect">
                                  <p:stCondLst>
                                    <p:cond delay="0"/>
                                  </p:stCondLst>
                                  <p:childTnLst>
                                    <p:set>
                                      <p:cBhvr>
                                        <p:cTn id="17" dur="1" fill="hold">
                                          <p:stCondLst>
                                            <p:cond delay="0"/>
                                          </p:stCondLst>
                                        </p:cTn>
                                        <p:tgtEl>
                                          <p:spTgt spid="43028"/>
                                        </p:tgtEl>
                                        <p:attrNameLst>
                                          <p:attrName>style.visibility</p:attrName>
                                        </p:attrNameLst>
                                      </p:cBhvr>
                                      <p:to>
                                        <p:strVal val="visible"/>
                                      </p:to>
                                    </p:set>
                                    <p:animEffect transition="in" filter="slide(fromTop)">
                                      <p:cBhvr>
                                        <p:cTn id="18" dur="500"/>
                                        <p:tgtEl>
                                          <p:spTgt spid="4302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1" fill="hold" grpId="0" nodeType="clickEffect">
                                  <p:stCondLst>
                                    <p:cond delay="0"/>
                                  </p:stCondLst>
                                  <p:childTnLst>
                                    <p:set>
                                      <p:cBhvr>
                                        <p:cTn id="22" dur="1" fill="hold">
                                          <p:stCondLst>
                                            <p:cond delay="0"/>
                                          </p:stCondLst>
                                        </p:cTn>
                                        <p:tgtEl>
                                          <p:spTgt spid="43029"/>
                                        </p:tgtEl>
                                        <p:attrNameLst>
                                          <p:attrName>style.visibility</p:attrName>
                                        </p:attrNameLst>
                                      </p:cBhvr>
                                      <p:to>
                                        <p:strVal val="visible"/>
                                      </p:to>
                                    </p:set>
                                    <p:animEffect transition="in" filter="slide(fromTop)">
                                      <p:cBhvr>
                                        <p:cTn id="23" dur="500"/>
                                        <p:tgtEl>
                                          <p:spTgt spid="43029"/>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1" fill="hold" grpId="0" nodeType="clickEffect">
                                  <p:stCondLst>
                                    <p:cond delay="0"/>
                                  </p:stCondLst>
                                  <p:childTnLst>
                                    <p:set>
                                      <p:cBhvr>
                                        <p:cTn id="27" dur="1" fill="hold">
                                          <p:stCondLst>
                                            <p:cond delay="0"/>
                                          </p:stCondLst>
                                        </p:cTn>
                                        <p:tgtEl>
                                          <p:spTgt spid="43030"/>
                                        </p:tgtEl>
                                        <p:attrNameLst>
                                          <p:attrName>style.visibility</p:attrName>
                                        </p:attrNameLst>
                                      </p:cBhvr>
                                      <p:to>
                                        <p:strVal val="visible"/>
                                      </p:to>
                                    </p:set>
                                    <p:animEffect transition="in" filter="slide(fromTop)">
                                      <p:cBhvr>
                                        <p:cTn id="28" dur="500"/>
                                        <p:tgtEl>
                                          <p:spTgt spid="43030"/>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43031"/>
                                        </p:tgtEl>
                                        <p:attrNameLst>
                                          <p:attrName>style.visibility</p:attrName>
                                        </p:attrNameLst>
                                      </p:cBhvr>
                                      <p:to>
                                        <p:strVal val="visible"/>
                                      </p:to>
                                    </p:set>
                                    <p:animEffect transition="in" filter="slide(fromTop)">
                                      <p:cBhvr>
                                        <p:cTn id="33" dur="500"/>
                                        <p:tgtEl>
                                          <p:spTgt spid="43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6" grpId="0"/>
      <p:bldP spid="43028" grpId="0"/>
      <p:bldP spid="43029" grpId="0"/>
      <p:bldP spid="43030" grpId="0"/>
      <p:bldP spid="4303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5" name="矩形 1"/>
          <p:cNvSpPr/>
          <p:nvPr/>
        </p:nvSpPr>
        <p:spPr>
          <a:xfrm>
            <a:off x="1790700" y="1530350"/>
            <a:ext cx="6515100" cy="3538538"/>
          </a:xfrm>
          <a:prstGeom prst="rect">
            <a:avLst/>
          </a:prstGeom>
          <a:noFill/>
          <a:ln w="9525">
            <a:noFill/>
          </a:ln>
        </p:spPr>
        <p:txBody>
          <a:bodyPr wrap="square" anchor="t">
            <a:spAutoFit/>
          </a:bodyPr>
          <a:p>
            <a:r>
              <a:rPr lang="zh-CN" altLang="en-US" sz="3200" b="1" dirty="0">
                <a:solidFill>
                  <a:srgbClr val="FFFF00"/>
                </a:solidFill>
                <a:latin typeface="Times New Roman" panose="02020603050405020304" pitchFamily="18" charset="0"/>
                <a:ea typeface="楷体_GB2312" pitchFamily="49" charset="-122"/>
              </a:rPr>
              <a:t>邮票、信封、胶水、信纸、笔；</a:t>
            </a:r>
            <a:endParaRPr lang="en-US" altLang="zh-CN" sz="3200" b="1" dirty="0">
              <a:solidFill>
                <a:srgbClr val="FFFF00"/>
              </a:solidFill>
              <a:latin typeface="Times New Roman" panose="02020603050405020304" pitchFamily="18" charset="0"/>
              <a:ea typeface="楷体_GB2312" pitchFamily="49" charset="-122"/>
            </a:endParaRPr>
          </a:p>
          <a:p>
            <a:endParaRPr lang="en-US" altLang="zh-CN" sz="3200" b="1" dirty="0">
              <a:solidFill>
                <a:srgbClr val="FFFF00"/>
              </a:solidFill>
              <a:latin typeface="Times New Roman" panose="02020603050405020304" pitchFamily="18" charset="0"/>
              <a:ea typeface="楷体_GB2312" pitchFamily="49" charset="-122"/>
            </a:endParaRPr>
          </a:p>
          <a:p>
            <a:r>
              <a:rPr lang="zh-CN" altLang="en-US" sz="3200" b="1" dirty="0">
                <a:solidFill>
                  <a:srgbClr val="FFFF00"/>
                </a:solidFill>
                <a:latin typeface="Times New Roman" panose="02020603050405020304" pitchFamily="18" charset="0"/>
                <a:ea typeface="楷体_GB2312" pitchFamily="49" charset="-122"/>
              </a:rPr>
              <a:t>碗、勺、碟子、筷子、酒杯；</a:t>
            </a:r>
            <a:endParaRPr lang="en-US" altLang="zh-CN" sz="3200" b="1" dirty="0">
              <a:solidFill>
                <a:srgbClr val="FFFF00"/>
              </a:solidFill>
              <a:latin typeface="Times New Roman" panose="02020603050405020304" pitchFamily="18" charset="0"/>
              <a:ea typeface="楷体_GB2312" pitchFamily="49" charset="-122"/>
            </a:endParaRPr>
          </a:p>
          <a:p>
            <a:endParaRPr lang="en-US" altLang="zh-CN" sz="3200" b="1" dirty="0">
              <a:solidFill>
                <a:srgbClr val="FFFF00"/>
              </a:solidFill>
              <a:latin typeface="Times New Roman" panose="02020603050405020304" pitchFamily="18" charset="0"/>
              <a:ea typeface="楷体_GB2312" pitchFamily="49" charset="-122"/>
            </a:endParaRPr>
          </a:p>
          <a:p>
            <a:r>
              <a:rPr lang="zh-CN" altLang="en-US" sz="3200" b="1" dirty="0">
                <a:solidFill>
                  <a:srgbClr val="FFFF00"/>
                </a:solidFill>
                <a:latin typeface="Times New Roman" panose="02020603050405020304" pitchFamily="18" charset="0"/>
                <a:ea typeface="楷体_GB2312" pitchFamily="49" charset="-122"/>
              </a:rPr>
              <a:t>杯子、茶叶、水壶、炉子、火柴；</a:t>
            </a:r>
            <a:endParaRPr lang="en-US" altLang="zh-CN" sz="3200" b="1" dirty="0">
              <a:solidFill>
                <a:srgbClr val="FFFF00"/>
              </a:solidFill>
              <a:latin typeface="Times New Roman" panose="02020603050405020304" pitchFamily="18" charset="0"/>
              <a:ea typeface="楷体_GB2312" pitchFamily="49" charset="-122"/>
            </a:endParaRPr>
          </a:p>
          <a:p>
            <a:endParaRPr lang="en-US" altLang="zh-CN" sz="3200" b="1" dirty="0">
              <a:solidFill>
                <a:srgbClr val="FFFF00"/>
              </a:solidFill>
              <a:latin typeface="Times New Roman" panose="02020603050405020304" pitchFamily="18" charset="0"/>
              <a:ea typeface="楷体_GB2312" pitchFamily="49" charset="-122"/>
            </a:endParaRPr>
          </a:p>
          <a:p>
            <a:r>
              <a:rPr lang="zh-CN" altLang="en-US" sz="3200" b="1" dirty="0">
                <a:solidFill>
                  <a:srgbClr val="FFFF00"/>
                </a:solidFill>
                <a:latin typeface="Times New Roman" panose="02020603050405020304" pitchFamily="18" charset="0"/>
                <a:ea typeface="楷体_GB2312" pitchFamily="49" charset="-122"/>
              </a:rPr>
              <a:t>纽扣、线、剪刀、针、衣服。</a:t>
            </a:r>
            <a:endParaRPr lang="zh-CN" altLang="en-US" sz="3200" b="1" dirty="0">
              <a:solidFill>
                <a:srgbClr val="FFFF00"/>
              </a:solidFill>
              <a:latin typeface="Times New Roman" panose="02020603050405020304" pitchFamily="18" charset="0"/>
              <a:ea typeface="楷体_GB2312" pitchFamily="49"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83" name="Rectangle 7"/>
          <p:cNvSpPr/>
          <p:nvPr/>
        </p:nvSpPr>
        <p:spPr>
          <a:xfrm>
            <a:off x="2403475" y="3810000"/>
            <a:ext cx="850900" cy="488950"/>
          </a:xfrm>
          <a:prstGeom prst="rect">
            <a:avLst/>
          </a:prstGeom>
          <a:noFill/>
          <a:ln w="9525">
            <a:noFill/>
          </a:ln>
        </p:spPr>
        <p:txBody>
          <a:bodyPr anchor="t">
            <a:spAutoFit/>
          </a:bodyPr>
          <a:p>
            <a:r>
              <a:rPr lang="zh-CN" altLang="en-US" sz="2600" b="1" i="1" dirty="0">
                <a:latin typeface="Times New Roman" panose="02020603050405020304" pitchFamily="18" charset="0"/>
                <a:ea typeface="宋体" panose="02010600030101010101" pitchFamily="2" charset="-122"/>
              </a:rPr>
              <a:t>效果</a:t>
            </a:r>
            <a:endParaRPr lang="zh-CN" altLang="en-US" sz="2600" b="1" i="1" dirty="0">
              <a:latin typeface="Times New Roman" panose="02020603050405020304" pitchFamily="18" charset="0"/>
              <a:ea typeface="宋体" panose="02010600030101010101" pitchFamily="2" charset="-122"/>
            </a:endParaRPr>
          </a:p>
        </p:txBody>
      </p:sp>
      <p:sp>
        <p:nvSpPr>
          <p:cNvPr id="58370" name="Rectangle 8"/>
          <p:cNvSpPr/>
          <p:nvPr/>
        </p:nvSpPr>
        <p:spPr>
          <a:xfrm>
            <a:off x="2403475" y="2743200"/>
            <a:ext cx="3511550" cy="488950"/>
          </a:xfrm>
          <a:prstGeom prst="rect">
            <a:avLst/>
          </a:prstGeom>
          <a:noFill/>
          <a:ln w="9525">
            <a:noFill/>
          </a:ln>
        </p:spPr>
        <p:txBody>
          <a:bodyPr anchor="t">
            <a:spAutoFit/>
          </a:bodyPr>
          <a:p>
            <a:r>
              <a:rPr lang="zh-CN" altLang="en-US" sz="2600" b="1" i="1" dirty="0">
                <a:latin typeface="Times New Roman" panose="02020603050405020304" pitchFamily="18" charset="0"/>
                <a:ea typeface="宋体" panose="02010600030101010101" pitchFamily="2" charset="-122"/>
              </a:rPr>
              <a:t>教材的编写和主要内容</a:t>
            </a:r>
            <a:endParaRPr lang="zh-CN" altLang="en-US" sz="2600" b="1" i="1" dirty="0">
              <a:latin typeface="Times New Roman" panose="02020603050405020304" pitchFamily="18" charset="0"/>
              <a:ea typeface="宋体" panose="02010600030101010101" pitchFamily="2" charset="-122"/>
            </a:endParaRPr>
          </a:p>
        </p:txBody>
      </p:sp>
      <p:sp>
        <p:nvSpPr>
          <p:cNvPr id="58371" name="Rectangle 9"/>
          <p:cNvSpPr/>
          <p:nvPr/>
        </p:nvSpPr>
        <p:spPr>
          <a:xfrm>
            <a:off x="1219200" y="1143000"/>
            <a:ext cx="5029200" cy="549275"/>
          </a:xfrm>
          <a:prstGeom prst="rect">
            <a:avLst/>
          </a:prstGeom>
          <a:noFill/>
          <a:ln w="9525">
            <a:noFill/>
          </a:ln>
        </p:spPr>
        <p:txBody>
          <a:bodyPr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三</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要加强学生学习的科学性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58372" name="Rectangle 10"/>
          <p:cNvSpPr/>
          <p:nvPr/>
        </p:nvSpPr>
        <p:spPr>
          <a:xfrm>
            <a:off x="1676400" y="1752600"/>
            <a:ext cx="2833688"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、校级指导</a:t>
            </a:r>
            <a:endParaRPr lang="zh-CN" altLang="en-US" sz="2800" b="1" dirty="0">
              <a:latin typeface="Times New Roman" panose="02020603050405020304" pitchFamily="18" charset="0"/>
              <a:ea typeface="宋体" panose="02010600030101010101" pitchFamily="2" charset="-122"/>
            </a:endParaRPr>
          </a:p>
        </p:txBody>
      </p:sp>
      <p:sp>
        <p:nvSpPr>
          <p:cNvPr id="58373" name="Rectangle 11"/>
          <p:cNvSpPr/>
          <p:nvPr/>
        </p:nvSpPr>
        <p:spPr>
          <a:xfrm>
            <a:off x="2403475" y="2286000"/>
            <a:ext cx="3178175" cy="488950"/>
          </a:xfrm>
          <a:prstGeom prst="rect">
            <a:avLst/>
          </a:prstGeom>
          <a:noFill/>
          <a:ln w="9525">
            <a:noFill/>
          </a:ln>
        </p:spPr>
        <p:txBody>
          <a:bodyPr anchor="t">
            <a:spAutoFit/>
          </a:bodyPr>
          <a:p>
            <a:r>
              <a:rPr lang="zh-CN" altLang="en-US" sz="2600" b="1" i="1" dirty="0">
                <a:latin typeface="Times New Roman" panose="02020603050405020304" pitchFamily="18" charset="0"/>
                <a:ea typeface="宋体" panose="02010600030101010101" pitchFamily="2" charset="-122"/>
              </a:rPr>
              <a:t>课是怎么开起来的？</a:t>
            </a:r>
            <a:endParaRPr lang="zh-CN" altLang="en-US" sz="2600" b="1" i="1" dirty="0">
              <a:latin typeface="Times New Roman" panose="02020603050405020304" pitchFamily="18" charset="0"/>
              <a:ea typeface="宋体" panose="02010600030101010101" pitchFamily="2" charset="-122"/>
            </a:endParaRPr>
          </a:p>
        </p:txBody>
      </p:sp>
      <p:sp>
        <p:nvSpPr>
          <p:cNvPr id="24588" name="AutoShape 12"/>
          <p:cNvSpPr>
            <a:spLocks noChangeArrowheads="1"/>
          </p:cNvSpPr>
          <p:nvPr/>
        </p:nvSpPr>
        <p:spPr bwMode="auto">
          <a:xfrm>
            <a:off x="1752600" y="22860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4589" name="AutoShape 13"/>
          <p:cNvSpPr>
            <a:spLocks noChangeArrowheads="1"/>
          </p:cNvSpPr>
          <p:nvPr/>
        </p:nvSpPr>
        <p:spPr bwMode="auto">
          <a:xfrm>
            <a:off x="1752600" y="28194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58376" name="Rectangle 14"/>
          <p:cNvSpPr/>
          <p:nvPr/>
        </p:nvSpPr>
        <p:spPr>
          <a:xfrm>
            <a:off x="2406650" y="3276600"/>
            <a:ext cx="3511550" cy="488950"/>
          </a:xfrm>
          <a:prstGeom prst="rect">
            <a:avLst/>
          </a:prstGeom>
          <a:noFill/>
          <a:ln w="9525">
            <a:noFill/>
          </a:ln>
        </p:spPr>
        <p:txBody>
          <a:bodyPr anchor="t">
            <a:spAutoFit/>
          </a:bodyPr>
          <a:p>
            <a:r>
              <a:rPr lang="zh-CN" altLang="en-US" sz="2600" b="1" i="1" dirty="0">
                <a:latin typeface="Times New Roman" panose="02020603050405020304" pitchFamily="18" charset="0"/>
                <a:ea typeface="宋体" panose="02010600030101010101" pitchFamily="2" charset="-122"/>
              </a:rPr>
              <a:t>开设学习指导课的经验</a:t>
            </a:r>
            <a:endParaRPr lang="zh-CN" altLang="en-US" sz="2600" b="1" i="1" dirty="0">
              <a:latin typeface="Times New Roman" panose="02020603050405020304" pitchFamily="18" charset="0"/>
              <a:ea typeface="宋体" panose="02010600030101010101" pitchFamily="2" charset="-122"/>
            </a:endParaRPr>
          </a:p>
        </p:txBody>
      </p:sp>
      <p:sp>
        <p:nvSpPr>
          <p:cNvPr id="24591" name="AutoShape 15"/>
          <p:cNvSpPr>
            <a:spLocks noChangeArrowheads="1"/>
          </p:cNvSpPr>
          <p:nvPr/>
        </p:nvSpPr>
        <p:spPr bwMode="auto">
          <a:xfrm>
            <a:off x="1752600" y="33528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24592" name="Rectangle 16"/>
          <p:cNvSpPr/>
          <p:nvPr/>
        </p:nvSpPr>
        <p:spPr>
          <a:xfrm>
            <a:off x="1600200" y="4572000"/>
            <a:ext cx="6591300" cy="473075"/>
          </a:xfrm>
          <a:prstGeom prst="rect">
            <a:avLst/>
          </a:prstGeom>
          <a:noFill/>
          <a:ln w="9525">
            <a:noFill/>
          </a:ln>
        </p:spPr>
        <p:txBody>
          <a:bodyPr anchor="t">
            <a:spAutoFit/>
          </a:bodyPr>
          <a:p>
            <a:r>
              <a:rPr lang="zh-CN" altLang="en-US" sz="2500" b="1" i="1" dirty="0">
                <a:solidFill>
                  <a:schemeClr val="bg2"/>
                </a:solidFill>
                <a:latin typeface="Times New Roman" panose="02020603050405020304" pitchFamily="18" charset="0"/>
                <a:ea typeface="宋体" panose="02010600030101010101" pitchFamily="2" charset="-122"/>
              </a:rPr>
              <a:t>因为不会学而感到苦恼的百分比，八中最低。</a:t>
            </a:r>
            <a:endParaRPr lang="zh-CN" altLang="en-US" sz="2500" b="1" i="1" dirty="0">
              <a:solidFill>
                <a:schemeClr val="bg2"/>
              </a:solidFill>
              <a:latin typeface="Times New Roman" panose="02020603050405020304" pitchFamily="18" charset="0"/>
              <a:ea typeface="宋体" panose="02010600030101010101" pitchFamily="2" charset="-122"/>
            </a:endParaRPr>
          </a:p>
        </p:txBody>
      </p:sp>
      <p:sp>
        <p:nvSpPr>
          <p:cNvPr id="24593" name="AutoShape 17"/>
          <p:cNvSpPr>
            <a:spLocks noChangeArrowheads="1"/>
          </p:cNvSpPr>
          <p:nvPr/>
        </p:nvSpPr>
        <p:spPr bwMode="auto">
          <a:xfrm>
            <a:off x="1752600" y="38862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4593"/>
                                        </p:tgtEl>
                                        <p:attrNameLst>
                                          <p:attrName>style.visibility</p:attrName>
                                        </p:attrNameLst>
                                      </p:cBhvr>
                                      <p:to>
                                        <p:strVal val="visible"/>
                                      </p:to>
                                    </p:set>
                                    <p:anim calcmode="lin" valueType="num">
                                      <p:cBhvr additive="base">
                                        <p:cTn id="7" dur="500" fill="hold"/>
                                        <p:tgtEl>
                                          <p:spTgt spid="24593"/>
                                        </p:tgtEl>
                                        <p:attrNameLst>
                                          <p:attrName>ppt_x</p:attrName>
                                        </p:attrNameLst>
                                      </p:cBhvr>
                                      <p:tavLst>
                                        <p:tav tm="0">
                                          <p:val>
                                            <p:strVal val="0-#ppt_w/2"/>
                                          </p:val>
                                        </p:tav>
                                        <p:tav tm="100000">
                                          <p:val>
                                            <p:strVal val="#ppt_x"/>
                                          </p:val>
                                        </p:tav>
                                      </p:tavLst>
                                    </p:anim>
                                    <p:anim calcmode="lin" valueType="num">
                                      <p:cBhvr additive="base">
                                        <p:cTn id="8" dur="500" fill="hold"/>
                                        <p:tgtEl>
                                          <p:spTgt spid="2459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4583"/>
                                        </p:tgtEl>
                                        <p:attrNameLst>
                                          <p:attrName>style.visibility</p:attrName>
                                        </p:attrNameLst>
                                      </p:cBhvr>
                                      <p:to>
                                        <p:strVal val="visible"/>
                                      </p:to>
                                    </p:set>
                                    <p:anim calcmode="lin" valueType="num">
                                      <p:cBhvr additive="base">
                                        <p:cTn id="12" dur="500" fill="hold"/>
                                        <p:tgtEl>
                                          <p:spTgt spid="24583"/>
                                        </p:tgtEl>
                                        <p:attrNameLst>
                                          <p:attrName>ppt_x</p:attrName>
                                        </p:attrNameLst>
                                      </p:cBhvr>
                                      <p:tavLst>
                                        <p:tav tm="0">
                                          <p:val>
                                            <p:strVal val="0-#ppt_w/2"/>
                                          </p:val>
                                        </p:tav>
                                        <p:tav tm="100000">
                                          <p:val>
                                            <p:strVal val="#ppt_x"/>
                                          </p:val>
                                        </p:tav>
                                      </p:tavLst>
                                    </p:anim>
                                    <p:anim calcmode="lin" valueType="num">
                                      <p:cBhvr additive="base">
                                        <p:cTn id="13" dur="500" fill="hold"/>
                                        <p:tgtEl>
                                          <p:spTgt spid="2458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4592"/>
                                        </p:tgtEl>
                                        <p:attrNameLst>
                                          <p:attrName>style.visibility</p:attrName>
                                        </p:attrNameLst>
                                      </p:cBhvr>
                                      <p:to>
                                        <p:strVal val="visible"/>
                                      </p:to>
                                    </p:set>
                                    <p:animEffect transition="in" filter="slide(fromBottom)">
                                      <p:cBhvr>
                                        <p:cTn id="18" dur="500"/>
                                        <p:tgtEl>
                                          <p:spTgt spid="24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9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9393" name="Picture 2" descr="4"/>
          <p:cNvPicPr>
            <a:picLocks noChangeAspect="1"/>
          </p:cNvPicPr>
          <p:nvPr/>
        </p:nvPicPr>
        <p:blipFill>
          <a:blip r:embed="rId1"/>
          <a:stretch>
            <a:fillRect/>
          </a:stretch>
        </p:blipFill>
        <p:spPr>
          <a:xfrm>
            <a:off x="228600" y="309563"/>
            <a:ext cx="8686800" cy="6303962"/>
          </a:xfrm>
          <a:prstGeom prst="rect">
            <a:avLst/>
          </a:prstGeom>
          <a:noFill/>
          <a:ln w="9525">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p:nvPr/>
        </p:nvSpPr>
        <p:spPr>
          <a:xfrm>
            <a:off x="1828800" y="2667000"/>
            <a:ext cx="3810000" cy="523875"/>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、年级和班级的指导</a:t>
            </a:r>
            <a:endParaRPr lang="zh-CN" altLang="en-US" sz="2800" b="1" dirty="0">
              <a:latin typeface="Times New Roman" panose="02020603050405020304" pitchFamily="18" charset="0"/>
              <a:ea typeface="宋体" panose="02010600030101010101" pitchFamily="2" charset="-122"/>
            </a:endParaRPr>
          </a:p>
        </p:txBody>
      </p:sp>
      <p:sp>
        <p:nvSpPr>
          <p:cNvPr id="25603" name="Rectangle 3"/>
          <p:cNvSpPr/>
          <p:nvPr/>
        </p:nvSpPr>
        <p:spPr>
          <a:xfrm>
            <a:off x="1676400" y="3352800"/>
            <a:ext cx="5867400" cy="2227263"/>
          </a:xfrm>
          <a:prstGeom prst="rect">
            <a:avLst/>
          </a:prstGeom>
          <a:noFill/>
          <a:ln w="9525">
            <a:noFill/>
          </a:ln>
        </p:spPr>
        <p:txBody>
          <a:bodyPr anchor="t">
            <a:spAutoFit/>
          </a:bodyPr>
          <a:p>
            <a:r>
              <a:rPr lang="en-US" altLang="zh-CN" sz="2800" b="1" i="1" dirty="0">
                <a:solidFill>
                  <a:schemeClr val="bg2"/>
                </a:solidFill>
                <a:latin typeface="Times New Roman" panose="02020603050405020304" pitchFamily="18" charset="0"/>
                <a:ea typeface="宋体" panose="02010600030101010101" pitchFamily="2" charset="-122"/>
              </a:rPr>
              <a:t>        </a:t>
            </a:r>
            <a:r>
              <a:rPr lang="zh-CN" altLang="en-US" sz="2800" b="1" dirty="0">
                <a:solidFill>
                  <a:srgbClr val="FFFFFF"/>
                </a:solidFill>
                <a:latin typeface="楷体" panose="02010609060101010101" pitchFamily="49" charset="-122"/>
                <a:ea typeface="楷体" panose="02010609060101010101" pitchFamily="49" charset="-122"/>
              </a:rPr>
              <a:t>主要针对年级或班级普遍性学习问题的指导。方式，开专题会来解决。集体中共同的学习问题不及时解决，必然会对集体的学习效果产生影响。</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60419" name="Rectangle 10"/>
          <p:cNvSpPr/>
          <p:nvPr/>
        </p:nvSpPr>
        <p:spPr>
          <a:xfrm>
            <a:off x="1195388" y="1219200"/>
            <a:ext cx="5815012" cy="519113"/>
          </a:xfrm>
          <a:prstGeom prst="rect">
            <a:avLst/>
          </a:prstGeom>
          <a:noFill/>
          <a:ln w="9525">
            <a:noFill/>
          </a:ln>
        </p:spPr>
        <p:txBody>
          <a:bodyPr anchor="t">
            <a:spAutoFit/>
          </a:bodyPr>
          <a:p>
            <a:r>
              <a:rPr lang="en-US" altLang="zh-CN" sz="2800" b="1" dirty="0">
                <a:solidFill>
                  <a:srgbClr val="FFFFFF"/>
                </a:solidFill>
                <a:latin typeface="Times New Roman" panose="02020603050405020304" pitchFamily="18" charset="0"/>
                <a:ea typeface="宋体" panose="02010600030101010101" pitchFamily="2" charset="-122"/>
              </a:rPr>
              <a:t>(</a:t>
            </a:r>
            <a:r>
              <a:rPr lang="zh-CN" altLang="en-US" sz="2800" b="1" dirty="0">
                <a:solidFill>
                  <a:srgbClr val="FFFFFF"/>
                </a:solidFill>
                <a:latin typeface="Times New Roman" panose="02020603050405020304" pitchFamily="18" charset="0"/>
                <a:ea typeface="宋体" panose="02010600030101010101" pitchFamily="2" charset="-122"/>
              </a:rPr>
              <a:t>三</a:t>
            </a:r>
            <a:r>
              <a:rPr lang="en-US" altLang="zh-CN" sz="2800" b="1" dirty="0">
                <a:solidFill>
                  <a:srgbClr val="FFFFFF"/>
                </a:solidFill>
                <a:latin typeface="Times New Roman" panose="02020603050405020304" pitchFamily="18" charset="0"/>
                <a:ea typeface="宋体" panose="02010600030101010101" pitchFamily="2" charset="-122"/>
              </a:rPr>
              <a:t>)</a:t>
            </a:r>
            <a:r>
              <a:rPr lang="zh-CN" altLang="en-US" sz="2800" b="1" dirty="0">
                <a:solidFill>
                  <a:srgbClr val="FFFFFF"/>
                </a:solidFill>
                <a:latin typeface="Times New Roman" panose="02020603050405020304" pitchFamily="18" charset="0"/>
                <a:ea typeface="宋体" panose="02010600030101010101" pitchFamily="2" charset="-122"/>
              </a:rPr>
              <a:t>要加强学生学习的科学性</a:t>
            </a:r>
            <a:endParaRPr lang="zh-CN" altLang="en-US" sz="2800" b="1" dirty="0">
              <a:solidFill>
                <a:srgbClr val="FFFFFF"/>
              </a:solidFill>
              <a:latin typeface="Times New Roman" panose="02020603050405020304" pitchFamily="18" charset="0"/>
              <a:ea typeface="宋体" panose="02010600030101010101" pitchFamily="2" charset="-122"/>
            </a:endParaRPr>
          </a:p>
        </p:txBody>
      </p:sp>
      <p:sp>
        <p:nvSpPr>
          <p:cNvPr id="60420" name="Rectangle 11"/>
          <p:cNvSpPr/>
          <p:nvPr/>
        </p:nvSpPr>
        <p:spPr>
          <a:xfrm>
            <a:off x="1828800" y="1828800"/>
            <a:ext cx="2986088"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、校级指导</a:t>
            </a:r>
            <a:endParaRPr lang="zh-CN" altLang="en-US" sz="28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0-#ppt_w/2"/>
                                          </p:val>
                                        </p:tav>
                                        <p:tav tm="100000">
                                          <p:val>
                                            <p:strVal val="#ppt_x"/>
                                          </p:val>
                                        </p:tav>
                                      </p:tavLst>
                                    </p:anim>
                                    <p:anim calcmode="lin" valueType="num">
                                      <p:cBhvr additive="base">
                                        <p:cTn id="8" dur="500" fill="hold"/>
                                        <p:tgtEl>
                                          <p:spTgt spid="2560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9" fill="hold" grpId="0" nodeType="clickEffect">
                                  <p:stCondLst>
                                    <p:cond delay="0"/>
                                  </p:stCondLst>
                                  <p:childTnLst>
                                    <p:set>
                                      <p:cBhvr>
                                        <p:cTn id="12" dur="1" fill="hold">
                                          <p:stCondLst>
                                            <p:cond delay="0"/>
                                          </p:stCondLst>
                                        </p:cTn>
                                        <p:tgtEl>
                                          <p:spTgt spid="25603"/>
                                        </p:tgtEl>
                                        <p:attrNameLst>
                                          <p:attrName>style.visibility</p:attrName>
                                        </p:attrNameLst>
                                      </p:cBhvr>
                                      <p:to>
                                        <p:strVal val="visible"/>
                                      </p:to>
                                    </p:set>
                                    <p:animEffect transition="in" filter="strips(upLeft)">
                                      <p:cBhvr>
                                        <p:cTn id="13" dur="5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3"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p:nvPr/>
        </p:nvSpPr>
        <p:spPr>
          <a:xfrm>
            <a:off x="914400" y="914400"/>
            <a:ext cx="5137150" cy="584200"/>
          </a:xfrm>
          <a:prstGeom prst="rect">
            <a:avLst/>
          </a:prstGeom>
          <a:noFill/>
          <a:ln w="9525">
            <a:noFill/>
          </a:ln>
        </p:spPr>
        <p:txBody>
          <a:bodyPr anchor="t">
            <a:spAutoFit/>
          </a:bodyPr>
          <a:p>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高三毕业班的问题</a:t>
            </a:r>
            <a:r>
              <a:rPr lang="en-US" altLang="zh-CN" sz="3200" b="1" dirty="0">
                <a:solidFill>
                  <a:srgbClr val="FFFFFF"/>
                </a:solidFill>
                <a:latin typeface="Times New Roman" panose="02020603050405020304" pitchFamily="18" charset="0"/>
                <a:ea typeface="宋体" panose="02010600030101010101" pitchFamily="2" charset="-122"/>
              </a:rPr>
              <a:t>》</a:t>
            </a:r>
            <a:endParaRPr lang="en-US" altLang="zh-CN" sz="3200" b="1" dirty="0">
              <a:solidFill>
                <a:srgbClr val="FFFFFF"/>
              </a:solidFill>
              <a:latin typeface="Times New Roman" panose="02020603050405020304" pitchFamily="18" charset="0"/>
              <a:ea typeface="宋体" panose="02010600030101010101" pitchFamily="2" charset="-122"/>
            </a:endParaRPr>
          </a:p>
        </p:txBody>
      </p:sp>
      <p:sp>
        <p:nvSpPr>
          <p:cNvPr id="65539" name="Rectangle 3"/>
          <p:cNvSpPr/>
          <p:nvPr/>
        </p:nvSpPr>
        <p:spPr>
          <a:xfrm>
            <a:off x="2362200" y="2286000"/>
            <a:ext cx="4738688" cy="579438"/>
          </a:xfrm>
          <a:prstGeom prst="rect">
            <a:avLst/>
          </a:prstGeom>
          <a:noFill/>
          <a:ln w="9525">
            <a:noFill/>
          </a:ln>
        </p:spPr>
        <p:txBody>
          <a:bodyPr anchor="t">
            <a:spAutoFit/>
          </a:bodyPr>
          <a:p>
            <a:r>
              <a:rPr lang="zh-CN" altLang="en-US" sz="3200" b="1" dirty="0">
                <a:solidFill>
                  <a:srgbClr val="FFFFFF"/>
                </a:solidFill>
                <a:latin typeface="Times New Roman" panose="02020603050405020304" pitchFamily="18" charset="0"/>
                <a:ea typeface="宋体" panose="02010600030101010101" pitchFamily="2" charset="-122"/>
              </a:rPr>
              <a:t>时间早、水平高、很刻苦</a:t>
            </a:r>
            <a:endParaRPr lang="zh-CN" altLang="en-US" sz="3200" b="1" dirty="0">
              <a:solidFill>
                <a:srgbClr val="FFFFFF"/>
              </a:solidFill>
              <a:latin typeface="Times New Roman" panose="02020603050405020304" pitchFamily="18" charset="0"/>
              <a:ea typeface="宋体" panose="02010600030101010101" pitchFamily="2" charset="-122"/>
            </a:endParaRPr>
          </a:p>
        </p:txBody>
      </p:sp>
      <p:sp>
        <p:nvSpPr>
          <p:cNvPr id="65540" name="Rectangle 4"/>
          <p:cNvSpPr>
            <a:spLocks noChangeArrowheads="1"/>
          </p:cNvSpPr>
          <p:nvPr/>
        </p:nvSpPr>
        <p:spPr bwMode="auto">
          <a:xfrm>
            <a:off x="1619250" y="2590800"/>
            <a:ext cx="3040063" cy="1066800"/>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en-US" altLang="zh-CN" sz="32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讲了三个问题</a:t>
            </a:r>
            <a:r>
              <a:rPr kumimoji="1"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a:t>
            </a:r>
            <a:endParaRPr kumimoji="1" lang="zh-CN" alt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endParaRPr>
          </a:p>
        </p:txBody>
      </p:sp>
      <p:sp>
        <p:nvSpPr>
          <p:cNvPr id="65543" name="Rectangle 7"/>
          <p:cNvSpPr/>
          <p:nvPr/>
        </p:nvSpPr>
        <p:spPr>
          <a:xfrm>
            <a:off x="1524000" y="2895600"/>
            <a:ext cx="6192838" cy="2165350"/>
          </a:xfrm>
          <a:prstGeom prst="rect">
            <a:avLst/>
          </a:prstGeom>
          <a:noFill/>
          <a:ln w="9525">
            <a:noFill/>
          </a:ln>
        </p:spPr>
        <p:txBody>
          <a:bodyPr anchor="t">
            <a:spAutoFit/>
          </a:bodyPr>
          <a:p>
            <a:r>
              <a:rPr lang="en-US" altLang="zh-CN" sz="3200" b="1" i="1" dirty="0">
                <a:solidFill>
                  <a:schemeClr val="bg2"/>
                </a:solidFill>
                <a:latin typeface="Times New Roman" panose="02020603050405020304" pitchFamily="18" charset="0"/>
                <a:ea typeface="宋体" panose="02010600030101010101" pitchFamily="2" charset="-122"/>
              </a:rPr>
              <a:t>    </a:t>
            </a:r>
            <a:endParaRPr lang="en-US" altLang="zh-CN" sz="3200" b="1" i="1" dirty="0">
              <a:solidFill>
                <a:schemeClr val="bg2"/>
              </a:solidFill>
              <a:latin typeface="Times New Roman" panose="02020603050405020304" pitchFamily="18" charset="0"/>
              <a:ea typeface="宋体" panose="02010600030101010101" pitchFamily="2" charset="-122"/>
            </a:endParaRPr>
          </a:p>
          <a:p>
            <a:endParaRPr lang="en-US" altLang="zh-CN" sz="3200" b="1" i="1" dirty="0">
              <a:solidFill>
                <a:schemeClr val="bg2"/>
              </a:solidFill>
              <a:latin typeface="Times New Roman" panose="02020603050405020304" pitchFamily="18" charset="0"/>
              <a:ea typeface="宋体" panose="02010600030101010101" pitchFamily="2" charset="-122"/>
            </a:endParaRPr>
          </a:p>
          <a:p>
            <a:r>
              <a:rPr lang="en-US" altLang="zh-CN" sz="3600" b="1" dirty="0">
                <a:latin typeface="楷体" panose="02010609060101010101" pitchFamily="49" charset="-122"/>
                <a:ea typeface="楷体" panose="02010609060101010101" pitchFamily="49" charset="-122"/>
              </a:rPr>
              <a:t>1.</a:t>
            </a:r>
            <a:r>
              <a:rPr lang="zh-CN" altLang="en-US" sz="3600" b="1" dirty="0">
                <a:latin typeface="楷体" panose="02010609060101010101" pitchFamily="49" charset="-122"/>
                <a:ea typeface="楷体" panose="02010609060101010101" pitchFamily="49" charset="-122"/>
              </a:rPr>
              <a:t>高三学生对总复习的艰巨性要心中有数</a:t>
            </a:r>
            <a:endParaRPr lang="zh-CN" altLang="en-US" sz="3600" b="1" dirty="0">
              <a:latin typeface="楷体" panose="02010609060101010101" pitchFamily="49" charset="-122"/>
              <a:ea typeface="楷体" panose="02010609060101010101" pitchFamily="49" charset="-122"/>
            </a:endParaRPr>
          </a:p>
        </p:txBody>
      </p:sp>
      <p:sp>
        <p:nvSpPr>
          <p:cNvPr id="65544" name="Rectangle 8"/>
          <p:cNvSpPr>
            <a:spLocks noChangeArrowheads="1"/>
          </p:cNvSpPr>
          <p:nvPr/>
        </p:nvSpPr>
        <p:spPr bwMode="auto">
          <a:xfrm>
            <a:off x="1619250" y="1524000"/>
            <a:ext cx="3448050" cy="579438"/>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松、浮现象分析：</a:t>
            </a:r>
            <a:endParaRPr kumimoji="1" lang="zh-CN" altLang="en-US" sz="3200" b="1" i="0"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ssolve">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5544"/>
                                        </p:tgtEl>
                                        <p:attrNameLst>
                                          <p:attrName>style.visibility</p:attrName>
                                        </p:attrNameLst>
                                      </p:cBhvr>
                                      <p:to>
                                        <p:strVal val="visible"/>
                                      </p:to>
                                    </p:set>
                                    <p:animEffect transition="in" filter="checkerboard(across)">
                                      <p:cBhvr>
                                        <p:cTn id="12" dur="500"/>
                                        <p:tgtEl>
                                          <p:spTgt spid="655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5539"/>
                                        </p:tgtEl>
                                        <p:attrNameLst>
                                          <p:attrName>style.visibility</p:attrName>
                                        </p:attrNameLst>
                                      </p:cBhvr>
                                      <p:to>
                                        <p:strVal val="visible"/>
                                      </p:to>
                                    </p:set>
                                    <p:animEffect transition="in" filter="wipe(down)">
                                      <p:cBhvr>
                                        <p:cTn id="17" dur="500"/>
                                        <p:tgtEl>
                                          <p:spTgt spid="6553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5540"/>
                                        </p:tgtEl>
                                        <p:attrNameLst>
                                          <p:attrName>style.visibility</p:attrName>
                                        </p:attrNameLst>
                                      </p:cBhvr>
                                      <p:to>
                                        <p:strVal val="visible"/>
                                      </p:to>
                                    </p:set>
                                    <p:animEffect transition="in" filter="blinds(horizontal)">
                                      <p:cBhvr>
                                        <p:cTn id="22" dur="500"/>
                                        <p:tgtEl>
                                          <p:spTgt spid="65540"/>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5543"/>
                                        </p:tgtEl>
                                        <p:attrNameLst>
                                          <p:attrName>style.visibility</p:attrName>
                                        </p:attrNameLst>
                                      </p:cBhvr>
                                      <p:to>
                                        <p:strVal val="visible"/>
                                      </p:to>
                                    </p:set>
                                    <p:anim calcmode="lin" valueType="num">
                                      <p:cBhvr additive="base">
                                        <p:cTn id="26" dur="500" fill="hold"/>
                                        <p:tgtEl>
                                          <p:spTgt spid="65543"/>
                                        </p:tgtEl>
                                        <p:attrNameLst>
                                          <p:attrName>ppt_x</p:attrName>
                                        </p:attrNameLst>
                                      </p:cBhvr>
                                      <p:tavLst>
                                        <p:tav tm="0">
                                          <p:val>
                                            <p:strVal val="0-#ppt_w/2"/>
                                          </p:val>
                                        </p:tav>
                                        <p:tav tm="100000">
                                          <p:val>
                                            <p:strVal val="#ppt_x"/>
                                          </p:val>
                                        </p:tav>
                                      </p:tavLst>
                                    </p:anim>
                                    <p:anim calcmode="lin" valueType="num">
                                      <p:cBhvr additive="base">
                                        <p:cTn id="27" dur="500" fill="hold"/>
                                        <p:tgtEl>
                                          <p:spTgt spid="655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p:bldP spid="65540" grpId="0"/>
      <p:bldP spid="65543" grpId="0"/>
      <p:bldP spid="6554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5" name="Rectangle 2"/>
          <p:cNvSpPr>
            <a:spLocks noGrp="1"/>
          </p:cNvSpPr>
          <p:nvPr>
            <p:ph type="title"/>
          </p:nvPr>
        </p:nvSpPr>
        <p:spPr>
          <a:xfrm>
            <a:off x="685800" y="990600"/>
            <a:ext cx="4648200" cy="533400"/>
          </a:xfrm>
          <a:ln/>
        </p:spPr>
        <p:txBody>
          <a:bodyPr wrap="square" lIns="91440" tIns="45720" rIns="91440" bIns="45720" anchor="ctr"/>
          <a:p>
            <a:pPr eaLnBrk="1" hangingPunct="1"/>
            <a:r>
              <a:rPr lang="zh-CN" altLang="en-US" sz="3200" b="1" dirty="0">
                <a:solidFill>
                  <a:srgbClr val="FFFFFF"/>
                </a:solidFill>
              </a:rPr>
              <a:t>一复习的知识量大</a:t>
            </a:r>
            <a:br>
              <a:rPr lang="zh-CN" altLang="en-US" sz="3200" dirty="0">
                <a:solidFill>
                  <a:srgbClr val="FFFFFF"/>
                </a:solidFill>
              </a:rPr>
            </a:br>
            <a:endParaRPr lang="zh-CN" altLang="en-US" sz="3200" dirty="0">
              <a:solidFill>
                <a:srgbClr val="FFFFFF"/>
              </a:solidFill>
            </a:endParaRPr>
          </a:p>
        </p:txBody>
      </p:sp>
      <p:sp>
        <p:nvSpPr>
          <p:cNvPr id="62466" name="Rectangle 3"/>
          <p:cNvSpPr>
            <a:spLocks noGrp="1"/>
          </p:cNvSpPr>
          <p:nvPr>
            <p:ph idx="1"/>
          </p:nvPr>
        </p:nvSpPr>
        <p:spPr>
          <a:xfrm>
            <a:off x="1219200" y="1524000"/>
            <a:ext cx="6705600" cy="4572000"/>
          </a:xfrm>
          <a:ln/>
        </p:spPr>
        <p:txBody>
          <a:bodyPr wrap="square" lIns="91440" tIns="45720" rIns="91440" bIns="45720" anchor="t"/>
          <a:p>
            <a:pPr eaLnBrk="1" hangingPunct="1">
              <a:lnSpc>
                <a:spcPct val="90000"/>
              </a:lnSpc>
              <a:buNone/>
            </a:pPr>
            <a:r>
              <a:rPr lang="en-US" altLang="zh-CN" sz="2800" dirty="0">
                <a:latin typeface="楷体" panose="02010609060101010101" pitchFamily="49" charset="-122"/>
                <a:ea typeface="楷体" panose="02010609060101010101" pitchFamily="49" charset="-122"/>
              </a:rPr>
              <a:t>   </a:t>
            </a:r>
            <a:r>
              <a:rPr lang="zh-CN" altLang="en-US" sz="2800" b="1" dirty="0">
                <a:solidFill>
                  <a:schemeClr val="hlink"/>
                </a:solidFill>
                <a:latin typeface="楷体" panose="02010609060101010101" pitchFamily="49" charset="-122"/>
                <a:ea typeface="楷体" panose="02010609060101010101" pitchFamily="49" charset="-122"/>
              </a:rPr>
              <a:t>数学是</a:t>
            </a:r>
            <a:r>
              <a:rPr lang="en-US" altLang="zh-CN" sz="2800" b="1" dirty="0">
                <a:solidFill>
                  <a:schemeClr val="hlink"/>
                </a:solidFill>
                <a:latin typeface="楷体" panose="02010609060101010101" pitchFamily="49" charset="-122"/>
                <a:ea typeface="楷体" panose="02010609060101010101" pitchFamily="49" charset="-122"/>
              </a:rPr>
              <a:t>12</a:t>
            </a:r>
            <a:r>
              <a:rPr lang="zh-CN" altLang="en-US" sz="2800" b="1" dirty="0">
                <a:solidFill>
                  <a:schemeClr val="hlink"/>
                </a:solidFill>
                <a:latin typeface="楷体" panose="02010609060101010101" pitchFamily="49" charset="-122"/>
                <a:ea typeface="楷体" panose="02010609060101010101" pitchFamily="49" charset="-122"/>
              </a:rPr>
              <a:t>本书</a:t>
            </a:r>
            <a:r>
              <a:rPr lang="zh-CN" altLang="en-US" sz="2800" dirty="0">
                <a:latin typeface="楷体" panose="02010609060101010101" pitchFamily="49" charset="-122"/>
                <a:ea typeface="楷体" panose="02010609060101010101" pitchFamily="49" charset="-122"/>
              </a:rPr>
              <a:t>：</a:t>
            </a:r>
            <a:endParaRPr lang="zh-CN" altLang="en-US" sz="2800" dirty="0">
              <a:latin typeface="楷体" panose="02010609060101010101" pitchFamily="49" charset="-122"/>
              <a:ea typeface="楷体" panose="02010609060101010101" pitchFamily="49" charset="-122"/>
            </a:endParaRPr>
          </a:p>
          <a:p>
            <a:pPr eaLnBrk="1" hangingPunct="1">
              <a:lnSpc>
                <a:spcPct val="90000"/>
              </a:lnSpc>
              <a:buNone/>
            </a:pPr>
            <a:r>
              <a:rPr lang="zh-CN" altLang="en-US" sz="2400" dirty="0"/>
              <a:t>                       </a:t>
            </a:r>
            <a:r>
              <a:rPr lang="zh-CN" altLang="en-US" sz="2400" b="1" dirty="0"/>
              <a:t>初中代数   </a:t>
            </a:r>
            <a:r>
              <a:rPr lang="en-US" altLang="zh-CN" sz="2400" b="1" dirty="0"/>
              <a:t>4</a:t>
            </a:r>
            <a:r>
              <a:rPr lang="zh-CN" altLang="en-US" sz="2400" b="1" dirty="0"/>
              <a:t>本     高中代数   </a:t>
            </a:r>
            <a:r>
              <a:rPr lang="en-US" altLang="zh-CN" sz="2400" b="1" dirty="0"/>
              <a:t>3</a:t>
            </a:r>
            <a:r>
              <a:rPr lang="zh-CN" altLang="en-US" sz="2400" b="1" dirty="0"/>
              <a:t>本</a:t>
            </a:r>
            <a:endParaRPr lang="zh-CN" altLang="en-US" sz="2400" b="1" dirty="0"/>
          </a:p>
          <a:p>
            <a:pPr eaLnBrk="1" hangingPunct="1">
              <a:lnSpc>
                <a:spcPct val="90000"/>
              </a:lnSpc>
              <a:buNone/>
            </a:pPr>
            <a:r>
              <a:rPr lang="zh-CN" altLang="en-US" sz="2400" b="1" dirty="0"/>
              <a:t>                       初中几何   </a:t>
            </a:r>
            <a:r>
              <a:rPr lang="en-US" altLang="zh-CN" sz="2400" b="1" dirty="0"/>
              <a:t>2</a:t>
            </a:r>
            <a:r>
              <a:rPr lang="zh-CN" altLang="en-US" sz="2400" b="1" dirty="0"/>
              <a:t>本     高中几何   </a:t>
            </a:r>
            <a:r>
              <a:rPr lang="en-US" altLang="zh-CN" sz="2400" b="1" dirty="0"/>
              <a:t>2</a:t>
            </a:r>
            <a:r>
              <a:rPr lang="zh-CN" altLang="en-US" sz="2400" b="1" dirty="0"/>
              <a:t>本</a:t>
            </a:r>
            <a:endParaRPr lang="zh-CN" altLang="en-US" sz="2400" b="1" dirty="0"/>
          </a:p>
          <a:p>
            <a:pPr eaLnBrk="1" hangingPunct="1">
              <a:lnSpc>
                <a:spcPct val="90000"/>
              </a:lnSpc>
              <a:buNone/>
            </a:pPr>
            <a:r>
              <a:rPr lang="zh-CN" altLang="en-US" sz="2400" b="1" dirty="0"/>
              <a:t>                      微积分初步  </a:t>
            </a:r>
            <a:r>
              <a:rPr lang="en-US" altLang="zh-CN" sz="2400" b="1" dirty="0"/>
              <a:t>1</a:t>
            </a:r>
            <a:r>
              <a:rPr lang="zh-CN" altLang="en-US" sz="2400" b="1" dirty="0"/>
              <a:t>本</a:t>
            </a:r>
            <a:endParaRPr lang="zh-CN" altLang="en-US" sz="2400" b="1" dirty="0"/>
          </a:p>
          <a:p>
            <a:pPr eaLnBrk="1" hangingPunct="1">
              <a:lnSpc>
                <a:spcPct val="90000"/>
              </a:lnSpc>
              <a:buNone/>
            </a:pPr>
            <a:r>
              <a:rPr lang="zh-CN" altLang="en-US" sz="2400" b="1" dirty="0"/>
              <a:t>                                  一共有</a:t>
            </a:r>
            <a:r>
              <a:rPr lang="en-US" altLang="zh-CN" sz="2400" b="1" dirty="0"/>
              <a:t>2374</a:t>
            </a:r>
            <a:r>
              <a:rPr lang="zh-CN" altLang="en-US" sz="2400" b="1" dirty="0"/>
              <a:t>页，习题</a:t>
            </a:r>
            <a:r>
              <a:rPr lang="en-US" altLang="zh-CN" sz="2400" b="1" dirty="0"/>
              <a:t>4737</a:t>
            </a:r>
            <a:r>
              <a:rPr lang="zh-CN" altLang="en-US" sz="2400" b="1" dirty="0"/>
              <a:t>题</a:t>
            </a:r>
            <a:endParaRPr lang="zh-CN" altLang="en-US" sz="2400" b="1" dirty="0"/>
          </a:p>
          <a:p>
            <a:pPr eaLnBrk="1" hangingPunct="1">
              <a:lnSpc>
                <a:spcPct val="90000"/>
              </a:lnSpc>
              <a:buNone/>
            </a:pPr>
            <a:r>
              <a:rPr lang="zh-CN" altLang="en-US" sz="2400" b="1" dirty="0"/>
              <a:t>   </a:t>
            </a:r>
            <a:endParaRPr lang="zh-CN" altLang="en-US" sz="2400" b="1" dirty="0"/>
          </a:p>
          <a:p>
            <a:pPr eaLnBrk="1" hangingPunct="1">
              <a:lnSpc>
                <a:spcPct val="90000"/>
              </a:lnSpc>
              <a:buNone/>
            </a:pPr>
            <a:r>
              <a:rPr lang="zh-CN" altLang="en-US" sz="2800" b="1" dirty="0"/>
              <a:t>        </a:t>
            </a:r>
            <a:r>
              <a:rPr lang="zh-CN" altLang="en-US" sz="2800" b="1" dirty="0">
                <a:solidFill>
                  <a:schemeClr val="hlink"/>
                </a:solidFill>
                <a:latin typeface="楷体" panose="02010609060101010101" pitchFamily="49" charset="-122"/>
                <a:ea typeface="楷体" panose="02010609060101010101" pitchFamily="49" charset="-122"/>
              </a:rPr>
              <a:t>物理是</a:t>
            </a:r>
            <a:r>
              <a:rPr lang="en-US" altLang="zh-CN" sz="2800" b="1" dirty="0">
                <a:solidFill>
                  <a:schemeClr val="hlink"/>
                </a:solidFill>
                <a:latin typeface="楷体" panose="02010609060101010101" pitchFamily="49" charset="-122"/>
                <a:ea typeface="楷体" panose="02010609060101010101" pitchFamily="49" charset="-122"/>
              </a:rPr>
              <a:t>5</a:t>
            </a:r>
            <a:r>
              <a:rPr lang="zh-CN" altLang="en-US" sz="2800" b="1" dirty="0">
                <a:solidFill>
                  <a:schemeClr val="hlink"/>
                </a:solidFill>
                <a:latin typeface="楷体" panose="02010609060101010101" pitchFamily="49" charset="-122"/>
                <a:ea typeface="楷体" panose="02010609060101010101" pitchFamily="49" charset="-122"/>
              </a:rPr>
              <a:t>本书：</a:t>
            </a:r>
            <a:r>
              <a:rPr lang="zh-CN" altLang="en-US" sz="2800" b="1" dirty="0">
                <a:latin typeface="楷体" panose="02010609060101010101" pitchFamily="49" charset="-122"/>
                <a:ea typeface="楷体" panose="02010609060101010101" pitchFamily="49" charset="-122"/>
              </a:rPr>
              <a:t> </a:t>
            </a:r>
            <a:endParaRPr lang="zh-CN" altLang="en-US" sz="2800" b="1" dirty="0">
              <a:latin typeface="楷体" panose="02010609060101010101" pitchFamily="49" charset="-122"/>
              <a:ea typeface="楷体" panose="02010609060101010101" pitchFamily="49" charset="-122"/>
            </a:endParaRPr>
          </a:p>
          <a:p>
            <a:pPr eaLnBrk="1" hangingPunct="1">
              <a:lnSpc>
                <a:spcPct val="90000"/>
              </a:lnSpc>
              <a:buNone/>
            </a:pPr>
            <a:r>
              <a:rPr lang="zh-CN" altLang="en-US" sz="2400" b="1" dirty="0"/>
              <a:t>                       初中</a:t>
            </a:r>
            <a:r>
              <a:rPr lang="en-US" altLang="zh-CN" sz="2400" b="1" dirty="0"/>
              <a:t>2</a:t>
            </a:r>
            <a:r>
              <a:rPr lang="zh-CN" altLang="en-US" sz="2400" b="1" dirty="0"/>
              <a:t>本     高中</a:t>
            </a:r>
            <a:r>
              <a:rPr lang="en-US" altLang="zh-CN" sz="2400" b="1" dirty="0"/>
              <a:t>3</a:t>
            </a:r>
            <a:r>
              <a:rPr lang="zh-CN" altLang="en-US" sz="2400" b="1" dirty="0"/>
              <a:t>本             </a:t>
            </a:r>
            <a:endParaRPr lang="zh-CN" altLang="en-US" sz="2400" b="1" dirty="0"/>
          </a:p>
          <a:p>
            <a:pPr eaLnBrk="1" hangingPunct="1">
              <a:lnSpc>
                <a:spcPct val="90000"/>
              </a:lnSpc>
              <a:buNone/>
            </a:pPr>
            <a:r>
              <a:rPr lang="zh-CN" altLang="en-US" sz="2400" b="1" dirty="0"/>
              <a:t>                          一共有 </a:t>
            </a:r>
            <a:r>
              <a:rPr lang="en-US" altLang="zh-CN" sz="2400" b="1" dirty="0"/>
              <a:t>1492</a:t>
            </a:r>
            <a:r>
              <a:rPr lang="zh-CN" altLang="en-US" sz="2400" b="1" dirty="0"/>
              <a:t>页 ，  </a:t>
            </a:r>
            <a:r>
              <a:rPr lang="en-US" altLang="zh-CN" sz="2400" b="1" dirty="0"/>
              <a:t>437 </a:t>
            </a:r>
            <a:r>
              <a:rPr lang="zh-CN" altLang="en-US" sz="2400" b="1" dirty="0"/>
              <a:t>个知识点， </a:t>
            </a:r>
            <a:endParaRPr lang="zh-CN" altLang="en-US" sz="2400" b="1" dirty="0"/>
          </a:p>
          <a:p>
            <a:pPr eaLnBrk="1" hangingPunct="1">
              <a:lnSpc>
                <a:spcPct val="90000"/>
              </a:lnSpc>
              <a:buNone/>
            </a:pPr>
            <a:r>
              <a:rPr lang="zh-CN" altLang="en-US" sz="2400" b="1" dirty="0"/>
              <a:t>                         </a:t>
            </a:r>
            <a:r>
              <a:rPr lang="en-US" altLang="zh-CN" sz="2400" b="1" dirty="0"/>
              <a:t>4 9 </a:t>
            </a:r>
            <a:r>
              <a:rPr lang="zh-CN" altLang="en-US" sz="2400" b="1" dirty="0"/>
              <a:t>个学生实验 ， </a:t>
            </a:r>
            <a:r>
              <a:rPr lang="en-US" altLang="zh-CN" sz="2400" b="1" dirty="0"/>
              <a:t>253</a:t>
            </a:r>
            <a:r>
              <a:rPr lang="zh-CN" altLang="en-US" sz="2400" b="1" dirty="0"/>
              <a:t>个演示实验</a:t>
            </a:r>
            <a:endParaRPr lang="zh-CN" altLang="en-US" sz="2400" b="1"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89" name="Rectangle 3"/>
          <p:cNvSpPr>
            <a:spLocks noGrp="1"/>
          </p:cNvSpPr>
          <p:nvPr>
            <p:ph idx="1"/>
          </p:nvPr>
        </p:nvSpPr>
        <p:spPr>
          <a:xfrm>
            <a:off x="685800" y="685800"/>
            <a:ext cx="7391400" cy="5334000"/>
          </a:xfrm>
          <a:ln/>
        </p:spPr>
        <p:txBody>
          <a:bodyPr wrap="square" lIns="91440" tIns="45720" rIns="91440" bIns="45720" anchor="t"/>
          <a:p>
            <a:pPr eaLnBrk="1" hangingPunct="1">
              <a:lnSpc>
                <a:spcPct val="90000"/>
              </a:lnSpc>
              <a:buNone/>
            </a:pPr>
            <a:r>
              <a:rPr lang="en-US" altLang="zh-CN" sz="2800" dirty="0"/>
              <a:t>   </a:t>
            </a:r>
            <a:r>
              <a:rPr lang="zh-CN" altLang="en-US" sz="2800" b="1" dirty="0">
                <a:solidFill>
                  <a:schemeClr val="hlink"/>
                </a:solidFill>
              </a:rPr>
              <a:t>化学是</a:t>
            </a:r>
            <a:r>
              <a:rPr lang="en-US" altLang="zh-CN" sz="2800" b="1" dirty="0">
                <a:solidFill>
                  <a:schemeClr val="hlink"/>
                </a:solidFill>
              </a:rPr>
              <a:t>4</a:t>
            </a:r>
            <a:r>
              <a:rPr lang="zh-CN" altLang="en-US" sz="2800" b="1" dirty="0">
                <a:solidFill>
                  <a:schemeClr val="hlink"/>
                </a:solidFill>
              </a:rPr>
              <a:t>本书</a:t>
            </a:r>
            <a:r>
              <a:rPr lang="zh-CN" altLang="en-US" sz="2800" dirty="0"/>
              <a:t>：</a:t>
            </a:r>
            <a:endParaRPr lang="zh-CN" altLang="en-US" sz="2800" dirty="0"/>
          </a:p>
          <a:p>
            <a:pPr eaLnBrk="1" hangingPunct="1">
              <a:lnSpc>
                <a:spcPct val="90000"/>
              </a:lnSpc>
              <a:buNone/>
            </a:pPr>
            <a:r>
              <a:rPr lang="zh-CN" altLang="en-US" sz="2800" b="1" dirty="0"/>
              <a:t>              初中</a:t>
            </a:r>
            <a:r>
              <a:rPr lang="en-US" altLang="zh-CN" sz="2800" b="1" dirty="0"/>
              <a:t>1</a:t>
            </a:r>
            <a:r>
              <a:rPr lang="zh-CN" altLang="en-US" sz="2800" b="1" dirty="0"/>
              <a:t>本      高中</a:t>
            </a:r>
            <a:r>
              <a:rPr lang="en-US" altLang="zh-CN" sz="2800" b="1" dirty="0"/>
              <a:t>3</a:t>
            </a:r>
            <a:r>
              <a:rPr lang="zh-CN" altLang="en-US" sz="2800" b="1" dirty="0"/>
              <a:t>本              </a:t>
            </a:r>
            <a:endParaRPr lang="zh-CN" altLang="en-US" sz="2800" b="1" dirty="0"/>
          </a:p>
          <a:p>
            <a:pPr eaLnBrk="1" hangingPunct="1">
              <a:lnSpc>
                <a:spcPct val="90000"/>
              </a:lnSpc>
              <a:buNone/>
            </a:pPr>
            <a:r>
              <a:rPr lang="zh-CN" altLang="en-US" sz="2800" b="1" dirty="0"/>
              <a:t>      </a:t>
            </a:r>
            <a:r>
              <a:rPr lang="zh-CN" altLang="en-US" sz="2400" b="1" dirty="0"/>
              <a:t>一共有</a:t>
            </a:r>
            <a:r>
              <a:rPr lang="en-US" altLang="zh-CN" sz="2400" b="1" dirty="0"/>
              <a:t>898</a:t>
            </a:r>
            <a:r>
              <a:rPr lang="zh-CN" altLang="en-US" sz="2400" b="1" dirty="0"/>
              <a:t>页书、  </a:t>
            </a:r>
            <a:r>
              <a:rPr lang="en-US" altLang="zh-CN" sz="2400" b="1" dirty="0"/>
              <a:t>368</a:t>
            </a:r>
            <a:r>
              <a:rPr lang="zh-CN" altLang="en-US" sz="2400" b="1" dirty="0"/>
              <a:t>个知识点</a:t>
            </a:r>
            <a:r>
              <a:rPr lang="en-US" altLang="zh-CN" sz="2400" b="1" dirty="0"/>
              <a:t>35</a:t>
            </a:r>
            <a:r>
              <a:rPr lang="zh-CN" altLang="en-US" sz="2400" b="1" dirty="0"/>
              <a:t>个学生实验</a:t>
            </a:r>
            <a:endParaRPr lang="zh-CN" altLang="en-US" sz="2400" b="1" dirty="0"/>
          </a:p>
          <a:p>
            <a:pPr eaLnBrk="1" hangingPunct="1">
              <a:lnSpc>
                <a:spcPct val="90000"/>
              </a:lnSpc>
              <a:buNone/>
            </a:pPr>
            <a:r>
              <a:rPr lang="zh-CN" altLang="en-US" sz="2800" b="1" dirty="0"/>
              <a:t>    </a:t>
            </a:r>
            <a:r>
              <a:rPr lang="zh-CN" altLang="en-US" sz="2800" b="1" dirty="0">
                <a:solidFill>
                  <a:schemeClr val="hlink"/>
                </a:solidFill>
              </a:rPr>
              <a:t>历史是</a:t>
            </a:r>
            <a:r>
              <a:rPr lang="en-US" altLang="zh-CN" sz="2800" b="1" dirty="0">
                <a:solidFill>
                  <a:schemeClr val="hlink"/>
                </a:solidFill>
              </a:rPr>
              <a:t>6</a:t>
            </a:r>
            <a:r>
              <a:rPr lang="zh-CN" altLang="en-US" sz="2800" b="1" dirty="0">
                <a:solidFill>
                  <a:schemeClr val="hlink"/>
                </a:solidFill>
              </a:rPr>
              <a:t>本书：</a:t>
            </a:r>
            <a:endParaRPr lang="zh-CN" altLang="en-US" sz="2800" b="1" dirty="0">
              <a:solidFill>
                <a:schemeClr val="hlink"/>
              </a:solidFill>
            </a:endParaRPr>
          </a:p>
          <a:p>
            <a:pPr eaLnBrk="1" hangingPunct="1">
              <a:lnSpc>
                <a:spcPct val="90000"/>
              </a:lnSpc>
              <a:buNone/>
            </a:pPr>
            <a:r>
              <a:rPr lang="zh-CN" altLang="en-US" sz="2800" b="1" dirty="0"/>
              <a:t>             中国史</a:t>
            </a:r>
            <a:r>
              <a:rPr lang="en-US" altLang="zh-CN" sz="2800" b="1" dirty="0"/>
              <a:t>4</a:t>
            </a:r>
            <a:r>
              <a:rPr lang="zh-CN" altLang="en-US" sz="2800" b="1" dirty="0"/>
              <a:t>本     世界史</a:t>
            </a:r>
            <a:r>
              <a:rPr lang="en-US" altLang="zh-CN" sz="2800" b="1" dirty="0"/>
              <a:t>2</a:t>
            </a:r>
            <a:r>
              <a:rPr lang="zh-CN" altLang="en-US" sz="2800" b="1" dirty="0"/>
              <a:t>本          </a:t>
            </a:r>
            <a:endParaRPr lang="zh-CN" altLang="en-US" sz="2800" b="1" dirty="0"/>
          </a:p>
          <a:p>
            <a:pPr eaLnBrk="1" hangingPunct="1">
              <a:lnSpc>
                <a:spcPct val="90000"/>
              </a:lnSpc>
              <a:buNone/>
            </a:pPr>
            <a:r>
              <a:rPr lang="zh-CN" altLang="en-US" sz="2800" b="1" dirty="0"/>
              <a:t>        </a:t>
            </a:r>
            <a:r>
              <a:rPr lang="zh-CN" altLang="en-US" sz="2400" b="1" dirty="0"/>
              <a:t>一共有</a:t>
            </a:r>
            <a:r>
              <a:rPr lang="en-US" altLang="zh-CN" sz="2400" b="1" dirty="0"/>
              <a:t>1174</a:t>
            </a:r>
            <a:r>
              <a:rPr lang="zh-CN" altLang="en-US" sz="2400" b="1" dirty="0"/>
              <a:t>页书</a:t>
            </a:r>
            <a:endParaRPr lang="zh-CN" altLang="en-US" sz="2400" b="1" dirty="0"/>
          </a:p>
          <a:p>
            <a:pPr eaLnBrk="1" hangingPunct="1">
              <a:lnSpc>
                <a:spcPct val="90000"/>
              </a:lnSpc>
              <a:buNone/>
            </a:pPr>
            <a:r>
              <a:rPr lang="zh-CN" altLang="en-US" sz="2800" b="1" dirty="0"/>
              <a:t>   </a:t>
            </a:r>
            <a:r>
              <a:rPr lang="zh-CN" altLang="en-US" sz="2800" b="1" dirty="0">
                <a:solidFill>
                  <a:schemeClr val="hlink"/>
                </a:solidFill>
              </a:rPr>
              <a:t>地理是</a:t>
            </a:r>
            <a:r>
              <a:rPr lang="en-US" altLang="zh-CN" sz="2800" b="1" dirty="0">
                <a:solidFill>
                  <a:schemeClr val="hlink"/>
                </a:solidFill>
              </a:rPr>
              <a:t>6</a:t>
            </a:r>
            <a:r>
              <a:rPr lang="zh-CN" altLang="en-US" sz="2800" b="1" dirty="0">
                <a:solidFill>
                  <a:schemeClr val="hlink"/>
                </a:solidFill>
              </a:rPr>
              <a:t>本书：</a:t>
            </a:r>
            <a:r>
              <a:rPr lang="zh-CN" altLang="en-US" sz="2800" b="1" dirty="0"/>
              <a:t>  </a:t>
            </a:r>
            <a:endParaRPr lang="zh-CN" altLang="en-US" sz="2800" b="1" dirty="0"/>
          </a:p>
          <a:p>
            <a:pPr eaLnBrk="1" hangingPunct="1">
              <a:lnSpc>
                <a:spcPct val="90000"/>
              </a:lnSpc>
              <a:buNone/>
            </a:pPr>
            <a:r>
              <a:rPr lang="zh-CN" altLang="en-US" sz="2800" b="1" dirty="0"/>
              <a:t>        中国地理</a:t>
            </a:r>
            <a:r>
              <a:rPr lang="en-US" altLang="zh-CN" sz="2800" b="1" dirty="0"/>
              <a:t>2</a:t>
            </a:r>
            <a:r>
              <a:rPr lang="zh-CN" altLang="en-US" sz="2800" b="1" dirty="0"/>
              <a:t>本 </a:t>
            </a:r>
            <a:r>
              <a:rPr lang="en-US" altLang="zh-CN" sz="2800" b="1" dirty="0"/>
              <a:t>/ </a:t>
            </a:r>
            <a:r>
              <a:rPr lang="zh-CN" altLang="en-US" sz="2800" b="1" dirty="0"/>
              <a:t>世界地理</a:t>
            </a:r>
            <a:r>
              <a:rPr lang="en-US" altLang="zh-CN" sz="2800" b="1" dirty="0"/>
              <a:t>2</a:t>
            </a:r>
            <a:r>
              <a:rPr lang="zh-CN" altLang="en-US" sz="2800" b="1" dirty="0"/>
              <a:t>本</a:t>
            </a:r>
            <a:r>
              <a:rPr lang="en-US" altLang="zh-CN" sz="2800" b="1" dirty="0"/>
              <a:t>/ </a:t>
            </a:r>
            <a:r>
              <a:rPr lang="zh-CN" altLang="en-US" sz="2800" b="1" dirty="0"/>
              <a:t>高中地理</a:t>
            </a:r>
            <a:r>
              <a:rPr lang="en-US" altLang="zh-CN" sz="2800" b="1" dirty="0"/>
              <a:t>2</a:t>
            </a:r>
            <a:r>
              <a:rPr lang="zh-CN" altLang="en-US" sz="2800" b="1" dirty="0"/>
              <a:t>本        </a:t>
            </a:r>
            <a:endParaRPr lang="zh-CN" altLang="en-US" sz="2800" b="1" dirty="0"/>
          </a:p>
          <a:p>
            <a:pPr eaLnBrk="1" hangingPunct="1">
              <a:lnSpc>
                <a:spcPct val="90000"/>
              </a:lnSpc>
              <a:buNone/>
            </a:pPr>
            <a:r>
              <a:rPr lang="zh-CN" altLang="en-US" sz="2800" b="1" dirty="0"/>
              <a:t>      </a:t>
            </a:r>
            <a:r>
              <a:rPr lang="zh-CN" altLang="en-US" sz="2400" b="1" dirty="0"/>
              <a:t>一共有</a:t>
            </a:r>
            <a:r>
              <a:rPr lang="en-US" altLang="zh-CN" sz="2400" b="1" dirty="0"/>
              <a:t>890</a:t>
            </a:r>
            <a:r>
              <a:rPr lang="zh-CN" altLang="en-US" sz="2400" b="1" dirty="0"/>
              <a:t>页书</a:t>
            </a:r>
            <a:endParaRPr lang="zh-CN" altLang="en-US" sz="2400" b="1" dirty="0"/>
          </a:p>
          <a:p>
            <a:pPr eaLnBrk="1" hangingPunct="1">
              <a:lnSpc>
                <a:spcPct val="90000"/>
              </a:lnSpc>
              <a:buNone/>
            </a:pPr>
            <a:r>
              <a:rPr lang="zh-CN" altLang="en-US" sz="2800" b="1" dirty="0"/>
              <a:t>       </a:t>
            </a:r>
            <a:r>
              <a:rPr lang="zh-CN" altLang="en-US" sz="2400" b="1" dirty="0">
                <a:solidFill>
                  <a:srgbClr val="FFFFFF"/>
                </a:solidFill>
                <a:ea typeface="楷体_GB2312" pitchFamily="49" charset="-122"/>
              </a:rPr>
              <a:t>此外，还有语文、外语、政治、生物我这里就不一一统计了。</a:t>
            </a:r>
            <a:endParaRPr lang="zh-CN" altLang="en-US" sz="2400" b="1" dirty="0">
              <a:solidFill>
                <a:srgbClr val="FFFFFF"/>
              </a:solidFill>
              <a:ea typeface="楷体_GB2312"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p:nvPr/>
        </p:nvSpPr>
        <p:spPr>
          <a:xfrm>
            <a:off x="1600200" y="1143000"/>
            <a:ext cx="5654675" cy="519113"/>
          </a:xfrm>
          <a:prstGeom prst="rect">
            <a:avLst/>
          </a:prstGeom>
          <a:noFill/>
          <a:ln w="9525">
            <a:noFill/>
          </a:ln>
        </p:spPr>
        <p:txBody>
          <a:bodyPr anchor="t">
            <a:spAutoFit/>
          </a:bodyPr>
          <a:p>
            <a:r>
              <a:rPr lang="en-US" altLang="zh-CN" sz="2800" b="1" i="1" dirty="0">
                <a:solidFill>
                  <a:schemeClr val="bg2"/>
                </a:solidFill>
                <a:latin typeface="Times New Roman" panose="02020603050405020304" pitchFamily="18" charset="0"/>
                <a:ea typeface="宋体" panose="02010600030101010101" pitchFamily="2" charset="-122"/>
              </a:rPr>
              <a:t> </a:t>
            </a:r>
            <a:r>
              <a:rPr lang="zh-CN" altLang="en-US" sz="2800" b="1" dirty="0">
                <a:solidFill>
                  <a:schemeClr val="bg2"/>
                </a:solidFill>
                <a:latin typeface="Times New Roman" panose="02020603050405020304" pitchFamily="18" charset="0"/>
                <a:ea typeface="宋体" panose="02010600030101010101" pitchFamily="2" charset="-122"/>
              </a:rPr>
              <a:t>由于觉得</a:t>
            </a:r>
            <a:r>
              <a:rPr lang="zh-CN" altLang="en-US" sz="2800" b="1" u="sng" dirty="0">
                <a:solidFill>
                  <a:schemeClr val="accent1"/>
                </a:solidFill>
                <a:latin typeface="Times New Roman" panose="02020603050405020304" pitchFamily="18" charset="0"/>
                <a:ea typeface="宋体" panose="02010600030101010101" pitchFamily="2" charset="-122"/>
              </a:rPr>
              <a:t>听课枯燥无味</a:t>
            </a:r>
            <a:r>
              <a:rPr lang="zh-CN" altLang="en-US" sz="2800" b="1" dirty="0">
                <a:solidFill>
                  <a:schemeClr val="bg2"/>
                </a:solidFill>
                <a:latin typeface="Times New Roman" panose="02020603050405020304" pitchFamily="18" charset="0"/>
                <a:ea typeface="宋体" panose="02010600030101010101" pitchFamily="2" charset="-122"/>
              </a:rPr>
              <a:t>而引起烦恼</a:t>
            </a:r>
            <a:endParaRPr lang="zh-CN" altLang="en-US" sz="2800" b="1" dirty="0">
              <a:solidFill>
                <a:schemeClr val="bg2"/>
              </a:solidFill>
              <a:latin typeface="Times New Roman" panose="02020603050405020304" pitchFamily="18" charset="0"/>
              <a:ea typeface="宋体" panose="02010600030101010101" pitchFamily="2" charset="-122"/>
            </a:endParaRPr>
          </a:p>
        </p:txBody>
      </p:sp>
      <p:graphicFrame>
        <p:nvGraphicFramePr>
          <p:cNvPr id="8194" name="Object 3"/>
          <p:cNvGraphicFramePr>
            <a:graphicFrameLocks noChangeAspect="1"/>
          </p:cNvGraphicFramePr>
          <p:nvPr/>
        </p:nvGraphicFramePr>
        <p:xfrm>
          <a:off x="1143000" y="2514600"/>
          <a:ext cx="6400800" cy="3886200"/>
        </p:xfrm>
        <a:graphic>
          <a:graphicData uri="http://schemas.openxmlformats.org/presentationml/2006/ole">
            <mc:AlternateContent xmlns:mc="http://schemas.openxmlformats.org/markup-compatibility/2006">
              <mc:Choice xmlns:v="urn:schemas-microsoft-com:vml" Requires="v">
                <p:oleObj spid="_x0000_s3077" name="" r:id="rId1" imgW="6115050" imgH="2924175" progId="MSGraph.Chart.8">
                  <p:embed/>
                </p:oleObj>
              </mc:Choice>
              <mc:Fallback>
                <p:oleObj name="" r:id="rId1" imgW="6115050" imgH="2924175" progId="MSGraph.Chart.8">
                  <p:embed/>
                  <p:pic>
                    <p:nvPicPr>
                      <p:cNvPr id="0" name="图片 3076"/>
                      <p:cNvPicPr/>
                      <p:nvPr/>
                    </p:nvPicPr>
                    <p:blipFill>
                      <a:blip r:embed="rId2"/>
                      <a:stretch>
                        <a:fillRect/>
                      </a:stretch>
                    </p:blipFill>
                    <p:spPr>
                      <a:xfrm>
                        <a:off x="1143000" y="2514600"/>
                        <a:ext cx="6400800" cy="3886200"/>
                      </a:xfrm>
                      <a:prstGeom prst="rect">
                        <a:avLst/>
                      </a:prstGeom>
                      <a:noFill/>
                      <a:ln w="38100">
                        <a:noFill/>
                        <a:miter/>
                      </a:ln>
                    </p:spPr>
                  </p:pic>
                </p:oleObj>
              </mc:Fallback>
            </mc:AlternateContent>
          </a:graphicData>
        </a:graphic>
      </p:graphicFrame>
      <p:sp>
        <p:nvSpPr>
          <p:cNvPr id="6148" name="Rectangle 4"/>
          <p:cNvSpPr>
            <a:spLocks noChangeArrowheads="1"/>
          </p:cNvSpPr>
          <p:nvPr/>
        </p:nvSpPr>
        <p:spPr bwMode="auto">
          <a:xfrm>
            <a:off x="1905000" y="1752600"/>
            <a:ext cx="3065463" cy="549275"/>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1" i="1"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初中占</a:t>
            </a:r>
            <a:r>
              <a:rPr kumimoji="1" lang="en-US" altLang="zh-CN" sz="3000" b="1" i="1" u="sng" strike="noStrike" kern="1200" cap="none" spc="0" normalizeH="0" baseline="0" noProof="0">
                <a:ln>
                  <a:noFill/>
                </a:ln>
                <a:solidFill>
                  <a:schemeClr val="accent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42.5</a:t>
            </a:r>
            <a:r>
              <a:rPr kumimoji="1" lang="zh-CN" altLang="en-US" sz="3000" b="1" i="1" u="sng" strike="noStrike" kern="1200" cap="none" spc="0" normalizeH="0" baseline="0" noProof="0">
                <a:ln>
                  <a:noFill/>
                </a:ln>
                <a:solidFill>
                  <a:schemeClr val="accent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3000" b="1" i="1"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
        <p:nvSpPr>
          <p:cNvPr id="6149" name="Rectangle 5"/>
          <p:cNvSpPr>
            <a:spLocks noChangeArrowheads="1"/>
          </p:cNvSpPr>
          <p:nvPr/>
        </p:nvSpPr>
        <p:spPr bwMode="auto">
          <a:xfrm>
            <a:off x="4495800" y="1752600"/>
            <a:ext cx="2913063" cy="549275"/>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000" b="1" i="1"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高中占</a:t>
            </a:r>
            <a:r>
              <a:rPr kumimoji="1" lang="en-US" altLang="zh-CN" sz="3000" b="1" i="1" u="sng" strike="noStrike" kern="1200" cap="none" spc="0" normalizeH="0" baseline="0" noProof="0">
                <a:ln>
                  <a:noFill/>
                </a:ln>
                <a:solidFill>
                  <a:schemeClr val="accent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47.3</a:t>
            </a:r>
            <a:r>
              <a:rPr kumimoji="1" lang="zh-CN" altLang="en-US" sz="3000" b="1" i="1" u="sng" strike="noStrike" kern="1200" cap="none" spc="0" normalizeH="0" baseline="0" noProof="0">
                <a:ln>
                  <a:noFill/>
                </a:ln>
                <a:solidFill>
                  <a:schemeClr val="accent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a:t>
            </a:r>
            <a:endParaRPr kumimoji="1" lang="zh-CN" altLang="en-US" sz="3000" b="1" i="1" u="none" strike="noStrike" kern="1200" cap="none" spc="0" normalizeH="0" baseline="0" noProof="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dissolve">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p:cTn id="12" dur="500" fill="hold"/>
                                        <p:tgtEl>
                                          <p:spTgt spid="6148"/>
                                        </p:tgtEl>
                                        <p:attrNameLst>
                                          <p:attrName>ppt_w</p:attrName>
                                        </p:attrNameLst>
                                      </p:cBhvr>
                                      <p:tavLst>
                                        <p:tav tm="0">
                                          <p:val>
                                            <p:strVal val="2/3*#ppt_w"/>
                                          </p:val>
                                        </p:tav>
                                        <p:tav tm="100000">
                                          <p:val>
                                            <p:strVal val="#ppt_w"/>
                                          </p:val>
                                        </p:tav>
                                      </p:tavLst>
                                    </p:anim>
                                    <p:anim calcmode="lin" valueType="num">
                                      <p:cBhvr>
                                        <p:cTn id="13" dur="500" fill="hold"/>
                                        <p:tgtEl>
                                          <p:spTgt spid="6148"/>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6149"/>
                                        </p:tgtEl>
                                        <p:attrNameLst>
                                          <p:attrName>style.visibility</p:attrName>
                                        </p:attrNameLst>
                                      </p:cBhvr>
                                      <p:to>
                                        <p:strVal val="visible"/>
                                      </p:to>
                                    </p:set>
                                    <p:anim calcmode="lin" valueType="num">
                                      <p:cBhvr>
                                        <p:cTn id="18" dur="500" fill="hold"/>
                                        <p:tgtEl>
                                          <p:spTgt spid="6149"/>
                                        </p:tgtEl>
                                        <p:attrNameLst>
                                          <p:attrName>ppt_w</p:attrName>
                                        </p:attrNameLst>
                                      </p:cBhvr>
                                      <p:tavLst>
                                        <p:tav tm="0">
                                          <p:val>
                                            <p:strVal val="2/3*#ppt_w"/>
                                          </p:val>
                                        </p:tav>
                                        <p:tav tm="100000">
                                          <p:val>
                                            <p:strVal val="#ppt_w"/>
                                          </p:val>
                                        </p:tav>
                                      </p:tavLst>
                                    </p:anim>
                                    <p:anim calcmode="lin" valueType="num">
                                      <p:cBhvr>
                                        <p:cTn id="19" dur="500" fill="hold"/>
                                        <p:tgtEl>
                                          <p:spTgt spid="614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8" grpId="0"/>
      <p:bldP spid="614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3" name="Rectangle 2"/>
          <p:cNvSpPr>
            <a:spLocks noGrp="1"/>
          </p:cNvSpPr>
          <p:nvPr>
            <p:ph type="title"/>
          </p:nvPr>
        </p:nvSpPr>
        <p:spPr>
          <a:xfrm>
            <a:off x="0" y="609600"/>
            <a:ext cx="4724400" cy="1219200"/>
          </a:xfrm>
          <a:ln/>
        </p:spPr>
        <p:txBody>
          <a:bodyPr wrap="square" lIns="91440" tIns="45720" rIns="91440" bIns="45720" anchor="ctr"/>
          <a:p>
            <a:pPr eaLnBrk="1" hangingPunct="1"/>
            <a:r>
              <a:rPr lang="zh-CN" altLang="en-US" sz="3200" b="1" dirty="0">
                <a:solidFill>
                  <a:srgbClr val="FFFFFF"/>
                </a:solidFill>
              </a:rPr>
              <a:t>二复习的时间少</a:t>
            </a:r>
            <a:endParaRPr lang="zh-CN" altLang="en-US" sz="3200" b="1" dirty="0">
              <a:solidFill>
                <a:srgbClr val="FFFFFF"/>
              </a:solidFill>
            </a:endParaRPr>
          </a:p>
        </p:txBody>
      </p:sp>
      <p:sp>
        <p:nvSpPr>
          <p:cNvPr id="64514" name="Rectangle 3"/>
          <p:cNvSpPr>
            <a:spLocks noGrp="1"/>
          </p:cNvSpPr>
          <p:nvPr>
            <p:ph idx="1"/>
          </p:nvPr>
        </p:nvSpPr>
        <p:spPr>
          <a:xfrm>
            <a:off x="304800" y="1981200"/>
            <a:ext cx="8153400" cy="4114800"/>
          </a:xfrm>
          <a:ln/>
        </p:spPr>
        <p:txBody>
          <a:bodyPr wrap="square" lIns="91440" tIns="45720" rIns="91440" bIns="45720" anchor="t"/>
          <a:p>
            <a:pPr eaLnBrk="1" hangingPunct="1">
              <a:buNone/>
            </a:pPr>
            <a:r>
              <a:rPr lang="en-US" altLang="zh-CN" sz="2800" b="1" dirty="0">
                <a:latin typeface="楷体" panose="02010609060101010101" pitchFamily="49" charset="-122"/>
                <a:ea typeface="楷体" panose="02010609060101010101" pitchFamily="49" charset="-122"/>
              </a:rPr>
              <a:t>     </a:t>
            </a:r>
            <a:r>
              <a:rPr lang="zh-CN" altLang="en-US" sz="2800" b="1" dirty="0">
                <a:latin typeface="楷体" panose="02010609060101010101" pitchFamily="49" charset="-122"/>
                <a:ea typeface="楷体" panose="02010609060101010101" pitchFamily="49" charset="-122"/>
              </a:rPr>
              <a:t>这样，每个学生下学期有</a:t>
            </a:r>
            <a:r>
              <a:rPr lang="en-US" altLang="zh-CN" sz="2800" b="1" dirty="0">
                <a:latin typeface="楷体" panose="02010609060101010101" pitchFamily="49" charset="-122"/>
                <a:ea typeface="楷体" panose="02010609060101010101" pitchFamily="49" charset="-122"/>
              </a:rPr>
              <a:t>57.5</a:t>
            </a:r>
            <a:r>
              <a:rPr lang="zh-CN" altLang="en-US" sz="2800" b="1" dirty="0">
                <a:latin typeface="楷体" panose="02010609060101010101" pitchFamily="49" charset="-122"/>
                <a:ea typeface="楷体" panose="02010609060101010101" pitchFamily="49" charset="-122"/>
              </a:rPr>
              <a:t>天的自由时间。</a:t>
            </a:r>
            <a:endParaRPr lang="zh-CN" altLang="en-US" sz="2800" b="1" dirty="0">
              <a:latin typeface="楷体" panose="02010609060101010101" pitchFamily="49" charset="-122"/>
              <a:ea typeface="楷体" panose="02010609060101010101" pitchFamily="49" charset="-122"/>
            </a:endParaRPr>
          </a:p>
          <a:p>
            <a:pPr eaLnBrk="1" hangingPunct="1">
              <a:buNone/>
            </a:pPr>
            <a:r>
              <a:rPr lang="zh-CN" altLang="en-US" sz="2800" b="1" dirty="0">
                <a:latin typeface="楷体" panose="02010609060101010101" pitchFamily="49" charset="-122"/>
                <a:ea typeface="楷体" panose="02010609060101010101" pitchFamily="49" charset="-122"/>
              </a:rPr>
              <a:t>    平均：  </a:t>
            </a:r>
            <a:endParaRPr lang="zh-CN" altLang="en-US" sz="2800" b="1" dirty="0">
              <a:latin typeface="楷体" panose="02010609060101010101" pitchFamily="49" charset="-122"/>
              <a:ea typeface="楷体" panose="02010609060101010101" pitchFamily="49" charset="-122"/>
            </a:endParaRPr>
          </a:p>
          <a:p>
            <a:pPr eaLnBrk="1" hangingPunct="1">
              <a:buNone/>
            </a:pPr>
            <a:r>
              <a:rPr lang="zh-CN" altLang="en-US" sz="2800" b="1" dirty="0">
                <a:latin typeface="楷体" panose="02010609060101010101" pitchFamily="49" charset="-122"/>
                <a:ea typeface="楷体" panose="02010609060101010101" pitchFamily="49" charset="-122"/>
              </a:rPr>
              <a:t>      </a:t>
            </a:r>
            <a:r>
              <a:rPr lang="zh-CN" altLang="en-US" sz="2800" b="1" dirty="0">
                <a:solidFill>
                  <a:srgbClr val="FFFFFF"/>
                </a:solidFill>
                <a:latin typeface="楷体" panose="02010609060101010101" pitchFamily="49" charset="-122"/>
                <a:ea typeface="楷体" panose="02010609060101010101" pitchFamily="49" charset="-122"/>
              </a:rPr>
              <a:t>理科</a:t>
            </a:r>
            <a:r>
              <a:rPr lang="zh-CN" altLang="en-US" sz="2800" b="1" dirty="0">
                <a:latin typeface="楷体" panose="02010609060101010101" pitchFamily="49" charset="-122"/>
                <a:ea typeface="楷体" panose="02010609060101010101" pitchFamily="49" charset="-122"/>
              </a:rPr>
              <a:t>用来自己复习的时间是</a:t>
            </a:r>
            <a:r>
              <a:rPr lang="en-US" altLang="zh-CN" sz="2800" b="1" dirty="0">
                <a:solidFill>
                  <a:srgbClr val="FFFFFF"/>
                </a:solidFill>
                <a:latin typeface="楷体" panose="02010609060101010101" pitchFamily="49" charset="-122"/>
                <a:ea typeface="楷体" panose="02010609060101010101" pitchFamily="49" charset="-122"/>
              </a:rPr>
              <a:t>8</a:t>
            </a:r>
            <a:r>
              <a:rPr lang="zh-CN" altLang="en-US" sz="2800" b="1" dirty="0">
                <a:solidFill>
                  <a:srgbClr val="FFFFFF"/>
                </a:solidFill>
                <a:latin typeface="楷体" panose="02010609060101010101" pitchFamily="49" charset="-122"/>
                <a:ea typeface="楷体" panose="02010609060101010101" pitchFamily="49" charset="-122"/>
              </a:rPr>
              <a:t>天</a:t>
            </a:r>
            <a:r>
              <a:rPr lang="en-US" altLang="zh-CN" sz="2800" b="1" dirty="0">
                <a:solidFill>
                  <a:srgbClr val="FFFFFF"/>
                </a:solidFill>
                <a:latin typeface="楷体" panose="02010609060101010101" pitchFamily="49" charset="-122"/>
                <a:ea typeface="楷体" panose="02010609060101010101" pitchFamily="49" charset="-122"/>
              </a:rPr>
              <a:t>/</a:t>
            </a:r>
            <a:r>
              <a:rPr lang="zh-CN" altLang="en-US" sz="2800" b="1" dirty="0">
                <a:solidFill>
                  <a:srgbClr val="FFFFFF"/>
                </a:solidFill>
                <a:latin typeface="楷体" panose="02010609060101010101" pitchFamily="49" charset="-122"/>
                <a:ea typeface="楷体" panose="02010609060101010101" pitchFamily="49" charset="-122"/>
              </a:rPr>
              <a:t>门学科</a:t>
            </a:r>
            <a:endParaRPr lang="zh-CN" altLang="en-US" sz="2800" b="1" dirty="0">
              <a:solidFill>
                <a:srgbClr val="FFFFFF"/>
              </a:solidFill>
              <a:latin typeface="楷体" panose="02010609060101010101" pitchFamily="49" charset="-122"/>
              <a:ea typeface="楷体" panose="02010609060101010101" pitchFamily="49" charset="-122"/>
            </a:endParaRPr>
          </a:p>
          <a:p>
            <a:pPr eaLnBrk="1" hangingPunct="1">
              <a:buNone/>
            </a:pPr>
            <a:r>
              <a:rPr lang="zh-CN" altLang="en-US" sz="2800" b="1" dirty="0">
                <a:latin typeface="楷体" panose="02010609060101010101" pitchFamily="49" charset="-122"/>
                <a:ea typeface="楷体" panose="02010609060101010101" pitchFamily="49" charset="-122"/>
              </a:rPr>
              <a:t>      </a:t>
            </a:r>
            <a:r>
              <a:rPr lang="zh-CN" altLang="en-US" sz="2800" b="1" dirty="0">
                <a:solidFill>
                  <a:srgbClr val="FFFFFF"/>
                </a:solidFill>
                <a:latin typeface="楷体" panose="02010609060101010101" pitchFamily="49" charset="-122"/>
                <a:ea typeface="楷体" panose="02010609060101010101" pitchFamily="49" charset="-122"/>
              </a:rPr>
              <a:t>文科</a:t>
            </a:r>
            <a:r>
              <a:rPr lang="zh-CN" altLang="en-US" sz="2800" b="1" dirty="0">
                <a:latin typeface="楷体" panose="02010609060101010101" pitchFamily="49" charset="-122"/>
                <a:ea typeface="楷体" panose="02010609060101010101" pitchFamily="49" charset="-122"/>
              </a:rPr>
              <a:t>用来自己复习的时间是</a:t>
            </a:r>
            <a:r>
              <a:rPr lang="en-US" altLang="zh-CN" sz="2800" b="1" dirty="0">
                <a:solidFill>
                  <a:srgbClr val="FFFFFF"/>
                </a:solidFill>
                <a:latin typeface="楷体" panose="02010609060101010101" pitchFamily="49" charset="-122"/>
                <a:ea typeface="楷体" panose="02010609060101010101" pitchFamily="49" charset="-122"/>
              </a:rPr>
              <a:t>9</a:t>
            </a:r>
            <a:r>
              <a:rPr lang="zh-CN" altLang="en-US" sz="2800" b="1" dirty="0">
                <a:solidFill>
                  <a:srgbClr val="FFFFFF"/>
                </a:solidFill>
                <a:latin typeface="楷体" panose="02010609060101010101" pitchFamily="49" charset="-122"/>
                <a:ea typeface="楷体" panose="02010609060101010101" pitchFamily="49" charset="-122"/>
              </a:rPr>
              <a:t>天</a:t>
            </a:r>
            <a:r>
              <a:rPr lang="en-US" altLang="zh-CN" sz="2800" b="1" dirty="0">
                <a:solidFill>
                  <a:srgbClr val="FFFFFF"/>
                </a:solidFill>
                <a:latin typeface="楷体" panose="02010609060101010101" pitchFamily="49" charset="-122"/>
                <a:ea typeface="楷体" panose="02010609060101010101" pitchFamily="49" charset="-122"/>
              </a:rPr>
              <a:t>/</a:t>
            </a:r>
            <a:r>
              <a:rPr lang="zh-CN" altLang="en-US" sz="2800" b="1" dirty="0">
                <a:solidFill>
                  <a:srgbClr val="FFFFFF"/>
                </a:solidFill>
                <a:latin typeface="楷体" panose="02010609060101010101" pitchFamily="49" charset="-122"/>
                <a:ea typeface="楷体" panose="02010609060101010101" pitchFamily="49" charset="-122"/>
              </a:rPr>
              <a:t>门学科</a:t>
            </a:r>
            <a:endParaRPr lang="zh-CN" altLang="en-US" sz="28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7" name="Rectangle 2"/>
          <p:cNvSpPr>
            <a:spLocks noGrp="1"/>
          </p:cNvSpPr>
          <p:nvPr>
            <p:ph type="title"/>
          </p:nvPr>
        </p:nvSpPr>
        <p:spPr>
          <a:xfrm>
            <a:off x="685800" y="1066800"/>
            <a:ext cx="7772400" cy="838200"/>
          </a:xfrm>
          <a:ln/>
        </p:spPr>
        <p:txBody>
          <a:bodyPr wrap="square" lIns="91440" tIns="45720" rIns="91440" bIns="45720" anchor="ctr"/>
          <a:p>
            <a:pPr eaLnBrk="1" hangingPunct="1"/>
            <a:r>
              <a:rPr lang="zh-CN" altLang="en-US" sz="3200" b="1" dirty="0">
                <a:solidFill>
                  <a:srgbClr val="FFFFFF"/>
                </a:solidFill>
              </a:rPr>
              <a:t>下学期在自由的学习时间内将以什么样的速度把书看完一遍呢？</a:t>
            </a:r>
            <a:br>
              <a:rPr lang="zh-CN" altLang="en-US" sz="3200" dirty="0">
                <a:solidFill>
                  <a:srgbClr val="FFFFFF"/>
                </a:solidFill>
              </a:rPr>
            </a:br>
            <a:endParaRPr lang="zh-CN" altLang="en-US" sz="3200" dirty="0">
              <a:solidFill>
                <a:srgbClr val="FFFFFF"/>
              </a:solidFill>
            </a:endParaRPr>
          </a:p>
        </p:txBody>
      </p:sp>
      <p:sp>
        <p:nvSpPr>
          <p:cNvPr id="65538" name="Rectangle 3"/>
          <p:cNvSpPr>
            <a:spLocks noGrp="1"/>
          </p:cNvSpPr>
          <p:nvPr>
            <p:ph idx="1"/>
          </p:nvPr>
        </p:nvSpPr>
        <p:spPr>
          <a:xfrm>
            <a:off x="762000" y="2209800"/>
            <a:ext cx="7696200" cy="3886200"/>
          </a:xfrm>
          <a:ln/>
        </p:spPr>
        <p:txBody>
          <a:bodyPr wrap="square" lIns="91440" tIns="45720" rIns="91440" bIns="45720" anchor="t"/>
          <a:p>
            <a:pPr eaLnBrk="1" hangingPunct="1">
              <a:buNone/>
            </a:pPr>
            <a:r>
              <a:rPr lang="en-US" altLang="zh-CN" b="1" dirty="0"/>
              <a:t>   </a:t>
            </a:r>
            <a:r>
              <a:rPr lang="zh-CN" altLang="en-US" sz="2800" b="1" dirty="0">
                <a:latin typeface="楷体" panose="02010609060101010101" pitchFamily="49" charset="-122"/>
                <a:ea typeface="楷体" panose="02010609060101010101" pitchFamily="49" charset="-122"/>
              </a:rPr>
              <a:t>数学：</a:t>
            </a:r>
            <a:r>
              <a:rPr lang="en-US" altLang="zh-CN" sz="2800" b="1" dirty="0">
                <a:latin typeface="楷体" panose="02010609060101010101" pitchFamily="49" charset="-122"/>
                <a:ea typeface="楷体" panose="02010609060101010101" pitchFamily="49" charset="-122"/>
              </a:rPr>
              <a:t>297</a:t>
            </a:r>
            <a:r>
              <a:rPr lang="zh-CN" altLang="en-US" sz="2800" b="1" dirty="0">
                <a:latin typeface="楷体" panose="02010609060101010101" pitchFamily="49" charset="-122"/>
                <a:ea typeface="楷体" panose="02010609060101010101" pitchFamily="49" charset="-122"/>
              </a:rPr>
              <a:t>页</a:t>
            </a:r>
            <a:r>
              <a:rPr lang="en-US" altLang="zh-CN" sz="2800" b="1" dirty="0">
                <a:latin typeface="楷体" panose="02010609060101010101" pitchFamily="49" charset="-122"/>
                <a:ea typeface="楷体" panose="02010609060101010101" pitchFamily="49" charset="-122"/>
              </a:rPr>
              <a:t>+592</a:t>
            </a:r>
            <a:r>
              <a:rPr lang="zh-CN" altLang="en-US" sz="2800" b="1" dirty="0">
                <a:latin typeface="楷体" panose="02010609060101010101" pitchFamily="49" charset="-122"/>
                <a:ea typeface="楷体" panose="02010609060101010101" pitchFamily="49" charset="-122"/>
              </a:rPr>
              <a:t>道题</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天</a:t>
            </a:r>
            <a:endParaRPr lang="zh-CN" altLang="en-US" sz="2800" b="1" dirty="0">
              <a:latin typeface="楷体" panose="02010609060101010101" pitchFamily="49" charset="-122"/>
              <a:ea typeface="楷体" panose="02010609060101010101" pitchFamily="49" charset="-122"/>
            </a:endParaRPr>
          </a:p>
          <a:p>
            <a:pPr eaLnBrk="1" hangingPunct="1">
              <a:buNone/>
            </a:pPr>
            <a:r>
              <a:rPr lang="zh-CN" altLang="en-US" sz="2800" b="1" dirty="0">
                <a:latin typeface="楷体" panose="02010609060101010101" pitchFamily="49" charset="-122"/>
                <a:ea typeface="楷体" panose="02010609060101010101" pitchFamily="49" charset="-122"/>
              </a:rPr>
              <a:t>  物理：</a:t>
            </a:r>
            <a:r>
              <a:rPr lang="en-US" altLang="zh-CN" sz="2800" b="1" dirty="0">
                <a:latin typeface="楷体" panose="02010609060101010101" pitchFamily="49" charset="-122"/>
                <a:ea typeface="楷体" panose="02010609060101010101" pitchFamily="49" charset="-122"/>
              </a:rPr>
              <a:t>187</a:t>
            </a:r>
            <a:r>
              <a:rPr lang="zh-CN" altLang="en-US" sz="2800" b="1" dirty="0">
                <a:latin typeface="楷体" panose="02010609060101010101" pitchFamily="49" charset="-122"/>
                <a:ea typeface="楷体" panose="02010609060101010101" pitchFamily="49" charset="-122"/>
              </a:rPr>
              <a:t>页</a:t>
            </a:r>
            <a:r>
              <a:rPr lang="en-US" altLang="zh-CN" sz="2800" b="1" dirty="0">
                <a:latin typeface="楷体" panose="02010609060101010101" pitchFamily="49" charset="-122"/>
                <a:ea typeface="楷体" panose="02010609060101010101" pitchFamily="49" charset="-122"/>
              </a:rPr>
              <a:t>+6</a:t>
            </a:r>
            <a:r>
              <a:rPr lang="zh-CN" altLang="en-US" sz="2800" b="1" dirty="0">
                <a:latin typeface="楷体" panose="02010609060101010101" pitchFamily="49" charset="-122"/>
                <a:ea typeface="楷体" panose="02010609060101010101" pitchFamily="49" charset="-122"/>
              </a:rPr>
              <a:t>个学生实验</a:t>
            </a:r>
            <a:r>
              <a:rPr lang="en-US" altLang="zh-CN" sz="2800" b="1" dirty="0">
                <a:latin typeface="楷体" panose="02010609060101010101" pitchFamily="49" charset="-122"/>
                <a:ea typeface="楷体" panose="02010609060101010101" pitchFamily="49" charset="-122"/>
              </a:rPr>
              <a:t>+32</a:t>
            </a:r>
            <a:r>
              <a:rPr lang="zh-CN" altLang="en-US" sz="2800" b="1" dirty="0">
                <a:latin typeface="楷体" panose="02010609060101010101" pitchFamily="49" charset="-122"/>
                <a:ea typeface="楷体" panose="02010609060101010101" pitchFamily="49" charset="-122"/>
              </a:rPr>
              <a:t>个演示实验</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天</a:t>
            </a:r>
            <a:endParaRPr lang="zh-CN" altLang="en-US" sz="2800" b="1" dirty="0">
              <a:latin typeface="楷体" panose="02010609060101010101" pitchFamily="49" charset="-122"/>
              <a:ea typeface="楷体" panose="02010609060101010101" pitchFamily="49" charset="-122"/>
            </a:endParaRPr>
          </a:p>
          <a:p>
            <a:pPr eaLnBrk="1" hangingPunct="1">
              <a:buNone/>
            </a:pPr>
            <a:r>
              <a:rPr lang="zh-CN" altLang="en-US" sz="2800" b="1" dirty="0">
                <a:latin typeface="楷体" panose="02010609060101010101" pitchFamily="49" charset="-122"/>
                <a:ea typeface="楷体" panose="02010609060101010101" pitchFamily="49" charset="-122"/>
              </a:rPr>
              <a:t>  化学：</a:t>
            </a:r>
            <a:r>
              <a:rPr lang="en-US" altLang="zh-CN" sz="2800" b="1" dirty="0">
                <a:latin typeface="楷体" panose="02010609060101010101" pitchFamily="49" charset="-122"/>
                <a:ea typeface="楷体" panose="02010609060101010101" pitchFamily="49" charset="-122"/>
              </a:rPr>
              <a:t>112</a:t>
            </a:r>
            <a:r>
              <a:rPr lang="zh-CN" altLang="en-US" sz="2800" b="1" dirty="0">
                <a:latin typeface="楷体" panose="02010609060101010101" pitchFamily="49" charset="-122"/>
                <a:ea typeface="楷体" panose="02010609060101010101" pitchFamily="49" charset="-122"/>
              </a:rPr>
              <a:t>页</a:t>
            </a:r>
            <a:r>
              <a:rPr lang="en-US" altLang="zh-CN" sz="2800" b="1" dirty="0">
                <a:latin typeface="楷体" panose="02010609060101010101" pitchFamily="49" charset="-122"/>
                <a:ea typeface="楷体" panose="02010609060101010101" pitchFamily="49" charset="-122"/>
              </a:rPr>
              <a:t>+4.5</a:t>
            </a:r>
            <a:r>
              <a:rPr lang="zh-CN" altLang="en-US" sz="2800" b="1" dirty="0">
                <a:latin typeface="楷体" panose="02010609060101010101" pitchFamily="49" charset="-122"/>
                <a:ea typeface="楷体" panose="02010609060101010101" pitchFamily="49" charset="-122"/>
              </a:rPr>
              <a:t>个学生实验</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天</a:t>
            </a:r>
            <a:endParaRPr lang="zh-CN" altLang="en-US" sz="2800" b="1" dirty="0">
              <a:latin typeface="楷体" panose="02010609060101010101" pitchFamily="49" charset="-122"/>
              <a:ea typeface="楷体" panose="02010609060101010101" pitchFamily="49" charset="-122"/>
            </a:endParaRPr>
          </a:p>
          <a:p>
            <a:pPr eaLnBrk="1" hangingPunct="1">
              <a:buNone/>
            </a:pPr>
            <a:r>
              <a:rPr lang="zh-CN" altLang="en-US" sz="2800" b="1" dirty="0">
                <a:latin typeface="楷体" panose="02010609060101010101" pitchFamily="49" charset="-122"/>
                <a:ea typeface="楷体" panose="02010609060101010101" pitchFamily="49" charset="-122"/>
              </a:rPr>
              <a:t>  历史：</a:t>
            </a:r>
            <a:r>
              <a:rPr lang="en-US" altLang="zh-CN" sz="2800" b="1" dirty="0">
                <a:latin typeface="楷体" panose="02010609060101010101" pitchFamily="49" charset="-122"/>
                <a:ea typeface="楷体" panose="02010609060101010101" pitchFamily="49" charset="-122"/>
              </a:rPr>
              <a:t>130</a:t>
            </a:r>
            <a:r>
              <a:rPr lang="zh-CN" altLang="en-US" sz="2800" b="1" dirty="0">
                <a:latin typeface="楷体" panose="02010609060101010101" pitchFamily="49" charset="-122"/>
                <a:ea typeface="楷体" panose="02010609060101010101" pitchFamily="49" charset="-122"/>
              </a:rPr>
              <a:t>页</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天</a:t>
            </a:r>
            <a:endParaRPr lang="zh-CN" altLang="en-US" sz="2800" b="1" dirty="0">
              <a:latin typeface="楷体" panose="02010609060101010101" pitchFamily="49" charset="-122"/>
              <a:ea typeface="楷体" panose="02010609060101010101" pitchFamily="49" charset="-122"/>
            </a:endParaRPr>
          </a:p>
          <a:p>
            <a:pPr eaLnBrk="1" hangingPunct="1">
              <a:buNone/>
            </a:pPr>
            <a:r>
              <a:rPr lang="zh-CN" altLang="en-US" sz="2800" b="1" dirty="0">
                <a:latin typeface="楷体" panose="02010609060101010101" pitchFamily="49" charset="-122"/>
                <a:ea typeface="楷体" panose="02010609060101010101" pitchFamily="49" charset="-122"/>
              </a:rPr>
              <a:t>  地理：</a:t>
            </a:r>
            <a:r>
              <a:rPr lang="en-US" altLang="zh-CN" sz="2800" b="1" dirty="0">
                <a:latin typeface="楷体" panose="02010609060101010101" pitchFamily="49" charset="-122"/>
                <a:ea typeface="楷体" panose="02010609060101010101" pitchFamily="49" charset="-122"/>
              </a:rPr>
              <a:t>99</a:t>
            </a:r>
            <a:r>
              <a:rPr lang="zh-CN" altLang="en-US" sz="2800" b="1" dirty="0">
                <a:latin typeface="楷体" panose="02010609060101010101" pitchFamily="49" charset="-122"/>
                <a:ea typeface="楷体" panose="02010609060101010101" pitchFamily="49" charset="-122"/>
              </a:rPr>
              <a:t>页</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天</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1" name="Rectangle 2"/>
          <p:cNvSpPr>
            <a:spLocks noGrp="1"/>
          </p:cNvSpPr>
          <p:nvPr>
            <p:ph type="title"/>
          </p:nvPr>
        </p:nvSpPr>
        <p:spPr>
          <a:xfrm>
            <a:off x="-1219200" y="533400"/>
            <a:ext cx="9525000" cy="1143000"/>
          </a:xfrm>
          <a:ln/>
        </p:spPr>
        <p:txBody>
          <a:bodyPr wrap="square" lIns="91440" tIns="45720" rIns="91440" bIns="45720" anchor="ctr"/>
          <a:p>
            <a:pPr eaLnBrk="1" hangingPunct="1"/>
            <a:r>
              <a:rPr lang="zh-CN" altLang="en-US" sz="3200" b="1" dirty="0">
                <a:solidFill>
                  <a:srgbClr val="FFFFFF"/>
                </a:solidFill>
              </a:rPr>
              <a:t>再加上以下几个因素：</a:t>
            </a:r>
            <a:endParaRPr lang="zh-CN" altLang="en-US" sz="3200" b="1" dirty="0">
              <a:solidFill>
                <a:srgbClr val="FFFFFF"/>
              </a:solidFill>
            </a:endParaRPr>
          </a:p>
        </p:txBody>
      </p:sp>
      <p:sp>
        <p:nvSpPr>
          <p:cNvPr id="66562" name="Rectangle 3"/>
          <p:cNvSpPr>
            <a:spLocks noGrp="1"/>
          </p:cNvSpPr>
          <p:nvPr>
            <p:ph idx="1"/>
          </p:nvPr>
        </p:nvSpPr>
        <p:spPr>
          <a:xfrm>
            <a:off x="381000" y="1600200"/>
            <a:ext cx="8001000" cy="4648200"/>
          </a:xfrm>
          <a:ln/>
        </p:spPr>
        <p:txBody>
          <a:bodyPr wrap="square" lIns="91440" tIns="45720" rIns="91440" bIns="45720" anchor="t"/>
          <a:p>
            <a:pPr eaLnBrk="1" hangingPunct="1">
              <a:buNone/>
            </a:pPr>
            <a:r>
              <a:rPr lang="en-US" altLang="zh-CN"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1.</a:t>
            </a:r>
            <a:r>
              <a:rPr lang="zh-CN" altLang="en-US" b="1" dirty="0">
                <a:latin typeface="楷体" panose="02010609060101010101" pitchFamily="49" charset="-122"/>
                <a:ea typeface="楷体" panose="02010609060101010101" pitchFamily="49" charset="-122"/>
              </a:rPr>
              <a:t>区模拟考要占用二周</a:t>
            </a:r>
            <a:endParaRPr lang="zh-CN" altLang="en-US" b="1" dirty="0">
              <a:latin typeface="楷体" panose="02010609060101010101" pitchFamily="49" charset="-122"/>
              <a:ea typeface="楷体" panose="02010609060101010101" pitchFamily="49" charset="-122"/>
            </a:endParaRPr>
          </a:p>
          <a:p>
            <a:pPr eaLnBrk="1" hangingPunct="1">
              <a:buNone/>
            </a:pPr>
            <a:r>
              <a:rPr lang="zh-CN" altLang="en-US"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2.</a:t>
            </a:r>
            <a:r>
              <a:rPr lang="zh-CN" altLang="en-US" b="1" dirty="0">
                <a:latin typeface="楷体" panose="02010609060101010101" pitchFamily="49" charset="-122"/>
                <a:ea typeface="楷体" panose="02010609060101010101" pitchFamily="49" charset="-122"/>
              </a:rPr>
              <a:t>填报志愿要影响一周</a:t>
            </a:r>
            <a:endParaRPr lang="zh-CN" altLang="en-US" b="1" dirty="0">
              <a:latin typeface="楷体" panose="02010609060101010101" pitchFamily="49" charset="-122"/>
              <a:ea typeface="楷体" panose="02010609060101010101" pitchFamily="49" charset="-122"/>
            </a:endParaRPr>
          </a:p>
          <a:p>
            <a:pPr eaLnBrk="1" hangingPunct="1">
              <a:buNone/>
            </a:pPr>
            <a:r>
              <a:rPr lang="zh-CN" altLang="en-US"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3.</a:t>
            </a:r>
            <a:r>
              <a:rPr lang="zh-CN" altLang="en-US" b="1" dirty="0">
                <a:latin typeface="楷体" panose="02010609060101010101" pitchFamily="49" charset="-122"/>
                <a:ea typeface="楷体" panose="02010609060101010101" pitchFamily="49" charset="-122"/>
              </a:rPr>
              <a:t>天气炎热，学习效率下降</a:t>
            </a:r>
            <a:endParaRPr lang="zh-CN" altLang="en-US" b="1" dirty="0">
              <a:latin typeface="楷体" panose="02010609060101010101" pitchFamily="49" charset="-122"/>
              <a:ea typeface="楷体" panose="02010609060101010101" pitchFamily="49" charset="-122"/>
            </a:endParaRPr>
          </a:p>
          <a:p>
            <a:pPr eaLnBrk="1" hangingPunct="1">
              <a:buNone/>
            </a:pPr>
            <a:r>
              <a:rPr lang="zh-CN" altLang="en-US"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4.</a:t>
            </a:r>
            <a:r>
              <a:rPr lang="zh-CN" altLang="en-US" b="1" dirty="0">
                <a:latin typeface="楷体" panose="02010609060101010101" pitchFamily="49" charset="-122"/>
                <a:ea typeface="楷体" panose="02010609060101010101" pitchFamily="49" charset="-122"/>
              </a:rPr>
              <a:t>复习时发现知识有欠缺，还需要拿      </a:t>
            </a:r>
            <a:endParaRPr lang="en-US" altLang="zh-CN" b="1" dirty="0">
              <a:latin typeface="楷体" panose="02010609060101010101" pitchFamily="49" charset="-122"/>
              <a:ea typeface="楷体" panose="02010609060101010101" pitchFamily="49" charset="-122"/>
            </a:endParaRPr>
          </a:p>
          <a:p>
            <a:pPr eaLnBrk="1" hangingPunct="1">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出时间来补课</a:t>
            </a:r>
            <a:endParaRPr lang="zh-CN" altLang="en-US" b="1" dirty="0">
              <a:latin typeface="楷体" panose="02010609060101010101" pitchFamily="49" charset="-122"/>
              <a:ea typeface="楷体" panose="02010609060101010101" pitchFamily="49" charset="-122"/>
            </a:endParaRPr>
          </a:p>
          <a:p>
            <a:pPr eaLnBrk="1" hangingPunct="1">
              <a:buNone/>
            </a:pPr>
            <a:r>
              <a:rPr lang="zh-CN" altLang="en-US" b="1" dirty="0">
                <a:latin typeface="楷体" panose="02010609060101010101" pitchFamily="49" charset="-122"/>
                <a:ea typeface="楷体" panose="02010609060101010101" pitchFamily="49" charset="-122"/>
              </a:rPr>
              <a:t>     </a:t>
            </a:r>
            <a:r>
              <a:rPr lang="en-US" altLang="zh-CN" b="1" dirty="0">
                <a:latin typeface="楷体" panose="02010609060101010101" pitchFamily="49" charset="-122"/>
                <a:ea typeface="楷体" panose="02010609060101010101" pitchFamily="49" charset="-122"/>
              </a:rPr>
              <a:t>5.</a:t>
            </a:r>
            <a:r>
              <a:rPr lang="zh-CN" altLang="en-US" b="1" dirty="0">
                <a:latin typeface="楷体" panose="02010609060101010101" pitchFamily="49" charset="-122"/>
                <a:ea typeface="楷体" panose="02010609060101010101" pitchFamily="49" charset="-122"/>
              </a:rPr>
              <a:t>其它</a:t>
            </a:r>
            <a:endParaRPr lang="zh-CN" altLang="en-US" b="1" dirty="0">
              <a:latin typeface="楷体" panose="02010609060101010101" pitchFamily="49" charset="-122"/>
              <a:ea typeface="楷体" panose="02010609060101010101" pitchFamily="49" charset="-122"/>
            </a:endParaRPr>
          </a:p>
          <a:p>
            <a:pPr eaLnBrk="1" hangingPunct="1">
              <a:buNone/>
            </a:pPr>
            <a:r>
              <a:rPr lang="zh-CN" altLang="en-US" b="1" dirty="0">
                <a:latin typeface="楷体" panose="02010609060101010101" pitchFamily="49" charset="-122"/>
                <a:ea typeface="楷体" panose="02010609060101010101" pitchFamily="49" charset="-122"/>
              </a:rPr>
              <a:t>     实际上下学期的复习生活比统计的还  </a:t>
            </a:r>
            <a:endParaRPr lang="en-US" altLang="zh-CN" b="1" dirty="0">
              <a:latin typeface="楷体" panose="02010609060101010101" pitchFamily="49" charset="-122"/>
              <a:ea typeface="楷体" panose="02010609060101010101" pitchFamily="49" charset="-122"/>
            </a:endParaRPr>
          </a:p>
          <a:p>
            <a:pPr eaLnBrk="1" hangingPunct="1">
              <a:buNone/>
            </a:pP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要紧张的多。</a:t>
            </a:r>
            <a:endParaRPr lang="zh-CN" altLang="en-US" b="1" dirty="0">
              <a:latin typeface="楷体" panose="02010609060101010101" pitchFamily="49" charset="-122"/>
              <a:ea typeface="楷体" panose="02010609060101010101" pitchFamily="49"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5" name="Rectangle 3"/>
          <p:cNvSpPr>
            <a:spLocks noGrp="1"/>
          </p:cNvSpPr>
          <p:nvPr>
            <p:ph idx="1"/>
          </p:nvPr>
        </p:nvSpPr>
        <p:spPr>
          <a:xfrm>
            <a:off x="990600" y="990600"/>
            <a:ext cx="7467600" cy="5105400"/>
          </a:xfrm>
          <a:ln/>
        </p:spPr>
        <p:txBody>
          <a:bodyPr wrap="square" lIns="91440" tIns="45720" rIns="91440" bIns="45720" anchor="t"/>
          <a:p>
            <a:pPr eaLnBrk="1" hangingPunct="1">
              <a:buNone/>
            </a:pPr>
            <a:r>
              <a:rPr lang="en-US" altLang="zh-CN" b="1" i="1" dirty="0"/>
              <a:t>    2.</a:t>
            </a:r>
            <a:r>
              <a:rPr lang="zh-CN" altLang="en-US" b="1" i="1" dirty="0"/>
              <a:t>两个典型</a:t>
            </a:r>
            <a:endParaRPr lang="zh-CN" altLang="en-US" b="1" i="1" dirty="0"/>
          </a:p>
          <a:p>
            <a:pPr eaLnBrk="1" hangingPunct="1">
              <a:buNone/>
            </a:pPr>
            <a:r>
              <a:rPr lang="zh-CN" altLang="en-US" b="1" i="1" dirty="0"/>
              <a:t>    </a:t>
            </a:r>
            <a:r>
              <a:rPr lang="en-US" altLang="zh-CN" b="1" i="1" dirty="0"/>
              <a:t>3.</a:t>
            </a:r>
            <a:r>
              <a:rPr lang="zh-CN" altLang="en-US" b="1" i="1" dirty="0"/>
              <a:t>对策</a:t>
            </a:r>
            <a:r>
              <a:rPr lang="en-US" altLang="zh-CN" b="1" i="1" dirty="0"/>
              <a:t>:  </a:t>
            </a:r>
            <a:r>
              <a:rPr lang="zh-CN" altLang="en-US" b="1" i="1" dirty="0"/>
              <a:t>保一争二</a:t>
            </a:r>
            <a:endParaRPr lang="zh-CN" altLang="en-US" b="1" i="1" dirty="0"/>
          </a:p>
          <a:p>
            <a:pPr eaLnBrk="1" hangingPunct="1">
              <a:buNone/>
            </a:pPr>
            <a:r>
              <a:rPr lang="zh-CN" altLang="en-US" b="1" i="1" dirty="0">
                <a:solidFill>
                  <a:schemeClr val="bg2"/>
                </a:solidFill>
              </a:rPr>
              <a:t>    </a:t>
            </a:r>
            <a:endParaRPr lang="en-US" altLang="zh-CN" b="1" i="1" dirty="0">
              <a:solidFill>
                <a:schemeClr val="bg2"/>
              </a:solidFill>
            </a:endParaRPr>
          </a:p>
          <a:p>
            <a:pPr eaLnBrk="1" hangingPunct="1">
              <a:buNone/>
            </a:pPr>
            <a:r>
              <a:rPr lang="en-US" altLang="zh-CN" b="1" i="1" dirty="0">
                <a:solidFill>
                  <a:schemeClr val="bg2"/>
                </a:solidFill>
              </a:rPr>
              <a:t>      </a:t>
            </a:r>
            <a:r>
              <a:rPr lang="zh-CN" altLang="en-US" b="1" dirty="0">
                <a:solidFill>
                  <a:srgbClr val="FFFFFF"/>
                </a:solidFill>
              </a:rPr>
              <a:t>正面典型的作用</a:t>
            </a:r>
            <a:r>
              <a:rPr lang="en-US" altLang="zh-CN" b="1" dirty="0">
                <a:solidFill>
                  <a:srgbClr val="FFFFFF"/>
                </a:solidFill>
              </a:rPr>
              <a:t>—</a:t>
            </a:r>
            <a:endParaRPr lang="en-US" altLang="zh-CN" b="1" dirty="0">
              <a:solidFill>
                <a:srgbClr val="FFFFFF"/>
              </a:solidFill>
            </a:endParaRPr>
          </a:p>
          <a:p>
            <a:pPr eaLnBrk="1" hangingPunct="1">
              <a:buNone/>
            </a:pPr>
            <a:r>
              <a:rPr lang="en-US" altLang="zh-CN" b="1" i="1" dirty="0">
                <a:solidFill>
                  <a:schemeClr val="bg2"/>
                </a:solidFill>
              </a:rPr>
              <a:t>            </a:t>
            </a:r>
            <a:r>
              <a:rPr lang="zh-CN" altLang="en-US" b="1" dirty="0">
                <a:solidFill>
                  <a:srgbClr val="FF6699"/>
                </a:solidFill>
                <a:latin typeface="楷体_GB2312" pitchFamily="49" charset="-122"/>
                <a:ea typeface="楷体_GB2312" pitchFamily="49" charset="-122"/>
              </a:rPr>
              <a:t>要针对问题选典型</a:t>
            </a:r>
            <a:endParaRPr lang="zh-CN" altLang="en-US" b="1" dirty="0">
              <a:solidFill>
                <a:srgbClr val="FF6699"/>
              </a:solidFill>
              <a:latin typeface="楷体_GB2312" pitchFamily="49" charset="-122"/>
              <a:ea typeface="楷体_GB2312" pitchFamily="49" charset="-122"/>
            </a:endParaRPr>
          </a:p>
          <a:p>
            <a:pPr eaLnBrk="1" hangingPunct="1">
              <a:buNone/>
            </a:pPr>
            <a:r>
              <a:rPr lang="zh-CN" altLang="en-US" b="1" dirty="0">
                <a:solidFill>
                  <a:srgbClr val="FF6699"/>
                </a:solidFill>
                <a:latin typeface="楷体_GB2312" pitchFamily="49" charset="-122"/>
                <a:ea typeface="楷体_GB2312" pitchFamily="49" charset="-122"/>
              </a:rPr>
              <a:t>      典型在时间空间上离学生越近作     </a:t>
            </a:r>
            <a:endParaRPr lang="zh-CN" altLang="en-US" b="1" dirty="0">
              <a:solidFill>
                <a:srgbClr val="FF6699"/>
              </a:solidFill>
              <a:latin typeface="楷体_GB2312" pitchFamily="49" charset="-122"/>
              <a:ea typeface="楷体_GB2312" pitchFamily="49" charset="-122"/>
            </a:endParaRPr>
          </a:p>
          <a:p>
            <a:pPr eaLnBrk="1" hangingPunct="1">
              <a:buNone/>
            </a:pPr>
            <a:r>
              <a:rPr lang="zh-CN" altLang="en-US" b="1" dirty="0">
                <a:solidFill>
                  <a:srgbClr val="FF6699"/>
                </a:solidFill>
                <a:latin typeface="楷体_GB2312" pitchFamily="49" charset="-122"/>
                <a:ea typeface="楷体_GB2312" pitchFamily="49" charset="-122"/>
              </a:rPr>
              <a:t>   用越大，越远作用越小；</a:t>
            </a:r>
            <a:endParaRPr lang="zh-CN" altLang="en-US" b="1" dirty="0">
              <a:solidFill>
                <a:srgbClr val="FF6699"/>
              </a:solidFill>
              <a:latin typeface="楷体_GB2312" pitchFamily="49" charset="-122"/>
              <a:ea typeface="楷体_GB2312" pitchFamily="49" charset="-122"/>
            </a:endParaRPr>
          </a:p>
          <a:p>
            <a:pPr eaLnBrk="1" hangingPunct="1">
              <a:buNone/>
            </a:pPr>
            <a:r>
              <a:rPr lang="zh-CN" altLang="en-US" b="1" dirty="0">
                <a:solidFill>
                  <a:srgbClr val="FF6699"/>
                </a:solidFill>
                <a:latin typeface="楷体_GB2312" pitchFamily="49" charset="-122"/>
                <a:ea typeface="楷体_GB2312" pitchFamily="49" charset="-122"/>
              </a:rPr>
              <a:t>      要真实可信。</a:t>
            </a:r>
            <a:endParaRPr lang="zh-CN" altLang="en-US" b="1" dirty="0">
              <a:solidFill>
                <a:srgbClr val="FF6699"/>
              </a:solidFill>
              <a:latin typeface="楷体_GB2312" pitchFamily="49" charset="-122"/>
              <a:ea typeface="楷体_GB2312" pitchFamily="49" charset="-122"/>
            </a:endParaRPr>
          </a:p>
          <a:p>
            <a:pPr eaLnBrk="1" hangingPunct="1">
              <a:spcBef>
                <a:spcPct val="0"/>
              </a:spcBef>
              <a:buNone/>
            </a:pPr>
            <a:endParaRPr lang="zh-CN" altLang="en-US" b="1" dirty="0">
              <a:solidFill>
                <a:schemeClr val="accent1"/>
              </a:solidFill>
              <a:latin typeface="楷体_GB2312" pitchFamily="49" charset="-122"/>
              <a:ea typeface="楷体_GB2312" pitchFamily="49" charset="-122"/>
            </a:endParaRPr>
          </a:p>
          <a:p>
            <a:pPr eaLnBrk="1" hangingPunct="1">
              <a:buNone/>
            </a:pPr>
            <a:endParaRPr lang="zh-CN" altLang="en-US" b="1" dirty="0">
              <a:solidFill>
                <a:schemeClr val="bg2"/>
              </a:solidFill>
              <a:latin typeface="楷体_GB2312" pitchFamily="49" charset="-122"/>
              <a:ea typeface="楷体_GB2312" pitchFamily="49" charset="-122"/>
            </a:endParaRPr>
          </a:p>
          <a:p>
            <a:pPr eaLnBrk="1" hangingPunct="1">
              <a:buNone/>
            </a:pPr>
            <a:endParaRPr lang="zh-CN" altLang="en-US" b="1" i="1" dirty="0">
              <a:solidFill>
                <a:schemeClr val="bg2"/>
              </a:solidFill>
            </a:endParaRPr>
          </a:p>
          <a:p>
            <a:pPr eaLnBrk="1" hangingPunct="1"/>
            <a:endParaRPr lang="en-US" altLang="zh-CN"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09" name="Rectangle 2"/>
          <p:cNvSpPr/>
          <p:nvPr/>
        </p:nvSpPr>
        <p:spPr>
          <a:xfrm>
            <a:off x="1831975" y="2362200"/>
            <a:ext cx="2663825"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、年级指导</a:t>
            </a:r>
            <a:endParaRPr lang="zh-CN" altLang="en-US" sz="2800" b="1" dirty="0">
              <a:latin typeface="Times New Roman" panose="02020603050405020304" pitchFamily="18" charset="0"/>
              <a:ea typeface="宋体" panose="02010600030101010101" pitchFamily="2" charset="-122"/>
            </a:endParaRPr>
          </a:p>
        </p:txBody>
      </p:sp>
      <p:sp>
        <p:nvSpPr>
          <p:cNvPr id="68610" name="Rectangle 3"/>
          <p:cNvSpPr/>
          <p:nvPr/>
        </p:nvSpPr>
        <p:spPr>
          <a:xfrm>
            <a:off x="1195388" y="1219200"/>
            <a:ext cx="5662612" cy="549275"/>
          </a:xfrm>
          <a:prstGeom prst="rect">
            <a:avLst/>
          </a:prstGeom>
          <a:noFill/>
          <a:ln w="9525">
            <a:noFill/>
          </a:ln>
        </p:spPr>
        <p:txBody>
          <a:bodyPr anchor="t">
            <a:spAutoFit/>
          </a:bodyPr>
          <a:p>
            <a:r>
              <a:rPr lang="en-US" altLang="zh-CN" sz="3000" b="1" dirty="0">
                <a:latin typeface="Times New Roman" panose="02020603050405020304" pitchFamily="18" charset="0"/>
                <a:ea typeface="宋体" panose="02010600030101010101" pitchFamily="2" charset="-122"/>
              </a:rPr>
              <a:t>(</a:t>
            </a:r>
            <a:r>
              <a:rPr lang="zh-CN" altLang="en-US" sz="3000" b="1" dirty="0">
                <a:latin typeface="Times New Roman" panose="02020603050405020304" pitchFamily="18" charset="0"/>
                <a:ea typeface="宋体" panose="02010600030101010101" pitchFamily="2" charset="-122"/>
              </a:rPr>
              <a:t>三</a:t>
            </a:r>
            <a:r>
              <a:rPr lang="en-US" altLang="zh-CN" sz="3000" b="1" dirty="0">
                <a:latin typeface="Times New Roman" panose="02020603050405020304" pitchFamily="18" charset="0"/>
                <a:ea typeface="宋体" panose="02010600030101010101" pitchFamily="2" charset="-122"/>
              </a:rPr>
              <a:t>)</a:t>
            </a:r>
            <a:r>
              <a:rPr lang="zh-CN" altLang="en-US" sz="3000" b="1" dirty="0">
                <a:latin typeface="Times New Roman" panose="02020603050405020304" pitchFamily="18" charset="0"/>
                <a:ea typeface="宋体" panose="02010600030101010101" pitchFamily="2" charset="-122"/>
              </a:rPr>
              <a:t>要加强学生学习的科学性</a:t>
            </a:r>
            <a:endParaRPr lang="zh-CN" altLang="en-US" sz="3000" b="1" dirty="0">
              <a:latin typeface="Times New Roman" panose="02020603050405020304" pitchFamily="18" charset="0"/>
              <a:ea typeface="宋体" panose="02010600030101010101" pitchFamily="2" charset="-122"/>
            </a:endParaRPr>
          </a:p>
        </p:txBody>
      </p:sp>
      <p:sp>
        <p:nvSpPr>
          <p:cNvPr id="68611" name="Rectangle 4"/>
          <p:cNvSpPr/>
          <p:nvPr/>
        </p:nvSpPr>
        <p:spPr>
          <a:xfrm>
            <a:off x="1814513" y="1752600"/>
            <a:ext cx="2681287" cy="522288"/>
          </a:xfrm>
          <a:prstGeom prst="rect">
            <a:avLst/>
          </a:prstGeom>
          <a:noFill/>
          <a:ln w="9525">
            <a:noFill/>
          </a:ln>
        </p:spPr>
        <p:txBody>
          <a:bodyPr wrap="square"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、校级指导</a:t>
            </a:r>
            <a:endParaRPr lang="zh-CN" altLang="en-US" sz="2800" b="1" dirty="0">
              <a:latin typeface="Times New Roman" panose="02020603050405020304" pitchFamily="18" charset="0"/>
              <a:ea typeface="宋体" panose="02010600030101010101" pitchFamily="2" charset="-122"/>
            </a:endParaRPr>
          </a:p>
        </p:txBody>
      </p:sp>
      <p:sp>
        <p:nvSpPr>
          <p:cNvPr id="44037" name="Rectangle 5"/>
          <p:cNvSpPr/>
          <p:nvPr/>
        </p:nvSpPr>
        <p:spPr>
          <a:xfrm>
            <a:off x="1828800" y="2895600"/>
            <a:ext cx="3100388"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、学科指导</a:t>
            </a:r>
            <a:endParaRPr lang="zh-CN" altLang="en-US" sz="2800" b="1" dirty="0">
              <a:latin typeface="Times New Roman" panose="02020603050405020304" pitchFamily="18" charset="0"/>
              <a:ea typeface="宋体" panose="02010600030101010101" pitchFamily="2" charset="-122"/>
            </a:endParaRPr>
          </a:p>
        </p:txBody>
      </p:sp>
      <p:sp>
        <p:nvSpPr>
          <p:cNvPr id="44038" name="Rectangle 6"/>
          <p:cNvSpPr/>
          <p:nvPr/>
        </p:nvSpPr>
        <p:spPr>
          <a:xfrm>
            <a:off x="1143000" y="3505200"/>
            <a:ext cx="6965950" cy="1077913"/>
          </a:xfrm>
          <a:prstGeom prst="rect">
            <a:avLst/>
          </a:prstGeom>
          <a:noFill/>
          <a:ln w="9525">
            <a:noFill/>
          </a:ln>
        </p:spPr>
        <p:txBody>
          <a:bodyPr anchor="t">
            <a:spAutoFit/>
          </a:bodyPr>
          <a:p>
            <a:r>
              <a:rPr lang="en-US" altLang="zh-CN" sz="2500" b="1" i="1" dirty="0">
                <a:solidFill>
                  <a:srgbClr val="FFFFFF"/>
                </a:solidFill>
                <a:latin typeface="楷体" panose="02010609060101010101" pitchFamily="49" charset="-122"/>
                <a:ea typeface="楷体" panose="02010609060101010101" pitchFamily="49" charset="-122"/>
              </a:rPr>
              <a:t>   </a:t>
            </a:r>
            <a:r>
              <a:rPr lang="zh-CN" altLang="en-US" sz="3200" b="1" dirty="0">
                <a:solidFill>
                  <a:srgbClr val="FFFFFF"/>
                </a:solidFill>
                <a:latin typeface="楷体" panose="02010609060101010101" pitchFamily="49" charset="-122"/>
                <a:ea typeface="楷体" panose="02010609060101010101" pitchFamily="49" charset="-122"/>
              </a:rPr>
              <a:t>主要由各学科教师在课堂教学中进行，侧重具学科特色的学习指导。</a:t>
            </a:r>
            <a:endParaRPr lang="zh-CN" altLang="en-US" sz="32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4037"/>
                                        </p:tgtEl>
                                        <p:attrNameLst>
                                          <p:attrName>style.visibility</p:attrName>
                                        </p:attrNameLst>
                                      </p:cBhvr>
                                      <p:to>
                                        <p:strVal val="visible"/>
                                      </p:to>
                                    </p:set>
                                    <p:anim calcmode="lin" valueType="num">
                                      <p:cBhvr additive="base">
                                        <p:cTn id="7" dur="500" fill="hold"/>
                                        <p:tgtEl>
                                          <p:spTgt spid="44037"/>
                                        </p:tgtEl>
                                        <p:attrNameLst>
                                          <p:attrName>ppt_x</p:attrName>
                                        </p:attrNameLst>
                                      </p:cBhvr>
                                      <p:tavLst>
                                        <p:tav tm="0">
                                          <p:val>
                                            <p:strVal val="0-#ppt_w/2"/>
                                          </p:val>
                                        </p:tav>
                                        <p:tav tm="100000">
                                          <p:val>
                                            <p:strVal val="#ppt_x"/>
                                          </p:val>
                                        </p:tav>
                                      </p:tavLst>
                                    </p:anim>
                                    <p:anim calcmode="lin" valueType="num">
                                      <p:cBhvr additive="base">
                                        <p:cTn id="8" dur="500" fill="hold"/>
                                        <p:tgtEl>
                                          <p:spTgt spid="440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9" fill="hold" grpId="0" nodeType="clickEffect">
                                  <p:stCondLst>
                                    <p:cond delay="0"/>
                                  </p:stCondLst>
                                  <p:childTnLst>
                                    <p:set>
                                      <p:cBhvr>
                                        <p:cTn id="12" dur="1" fill="hold">
                                          <p:stCondLst>
                                            <p:cond delay="0"/>
                                          </p:stCondLst>
                                        </p:cTn>
                                        <p:tgtEl>
                                          <p:spTgt spid="44038"/>
                                        </p:tgtEl>
                                        <p:attrNameLst>
                                          <p:attrName>style.visibility</p:attrName>
                                        </p:attrNameLst>
                                      </p:cBhvr>
                                      <p:to>
                                        <p:strVal val="visible"/>
                                      </p:to>
                                    </p:set>
                                    <p:animEffect transition="in" filter="strips(upLeft)">
                                      <p:cBhvr>
                                        <p:cTn id="13" dur="500"/>
                                        <p:tgtEl>
                                          <p:spTgt spid="44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7" grpId="0"/>
      <p:bldP spid="4403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p:nvPr/>
        </p:nvSpPr>
        <p:spPr>
          <a:xfrm>
            <a:off x="1833563" y="3352800"/>
            <a:ext cx="6472237" cy="222726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4</a:t>
            </a:r>
            <a:r>
              <a:rPr lang="zh-CN" altLang="en-US" sz="2800" b="1" dirty="0">
                <a:latin typeface="Times New Roman" panose="02020603050405020304" pitchFamily="18" charset="0"/>
                <a:ea typeface="宋体" panose="02010600030101010101" pitchFamily="2" charset="-122"/>
              </a:rPr>
              <a:t>、个别指导</a:t>
            </a:r>
            <a:r>
              <a:rPr lang="en-US" altLang="zh-CN" sz="2800" b="1" dirty="0">
                <a:latin typeface="Times New Roman" panose="02020603050405020304" pitchFamily="18" charset="0"/>
                <a:ea typeface="宋体" panose="02010600030101010101" pitchFamily="2" charset="-122"/>
              </a:rPr>
              <a:t>(</a:t>
            </a:r>
            <a:r>
              <a:rPr lang="zh-CN" altLang="en-US" sz="2800" b="1" dirty="0">
                <a:latin typeface="Times New Roman" panose="02020603050405020304" pitchFamily="18" charset="0"/>
                <a:ea typeface="宋体" panose="02010600030101010101" pitchFamily="2" charset="-122"/>
              </a:rPr>
              <a:t>学习门诊</a:t>
            </a:r>
            <a:r>
              <a:rPr lang="en-US" altLang="zh-CN" sz="2800" b="1" dirty="0">
                <a:latin typeface="Times New Roman" panose="02020603050405020304" pitchFamily="18" charset="0"/>
                <a:ea typeface="宋体" panose="02010600030101010101" pitchFamily="2" charset="-122"/>
              </a:rPr>
              <a:t>)</a:t>
            </a:r>
            <a:endParaRPr lang="en-US" altLang="zh-CN" sz="2800" b="1" dirty="0">
              <a:latin typeface="Times New Roman" panose="02020603050405020304" pitchFamily="18" charset="0"/>
              <a:ea typeface="宋体" panose="02010600030101010101" pitchFamily="2" charset="-122"/>
            </a:endParaRPr>
          </a:p>
          <a:p>
            <a:endParaRPr lang="en-US" altLang="zh-CN" sz="2800" b="1" dirty="0">
              <a:latin typeface="Times New Roman" panose="02020603050405020304" pitchFamily="18" charset="0"/>
              <a:ea typeface="宋体" panose="02010600030101010101" pitchFamily="2" charset="-122"/>
            </a:endParaRPr>
          </a:p>
          <a:p>
            <a:r>
              <a:rPr lang="en-US" altLang="zh-CN" sz="2800" b="1" dirty="0">
                <a:latin typeface="Times New Roman" panose="02020603050405020304" pitchFamily="18" charset="0"/>
                <a:ea typeface="宋体" panose="02010600030101010101" pitchFamily="2" charset="-122"/>
              </a:rPr>
              <a:t>    </a:t>
            </a:r>
            <a:r>
              <a:rPr lang="zh-CN" altLang="en-US" sz="2800" b="1" dirty="0">
                <a:latin typeface="Times New Roman" panose="02020603050405020304" pitchFamily="18" charset="0"/>
                <a:ea typeface="楷体_GB2312" pitchFamily="49" charset="-122"/>
              </a:rPr>
              <a:t>学习效果是多因素综合作用的结果</a:t>
            </a:r>
            <a:endParaRPr lang="zh-CN" altLang="en-US" sz="2800" b="1" dirty="0">
              <a:latin typeface="Times New Roman" panose="02020603050405020304" pitchFamily="18" charset="0"/>
              <a:ea typeface="楷体_GB2312" pitchFamily="49" charset="-122"/>
            </a:endParaRPr>
          </a:p>
          <a:p>
            <a:endParaRPr lang="zh-CN" altLang="en-US" sz="2800" b="1" dirty="0">
              <a:latin typeface="Times New Roman" panose="02020603050405020304" pitchFamily="18" charset="0"/>
              <a:ea typeface="楷体_GB2312" pitchFamily="49" charset="-122"/>
            </a:endParaRPr>
          </a:p>
          <a:p>
            <a:endParaRPr lang="en-US" altLang="zh-CN" sz="2800" b="1" dirty="0">
              <a:latin typeface="Times New Roman" panose="02020603050405020304" pitchFamily="18" charset="0"/>
              <a:ea typeface="楷体_GB2312" pitchFamily="49" charset="-122"/>
            </a:endParaRPr>
          </a:p>
        </p:txBody>
      </p:sp>
      <p:sp>
        <p:nvSpPr>
          <p:cNvPr id="69634" name="Rectangle 7"/>
          <p:cNvSpPr/>
          <p:nvPr/>
        </p:nvSpPr>
        <p:spPr>
          <a:xfrm>
            <a:off x="1831975" y="2133600"/>
            <a:ext cx="3230563" cy="522288"/>
          </a:xfrm>
          <a:prstGeom prst="rect">
            <a:avLst/>
          </a:prstGeom>
          <a:noFill/>
          <a:ln w="9525">
            <a:noFill/>
          </a:ln>
        </p:spPr>
        <p:txBody>
          <a:bodyPr wrap="square"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、年级指导</a:t>
            </a:r>
            <a:endParaRPr lang="zh-CN" altLang="en-US" sz="2800" b="1" dirty="0">
              <a:latin typeface="Times New Roman" panose="02020603050405020304" pitchFamily="18" charset="0"/>
              <a:ea typeface="宋体" panose="02010600030101010101" pitchFamily="2" charset="-122"/>
            </a:endParaRPr>
          </a:p>
        </p:txBody>
      </p:sp>
      <p:sp>
        <p:nvSpPr>
          <p:cNvPr id="69635" name="Rectangle 8"/>
          <p:cNvSpPr/>
          <p:nvPr/>
        </p:nvSpPr>
        <p:spPr>
          <a:xfrm>
            <a:off x="990600" y="914400"/>
            <a:ext cx="6348413" cy="549275"/>
          </a:xfrm>
          <a:prstGeom prst="rect">
            <a:avLst/>
          </a:prstGeom>
          <a:noFill/>
          <a:ln w="9525">
            <a:noFill/>
          </a:ln>
        </p:spPr>
        <p:txBody>
          <a:bodyPr anchor="t">
            <a:spAutoFit/>
          </a:bodyPr>
          <a:p>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三</a:t>
            </a:r>
            <a:r>
              <a:rPr lang="en-US" altLang="zh-CN" sz="3000" b="1" dirty="0">
                <a:solidFill>
                  <a:srgbClr val="FFFFFF"/>
                </a:solidFill>
                <a:latin typeface="Times New Roman" panose="02020603050405020304" pitchFamily="18" charset="0"/>
                <a:ea typeface="宋体" panose="02010600030101010101" pitchFamily="2" charset="-122"/>
              </a:rPr>
              <a:t>)</a:t>
            </a:r>
            <a:r>
              <a:rPr lang="zh-CN" altLang="en-US" sz="3000" b="1" dirty="0">
                <a:solidFill>
                  <a:srgbClr val="FFFFFF"/>
                </a:solidFill>
                <a:latin typeface="Times New Roman" panose="02020603050405020304" pitchFamily="18" charset="0"/>
                <a:ea typeface="宋体" panose="02010600030101010101" pitchFamily="2" charset="-122"/>
              </a:rPr>
              <a:t>要加强学生学习的科学性</a:t>
            </a:r>
            <a:endParaRPr lang="zh-CN" altLang="en-US" sz="3000" b="1" dirty="0">
              <a:solidFill>
                <a:srgbClr val="FFFFFF"/>
              </a:solidFill>
              <a:latin typeface="Times New Roman" panose="02020603050405020304" pitchFamily="18" charset="0"/>
              <a:ea typeface="宋体" panose="02010600030101010101" pitchFamily="2" charset="-122"/>
            </a:endParaRPr>
          </a:p>
        </p:txBody>
      </p:sp>
      <p:sp>
        <p:nvSpPr>
          <p:cNvPr id="69636" name="Rectangle 9"/>
          <p:cNvSpPr/>
          <p:nvPr/>
        </p:nvSpPr>
        <p:spPr>
          <a:xfrm>
            <a:off x="1828800" y="1524000"/>
            <a:ext cx="3594100" cy="522288"/>
          </a:xfrm>
          <a:prstGeom prst="rect">
            <a:avLst/>
          </a:prstGeom>
          <a:noFill/>
          <a:ln w="9525">
            <a:noFill/>
          </a:ln>
        </p:spPr>
        <p:txBody>
          <a:bodyPr wrap="square"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、校级指导</a:t>
            </a:r>
            <a:endParaRPr lang="zh-CN" altLang="en-US" sz="2800" b="1" dirty="0">
              <a:latin typeface="Times New Roman" panose="02020603050405020304" pitchFamily="18" charset="0"/>
              <a:ea typeface="宋体" panose="02010600030101010101" pitchFamily="2" charset="-122"/>
            </a:endParaRPr>
          </a:p>
        </p:txBody>
      </p:sp>
      <p:sp>
        <p:nvSpPr>
          <p:cNvPr id="69637" name="Rectangle 10"/>
          <p:cNvSpPr/>
          <p:nvPr/>
        </p:nvSpPr>
        <p:spPr>
          <a:xfrm>
            <a:off x="1828800" y="2743200"/>
            <a:ext cx="2795588" cy="5191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3</a:t>
            </a:r>
            <a:r>
              <a:rPr lang="zh-CN" altLang="en-US" sz="2800" b="1" dirty="0">
                <a:latin typeface="Times New Roman" panose="02020603050405020304" pitchFamily="18" charset="0"/>
                <a:ea typeface="宋体" panose="02010600030101010101" pitchFamily="2" charset="-122"/>
              </a:rPr>
              <a:t>、学科指导</a:t>
            </a:r>
            <a:endParaRPr lang="zh-CN" altLang="en-US" sz="28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additive="base">
                                        <p:cTn id="7" dur="500" fill="hold"/>
                                        <p:tgtEl>
                                          <p:spTgt spid="27650"/>
                                        </p:tgtEl>
                                        <p:attrNameLst>
                                          <p:attrName>ppt_x</p:attrName>
                                        </p:attrNameLst>
                                      </p:cBhvr>
                                      <p:tavLst>
                                        <p:tav tm="0">
                                          <p:val>
                                            <p:strVal val="0-#ppt_w/2"/>
                                          </p:val>
                                        </p:tav>
                                        <p:tav tm="100000">
                                          <p:val>
                                            <p:strVal val="#ppt_x"/>
                                          </p:val>
                                        </p:tav>
                                      </p:tavLst>
                                    </p:anim>
                                    <p:anim calcmode="lin" valueType="num">
                                      <p:cBhvr additive="base">
                                        <p:cTn id="8" dur="500" fill="hold"/>
                                        <p:tgtEl>
                                          <p:spTgt spid="276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3186" name="Text Box 2"/>
          <p:cNvSpPr txBox="1"/>
          <p:nvPr/>
        </p:nvSpPr>
        <p:spPr>
          <a:xfrm>
            <a:off x="1455738" y="457200"/>
            <a:ext cx="6303962" cy="579438"/>
          </a:xfrm>
          <a:prstGeom prst="rect">
            <a:avLst/>
          </a:prstGeom>
          <a:noFill/>
          <a:ln w="9525">
            <a:noFill/>
          </a:ln>
        </p:spPr>
        <p:txBody>
          <a:bodyPr wrap="none" anchor="ctr">
            <a:spAutoFit/>
          </a:bodyPr>
          <a:p>
            <a:pPr algn="ctr">
              <a:spcBef>
                <a:spcPct val="50000"/>
              </a:spcBef>
            </a:pPr>
            <a:r>
              <a:rPr lang="zh-CN" altLang="en-US" sz="3200" b="1" dirty="0">
                <a:solidFill>
                  <a:srgbClr val="FFFFFF"/>
                </a:solidFill>
                <a:latin typeface="宋体" panose="02010600030101010101" pitchFamily="2" charset="-122"/>
                <a:ea typeface="宋体" panose="02010600030101010101" pitchFamily="2" charset="-122"/>
              </a:rPr>
              <a:t>学习效果是多因素综合作用的结果</a:t>
            </a:r>
            <a:endParaRPr lang="zh-CN" altLang="en-US" sz="3200" b="1" dirty="0">
              <a:solidFill>
                <a:srgbClr val="FFFFFF"/>
              </a:solidFill>
              <a:latin typeface="宋体" panose="02010600030101010101" pitchFamily="2" charset="-122"/>
              <a:ea typeface="宋体" panose="02010600030101010101" pitchFamily="2" charset="-122"/>
            </a:endParaRPr>
          </a:p>
        </p:txBody>
      </p:sp>
      <p:sp>
        <p:nvSpPr>
          <p:cNvPr id="93187" name="Oval 3"/>
          <p:cNvSpPr/>
          <p:nvPr/>
        </p:nvSpPr>
        <p:spPr>
          <a:xfrm>
            <a:off x="3581400" y="2525713"/>
            <a:ext cx="1752600" cy="1600200"/>
          </a:xfrm>
          <a:prstGeom prst="ellipse">
            <a:avLst/>
          </a:prstGeom>
          <a:gradFill rotWithShape="0">
            <a:gsLst>
              <a:gs pos="0">
                <a:srgbClr val="FF99FF"/>
              </a:gs>
              <a:gs pos="100000">
                <a:srgbClr val="6699FF"/>
              </a:gs>
            </a:gsLst>
            <a:path path="shape">
              <a:fillToRect l="50000" t="50000" r="50000" b="50000"/>
            </a:path>
            <a:tileRect/>
          </a:gradFill>
          <a:ln w="9525" cap="flat" cmpd="sng">
            <a:solidFill>
              <a:srgbClr val="6699FF"/>
            </a:solidFill>
            <a:prstDash val="solid"/>
            <a:round/>
            <a:headEnd type="none" w="med" len="med"/>
            <a:tailEnd type="none" w="med" len="med"/>
          </a:ln>
        </p:spPr>
        <p:txBody>
          <a:bodyPr wrap="none" anchor="ctr"/>
          <a:p>
            <a:pPr algn="ctr"/>
            <a:r>
              <a:rPr lang="zh-CN" altLang="en-US" sz="3200" b="1" i="1" dirty="0">
                <a:solidFill>
                  <a:schemeClr val="tx2"/>
                </a:solidFill>
                <a:latin typeface="Times New Roman" panose="02020603050405020304" pitchFamily="18" charset="0"/>
                <a:ea typeface="楷体_GB2312" pitchFamily="49" charset="-122"/>
              </a:rPr>
              <a:t>学习</a:t>
            </a:r>
            <a:endParaRPr lang="zh-CN" altLang="en-US" sz="3200" b="1" i="1" dirty="0">
              <a:solidFill>
                <a:schemeClr val="tx2"/>
              </a:solidFill>
              <a:latin typeface="Times New Roman" panose="02020603050405020304" pitchFamily="18" charset="0"/>
              <a:ea typeface="楷体_GB2312" pitchFamily="49" charset="-122"/>
            </a:endParaRPr>
          </a:p>
          <a:p>
            <a:pPr algn="ctr"/>
            <a:r>
              <a:rPr lang="zh-CN" altLang="en-US" sz="3200" b="1" i="1" dirty="0">
                <a:solidFill>
                  <a:schemeClr val="tx2"/>
                </a:solidFill>
                <a:latin typeface="Times New Roman" panose="02020603050405020304" pitchFamily="18" charset="0"/>
                <a:ea typeface="楷体_GB2312" pitchFamily="49" charset="-122"/>
              </a:rPr>
              <a:t>效果</a:t>
            </a:r>
            <a:endParaRPr lang="zh-CN" altLang="en-US" sz="3200" b="1" i="1" dirty="0">
              <a:solidFill>
                <a:schemeClr val="tx2"/>
              </a:solidFill>
              <a:latin typeface="Times New Roman" panose="02020603050405020304" pitchFamily="18" charset="0"/>
              <a:ea typeface="楷体_GB2312" pitchFamily="49" charset="-122"/>
            </a:endParaRPr>
          </a:p>
        </p:txBody>
      </p:sp>
      <p:sp>
        <p:nvSpPr>
          <p:cNvPr id="93188" name="AutoShape 4"/>
          <p:cNvSpPr>
            <a:spLocks noChangeArrowheads="1"/>
          </p:cNvSpPr>
          <p:nvPr/>
        </p:nvSpPr>
        <p:spPr bwMode="auto">
          <a:xfrm rot="939970">
            <a:off x="2667000" y="2906713"/>
            <a:ext cx="762000" cy="228600"/>
          </a:xfrm>
          <a:prstGeom prst="notchedRightArrow">
            <a:avLst>
              <a:gd name="adj1" fmla="val 50000"/>
              <a:gd name="adj2" fmla="val 83333"/>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189" name="Text Box 5"/>
          <p:cNvSpPr txBox="1"/>
          <p:nvPr/>
        </p:nvSpPr>
        <p:spPr>
          <a:xfrm rot="-11372">
            <a:off x="1447800" y="2525713"/>
            <a:ext cx="1274763" cy="519112"/>
          </a:xfrm>
          <a:prstGeom prst="rect">
            <a:avLst/>
          </a:prstGeom>
          <a:noFill/>
          <a:ln w="9525">
            <a:noFill/>
          </a:ln>
        </p:spPr>
        <p:txBody>
          <a:bodyPr anchor="ctr">
            <a:spAutoFit/>
          </a:bodyPr>
          <a:p>
            <a:pPr algn="ctr">
              <a:spcBef>
                <a:spcPct val="50000"/>
              </a:spcBef>
            </a:pPr>
            <a:r>
              <a:rPr lang="zh-CN" altLang="en-US" sz="2800" b="1" dirty="0">
                <a:latin typeface="Times New Roman" panose="02020603050405020304" pitchFamily="18" charset="0"/>
                <a:ea typeface="宋体" panose="02010600030101010101" pitchFamily="2" charset="-122"/>
              </a:rPr>
              <a:t>动机</a:t>
            </a:r>
            <a:endParaRPr lang="zh-CN" altLang="en-US" sz="2800" b="1" dirty="0">
              <a:latin typeface="Times New Roman" panose="02020603050405020304" pitchFamily="18" charset="0"/>
              <a:ea typeface="宋体" panose="02010600030101010101" pitchFamily="2" charset="-122"/>
            </a:endParaRPr>
          </a:p>
        </p:txBody>
      </p:sp>
      <p:sp>
        <p:nvSpPr>
          <p:cNvPr id="93190" name="AutoShape 6"/>
          <p:cNvSpPr>
            <a:spLocks noChangeArrowheads="1"/>
          </p:cNvSpPr>
          <p:nvPr/>
        </p:nvSpPr>
        <p:spPr bwMode="auto">
          <a:xfrm rot="2313636">
            <a:off x="2971800" y="2297113"/>
            <a:ext cx="838200" cy="228600"/>
          </a:xfrm>
          <a:prstGeom prst="notchedRightArrow">
            <a:avLst>
              <a:gd name="adj1" fmla="val 50000"/>
              <a:gd name="adj2" fmla="val 91667"/>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191" name="Text Box 7"/>
          <p:cNvSpPr txBox="1"/>
          <p:nvPr/>
        </p:nvSpPr>
        <p:spPr>
          <a:xfrm rot="385020">
            <a:off x="1828800" y="1665288"/>
            <a:ext cx="1274763" cy="519112"/>
          </a:xfrm>
          <a:prstGeom prst="rect">
            <a:avLst/>
          </a:prstGeom>
          <a:noFill/>
          <a:ln w="9525">
            <a:noFill/>
          </a:ln>
        </p:spPr>
        <p:txBody>
          <a:bodyPr anchor="ctr">
            <a:spAutoFit/>
          </a:bodyPr>
          <a:p>
            <a:pPr algn="ctr"/>
            <a:r>
              <a:rPr lang="zh-CN" altLang="en-US" sz="2800" b="1" dirty="0">
                <a:latin typeface="Times New Roman" panose="02020603050405020304" pitchFamily="18" charset="0"/>
                <a:ea typeface="宋体" panose="02010600030101010101" pitchFamily="2" charset="-122"/>
              </a:rPr>
              <a:t>目的</a:t>
            </a:r>
            <a:endParaRPr lang="zh-CN" altLang="en-US" sz="2800" b="1" dirty="0">
              <a:latin typeface="Times New Roman" panose="02020603050405020304" pitchFamily="18" charset="0"/>
              <a:ea typeface="宋体" panose="02010600030101010101" pitchFamily="2" charset="-122"/>
            </a:endParaRPr>
          </a:p>
        </p:txBody>
      </p:sp>
      <p:sp>
        <p:nvSpPr>
          <p:cNvPr id="93192" name="Text Box 8"/>
          <p:cNvSpPr txBox="1"/>
          <p:nvPr/>
        </p:nvSpPr>
        <p:spPr>
          <a:xfrm rot="239264">
            <a:off x="2597150" y="1095375"/>
            <a:ext cx="1358900" cy="519113"/>
          </a:xfrm>
          <a:prstGeom prst="rect">
            <a:avLst/>
          </a:prstGeom>
          <a:noFill/>
          <a:ln w="9525">
            <a:noFill/>
          </a:ln>
        </p:spPr>
        <p:txBody>
          <a:bodyPr anchor="ctr">
            <a:spAutoFit/>
          </a:bodyPr>
          <a:p>
            <a:pPr algn="ctr"/>
            <a:r>
              <a:rPr lang="zh-CN" altLang="en-US" sz="2800" b="1" dirty="0">
                <a:latin typeface="Times New Roman" panose="02020603050405020304" pitchFamily="18" charset="0"/>
                <a:ea typeface="宋体" panose="02010600030101010101" pitchFamily="2" charset="-122"/>
              </a:rPr>
              <a:t>专注</a:t>
            </a:r>
            <a:endParaRPr lang="zh-CN" altLang="en-US" sz="2800" b="1" dirty="0">
              <a:latin typeface="Times New Roman" panose="02020603050405020304" pitchFamily="18" charset="0"/>
              <a:ea typeface="宋体" panose="02010600030101010101" pitchFamily="2" charset="-122"/>
            </a:endParaRPr>
          </a:p>
        </p:txBody>
      </p:sp>
      <p:sp>
        <p:nvSpPr>
          <p:cNvPr id="93193" name="AutoShape 9"/>
          <p:cNvSpPr>
            <a:spLocks noChangeArrowheads="1"/>
          </p:cNvSpPr>
          <p:nvPr/>
        </p:nvSpPr>
        <p:spPr bwMode="auto">
          <a:xfrm rot="3694537">
            <a:off x="3471069" y="1862931"/>
            <a:ext cx="844550" cy="261938"/>
          </a:xfrm>
          <a:prstGeom prst="notchedRightArrow">
            <a:avLst>
              <a:gd name="adj1" fmla="val 50000"/>
              <a:gd name="adj2" fmla="val 80606"/>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194" name="Text Box 10"/>
          <p:cNvSpPr txBox="1"/>
          <p:nvPr/>
        </p:nvSpPr>
        <p:spPr>
          <a:xfrm rot="151344">
            <a:off x="4730750" y="914400"/>
            <a:ext cx="901700" cy="519113"/>
          </a:xfrm>
          <a:prstGeom prst="rect">
            <a:avLst/>
          </a:prstGeom>
          <a:noFill/>
          <a:ln w="9525">
            <a:noFill/>
          </a:ln>
        </p:spPr>
        <p:txBody>
          <a:bodyPr anchor="ctr">
            <a:spAutoFit/>
          </a:bodyPr>
          <a:p>
            <a:pPr algn="ctr"/>
            <a:r>
              <a:rPr lang="zh-CN" altLang="en-US" sz="2800" b="1" dirty="0">
                <a:latin typeface="Times New Roman" panose="02020603050405020304" pitchFamily="18" charset="0"/>
                <a:ea typeface="宋体" panose="02010600030101010101" pitchFamily="2" charset="-122"/>
              </a:rPr>
              <a:t>兴趣</a:t>
            </a:r>
            <a:endParaRPr lang="zh-CN" altLang="en-US" sz="2800" b="1" dirty="0">
              <a:latin typeface="Times New Roman" panose="02020603050405020304" pitchFamily="18" charset="0"/>
              <a:ea typeface="宋体" panose="02010600030101010101" pitchFamily="2" charset="-122"/>
            </a:endParaRPr>
          </a:p>
        </p:txBody>
      </p:sp>
      <p:sp>
        <p:nvSpPr>
          <p:cNvPr id="93195" name="AutoShape 11"/>
          <p:cNvSpPr>
            <a:spLocks noChangeArrowheads="1"/>
          </p:cNvSpPr>
          <p:nvPr/>
        </p:nvSpPr>
        <p:spPr bwMode="auto">
          <a:xfrm rot="6297288">
            <a:off x="4533106" y="1685131"/>
            <a:ext cx="838200" cy="300038"/>
          </a:xfrm>
          <a:prstGeom prst="notchedRightArrow">
            <a:avLst>
              <a:gd name="adj1" fmla="val 50000"/>
              <a:gd name="adj2" fmla="val 69841"/>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196" name="Text Box 12"/>
          <p:cNvSpPr txBox="1"/>
          <p:nvPr/>
        </p:nvSpPr>
        <p:spPr>
          <a:xfrm rot="-2140990">
            <a:off x="6022975" y="1535113"/>
            <a:ext cx="895350" cy="519112"/>
          </a:xfrm>
          <a:prstGeom prst="rect">
            <a:avLst/>
          </a:prstGeom>
          <a:noFill/>
          <a:ln w="9525">
            <a:noFill/>
          </a:ln>
        </p:spPr>
        <p:txBody>
          <a:bodyPr wrap="none" anchor="ctr">
            <a:spAutoFit/>
          </a:bodyPr>
          <a:p>
            <a:pPr algn="ctr"/>
            <a:r>
              <a:rPr lang="zh-CN" altLang="en-US" sz="2800" b="1" dirty="0">
                <a:latin typeface="Times New Roman" panose="02020603050405020304" pitchFamily="18" charset="0"/>
                <a:ea typeface="宋体" panose="02010600030101010101" pitchFamily="2" charset="-122"/>
              </a:rPr>
              <a:t>方法</a:t>
            </a:r>
            <a:endParaRPr lang="zh-CN" altLang="en-US" sz="2800" b="1" dirty="0">
              <a:latin typeface="Times New Roman" panose="02020603050405020304" pitchFamily="18" charset="0"/>
              <a:ea typeface="宋体" panose="02010600030101010101" pitchFamily="2" charset="-122"/>
            </a:endParaRPr>
          </a:p>
        </p:txBody>
      </p:sp>
      <p:sp>
        <p:nvSpPr>
          <p:cNvPr id="93197" name="AutoShape 13"/>
          <p:cNvSpPr>
            <a:spLocks noChangeArrowheads="1"/>
          </p:cNvSpPr>
          <p:nvPr/>
        </p:nvSpPr>
        <p:spPr bwMode="auto">
          <a:xfrm rot="8419407">
            <a:off x="5257800" y="2220913"/>
            <a:ext cx="868363" cy="266700"/>
          </a:xfrm>
          <a:prstGeom prst="notchedRightArrow">
            <a:avLst>
              <a:gd name="adj1" fmla="val 50000"/>
              <a:gd name="adj2" fmla="val 81399"/>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198" name="Text Box 14"/>
          <p:cNvSpPr txBox="1"/>
          <p:nvPr/>
        </p:nvSpPr>
        <p:spPr>
          <a:xfrm rot="328185">
            <a:off x="6621463" y="2911475"/>
            <a:ext cx="1065212" cy="519113"/>
          </a:xfrm>
          <a:prstGeom prst="rect">
            <a:avLst/>
          </a:prstGeom>
          <a:noFill/>
          <a:ln w="9525">
            <a:noFill/>
          </a:ln>
        </p:spPr>
        <p:txBody>
          <a:bodyPr anchor="ctr">
            <a:spAutoFit/>
          </a:bodyPr>
          <a:p>
            <a:pPr algn="ctr"/>
            <a:r>
              <a:rPr lang="zh-CN" altLang="en-US" sz="2800" b="1" dirty="0">
                <a:latin typeface="Times New Roman" panose="02020603050405020304" pitchFamily="18" charset="0"/>
                <a:ea typeface="宋体" panose="02010600030101010101" pitchFamily="2" charset="-122"/>
              </a:rPr>
              <a:t>基础</a:t>
            </a:r>
            <a:endParaRPr lang="zh-CN" altLang="en-US" sz="2800" b="1" dirty="0">
              <a:latin typeface="Times New Roman" panose="02020603050405020304" pitchFamily="18" charset="0"/>
              <a:ea typeface="宋体" panose="02010600030101010101" pitchFamily="2" charset="-122"/>
            </a:endParaRPr>
          </a:p>
        </p:txBody>
      </p:sp>
      <p:sp>
        <p:nvSpPr>
          <p:cNvPr id="93199" name="AutoShape 15"/>
          <p:cNvSpPr>
            <a:spLocks noChangeArrowheads="1"/>
          </p:cNvSpPr>
          <p:nvPr/>
        </p:nvSpPr>
        <p:spPr bwMode="auto">
          <a:xfrm rot="10813587">
            <a:off x="5638800" y="3059113"/>
            <a:ext cx="838200" cy="228600"/>
          </a:xfrm>
          <a:prstGeom prst="notchedRightArrow">
            <a:avLst>
              <a:gd name="adj1" fmla="val 50000"/>
              <a:gd name="adj2" fmla="val 91667"/>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200" name="Text Box 16"/>
          <p:cNvSpPr txBox="1"/>
          <p:nvPr/>
        </p:nvSpPr>
        <p:spPr>
          <a:xfrm rot="1112069">
            <a:off x="6403975" y="3973513"/>
            <a:ext cx="895350" cy="519112"/>
          </a:xfrm>
          <a:prstGeom prst="rect">
            <a:avLst/>
          </a:prstGeom>
          <a:noFill/>
          <a:ln w="9525">
            <a:noFill/>
          </a:ln>
        </p:spPr>
        <p:txBody>
          <a:bodyPr wrap="none" anchor="ctr">
            <a:spAutoFit/>
          </a:bodyPr>
          <a:p>
            <a:pPr algn="ctr"/>
            <a:r>
              <a:rPr lang="zh-CN" altLang="en-US" sz="2800" b="1" dirty="0">
                <a:latin typeface="Times New Roman" panose="02020603050405020304" pitchFamily="18" charset="0"/>
                <a:ea typeface="宋体" panose="02010600030101010101" pitchFamily="2" charset="-122"/>
              </a:rPr>
              <a:t>环境</a:t>
            </a:r>
            <a:endParaRPr lang="zh-CN" altLang="en-US" sz="2800" b="1" dirty="0">
              <a:latin typeface="Times New Roman" panose="02020603050405020304" pitchFamily="18" charset="0"/>
              <a:ea typeface="宋体" panose="02010600030101010101" pitchFamily="2" charset="-122"/>
            </a:endParaRPr>
          </a:p>
        </p:txBody>
      </p:sp>
      <p:sp>
        <p:nvSpPr>
          <p:cNvPr id="93201" name="AutoShape 17"/>
          <p:cNvSpPr>
            <a:spLocks noChangeArrowheads="1"/>
          </p:cNvSpPr>
          <p:nvPr/>
        </p:nvSpPr>
        <p:spPr bwMode="auto">
          <a:xfrm rot="11793038">
            <a:off x="5562600" y="3821113"/>
            <a:ext cx="838200" cy="228600"/>
          </a:xfrm>
          <a:prstGeom prst="notchedRightArrow">
            <a:avLst>
              <a:gd name="adj1" fmla="val 50000"/>
              <a:gd name="adj2" fmla="val 91667"/>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202" name="Text Box 18"/>
          <p:cNvSpPr txBox="1"/>
          <p:nvPr/>
        </p:nvSpPr>
        <p:spPr>
          <a:xfrm rot="10605">
            <a:off x="5794375" y="4811713"/>
            <a:ext cx="895350" cy="519112"/>
          </a:xfrm>
          <a:prstGeom prst="rect">
            <a:avLst/>
          </a:prstGeom>
          <a:noFill/>
          <a:ln w="9525">
            <a:noFill/>
          </a:ln>
        </p:spPr>
        <p:txBody>
          <a:bodyPr wrap="none" anchor="ctr">
            <a:spAutoFit/>
          </a:bodyPr>
          <a:p>
            <a:pPr algn="ctr"/>
            <a:r>
              <a:rPr lang="zh-CN" altLang="en-US" sz="2800" b="1" dirty="0">
                <a:latin typeface="Times New Roman" panose="02020603050405020304" pitchFamily="18" charset="0"/>
                <a:ea typeface="宋体" panose="02010600030101010101" pitchFamily="2" charset="-122"/>
              </a:rPr>
              <a:t>身体</a:t>
            </a:r>
            <a:endParaRPr lang="zh-CN" altLang="en-US" sz="2800" b="1" dirty="0">
              <a:latin typeface="Times New Roman" panose="02020603050405020304" pitchFamily="18" charset="0"/>
              <a:ea typeface="宋体" panose="02010600030101010101" pitchFamily="2" charset="-122"/>
            </a:endParaRPr>
          </a:p>
        </p:txBody>
      </p:sp>
      <p:sp>
        <p:nvSpPr>
          <p:cNvPr id="93203" name="AutoShape 19"/>
          <p:cNvSpPr>
            <a:spLocks noChangeArrowheads="1"/>
          </p:cNvSpPr>
          <p:nvPr/>
        </p:nvSpPr>
        <p:spPr bwMode="auto">
          <a:xfrm rot="13840945">
            <a:off x="5200650" y="4422775"/>
            <a:ext cx="838200" cy="228600"/>
          </a:xfrm>
          <a:prstGeom prst="notchedRightArrow">
            <a:avLst>
              <a:gd name="adj1" fmla="val 50000"/>
              <a:gd name="adj2" fmla="val 91667"/>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204" name="AutoShape 20"/>
          <p:cNvSpPr>
            <a:spLocks noChangeArrowheads="1"/>
          </p:cNvSpPr>
          <p:nvPr/>
        </p:nvSpPr>
        <p:spPr bwMode="auto">
          <a:xfrm rot="-405665">
            <a:off x="2670175" y="3586163"/>
            <a:ext cx="754063" cy="234950"/>
          </a:xfrm>
          <a:prstGeom prst="notchedRightArrow">
            <a:avLst>
              <a:gd name="adj1" fmla="val 50000"/>
              <a:gd name="adj2" fmla="val 80237"/>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205" name="Text Box 21"/>
          <p:cNvSpPr txBox="1"/>
          <p:nvPr/>
        </p:nvSpPr>
        <p:spPr>
          <a:xfrm>
            <a:off x="1755775" y="3516313"/>
            <a:ext cx="895350" cy="519112"/>
          </a:xfrm>
          <a:prstGeom prst="rect">
            <a:avLst/>
          </a:prstGeom>
          <a:noFill/>
          <a:ln w="9525">
            <a:noFill/>
          </a:ln>
        </p:spPr>
        <p:txBody>
          <a:bodyPr wrap="none" anchor="ctr">
            <a:spAutoFit/>
          </a:bodyPr>
          <a:p>
            <a:pPr algn="ctr">
              <a:spcBef>
                <a:spcPct val="50000"/>
              </a:spcBef>
            </a:pPr>
            <a:r>
              <a:rPr lang="zh-CN" altLang="en-US" sz="2800" b="1" dirty="0">
                <a:latin typeface="Times New Roman" panose="02020603050405020304" pitchFamily="18" charset="0"/>
                <a:ea typeface="宋体" panose="02010600030101010101" pitchFamily="2" charset="-122"/>
              </a:rPr>
              <a:t>意志</a:t>
            </a:r>
            <a:endParaRPr lang="zh-CN" altLang="en-US" sz="2800" b="1" dirty="0">
              <a:latin typeface="Times New Roman" panose="02020603050405020304" pitchFamily="18" charset="0"/>
              <a:ea typeface="宋体" panose="02010600030101010101" pitchFamily="2" charset="-122"/>
            </a:endParaRPr>
          </a:p>
        </p:txBody>
      </p:sp>
      <p:sp>
        <p:nvSpPr>
          <p:cNvPr id="93206" name="AutoShape 22"/>
          <p:cNvSpPr>
            <a:spLocks noChangeArrowheads="1"/>
          </p:cNvSpPr>
          <p:nvPr/>
        </p:nvSpPr>
        <p:spPr bwMode="auto">
          <a:xfrm rot="-2060126">
            <a:off x="2813050" y="4214813"/>
            <a:ext cx="889000" cy="200025"/>
          </a:xfrm>
          <a:prstGeom prst="notchedRightArrow">
            <a:avLst>
              <a:gd name="adj1" fmla="val 50000"/>
              <a:gd name="adj2" fmla="val 111111"/>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207" name="Text Box 23"/>
          <p:cNvSpPr txBox="1"/>
          <p:nvPr/>
        </p:nvSpPr>
        <p:spPr>
          <a:xfrm rot="-1327188">
            <a:off x="1984375" y="4430713"/>
            <a:ext cx="895350" cy="519112"/>
          </a:xfrm>
          <a:prstGeom prst="rect">
            <a:avLst/>
          </a:prstGeom>
          <a:noFill/>
          <a:ln w="9525">
            <a:noFill/>
          </a:ln>
        </p:spPr>
        <p:txBody>
          <a:bodyPr wrap="none" anchor="ctr">
            <a:spAutoFit/>
          </a:bodyPr>
          <a:p>
            <a:pPr algn="ctr">
              <a:spcBef>
                <a:spcPct val="50000"/>
              </a:spcBef>
            </a:pPr>
            <a:r>
              <a:rPr lang="zh-CN" altLang="en-US" sz="2800" b="1" dirty="0">
                <a:latin typeface="Times New Roman" panose="02020603050405020304" pitchFamily="18" charset="0"/>
                <a:ea typeface="宋体" panose="02010600030101010101" pitchFamily="2" charset="-122"/>
              </a:rPr>
              <a:t>情绪</a:t>
            </a:r>
            <a:endParaRPr lang="zh-CN" altLang="en-US" sz="2800" b="1" dirty="0">
              <a:latin typeface="Times New Roman" panose="02020603050405020304" pitchFamily="18" charset="0"/>
              <a:ea typeface="宋体" panose="02010600030101010101" pitchFamily="2" charset="-122"/>
            </a:endParaRPr>
          </a:p>
        </p:txBody>
      </p:sp>
      <p:sp>
        <p:nvSpPr>
          <p:cNvPr id="93208" name="AutoShape 24"/>
          <p:cNvSpPr>
            <a:spLocks noChangeArrowheads="1"/>
          </p:cNvSpPr>
          <p:nvPr/>
        </p:nvSpPr>
        <p:spPr bwMode="auto">
          <a:xfrm rot="-3703193">
            <a:off x="3429000" y="4506913"/>
            <a:ext cx="838200" cy="228600"/>
          </a:xfrm>
          <a:prstGeom prst="notchedRightArrow">
            <a:avLst>
              <a:gd name="adj1" fmla="val 50000"/>
              <a:gd name="adj2" fmla="val 91667"/>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93209" name="Text Box 25"/>
          <p:cNvSpPr txBox="1"/>
          <p:nvPr/>
        </p:nvSpPr>
        <p:spPr>
          <a:xfrm rot="115573">
            <a:off x="2960688" y="5114925"/>
            <a:ext cx="1074737" cy="519113"/>
          </a:xfrm>
          <a:prstGeom prst="rect">
            <a:avLst/>
          </a:prstGeom>
          <a:noFill/>
          <a:ln w="9525">
            <a:noFill/>
          </a:ln>
        </p:spPr>
        <p:txBody>
          <a:bodyPr anchor="ctr">
            <a:spAutoFit/>
          </a:bodyPr>
          <a:p>
            <a:pPr algn="ctr">
              <a:spcBef>
                <a:spcPct val="50000"/>
              </a:spcBef>
            </a:pPr>
            <a:r>
              <a:rPr lang="zh-CN" altLang="en-US" sz="2800" b="1" dirty="0">
                <a:latin typeface="Times New Roman" panose="02020603050405020304" pitchFamily="18" charset="0"/>
                <a:ea typeface="宋体" panose="02010600030101010101" pitchFamily="2" charset="-122"/>
              </a:rPr>
              <a:t>教师</a:t>
            </a:r>
            <a:endParaRPr lang="zh-CN" altLang="en-US" sz="2800" b="1" dirty="0">
              <a:latin typeface="Times New Roman" panose="02020603050405020304" pitchFamily="18" charset="0"/>
              <a:ea typeface="宋体" panose="02010600030101010101" pitchFamily="2" charset="-122"/>
            </a:endParaRPr>
          </a:p>
        </p:txBody>
      </p:sp>
      <p:sp>
        <p:nvSpPr>
          <p:cNvPr id="93210" name="Text Box 26"/>
          <p:cNvSpPr txBox="1"/>
          <p:nvPr/>
        </p:nvSpPr>
        <p:spPr>
          <a:xfrm rot="14720">
            <a:off x="4572000" y="5181600"/>
            <a:ext cx="895350" cy="519113"/>
          </a:xfrm>
          <a:prstGeom prst="rect">
            <a:avLst/>
          </a:prstGeom>
          <a:noFill/>
          <a:ln w="9525">
            <a:noFill/>
          </a:ln>
        </p:spPr>
        <p:txBody>
          <a:bodyPr wrap="none" anchor="ctr">
            <a:spAutoFit/>
          </a:bodyPr>
          <a:p>
            <a:pPr algn="ctr"/>
            <a:r>
              <a:rPr lang="zh-CN" altLang="en-US" sz="2800" b="1" dirty="0">
                <a:latin typeface="Times New Roman" panose="02020603050405020304" pitchFamily="18" charset="0"/>
                <a:ea typeface="宋体" panose="02010600030101010101" pitchFamily="2" charset="-122"/>
              </a:rPr>
              <a:t>家长</a:t>
            </a:r>
            <a:endParaRPr lang="zh-CN" altLang="en-US" sz="2800" b="1" dirty="0">
              <a:latin typeface="Times New Roman" panose="02020603050405020304" pitchFamily="18" charset="0"/>
              <a:ea typeface="宋体" panose="02010600030101010101" pitchFamily="2" charset="-122"/>
            </a:endParaRPr>
          </a:p>
        </p:txBody>
      </p:sp>
      <p:sp>
        <p:nvSpPr>
          <p:cNvPr id="93211" name="AutoShape 27"/>
          <p:cNvSpPr>
            <a:spLocks noChangeArrowheads="1"/>
          </p:cNvSpPr>
          <p:nvPr/>
        </p:nvSpPr>
        <p:spPr bwMode="auto">
          <a:xfrm rot="14690093">
            <a:off x="4364831" y="4598194"/>
            <a:ext cx="889000" cy="268288"/>
          </a:xfrm>
          <a:prstGeom prst="notchedRightArrow">
            <a:avLst>
              <a:gd name="adj1" fmla="val 50000"/>
              <a:gd name="adj2" fmla="val 82840"/>
            </a:avLst>
          </a:prstGeom>
          <a:gradFill rotWithShape="0">
            <a:gsLst>
              <a:gs pos="0">
                <a:schemeClr val="accent2">
                  <a:gamma/>
                  <a:shade val="46275"/>
                  <a:invGamma/>
                </a:schemeClr>
              </a:gs>
              <a:gs pos="100000">
                <a:schemeClr val="accent2"/>
              </a:gs>
            </a:gsLst>
            <a:lin ang="0" scaled="1"/>
          </a:gradFill>
          <a:ln w="9525">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93186"/>
                                        </p:tgtEl>
                                        <p:attrNameLst>
                                          <p:attrName>style.visibility</p:attrName>
                                        </p:attrNameLst>
                                      </p:cBhvr>
                                      <p:to>
                                        <p:strVal val="visible"/>
                                      </p:to>
                                    </p:set>
                                    <p:animEffect transition="in" filter="blinds(vertical)">
                                      <p:cBhvr>
                                        <p:cTn id="7" dur="500"/>
                                        <p:tgtEl>
                                          <p:spTgt spid="9318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3187"/>
                                        </p:tgtEl>
                                        <p:attrNameLst>
                                          <p:attrName>style.visibility</p:attrName>
                                        </p:attrNameLst>
                                      </p:cBhvr>
                                      <p:to>
                                        <p:strVal val="visible"/>
                                      </p:to>
                                    </p:set>
                                    <p:animEffect transition="in" filter="dissolve">
                                      <p:cBhvr>
                                        <p:cTn id="12" dur="500"/>
                                        <p:tgtEl>
                                          <p:spTgt spid="93187"/>
                                        </p:tgtEl>
                                      </p:cBhvr>
                                    </p:animEffect>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3189"/>
                                        </p:tgtEl>
                                        <p:attrNameLst>
                                          <p:attrName>style.visibility</p:attrName>
                                        </p:attrNameLst>
                                      </p:cBhvr>
                                      <p:to>
                                        <p:strVal val="visible"/>
                                      </p:to>
                                    </p:set>
                                    <p:anim calcmode="lin" valueType="num">
                                      <p:cBhvr>
                                        <p:cTn id="17" dur="1" fill="hold"/>
                                        <p:tgtEl>
                                          <p:spTgt spid="93189"/>
                                        </p:tgtEl>
                                      </p:cBhvr>
                                    </p:anim>
                                  </p:childTnLst>
                                </p:cTn>
                              </p:par>
                            </p:childTnLst>
                          </p:cTn>
                        </p:par>
                        <p:par>
                          <p:cTn id="18" fill="hold">
                            <p:stCondLst>
                              <p:cond delay="500"/>
                            </p:stCondLst>
                            <p:childTnLst>
                              <p:par>
                                <p:cTn id="19" presetID="9" presetClass="entr" presetSubtype="0" fill="hold" grpId="0" nodeType="afterEffect">
                                  <p:stCondLst>
                                    <p:cond delay="0"/>
                                  </p:stCondLst>
                                  <p:childTnLst>
                                    <p:set>
                                      <p:cBhvr>
                                        <p:cTn id="20" dur="1" fill="hold">
                                          <p:stCondLst>
                                            <p:cond delay="0"/>
                                          </p:stCondLst>
                                        </p:cTn>
                                        <p:tgtEl>
                                          <p:spTgt spid="93188"/>
                                        </p:tgtEl>
                                        <p:attrNameLst>
                                          <p:attrName>style.visibility</p:attrName>
                                        </p:attrNameLst>
                                      </p:cBhvr>
                                      <p:to>
                                        <p:strVal val="visible"/>
                                      </p:to>
                                    </p:set>
                                    <p:animEffect transition="in" filter="dissolve">
                                      <p:cBhvr>
                                        <p:cTn id="21" dur="500"/>
                                        <p:tgtEl>
                                          <p:spTgt spid="93188"/>
                                        </p:tgtEl>
                                      </p:cBhvr>
                                    </p:animEffect>
                                  </p:childTnLst>
                                </p:cTn>
                              </p:par>
                            </p:childTnLst>
                          </p:cTn>
                        </p:par>
                      </p:childTnLst>
                    </p:cTn>
                  </p:par>
                  <p:par>
                    <p:cTn id="22" fill="hold">
                      <p:stCondLst>
                        <p:cond delay="indefinite"/>
                      </p:stCondLst>
                      <p:childTnLst>
                        <p:par>
                          <p:cTn id="23" fill="hold">
                            <p:stCondLst>
                              <p:cond delay="0"/>
                            </p:stCondLst>
                            <p:childTnLst>
                              <p:par>
                                <p:cTn id="24" presetID="24" presetClass="entr" presetSubtype="0" fill="hold" grpId="0" nodeType="clickEffect">
                                  <p:stCondLst>
                                    <p:cond delay="0"/>
                                  </p:stCondLst>
                                  <p:childTnLst>
                                    <p:set>
                                      <p:cBhvr>
                                        <p:cTn id="25" dur="1" fill="hold">
                                          <p:stCondLst>
                                            <p:cond delay="499"/>
                                          </p:stCondLst>
                                        </p:cTn>
                                        <p:tgtEl>
                                          <p:spTgt spid="93191"/>
                                        </p:tgtEl>
                                        <p:attrNameLst>
                                          <p:attrName>style.visibility</p:attrName>
                                        </p:attrNameLst>
                                      </p:cBhvr>
                                      <p:to>
                                        <p:strVal val="visible"/>
                                      </p:to>
                                    </p:set>
                                    <p:anim calcmode="lin" valueType="num">
                                      <p:cBhvr>
                                        <p:cTn id="26" dur="1" fill="hold"/>
                                        <p:tgtEl>
                                          <p:spTgt spid="93191"/>
                                        </p:tgtEl>
                                      </p:cBhvr>
                                    </p:anim>
                                  </p:childTnLst>
                                </p:cTn>
                              </p:par>
                            </p:childTnLst>
                          </p:cTn>
                        </p:par>
                        <p:par>
                          <p:cTn id="27" fill="hold">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93190"/>
                                        </p:tgtEl>
                                        <p:attrNameLst>
                                          <p:attrName>style.visibility</p:attrName>
                                        </p:attrNameLst>
                                      </p:cBhvr>
                                      <p:to>
                                        <p:strVal val="visible"/>
                                      </p:to>
                                    </p:set>
                                    <p:animEffect transition="in" filter="dissolve">
                                      <p:cBhvr>
                                        <p:cTn id="30" dur="500"/>
                                        <p:tgtEl>
                                          <p:spTgt spid="93190"/>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499"/>
                                          </p:stCondLst>
                                        </p:cTn>
                                        <p:tgtEl>
                                          <p:spTgt spid="93192"/>
                                        </p:tgtEl>
                                        <p:attrNameLst>
                                          <p:attrName>style.visibility</p:attrName>
                                        </p:attrNameLst>
                                      </p:cBhvr>
                                      <p:to>
                                        <p:strVal val="visible"/>
                                      </p:to>
                                    </p:set>
                                    <p:anim calcmode="lin" valueType="num">
                                      <p:cBhvr>
                                        <p:cTn id="35" dur="1" fill="hold"/>
                                        <p:tgtEl>
                                          <p:spTgt spid="93192"/>
                                        </p:tgtEl>
                                      </p:cBhvr>
                                    </p:anim>
                                  </p:childTnLst>
                                </p:cTn>
                              </p:par>
                            </p:childTnLst>
                          </p:cTn>
                        </p:par>
                        <p:par>
                          <p:cTn id="36" fill="hold">
                            <p:stCondLst>
                              <p:cond delay="500"/>
                            </p:stCondLst>
                            <p:childTnLst>
                              <p:par>
                                <p:cTn id="37" presetID="9" presetClass="entr" presetSubtype="0" fill="hold" grpId="0" nodeType="afterEffect">
                                  <p:stCondLst>
                                    <p:cond delay="0"/>
                                  </p:stCondLst>
                                  <p:childTnLst>
                                    <p:set>
                                      <p:cBhvr>
                                        <p:cTn id="38" dur="1" fill="hold">
                                          <p:stCondLst>
                                            <p:cond delay="0"/>
                                          </p:stCondLst>
                                        </p:cTn>
                                        <p:tgtEl>
                                          <p:spTgt spid="93193"/>
                                        </p:tgtEl>
                                        <p:attrNameLst>
                                          <p:attrName>style.visibility</p:attrName>
                                        </p:attrNameLst>
                                      </p:cBhvr>
                                      <p:to>
                                        <p:strVal val="visible"/>
                                      </p:to>
                                    </p:set>
                                    <p:animEffect transition="in" filter="dissolve">
                                      <p:cBhvr>
                                        <p:cTn id="39" dur="500"/>
                                        <p:tgtEl>
                                          <p:spTgt spid="93193"/>
                                        </p:tgtEl>
                                      </p:cBhvr>
                                    </p:animEffect>
                                  </p:childTnLst>
                                </p:cTn>
                              </p:par>
                            </p:childTnLst>
                          </p:cTn>
                        </p:par>
                      </p:childTnLst>
                    </p:cTn>
                  </p:par>
                  <p:par>
                    <p:cTn id="40" fill="hold">
                      <p:stCondLst>
                        <p:cond delay="indefinite"/>
                      </p:stCondLst>
                      <p:childTnLst>
                        <p:par>
                          <p:cTn id="41" fill="hold">
                            <p:stCondLst>
                              <p:cond delay="0"/>
                            </p:stCondLst>
                            <p:childTnLst>
                              <p:par>
                                <p:cTn id="42" presetID="24" presetClass="entr" presetSubtype="0" fill="hold" grpId="0" nodeType="clickEffect">
                                  <p:stCondLst>
                                    <p:cond delay="0"/>
                                  </p:stCondLst>
                                  <p:childTnLst>
                                    <p:set>
                                      <p:cBhvr>
                                        <p:cTn id="43" dur="1" fill="hold">
                                          <p:stCondLst>
                                            <p:cond delay="499"/>
                                          </p:stCondLst>
                                        </p:cTn>
                                        <p:tgtEl>
                                          <p:spTgt spid="93194"/>
                                        </p:tgtEl>
                                        <p:attrNameLst>
                                          <p:attrName>style.visibility</p:attrName>
                                        </p:attrNameLst>
                                      </p:cBhvr>
                                      <p:to>
                                        <p:strVal val="visible"/>
                                      </p:to>
                                    </p:set>
                                    <p:anim calcmode="lin" valueType="num">
                                      <p:cBhvr>
                                        <p:cTn id="44" dur="1" fill="hold"/>
                                        <p:tgtEl>
                                          <p:spTgt spid="93194"/>
                                        </p:tgtEl>
                                      </p:cBhvr>
                                    </p:anim>
                                  </p:childTnLst>
                                </p:cTn>
                              </p:par>
                            </p:childTnLst>
                          </p:cTn>
                        </p:par>
                        <p:par>
                          <p:cTn id="45" fill="hold">
                            <p:stCondLst>
                              <p:cond delay="500"/>
                            </p:stCondLst>
                            <p:childTnLst>
                              <p:par>
                                <p:cTn id="46" presetID="9" presetClass="entr" presetSubtype="0" fill="hold" grpId="0" nodeType="afterEffect">
                                  <p:stCondLst>
                                    <p:cond delay="0"/>
                                  </p:stCondLst>
                                  <p:childTnLst>
                                    <p:set>
                                      <p:cBhvr>
                                        <p:cTn id="47" dur="1" fill="hold">
                                          <p:stCondLst>
                                            <p:cond delay="0"/>
                                          </p:stCondLst>
                                        </p:cTn>
                                        <p:tgtEl>
                                          <p:spTgt spid="93195"/>
                                        </p:tgtEl>
                                        <p:attrNameLst>
                                          <p:attrName>style.visibility</p:attrName>
                                        </p:attrNameLst>
                                      </p:cBhvr>
                                      <p:to>
                                        <p:strVal val="visible"/>
                                      </p:to>
                                    </p:set>
                                    <p:animEffect transition="in" filter="dissolve">
                                      <p:cBhvr>
                                        <p:cTn id="48" dur="500"/>
                                        <p:tgtEl>
                                          <p:spTgt spid="93195"/>
                                        </p:tgtEl>
                                      </p:cBhvr>
                                    </p:animEffect>
                                  </p:childTnLst>
                                </p:cTn>
                              </p:par>
                            </p:childTnLst>
                          </p:cTn>
                        </p:par>
                      </p:childTnLst>
                    </p:cTn>
                  </p:par>
                  <p:par>
                    <p:cTn id="49" fill="hold">
                      <p:stCondLst>
                        <p:cond delay="indefinite"/>
                      </p:stCondLst>
                      <p:childTnLst>
                        <p:par>
                          <p:cTn id="50" fill="hold">
                            <p:stCondLst>
                              <p:cond delay="0"/>
                            </p:stCondLst>
                            <p:childTnLst>
                              <p:par>
                                <p:cTn id="51" presetID="24" presetClass="entr" presetSubtype="0" fill="hold" grpId="0" nodeType="clickEffect">
                                  <p:stCondLst>
                                    <p:cond delay="0"/>
                                  </p:stCondLst>
                                  <p:childTnLst>
                                    <p:set>
                                      <p:cBhvr>
                                        <p:cTn id="52" dur="1" fill="hold">
                                          <p:stCondLst>
                                            <p:cond delay="499"/>
                                          </p:stCondLst>
                                        </p:cTn>
                                        <p:tgtEl>
                                          <p:spTgt spid="93196"/>
                                        </p:tgtEl>
                                        <p:attrNameLst>
                                          <p:attrName>style.visibility</p:attrName>
                                        </p:attrNameLst>
                                      </p:cBhvr>
                                      <p:to>
                                        <p:strVal val="visible"/>
                                      </p:to>
                                    </p:set>
                                    <p:anim calcmode="lin" valueType="num">
                                      <p:cBhvr>
                                        <p:cTn id="53" dur="1" fill="hold"/>
                                        <p:tgtEl>
                                          <p:spTgt spid="93196"/>
                                        </p:tgtEl>
                                      </p:cBhvr>
                                    </p:anim>
                                  </p:childTnLst>
                                </p:cTn>
                              </p:par>
                            </p:childTnLst>
                          </p:cTn>
                        </p:par>
                        <p:par>
                          <p:cTn id="54" fill="hold">
                            <p:stCondLst>
                              <p:cond delay="500"/>
                            </p:stCondLst>
                            <p:childTnLst>
                              <p:par>
                                <p:cTn id="55" presetID="9" presetClass="entr" presetSubtype="0" fill="hold" grpId="0" nodeType="afterEffect">
                                  <p:stCondLst>
                                    <p:cond delay="0"/>
                                  </p:stCondLst>
                                  <p:childTnLst>
                                    <p:set>
                                      <p:cBhvr>
                                        <p:cTn id="56" dur="1" fill="hold">
                                          <p:stCondLst>
                                            <p:cond delay="0"/>
                                          </p:stCondLst>
                                        </p:cTn>
                                        <p:tgtEl>
                                          <p:spTgt spid="93197"/>
                                        </p:tgtEl>
                                        <p:attrNameLst>
                                          <p:attrName>style.visibility</p:attrName>
                                        </p:attrNameLst>
                                      </p:cBhvr>
                                      <p:to>
                                        <p:strVal val="visible"/>
                                      </p:to>
                                    </p:set>
                                    <p:animEffect transition="in" filter="dissolve">
                                      <p:cBhvr>
                                        <p:cTn id="57" dur="500"/>
                                        <p:tgtEl>
                                          <p:spTgt spid="93197"/>
                                        </p:tgtEl>
                                      </p:cBhvr>
                                    </p:animEffect>
                                  </p:childTnLst>
                                </p:cTn>
                              </p:par>
                            </p:childTnLst>
                          </p:cTn>
                        </p:par>
                      </p:childTnLst>
                    </p:cTn>
                  </p:par>
                  <p:par>
                    <p:cTn id="58" fill="hold">
                      <p:stCondLst>
                        <p:cond delay="indefinite"/>
                      </p:stCondLst>
                      <p:childTnLst>
                        <p:par>
                          <p:cTn id="59" fill="hold">
                            <p:stCondLst>
                              <p:cond delay="0"/>
                            </p:stCondLst>
                            <p:childTnLst>
                              <p:par>
                                <p:cTn id="60" presetID="24" presetClass="entr" presetSubtype="0" fill="hold" grpId="0" nodeType="clickEffect">
                                  <p:stCondLst>
                                    <p:cond delay="0"/>
                                  </p:stCondLst>
                                  <p:childTnLst>
                                    <p:set>
                                      <p:cBhvr>
                                        <p:cTn id="61" dur="1" fill="hold">
                                          <p:stCondLst>
                                            <p:cond delay="499"/>
                                          </p:stCondLst>
                                        </p:cTn>
                                        <p:tgtEl>
                                          <p:spTgt spid="93198"/>
                                        </p:tgtEl>
                                        <p:attrNameLst>
                                          <p:attrName>style.visibility</p:attrName>
                                        </p:attrNameLst>
                                      </p:cBhvr>
                                      <p:to>
                                        <p:strVal val="visible"/>
                                      </p:to>
                                    </p:set>
                                    <p:anim calcmode="lin" valueType="num">
                                      <p:cBhvr>
                                        <p:cTn id="62" dur="1" fill="hold"/>
                                        <p:tgtEl>
                                          <p:spTgt spid="93198"/>
                                        </p:tgtEl>
                                      </p:cBhvr>
                                    </p:anim>
                                  </p:childTnLst>
                                </p:cTn>
                              </p:par>
                            </p:childTnLst>
                          </p:cTn>
                        </p:par>
                        <p:par>
                          <p:cTn id="63" fill="hold">
                            <p:stCondLst>
                              <p:cond delay="500"/>
                            </p:stCondLst>
                            <p:childTnLst>
                              <p:par>
                                <p:cTn id="64" presetID="9" presetClass="entr" presetSubtype="0" fill="hold" grpId="0" nodeType="afterEffect">
                                  <p:stCondLst>
                                    <p:cond delay="0"/>
                                  </p:stCondLst>
                                  <p:childTnLst>
                                    <p:set>
                                      <p:cBhvr>
                                        <p:cTn id="65" dur="1" fill="hold">
                                          <p:stCondLst>
                                            <p:cond delay="0"/>
                                          </p:stCondLst>
                                        </p:cTn>
                                        <p:tgtEl>
                                          <p:spTgt spid="93199"/>
                                        </p:tgtEl>
                                        <p:attrNameLst>
                                          <p:attrName>style.visibility</p:attrName>
                                        </p:attrNameLst>
                                      </p:cBhvr>
                                      <p:to>
                                        <p:strVal val="visible"/>
                                      </p:to>
                                    </p:set>
                                    <p:animEffect transition="in" filter="dissolve">
                                      <p:cBhvr>
                                        <p:cTn id="66" dur="500"/>
                                        <p:tgtEl>
                                          <p:spTgt spid="93199"/>
                                        </p:tgtEl>
                                      </p:cBhvr>
                                    </p:animEffect>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grpId="0" nodeType="clickEffect">
                                  <p:stCondLst>
                                    <p:cond delay="0"/>
                                  </p:stCondLst>
                                  <p:childTnLst>
                                    <p:set>
                                      <p:cBhvr>
                                        <p:cTn id="70" dur="1" fill="hold">
                                          <p:stCondLst>
                                            <p:cond delay="499"/>
                                          </p:stCondLst>
                                        </p:cTn>
                                        <p:tgtEl>
                                          <p:spTgt spid="93200"/>
                                        </p:tgtEl>
                                        <p:attrNameLst>
                                          <p:attrName>style.visibility</p:attrName>
                                        </p:attrNameLst>
                                      </p:cBhvr>
                                      <p:to>
                                        <p:strVal val="visible"/>
                                      </p:to>
                                    </p:set>
                                    <p:anim calcmode="lin" valueType="num">
                                      <p:cBhvr>
                                        <p:cTn id="71" dur="1" fill="hold"/>
                                        <p:tgtEl>
                                          <p:spTgt spid="93200"/>
                                        </p:tgtEl>
                                      </p:cBhvr>
                                    </p:anim>
                                  </p:childTnLst>
                                </p:cTn>
                              </p:par>
                            </p:childTnLst>
                          </p:cTn>
                        </p:par>
                        <p:par>
                          <p:cTn id="72" fill="hold">
                            <p:stCondLst>
                              <p:cond delay="500"/>
                            </p:stCondLst>
                            <p:childTnLst>
                              <p:par>
                                <p:cTn id="73" presetID="9" presetClass="entr" presetSubtype="0" fill="hold" grpId="0" nodeType="afterEffect">
                                  <p:stCondLst>
                                    <p:cond delay="0"/>
                                  </p:stCondLst>
                                  <p:childTnLst>
                                    <p:set>
                                      <p:cBhvr>
                                        <p:cTn id="74" dur="1" fill="hold">
                                          <p:stCondLst>
                                            <p:cond delay="0"/>
                                          </p:stCondLst>
                                        </p:cTn>
                                        <p:tgtEl>
                                          <p:spTgt spid="93201"/>
                                        </p:tgtEl>
                                        <p:attrNameLst>
                                          <p:attrName>style.visibility</p:attrName>
                                        </p:attrNameLst>
                                      </p:cBhvr>
                                      <p:to>
                                        <p:strVal val="visible"/>
                                      </p:to>
                                    </p:set>
                                    <p:animEffect transition="in" filter="dissolve">
                                      <p:cBhvr>
                                        <p:cTn id="75" dur="500"/>
                                        <p:tgtEl>
                                          <p:spTgt spid="93201"/>
                                        </p:tgtEl>
                                      </p:cBhvr>
                                    </p:animEffect>
                                  </p:childTnLst>
                                </p:cTn>
                              </p:par>
                            </p:childTnLst>
                          </p:cTn>
                        </p:par>
                      </p:childTnLst>
                    </p:cTn>
                  </p:par>
                  <p:par>
                    <p:cTn id="76" fill="hold">
                      <p:stCondLst>
                        <p:cond delay="indefinite"/>
                      </p:stCondLst>
                      <p:childTnLst>
                        <p:par>
                          <p:cTn id="77" fill="hold">
                            <p:stCondLst>
                              <p:cond delay="0"/>
                            </p:stCondLst>
                            <p:childTnLst>
                              <p:par>
                                <p:cTn id="78" presetID="24" presetClass="entr" presetSubtype="0" fill="hold" grpId="0" nodeType="clickEffect">
                                  <p:stCondLst>
                                    <p:cond delay="0"/>
                                  </p:stCondLst>
                                  <p:childTnLst>
                                    <p:set>
                                      <p:cBhvr>
                                        <p:cTn id="79" dur="1" fill="hold">
                                          <p:stCondLst>
                                            <p:cond delay="499"/>
                                          </p:stCondLst>
                                        </p:cTn>
                                        <p:tgtEl>
                                          <p:spTgt spid="93202"/>
                                        </p:tgtEl>
                                        <p:attrNameLst>
                                          <p:attrName>style.visibility</p:attrName>
                                        </p:attrNameLst>
                                      </p:cBhvr>
                                      <p:to>
                                        <p:strVal val="visible"/>
                                      </p:to>
                                    </p:set>
                                    <p:anim calcmode="lin" valueType="num">
                                      <p:cBhvr>
                                        <p:cTn id="80" dur="1" fill="hold"/>
                                        <p:tgtEl>
                                          <p:spTgt spid="93202"/>
                                        </p:tgtEl>
                                      </p:cBhvr>
                                    </p:anim>
                                  </p:childTnLst>
                                </p:cTn>
                              </p:par>
                            </p:childTnLst>
                          </p:cTn>
                        </p:par>
                        <p:par>
                          <p:cTn id="81" fill="hold">
                            <p:stCondLst>
                              <p:cond delay="500"/>
                            </p:stCondLst>
                            <p:childTnLst>
                              <p:par>
                                <p:cTn id="82" presetID="9" presetClass="entr" presetSubtype="0" fill="hold" grpId="0" nodeType="afterEffect">
                                  <p:stCondLst>
                                    <p:cond delay="0"/>
                                  </p:stCondLst>
                                  <p:childTnLst>
                                    <p:set>
                                      <p:cBhvr>
                                        <p:cTn id="83" dur="1" fill="hold">
                                          <p:stCondLst>
                                            <p:cond delay="0"/>
                                          </p:stCondLst>
                                        </p:cTn>
                                        <p:tgtEl>
                                          <p:spTgt spid="93203"/>
                                        </p:tgtEl>
                                        <p:attrNameLst>
                                          <p:attrName>style.visibility</p:attrName>
                                        </p:attrNameLst>
                                      </p:cBhvr>
                                      <p:to>
                                        <p:strVal val="visible"/>
                                      </p:to>
                                    </p:set>
                                    <p:animEffect transition="in" filter="dissolve">
                                      <p:cBhvr>
                                        <p:cTn id="84" dur="500"/>
                                        <p:tgtEl>
                                          <p:spTgt spid="93203"/>
                                        </p:tgtEl>
                                      </p:cBhvr>
                                    </p:animEffect>
                                  </p:childTnLst>
                                </p:cTn>
                              </p:par>
                            </p:childTnLst>
                          </p:cTn>
                        </p:par>
                      </p:childTnLst>
                    </p:cTn>
                  </p:par>
                  <p:par>
                    <p:cTn id="85" fill="hold">
                      <p:stCondLst>
                        <p:cond delay="indefinite"/>
                      </p:stCondLst>
                      <p:childTnLst>
                        <p:par>
                          <p:cTn id="86" fill="hold">
                            <p:stCondLst>
                              <p:cond delay="0"/>
                            </p:stCondLst>
                            <p:childTnLst>
                              <p:par>
                                <p:cTn id="87" presetID="24" presetClass="entr" presetSubtype="0" fill="hold" grpId="0" nodeType="clickEffect">
                                  <p:stCondLst>
                                    <p:cond delay="0"/>
                                  </p:stCondLst>
                                  <p:childTnLst>
                                    <p:set>
                                      <p:cBhvr>
                                        <p:cTn id="88" dur="1" fill="hold">
                                          <p:stCondLst>
                                            <p:cond delay="499"/>
                                          </p:stCondLst>
                                        </p:cTn>
                                        <p:tgtEl>
                                          <p:spTgt spid="93210"/>
                                        </p:tgtEl>
                                        <p:attrNameLst>
                                          <p:attrName>style.visibility</p:attrName>
                                        </p:attrNameLst>
                                      </p:cBhvr>
                                      <p:to>
                                        <p:strVal val="visible"/>
                                      </p:to>
                                    </p:set>
                                    <p:anim calcmode="lin" valueType="num">
                                      <p:cBhvr>
                                        <p:cTn id="89" dur="1" fill="hold"/>
                                        <p:tgtEl>
                                          <p:spTgt spid="93210"/>
                                        </p:tgtEl>
                                      </p:cBhvr>
                                    </p:anim>
                                  </p:childTnLst>
                                </p:cTn>
                              </p:par>
                            </p:childTnLst>
                          </p:cTn>
                        </p:par>
                        <p:par>
                          <p:cTn id="90" fill="hold">
                            <p:stCondLst>
                              <p:cond delay="500"/>
                            </p:stCondLst>
                            <p:childTnLst>
                              <p:par>
                                <p:cTn id="91" presetID="9" presetClass="entr" presetSubtype="0" fill="hold" grpId="0" nodeType="afterEffect">
                                  <p:stCondLst>
                                    <p:cond delay="0"/>
                                  </p:stCondLst>
                                  <p:childTnLst>
                                    <p:set>
                                      <p:cBhvr>
                                        <p:cTn id="92" dur="1" fill="hold">
                                          <p:stCondLst>
                                            <p:cond delay="0"/>
                                          </p:stCondLst>
                                        </p:cTn>
                                        <p:tgtEl>
                                          <p:spTgt spid="93211"/>
                                        </p:tgtEl>
                                        <p:attrNameLst>
                                          <p:attrName>style.visibility</p:attrName>
                                        </p:attrNameLst>
                                      </p:cBhvr>
                                      <p:to>
                                        <p:strVal val="visible"/>
                                      </p:to>
                                    </p:set>
                                    <p:animEffect transition="in" filter="dissolve">
                                      <p:cBhvr>
                                        <p:cTn id="93" dur="500"/>
                                        <p:tgtEl>
                                          <p:spTgt spid="93211"/>
                                        </p:tgtEl>
                                      </p:cBhvr>
                                    </p:animEffect>
                                  </p:childTnLst>
                                </p:cTn>
                              </p:par>
                            </p:childTnLst>
                          </p:cTn>
                        </p:par>
                      </p:childTnLst>
                    </p:cTn>
                  </p:par>
                  <p:par>
                    <p:cTn id="94" fill="hold">
                      <p:stCondLst>
                        <p:cond delay="indefinite"/>
                      </p:stCondLst>
                      <p:childTnLst>
                        <p:par>
                          <p:cTn id="95" fill="hold">
                            <p:stCondLst>
                              <p:cond delay="0"/>
                            </p:stCondLst>
                            <p:childTnLst>
                              <p:par>
                                <p:cTn id="96" presetID="24" presetClass="entr" presetSubtype="0" fill="hold" grpId="0" nodeType="clickEffect">
                                  <p:stCondLst>
                                    <p:cond delay="0"/>
                                  </p:stCondLst>
                                  <p:childTnLst>
                                    <p:set>
                                      <p:cBhvr>
                                        <p:cTn id="97" dur="1" fill="hold">
                                          <p:stCondLst>
                                            <p:cond delay="499"/>
                                          </p:stCondLst>
                                        </p:cTn>
                                        <p:tgtEl>
                                          <p:spTgt spid="93209"/>
                                        </p:tgtEl>
                                        <p:attrNameLst>
                                          <p:attrName>style.visibility</p:attrName>
                                        </p:attrNameLst>
                                      </p:cBhvr>
                                      <p:to>
                                        <p:strVal val="visible"/>
                                      </p:to>
                                    </p:set>
                                    <p:anim calcmode="lin" valueType="num">
                                      <p:cBhvr>
                                        <p:cTn id="98" dur="1" fill="hold"/>
                                        <p:tgtEl>
                                          <p:spTgt spid="93209"/>
                                        </p:tgtEl>
                                      </p:cBhvr>
                                    </p:anim>
                                  </p:childTnLst>
                                </p:cTn>
                              </p:par>
                            </p:childTnLst>
                          </p:cTn>
                        </p:par>
                        <p:par>
                          <p:cTn id="99" fill="hold">
                            <p:stCondLst>
                              <p:cond delay="500"/>
                            </p:stCondLst>
                            <p:childTnLst>
                              <p:par>
                                <p:cTn id="100" presetID="9" presetClass="entr" presetSubtype="0" fill="hold" grpId="0" nodeType="afterEffect">
                                  <p:stCondLst>
                                    <p:cond delay="0"/>
                                  </p:stCondLst>
                                  <p:childTnLst>
                                    <p:set>
                                      <p:cBhvr>
                                        <p:cTn id="101" dur="1" fill="hold">
                                          <p:stCondLst>
                                            <p:cond delay="0"/>
                                          </p:stCondLst>
                                        </p:cTn>
                                        <p:tgtEl>
                                          <p:spTgt spid="93208"/>
                                        </p:tgtEl>
                                        <p:attrNameLst>
                                          <p:attrName>style.visibility</p:attrName>
                                        </p:attrNameLst>
                                      </p:cBhvr>
                                      <p:to>
                                        <p:strVal val="visible"/>
                                      </p:to>
                                    </p:set>
                                    <p:animEffect transition="in" filter="dissolve">
                                      <p:cBhvr>
                                        <p:cTn id="102" dur="500"/>
                                        <p:tgtEl>
                                          <p:spTgt spid="93208"/>
                                        </p:tgtEl>
                                      </p:cBhvr>
                                    </p:animEffect>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0" nodeType="clickEffect">
                                  <p:stCondLst>
                                    <p:cond delay="0"/>
                                  </p:stCondLst>
                                  <p:childTnLst>
                                    <p:set>
                                      <p:cBhvr>
                                        <p:cTn id="106" dur="1" fill="hold">
                                          <p:stCondLst>
                                            <p:cond delay="499"/>
                                          </p:stCondLst>
                                        </p:cTn>
                                        <p:tgtEl>
                                          <p:spTgt spid="93207"/>
                                        </p:tgtEl>
                                        <p:attrNameLst>
                                          <p:attrName>style.visibility</p:attrName>
                                        </p:attrNameLst>
                                      </p:cBhvr>
                                      <p:to>
                                        <p:strVal val="visible"/>
                                      </p:to>
                                    </p:set>
                                    <p:anim calcmode="lin" valueType="num">
                                      <p:cBhvr>
                                        <p:cTn id="107" dur="1" fill="hold"/>
                                        <p:tgtEl>
                                          <p:spTgt spid="93207"/>
                                        </p:tgtEl>
                                      </p:cBhvr>
                                    </p:anim>
                                  </p:childTnLst>
                                </p:cTn>
                              </p:par>
                            </p:childTnLst>
                          </p:cTn>
                        </p:par>
                        <p:par>
                          <p:cTn id="108" fill="hold">
                            <p:stCondLst>
                              <p:cond delay="500"/>
                            </p:stCondLst>
                            <p:childTnLst>
                              <p:par>
                                <p:cTn id="109" presetID="9" presetClass="entr" presetSubtype="0" fill="hold" grpId="0" nodeType="afterEffect">
                                  <p:stCondLst>
                                    <p:cond delay="0"/>
                                  </p:stCondLst>
                                  <p:childTnLst>
                                    <p:set>
                                      <p:cBhvr>
                                        <p:cTn id="110" dur="1" fill="hold">
                                          <p:stCondLst>
                                            <p:cond delay="0"/>
                                          </p:stCondLst>
                                        </p:cTn>
                                        <p:tgtEl>
                                          <p:spTgt spid="93206"/>
                                        </p:tgtEl>
                                        <p:attrNameLst>
                                          <p:attrName>style.visibility</p:attrName>
                                        </p:attrNameLst>
                                      </p:cBhvr>
                                      <p:to>
                                        <p:strVal val="visible"/>
                                      </p:to>
                                    </p:set>
                                    <p:animEffect transition="in" filter="dissolve">
                                      <p:cBhvr>
                                        <p:cTn id="111" dur="500"/>
                                        <p:tgtEl>
                                          <p:spTgt spid="93206"/>
                                        </p:tgtEl>
                                      </p:cBhvr>
                                    </p:animEffect>
                                  </p:childTnLst>
                                </p:cTn>
                              </p:par>
                            </p:childTnLst>
                          </p:cTn>
                        </p:par>
                      </p:childTnLst>
                    </p:cTn>
                  </p:par>
                  <p:par>
                    <p:cTn id="112" fill="hold">
                      <p:stCondLst>
                        <p:cond delay="indefinite"/>
                      </p:stCondLst>
                      <p:childTnLst>
                        <p:par>
                          <p:cTn id="113" fill="hold">
                            <p:stCondLst>
                              <p:cond delay="0"/>
                            </p:stCondLst>
                            <p:childTnLst>
                              <p:par>
                                <p:cTn id="114" presetID="24" presetClass="entr" presetSubtype="0" fill="hold" grpId="0" nodeType="clickEffect">
                                  <p:stCondLst>
                                    <p:cond delay="0"/>
                                  </p:stCondLst>
                                  <p:childTnLst>
                                    <p:set>
                                      <p:cBhvr>
                                        <p:cTn id="115" dur="1" fill="hold">
                                          <p:stCondLst>
                                            <p:cond delay="499"/>
                                          </p:stCondLst>
                                        </p:cTn>
                                        <p:tgtEl>
                                          <p:spTgt spid="93205"/>
                                        </p:tgtEl>
                                        <p:attrNameLst>
                                          <p:attrName>style.visibility</p:attrName>
                                        </p:attrNameLst>
                                      </p:cBhvr>
                                      <p:to>
                                        <p:strVal val="visible"/>
                                      </p:to>
                                    </p:set>
                                    <p:anim calcmode="lin" valueType="num">
                                      <p:cBhvr>
                                        <p:cTn id="116" dur="1" fill="hold"/>
                                        <p:tgtEl>
                                          <p:spTgt spid="93205"/>
                                        </p:tgtEl>
                                      </p:cBhvr>
                                    </p:anim>
                                  </p:childTnLst>
                                </p:cTn>
                              </p:par>
                            </p:childTnLst>
                          </p:cTn>
                        </p:par>
                        <p:par>
                          <p:cTn id="117" fill="hold">
                            <p:stCondLst>
                              <p:cond delay="500"/>
                            </p:stCondLst>
                            <p:childTnLst>
                              <p:par>
                                <p:cTn id="118" presetID="9" presetClass="entr" presetSubtype="0" fill="hold" grpId="0" nodeType="afterEffect">
                                  <p:stCondLst>
                                    <p:cond delay="0"/>
                                  </p:stCondLst>
                                  <p:childTnLst>
                                    <p:set>
                                      <p:cBhvr>
                                        <p:cTn id="119" dur="1" fill="hold">
                                          <p:stCondLst>
                                            <p:cond delay="0"/>
                                          </p:stCondLst>
                                        </p:cTn>
                                        <p:tgtEl>
                                          <p:spTgt spid="93204"/>
                                        </p:tgtEl>
                                        <p:attrNameLst>
                                          <p:attrName>style.visibility</p:attrName>
                                        </p:attrNameLst>
                                      </p:cBhvr>
                                      <p:to>
                                        <p:strVal val="visible"/>
                                      </p:to>
                                    </p:set>
                                    <p:animEffect transition="in" filter="dissolve">
                                      <p:cBhvr>
                                        <p:cTn id="120" dur="500"/>
                                        <p:tgtEl>
                                          <p:spTgt spid="93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p:bldP spid="93187" grpId="0" animBg="1"/>
      <p:bldP spid="93188" grpId="0" animBg="1"/>
      <p:bldP spid="93189" grpId="0"/>
      <p:bldP spid="93190" grpId="0" animBg="1"/>
      <p:bldP spid="93191" grpId="0"/>
      <p:bldP spid="93192" grpId="0"/>
      <p:bldP spid="93193" grpId="0" animBg="1"/>
      <p:bldP spid="93194" grpId="0"/>
      <p:bldP spid="93195" grpId="0" animBg="1"/>
      <p:bldP spid="93196" grpId="0"/>
      <p:bldP spid="93197" grpId="0" animBg="1"/>
      <p:bldP spid="93198" grpId="0"/>
      <p:bldP spid="93199" grpId="0" animBg="1"/>
      <p:bldP spid="93200" grpId="0"/>
      <p:bldP spid="93201" grpId="0" animBg="1"/>
      <p:bldP spid="93202" grpId="0"/>
      <p:bldP spid="93203" grpId="0" animBg="1"/>
      <p:bldP spid="93204" grpId="0" animBg="1"/>
      <p:bldP spid="93205" grpId="0"/>
      <p:bldP spid="93206" grpId="0" animBg="1"/>
      <p:bldP spid="93207" grpId="0"/>
      <p:bldP spid="93208" grpId="0" animBg="1"/>
      <p:bldP spid="93209" grpId="0"/>
      <p:bldP spid="93210" grpId="0"/>
      <p:bldP spid="93211"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1" name="Rectangle 2"/>
          <p:cNvSpPr/>
          <p:nvPr/>
        </p:nvSpPr>
        <p:spPr>
          <a:xfrm>
            <a:off x="2362200" y="533400"/>
            <a:ext cx="2187575" cy="473075"/>
          </a:xfrm>
          <a:prstGeom prst="rect">
            <a:avLst/>
          </a:prstGeom>
          <a:noFill/>
          <a:ln w="9525">
            <a:noFill/>
          </a:ln>
        </p:spPr>
        <p:txBody>
          <a:bodyPr wrap="none" anchor="t">
            <a:spAutoFit/>
          </a:bodyPr>
          <a:p>
            <a:r>
              <a:rPr lang="en-US" altLang="zh-CN" sz="2500" b="1" i="1" dirty="0">
                <a:latin typeface="Times New Roman" panose="02020603050405020304" pitchFamily="18" charset="0"/>
                <a:ea typeface="宋体" panose="02010600030101010101" pitchFamily="2" charset="-122"/>
              </a:rPr>
              <a:t> </a:t>
            </a:r>
            <a:r>
              <a:rPr lang="zh-CN" altLang="en-US" sz="2500" b="1" i="1" dirty="0">
                <a:latin typeface="Times New Roman" panose="02020603050405020304" pitchFamily="18" charset="0"/>
                <a:ea typeface="宋体" panose="02010600030101010101" pitchFamily="2" charset="-122"/>
              </a:rPr>
              <a:t>学习发展曲线</a:t>
            </a:r>
            <a:endParaRPr lang="zh-CN" altLang="en-US" sz="2500" b="1" i="1" dirty="0">
              <a:latin typeface="Times New Roman" panose="02020603050405020304" pitchFamily="18" charset="0"/>
              <a:ea typeface="宋体" panose="02010600030101010101" pitchFamily="2" charset="-122"/>
            </a:endParaRPr>
          </a:p>
        </p:txBody>
      </p:sp>
      <p:graphicFrame>
        <p:nvGraphicFramePr>
          <p:cNvPr id="2" name="Object 4"/>
          <p:cNvGraphicFramePr>
            <a:graphicFrameLocks noChangeAspect="1"/>
          </p:cNvGraphicFramePr>
          <p:nvPr/>
        </p:nvGraphicFramePr>
        <p:xfrm>
          <a:off x="939800" y="482600"/>
          <a:ext cx="7721600" cy="5184775"/>
        </p:xfrm>
        <a:graphic>
          <a:graphicData uri="http://schemas.openxmlformats.org/presentationml/2006/ole">
            <mc:AlternateContent xmlns:mc="http://schemas.openxmlformats.org/markup-compatibility/2006">
              <mc:Choice xmlns:v="urn:schemas-microsoft-com:vml" Requires="v">
                <p:oleObj spid="_x0000_s3076" name="" r:id="rId1" imgW="7723505" imgH="5187950" progId="Excel.Chart.8">
                  <p:embed/>
                </p:oleObj>
              </mc:Choice>
              <mc:Fallback>
                <p:oleObj name="" r:id="rId1" imgW="7723505" imgH="5187950" progId="Excel.Chart.8">
                  <p:embed/>
                  <p:pic>
                    <p:nvPicPr>
                      <p:cNvPr id="0" name="图片 3075"/>
                      <p:cNvPicPr/>
                      <p:nvPr/>
                    </p:nvPicPr>
                    <p:blipFill>
                      <a:blip r:embed="rId2"/>
                      <a:stretch>
                        <a:fillRect/>
                      </a:stretch>
                    </p:blipFill>
                    <p:spPr>
                      <a:xfrm>
                        <a:off x="939800" y="482600"/>
                        <a:ext cx="7721600" cy="5184775"/>
                      </a:xfrm>
                      <a:prstGeom prst="rect">
                        <a:avLst/>
                      </a:prstGeom>
                      <a:noFill/>
                      <a:ln w="38100">
                        <a:noFill/>
                        <a:miter/>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wipe(left)">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wipe(left)">
                                      <p:cBhvr>
                                        <p:cTn id="12" dur="500"/>
                                        <p:tgtEl>
                                          <p:spTgt spid="2">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wipe(left)">
                                      <p:cBhvr>
                                        <p:cTn id="17" dur="500"/>
                                        <p:tgtEl>
                                          <p:spTgt spid="2">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graphicEl>
                                              <a:chart seriesIdx="3" categoryIdx="-4" bldStep="series"/>
                                            </p:graphicEl>
                                          </p:spTgt>
                                        </p:tgtEl>
                                        <p:attrNameLst>
                                          <p:attrName>style.visibility</p:attrName>
                                        </p:attrNameLst>
                                      </p:cBhvr>
                                      <p:to>
                                        <p:strVal val="visible"/>
                                      </p:to>
                                    </p:set>
                                    <p:animEffect transition="in" filter="wipe(left)">
                                      <p:cBhvr>
                                        <p:cTn id="22" dur="500"/>
                                        <p:tgtEl>
                                          <p:spTgt spid="2">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graphicEl>
                                              <a:chart seriesIdx="4" categoryIdx="-4" bldStep="series"/>
                                            </p:graphicEl>
                                          </p:spTgt>
                                        </p:tgtEl>
                                        <p:attrNameLst>
                                          <p:attrName>style.visibility</p:attrName>
                                        </p:attrNameLst>
                                      </p:cBhvr>
                                      <p:to>
                                        <p:strVal val="visible"/>
                                      </p:to>
                                    </p:set>
                                    <p:animEffect transition="in" filter="wipe(left)">
                                      <p:cBhvr>
                                        <p:cTn id="27" dur="500"/>
                                        <p:tgtEl>
                                          <p:spTgt spid="2">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1" name="Rectangle 3"/>
          <p:cNvSpPr/>
          <p:nvPr/>
        </p:nvSpPr>
        <p:spPr>
          <a:xfrm>
            <a:off x="1143000" y="3886200"/>
            <a:ext cx="6896100" cy="1373188"/>
          </a:xfrm>
          <a:prstGeom prst="rect">
            <a:avLst/>
          </a:prstGeom>
          <a:noFill/>
          <a:ln w="9525">
            <a:noFill/>
          </a:ln>
        </p:spPr>
        <p:txBody>
          <a:bodyPr anchor="t">
            <a:spAutoFit/>
          </a:bodyPr>
          <a:p>
            <a:r>
              <a:rPr lang="en-US" altLang="zh-CN" b="1" dirty="0">
                <a:solidFill>
                  <a:srgbClr val="FFFFFF"/>
                </a:solidFill>
                <a:latin typeface="楷体" panose="02010609060101010101" pitchFamily="49" charset="-122"/>
                <a:ea typeface="楷体" panose="02010609060101010101" pitchFamily="49" charset="-122"/>
              </a:rPr>
              <a:t>   </a:t>
            </a:r>
            <a:r>
              <a:rPr lang="zh-CN" altLang="en-US" sz="2800" b="1" dirty="0">
                <a:solidFill>
                  <a:srgbClr val="FFFFFF"/>
                </a:solidFill>
                <a:latin typeface="楷体" panose="02010609060101010101" pitchFamily="49" charset="-122"/>
                <a:ea typeface="楷体" panose="02010609060101010101" pitchFamily="49" charset="-122"/>
              </a:rPr>
              <a:t>从学习发展曲线找帮助对象，雪中送炭、平等、亲切。适当做点个案记录，保持帮助的连续性，积累帮助资料。</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32772" name="Rectangle 4"/>
          <p:cNvSpPr/>
          <p:nvPr/>
        </p:nvSpPr>
        <p:spPr>
          <a:xfrm>
            <a:off x="1981200" y="762000"/>
            <a:ext cx="1112838" cy="461963"/>
          </a:xfrm>
          <a:prstGeom prst="rect">
            <a:avLst/>
          </a:prstGeom>
          <a:noFill/>
          <a:ln w="9525">
            <a:noFill/>
          </a:ln>
        </p:spPr>
        <p:txBody>
          <a:bodyPr wrap="none" anchor="t">
            <a:spAutoFit/>
          </a:bodyPr>
          <a:p>
            <a:r>
              <a:rPr lang="zh-CN" altLang="en-US" b="1" dirty="0">
                <a:latin typeface="楷体" panose="02010609060101010101" pitchFamily="49" charset="-122"/>
                <a:ea typeface="楷体" panose="02010609060101010101" pitchFamily="49" charset="-122"/>
              </a:rPr>
              <a:t>上升型</a:t>
            </a:r>
            <a:endParaRPr lang="zh-CN" altLang="en-US" b="1" dirty="0">
              <a:latin typeface="楷体" panose="02010609060101010101" pitchFamily="49" charset="-122"/>
              <a:ea typeface="楷体" panose="02010609060101010101" pitchFamily="49" charset="-122"/>
            </a:endParaRPr>
          </a:p>
        </p:txBody>
      </p:sp>
      <p:sp>
        <p:nvSpPr>
          <p:cNvPr id="32773" name="Rectangle 5"/>
          <p:cNvSpPr/>
          <p:nvPr/>
        </p:nvSpPr>
        <p:spPr>
          <a:xfrm>
            <a:off x="1981200" y="1963738"/>
            <a:ext cx="1108075" cy="457200"/>
          </a:xfrm>
          <a:prstGeom prst="rect">
            <a:avLst/>
          </a:prstGeom>
          <a:noFill/>
          <a:ln w="9525">
            <a:noFill/>
          </a:ln>
        </p:spPr>
        <p:txBody>
          <a:bodyPr wrap="none" anchor="t">
            <a:spAutoFit/>
          </a:bodyPr>
          <a:p>
            <a:r>
              <a:rPr lang="zh-CN" altLang="en-US" b="1" dirty="0">
                <a:latin typeface="楷体" panose="02010609060101010101" pitchFamily="49" charset="-122"/>
                <a:ea typeface="楷体" panose="02010609060101010101" pitchFamily="49" charset="-122"/>
              </a:rPr>
              <a:t>下降型</a:t>
            </a:r>
            <a:endParaRPr lang="zh-CN" altLang="en-US" b="1" dirty="0">
              <a:latin typeface="楷体" panose="02010609060101010101" pitchFamily="49" charset="-122"/>
              <a:ea typeface="楷体" panose="02010609060101010101" pitchFamily="49" charset="-122"/>
            </a:endParaRPr>
          </a:p>
        </p:txBody>
      </p:sp>
      <p:sp>
        <p:nvSpPr>
          <p:cNvPr id="32774" name="Rectangle 6"/>
          <p:cNvSpPr/>
          <p:nvPr/>
        </p:nvSpPr>
        <p:spPr>
          <a:xfrm>
            <a:off x="4495800" y="1066800"/>
            <a:ext cx="1627188" cy="523875"/>
          </a:xfrm>
          <a:prstGeom prst="rect">
            <a:avLst/>
          </a:prstGeom>
          <a:noFill/>
          <a:ln w="9525">
            <a:noFill/>
          </a:ln>
        </p:spPr>
        <p:txBody>
          <a:bodyPr wrap="none" anchor="t">
            <a:spAutoFit/>
          </a:bodyPr>
          <a:p>
            <a:r>
              <a:rPr lang="zh-CN" altLang="en-US" sz="2800" b="1" u="sng" dirty="0">
                <a:solidFill>
                  <a:schemeClr val="accent1"/>
                </a:solidFill>
                <a:latin typeface="楷体" panose="02010609060101010101" pitchFamily="49" charset="-122"/>
                <a:ea typeface="楷体" panose="02010609060101010101" pitchFamily="49" charset="-122"/>
              </a:rPr>
              <a:t>总结经验</a:t>
            </a:r>
            <a:endParaRPr lang="zh-CN" altLang="en-US" sz="2800" b="1" u="sng" dirty="0">
              <a:solidFill>
                <a:schemeClr val="accent1"/>
              </a:solidFill>
              <a:latin typeface="楷体" panose="02010609060101010101" pitchFamily="49" charset="-122"/>
              <a:ea typeface="楷体" panose="02010609060101010101" pitchFamily="49" charset="-122"/>
            </a:endParaRPr>
          </a:p>
        </p:txBody>
      </p:sp>
      <p:sp>
        <p:nvSpPr>
          <p:cNvPr id="32776" name="Rectangle 8"/>
          <p:cNvSpPr/>
          <p:nvPr/>
        </p:nvSpPr>
        <p:spPr>
          <a:xfrm>
            <a:off x="4572000" y="2514600"/>
            <a:ext cx="1627188" cy="523875"/>
          </a:xfrm>
          <a:prstGeom prst="rect">
            <a:avLst/>
          </a:prstGeom>
          <a:noFill/>
          <a:ln w="9525">
            <a:noFill/>
          </a:ln>
        </p:spPr>
        <p:txBody>
          <a:bodyPr wrap="none" anchor="t">
            <a:spAutoFit/>
          </a:bodyPr>
          <a:p>
            <a:r>
              <a:rPr lang="zh-CN" altLang="en-US" sz="2800" b="1" u="sng" dirty="0">
                <a:solidFill>
                  <a:schemeClr val="accent1"/>
                </a:solidFill>
                <a:latin typeface="楷体" panose="02010609060101010101" pitchFamily="49" charset="-122"/>
                <a:ea typeface="楷体" panose="02010609060101010101" pitchFamily="49" charset="-122"/>
              </a:rPr>
              <a:t>进行帮助</a:t>
            </a:r>
            <a:endParaRPr lang="zh-CN" altLang="en-US" sz="2800" b="1" u="sng" dirty="0">
              <a:solidFill>
                <a:schemeClr val="accent1"/>
              </a:solidFill>
              <a:latin typeface="楷体" panose="02010609060101010101" pitchFamily="49" charset="-122"/>
              <a:ea typeface="楷体" panose="02010609060101010101" pitchFamily="49" charset="-122"/>
            </a:endParaRPr>
          </a:p>
        </p:txBody>
      </p:sp>
      <p:sp>
        <p:nvSpPr>
          <p:cNvPr id="32777" name="Rectangle 9"/>
          <p:cNvSpPr/>
          <p:nvPr/>
        </p:nvSpPr>
        <p:spPr>
          <a:xfrm>
            <a:off x="1981200" y="1284288"/>
            <a:ext cx="2041525" cy="461962"/>
          </a:xfrm>
          <a:prstGeom prst="rect">
            <a:avLst/>
          </a:prstGeom>
          <a:noFill/>
          <a:ln w="9525">
            <a:noFill/>
          </a:ln>
        </p:spPr>
        <p:txBody>
          <a:bodyPr wrap="none" anchor="t">
            <a:spAutoFit/>
          </a:bodyPr>
          <a:p>
            <a:r>
              <a:rPr lang="zh-CN" altLang="en-US" b="1" dirty="0">
                <a:latin typeface="楷体" panose="02010609060101010101" pitchFamily="49" charset="-122"/>
                <a:ea typeface="楷体" panose="02010609060101010101" pitchFamily="49" charset="-122"/>
              </a:rPr>
              <a:t>高水平稳定型</a:t>
            </a:r>
            <a:endParaRPr lang="zh-CN" altLang="en-US" b="1" dirty="0">
              <a:latin typeface="楷体" panose="02010609060101010101" pitchFamily="49" charset="-122"/>
              <a:ea typeface="楷体" panose="02010609060101010101" pitchFamily="49" charset="-122"/>
            </a:endParaRPr>
          </a:p>
        </p:txBody>
      </p:sp>
      <p:sp>
        <p:nvSpPr>
          <p:cNvPr id="32778" name="Rectangle 10"/>
          <p:cNvSpPr/>
          <p:nvPr/>
        </p:nvSpPr>
        <p:spPr>
          <a:xfrm>
            <a:off x="1981200" y="2438400"/>
            <a:ext cx="2041525" cy="461963"/>
          </a:xfrm>
          <a:prstGeom prst="rect">
            <a:avLst/>
          </a:prstGeom>
          <a:noFill/>
          <a:ln w="9525">
            <a:noFill/>
          </a:ln>
        </p:spPr>
        <p:txBody>
          <a:bodyPr wrap="none" anchor="t">
            <a:spAutoFit/>
          </a:bodyPr>
          <a:p>
            <a:r>
              <a:rPr lang="zh-CN" altLang="en-US" b="1" dirty="0">
                <a:latin typeface="楷体" panose="02010609060101010101" pitchFamily="49" charset="-122"/>
                <a:ea typeface="楷体" panose="02010609060101010101" pitchFamily="49" charset="-122"/>
              </a:rPr>
              <a:t>低水平稳定型</a:t>
            </a:r>
            <a:endParaRPr lang="zh-CN" altLang="en-US" b="1" dirty="0">
              <a:latin typeface="楷体" panose="02010609060101010101" pitchFamily="49" charset="-122"/>
              <a:ea typeface="楷体" panose="02010609060101010101" pitchFamily="49" charset="-122"/>
            </a:endParaRPr>
          </a:p>
        </p:txBody>
      </p:sp>
      <p:sp>
        <p:nvSpPr>
          <p:cNvPr id="32779" name="Rectangle 11"/>
          <p:cNvSpPr/>
          <p:nvPr/>
        </p:nvSpPr>
        <p:spPr>
          <a:xfrm>
            <a:off x="1981200" y="2906713"/>
            <a:ext cx="1108075" cy="457200"/>
          </a:xfrm>
          <a:prstGeom prst="rect">
            <a:avLst/>
          </a:prstGeom>
          <a:noFill/>
          <a:ln w="9525">
            <a:noFill/>
          </a:ln>
        </p:spPr>
        <p:txBody>
          <a:bodyPr wrap="none" anchor="t">
            <a:spAutoFit/>
          </a:bodyPr>
          <a:p>
            <a:r>
              <a:rPr lang="zh-CN" altLang="en-US" b="1" dirty="0">
                <a:latin typeface="楷体" panose="02010609060101010101" pitchFamily="49" charset="-122"/>
                <a:ea typeface="楷体" panose="02010609060101010101" pitchFamily="49" charset="-122"/>
              </a:rPr>
              <a:t>起伏型</a:t>
            </a:r>
            <a:endParaRPr lang="zh-CN" altLang="en-US" b="1" dirty="0">
              <a:latin typeface="楷体" panose="02010609060101010101" pitchFamily="49" charset="-122"/>
              <a:ea typeface="楷体" panose="02010609060101010101" pitchFamily="49" charset="-122"/>
            </a:endParaRPr>
          </a:p>
        </p:txBody>
      </p:sp>
      <p:sp>
        <p:nvSpPr>
          <p:cNvPr id="32780" name="AutoShape 12"/>
          <p:cNvSpPr/>
          <p:nvPr/>
        </p:nvSpPr>
        <p:spPr>
          <a:xfrm>
            <a:off x="4038600" y="984250"/>
            <a:ext cx="381000" cy="609600"/>
          </a:xfrm>
          <a:prstGeom prst="rightBrace">
            <a:avLst>
              <a:gd name="adj1" fmla="val 13288"/>
              <a:gd name="adj2" fmla="val 50000"/>
            </a:avLst>
          </a:prstGeom>
          <a:noFill/>
          <a:ln w="38100" cap="flat" cmpd="sng">
            <a:solidFill>
              <a:schemeClr val="accent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楷体_GB2312" pitchFamily="49" charset="-122"/>
            </a:endParaRPr>
          </a:p>
        </p:txBody>
      </p:sp>
      <p:sp>
        <p:nvSpPr>
          <p:cNvPr id="32781" name="AutoShape 13"/>
          <p:cNvSpPr/>
          <p:nvPr/>
        </p:nvSpPr>
        <p:spPr>
          <a:xfrm>
            <a:off x="3957638" y="2168525"/>
            <a:ext cx="457200" cy="1143000"/>
          </a:xfrm>
          <a:prstGeom prst="rightBrace">
            <a:avLst>
              <a:gd name="adj1" fmla="val 20763"/>
              <a:gd name="adj2" fmla="val 50000"/>
            </a:avLst>
          </a:prstGeom>
          <a:noFill/>
          <a:ln w="38100" cap="flat" cmpd="sng">
            <a:solidFill>
              <a:schemeClr val="accent1"/>
            </a:solidFill>
            <a:prstDash val="solid"/>
            <a:round/>
            <a:headEnd type="none" w="med" len="med"/>
            <a:tailEnd type="none" w="med" len="med"/>
          </a:ln>
        </p:spPr>
        <p:txBody>
          <a:bodyPr wrap="none" anchor="ctr"/>
          <a:p>
            <a:endParaRPr lang="zh-CN" altLang="en-US"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animEffect transition="in" filter="wipe(left)">
                                      <p:cBhvr>
                                        <p:cTn id="7" dur="500"/>
                                        <p:tgtEl>
                                          <p:spTgt spid="32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777"/>
                                        </p:tgtEl>
                                        <p:attrNameLst>
                                          <p:attrName>style.visibility</p:attrName>
                                        </p:attrNameLst>
                                      </p:cBhvr>
                                      <p:to>
                                        <p:strVal val="visible"/>
                                      </p:to>
                                    </p:set>
                                    <p:animEffect transition="in" filter="wipe(left)">
                                      <p:cBhvr>
                                        <p:cTn id="12" dur="500"/>
                                        <p:tgtEl>
                                          <p:spTgt spid="3277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780"/>
                                        </p:tgtEl>
                                        <p:attrNameLst>
                                          <p:attrName>style.visibility</p:attrName>
                                        </p:attrNameLst>
                                      </p:cBhvr>
                                      <p:to>
                                        <p:strVal val="visible"/>
                                      </p:to>
                                    </p:set>
                                    <p:animEffect transition="in" filter="wipe(left)">
                                      <p:cBhvr>
                                        <p:cTn id="17" dur="500"/>
                                        <p:tgtEl>
                                          <p:spTgt spid="3278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2774"/>
                                        </p:tgtEl>
                                        <p:attrNameLst>
                                          <p:attrName>style.visibility</p:attrName>
                                        </p:attrNameLst>
                                      </p:cBhvr>
                                      <p:to>
                                        <p:strVal val="visible"/>
                                      </p:to>
                                    </p:set>
                                    <p:animEffect transition="in" filter="wipe(left)">
                                      <p:cBhvr>
                                        <p:cTn id="22" dur="500"/>
                                        <p:tgtEl>
                                          <p:spTgt spid="3277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2773"/>
                                        </p:tgtEl>
                                        <p:attrNameLst>
                                          <p:attrName>style.visibility</p:attrName>
                                        </p:attrNameLst>
                                      </p:cBhvr>
                                      <p:to>
                                        <p:strVal val="visible"/>
                                      </p:to>
                                    </p:set>
                                    <p:animEffect transition="in" filter="wipe(left)">
                                      <p:cBhvr>
                                        <p:cTn id="27" dur="500"/>
                                        <p:tgtEl>
                                          <p:spTgt spid="3277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2778"/>
                                        </p:tgtEl>
                                        <p:attrNameLst>
                                          <p:attrName>style.visibility</p:attrName>
                                        </p:attrNameLst>
                                      </p:cBhvr>
                                      <p:to>
                                        <p:strVal val="visible"/>
                                      </p:to>
                                    </p:set>
                                    <p:animEffect transition="in" filter="wipe(left)">
                                      <p:cBhvr>
                                        <p:cTn id="32" dur="500"/>
                                        <p:tgtEl>
                                          <p:spTgt spid="327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2779"/>
                                        </p:tgtEl>
                                        <p:attrNameLst>
                                          <p:attrName>style.visibility</p:attrName>
                                        </p:attrNameLst>
                                      </p:cBhvr>
                                      <p:to>
                                        <p:strVal val="visible"/>
                                      </p:to>
                                    </p:set>
                                    <p:animEffect transition="in" filter="wipe(left)">
                                      <p:cBhvr>
                                        <p:cTn id="37" dur="500"/>
                                        <p:tgtEl>
                                          <p:spTgt spid="327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2781"/>
                                        </p:tgtEl>
                                        <p:attrNameLst>
                                          <p:attrName>style.visibility</p:attrName>
                                        </p:attrNameLst>
                                      </p:cBhvr>
                                      <p:to>
                                        <p:strVal val="visible"/>
                                      </p:to>
                                    </p:set>
                                    <p:animEffect transition="in" filter="wipe(left)">
                                      <p:cBhvr>
                                        <p:cTn id="42" dur="500"/>
                                        <p:tgtEl>
                                          <p:spTgt spid="3278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776"/>
                                        </p:tgtEl>
                                        <p:attrNameLst>
                                          <p:attrName>style.visibility</p:attrName>
                                        </p:attrNameLst>
                                      </p:cBhvr>
                                      <p:to>
                                        <p:strVal val="visible"/>
                                      </p:to>
                                    </p:set>
                                    <p:animEffect transition="in" filter="wipe(left)">
                                      <p:cBhvr>
                                        <p:cTn id="47" dur="500"/>
                                        <p:tgtEl>
                                          <p:spTgt spid="3277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2771"/>
                                        </p:tgtEl>
                                        <p:attrNameLst>
                                          <p:attrName>style.visibility</p:attrName>
                                        </p:attrNameLst>
                                      </p:cBhvr>
                                      <p:to>
                                        <p:strVal val="visible"/>
                                      </p:to>
                                    </p:set>
                                    <p:animEffect transition="in" filter="checkerboard(across)">
                                      <p:cBhvr>
                                        <p:cTn id="52"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32772" grpId="0"/>
      <p:bldP spid="32773" grpId="0"/>
      <p:bldP spid="32774" grpId="0"/>
      <p:bldP spid="32776" grpId="0"/>
      <p:bldP spid="32777" grpId="0"/>
      <p:bldP spid="32778" grpId="0"/>
      <p:bldP spid="32779" grpId="0"/>
      <p:bldP spid="32780" grpId="0" animBg="1"/>
      <p:bldP spid="32781"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7" name="Rectangle 5"/>
          <p:cNvSpPr/>
          <p:nvPr/>
        </p:nvSpPr>
        <p:spPr>
          <a:xfrm>
            <a:off x="914400" y="1219200"/>
            <a:ext cx="7315200" cy="1384300"/>
          </a:xfrm>
          <a:prstGeom prst="rect">
            <a:avLst/>
          </a:prstGeom>
          <a:noFill/>
          <a:ln w="9525">
            <a:noFill/>
          </a:ln>
        </p:spPr>
        <p:txBody>
          <a:bodyPr anchor="t">
            <a:spAutoFit/>
          </a:bodyPr>
          <a:p>
            <a:r>
              <a:rPr lang="en-US" altLang="zh-CN" sz="2800" b="1" dirty="0">
                <a:latin typeface="黑体" panose="02010609060101010101" pitchFamily="2" charset="-122"/>
                <a:ea typeface="黑体" panose="02010609060101010101" pitchFamily="2" charset="-122"/>
              </a:rPr>
              <a:t>1.</a:t>
            </a:r>
            <a:r>
              <a:rPr lang="zh-CN" altLang="en-US" sz="2800" b="1" dirty="0">
                <a:latin typeface="黑体" panose="02010609060101010101" pitchFamily="2" charset="-122"/>
                <a:ea typeface="黑体" panose="02010609060101010101" pitchFamily="2" charset="-122"/>
              </a:rPr>
              <a:t>下达计划</a:t>
            </a:r>
            <a:r>
              <a:rPr lang="en-US" altLang="zh-CN" sz="2800" b="1" dirty="0">
                <a:latin typeface="黑体" panose="02010609060101010101" pitchFamily="2" charset="-122"/>
                <a:ea typeface="黑体" panose="02010609060101010101" pitchFamily="2" charset="-122"/>
              </a:rPr>
              <a:t>:</a:t>
            </a:r>
            <a:endParaRPr lang="en-US" altLang="zh-CN" sz="2800" b="1" dirty="0">
              <a:latin typeface="黑体" panose="02010609060101010101" pitchFamily="2" charset="-122"/>
              <a:ea typeface="黑体" panose="02010609060101010101" pitchFamily="2" charset="-122"/>
            </a:endParaRPr>
          </a:p>
          <a:p>
            <a:r>
              <a:rPr lang="en-US" altLang="zh-CN" sz="2800" b="1" dirty="0">
                <a:solidFill>
                  <a:srgbClr val="FFFFFF"/>
                </a:solidFill>
                <a:latin typeface="黑体" panose="02010609060101010101" pitchFamily="2" charset="-122"/>
                <a:ea typeface="黑体" panose="02010609060101010101" pitchFamily="2" charset="-122"/>
              </a:rPr>
              <a:t>      </a:t>
            </a:r>
            <a:r>
              <a:rPr lang="zh-CN" altLang="en-US" sz="2800" b="1" dirty="0">
                <a:solidFill>
                  <a:srgbClr val="FFFFFF"/>
                </a:solidFill>
                <a:latin typeface="楷体" panose="02010609060101010101" pitchFamily="49" charset="-122"/>
                <a:ea typeface="楷体" panose="02010609060101010101" pitchFamily="49" charset="-122"/>
              </a:rPr>
              <a:t>知道了老师的计划，才可能制定个人  </a:t>
            </a:r>
            <a:endParaRPr lang="en-US" altLang="zh-CN" sz="2800" b="1" dirty="0">
              <a:solidFill>
                <a:srgbClr val="FFFFFF"/>
              </a:solidFill>
              <a:latin typeface="楷体" panose="02010609060101010101" pitchFamily="49" charset="-122"/>
              <a:ea typeface="楷体" panose="02010609060101010101" pitchFamily="49" charset="-122"/>
            </a:endParaRPr>
          </a:p>
          <a:p>
            <a:r>
              <a:rPr lang="en-US" altLang="zh-CN" sz="2800" b="1" dirty="0">
                <a:solidFill>
                  <a:srgbClr val="FFFFFF"/>
                </a:solidFill>
                <a:latin typeface="楷体" panose="02010609060101010101" pitchFamily="49" charset="-122"/>
                <a:ea typeface="楷体" panose="02010609060101010101" pitchFamily="49" charset="-122"/>
              </a:rPr>
              <a:t>    </a:t>
            </a:r>
            <a:r>
              <a:rPr lang="zh-CN" altLang="en-US" sz="2800" b="1" dirty="0">
                <a:solidFill>
                  <a:srgbClr val="FFFFFF"/>
                </a:solidFill>
                <a:latin typeface="楷体" panose="02010609060101010101" pitchFamily="49" charset="-122"/>
                <a:ea typeface="楷体" panose="02010609060101010101" pitchFamily="49" charset="-122"/>
              </a:rPr>
              <a:t>学习计划。</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28689" name="Rectangle 17"/>
          <p:cNvSpPr/>
          <p:nvPr/>
        </p:nvSpPr>
        <p:spPr>
          <a:xfrm>
            <a:off x="457200" y="609600"/>
            <a:ext cx="7543800" cy="584200"/>
          </a:xfrm>
          <a:prstGeom prst="rect">
            <a:avLst/>
          </a:prstGeom>
          <a:noFill/>
          <a:ln w="9525">
            <a:noFill/>
          </a:ln>
        </p:spPr>
        <p:txBody>
          <a:bodyPr anchor="t">
            <a:spAutoFit/>
          </a:bodyPr>
          <a:p>
            <a:r>
              <a:rPr lang="en-US" altLang="zh-CN" sz="3200" b="1" dirty="0">
                <a:solidFill>
                  <a:srgbClr val="FFFFFF"/>
                </a:solidFill>
                <a:latin typeface="楷体" panose="02010609060101010101" pitchFamily="49" charset="-122"/>
                <a:ea typeface="楷体" panose="02010609060101010101" pitchFamily="49" charset="-122"/>
              </a:rPr>
              <a:t>(</a:t>
            </a:r>
            <a:r>
              <a:rPr lang="zh-CN" altLang="en-US" sz="3200" b="1" dirty="0">
                <a:solidFill>
                  <a:srgbClr val="FFFFFF"/>
                </a:solidFill>
                <a:latin typeface="楷体" panose="02010609060101010101" pitchFamily="49" charset="-122"/>
                <a:ea typeface="楷体" panose="02010609060101010101" pitchFamily="49" charset="-122"/>
              </a:rPr>
              <a:t>四</a:t>
            </a:r>
            <a:r>
              <a:rPr lang="en-US" altLang="zh-CN" sz="3200" b="1" dirty="0">
                <a:solidFill>
                  <a:srgbClr val="FFFFFF"/>
                </a:solidFill>
                <a:latin typeface="楷体" panose="02010609060101010101" pitchFamily="49" charset="-122"/>
                <a:ea typeface="楷体" panose="02010609060101010101" pitchFamily="49" charset="-122"/>
              </a:rPr>
              <a:t>)</a:t>
            </a:r>
            <a:r>
              <a:rPr lang="zh-CN" altLang="en-US" sz="3200" b="1" dirty="0">
                <a:solidFill>
                  <a:srgbClr val="FFFFFF"/>
                </a:solidFill>
                <a:latin typeface="楷体" panose="02010609060101010101" pitchFamily="49" charset="-122"/>
                <a:ea typeface="楷体" panose="02010609060101010101" pitchFamily="49" charset="-122"/>
              </a:rPr>
              <a:t>教学的安排要有利于学生的学</a:t>
            </a:r>
            <a:r>
              <a:rPr lang="en-US" altLang="zh-CN" sz="3000" dirty="0">
                <a:solidFill>
                  <a:srgbClr val="FFFFFF"/>
                </a:solidFill>
                <a:latin typeface="楷体" panose="02010609060101010101" pitchFamily="49" charset="-122"/>
                <a:ea typeface="楷体" panose="02010609060101010101" pitchFamily="49" charset="-122"/>
              </a:rPr>
              <a:t>(</a:t>
            </a:r>
            <a:r>
              <a:rPr lang="zh-CN" altLang="en-US" sz="3000" dirty="0">
                <a:solidFill>
                  <a:srgbClr val="FFFFFF"/>
                </a:solidFill>
                <a:latin typeface="楷体" panose="02010609060101010101" pitchFamily="49" charset="-122"/>
                <a:ea typeface="楷体" panose="02010609060101010101" pitchFamily="49" charset="-122"/>
              </a:rPr>
              <a:t>高三</a:t>
            </a:r>
            <a:r>
              <a:rPr lang="en-US" altLang="zh-CN" sz="3000" dirty="0">
                <a:solidFill>
                  <a:srgbClr val="FFFFFF"/>
                </a:solidFill>
                <a:latin typeface="楷体" panose="02010609060101010101" pitchFamily="49" charset="-122"/>
                <a:ea typeface="楷体" panose="02010609060101010101" pitchFamily="49" charset="-122"/>
              </a:rPr>
              <a:t>)</a:t>
            </a:r>
            <a:endParaRPr lang="zh-CN" altLang="en-US" sz="3000" dirty="0">
              <a:solidFill>
                <a:srgbClr val="FFFFFF"/>
              </a:solidFill>
              <a:latin typeface="楷体" panose="02010609060101010101" pitchFamily="49" charset="-122"/>
              <a:ea typeface="楷体" panose="02010609060101010101" pitchFamily="49" charset="-122"/>
            </a:endParaRPr>
          </a:p>
        </p:txBody>
      </p:sp>
      <p:sp>
        <p:nvSpPr>
          <p:cNvPr id="73731" name="矩形 5"/>
          <p:cNvSpPr/>
          <p:nvPr/>
        </p:nvSpPr>
        <p:spPr>
          <a:xfrm>
            <a:off x="685800" y="2514600"/>
            <a:ext cx="5943600" cy="946150"/>
          </a:xfrm>
          <a:prstGeom prst="rect">
            <a:avLst/>
          </a:prstGeom>
          <a:noFill/>
          <a:ln w="9525">
            <a:noFill/>
          </a:ln>
        </p:spPr>
        <p:txBody>
          <a:bodyPr anchor="t">
            <a:spAutoFit/>
          </a:bodyPr>
          <a:p>
            <a:r>
              <a:rPr lang="zh-CN" altLang="en-US" sz="2800" b="1" dirty="0">
                <a:latin typeface="Times New Roman" panose="02020603050405020304" pitchFamily="18" charset="0"/>
                <a:ea typeface="宋体" panose="02010600030101010101" pitchFamily="2" charset="-122"/>
              </a:rPr>
              <a:t>  </a:t>
            </a:r>
            <a:r>
              <a:rPr lang="en-US" altLang="zh-CN" sz="2800" b="1" dirty="0">
                <a:latin typeface="Times New Roman" panose="02020603050405020304" pitchFamily="18" charset="0"/>
                <a:ea typeface="宋体" panose="02010600030101010101" pitchFamily="2" charset="-122"/>
              </a:rPr>
              <a:t>2.</a:t>
            </a:r>
            <a:r>
              <a:rPr lang="zh-CN" altLang="en-US" sz="2800" b="1" dirty="0">
                <a:latin typeface="黑体" panose="02010609060101010101" pitchFamily="2" charset="-122"/>
                <a:ea typeface="黑体" panose="02010609060101010101" pitchFamily="2" charset="-122"/>
              </a:rPr>
              <a:t>保证自习</a:t>
            </a:r>
            <a:r>
              <a:rPr lang="en-US" altLang="zh-CN" sz="2800" b="1" dirty="0">
                <a:latin typeface="黑体" panose="02010609060101010101" pitchFamily="2" charset="-122"/>
                <a:ea typeface="黑体" panose="02010609060101010101" pitchFamily="2" charset="-122"/>
              </a:rPr>
              <a:t>:</a:t>
            </a:r>
            <a:endParaRPr lang="zh-CN" altLang="en-US" sz="2800" b="1" dirty="0">
              <a:latin typeface="黑体" panose="02010609060101010101" pitchFamily="2" charset="-122"/>
              <a:ea typeface="黑体" panose="02010609060101010101" pitchFamily="2" charset="-122"/>
            </a:endParaRPr>
          </a:p>
          <a:p>
            <a:r>
              <a:rPr lang="zh-CN" altLang="en-US" sz="2800" b="1" dirty="0">
                <a:solidFill>
                  <a:srgbClr val="FFFFFF"/>
                </a:solidFill>
                <a:latin typeface="楷体" panose="02010609060101010101" pitchFamily="49" charset="-122"/>
                <a:ea typeface="楷体" panose="02010609060101010101" pitchFamily="49" charset="-122"/>
              </a:rPr>
              <a:t>      要给学生“消化”的时空</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73732" name="矩形 9"/>
          <p:cNvSpPr/>
          <p:nvPr/>
        </p:nvSpPr>
        <p:spPr>
          <a:xfrm>
            <a:off x="838200" y="3352800"/>
            <a:ext cx="7543800" cy="2227263"/>
          </a:xfrm>
          <a:prstGeom prst="rect">
            <a:avLst/>
          </a:prstGeom>
          <a:noFill/>
          <a:ln w="9525">
            <a:noFill/>
          </a:ln>
        </p:spPr>
        <p:txBody>
          <a:bodyPr anchor="t">
            <a:spAutoFit/>
          </a:bodyPr>
          <a:p>
            <a:r>
              <a:rPr lang="en-US" altLang="zh-CN" sz="2800" b="1" dirty="0">
                <a:latin typeface="黑体" panose="02010609060101010101" pitchFamily="2" charset="-122"/>
                <a:ea typeface="黑体" panose="02010609060101010101" pitchFamily="2" charset="-122"/>
              </a:rPr>
              <a:t>3.</a:t>
            </a:r>
            <a:r>
              <a:rPr lang="zh-CN" altLang="en-US" sz="2800" b="1" dirty="0">
                <a:latin typeface="黑体" panose="02010609060101010101" pitchFamily="2" charset="-122"/>
                <a:ea typeface="黑体" panose="02010609060101010101" pitchFamily="2" charset="-122"/>
              </a:rPr>
              <a:t>统一练习</a:t>
            </a:r>
            <a:r>
              <a:rPr lang="en-US" altLang="zh-CN" sz="2800" b="1" dirty="0">
                <a:latin typeface="黑体" panose="02010609060101010101" pitchFamily="2" charset="-122"/>
                <a:ea typeface="黑体" panose="02010609060101010101" pitchFamily="2" charset="-122"/>
              </a:rPr>
              <a:t>:</a:t>
            </a:r>
            <a:endParaRPr lang="zh-CN" altLang="en-US" sz="2800" b="1" dirty="0">
              <a:latin typeface="黑体" panose="02010609060101010101" pitchFamily="2" charset="-122"/>
              <a:ea typeface="黑体" panose="02010609060101010101" pitchFamily="2" charset="-122"/>
            </a:endParaRPr>
          </a:p>
          <a:p>
            <a:r>
              <a:rPr lang="zh-CN" altLang="en-US" sz="2800" b="1" dirty="0">
                <a:solidFill>
                  <a:srgbClr val="FFFFFF"/>
                </a:solidFill>
                <a:latin typeface="楷体" panose="02010609060101010101" pitchFamily="49" charset="-122"/>
                <a:ea typeface="楷体" panose="02010609060101010101" pitchFamily="49" charset="-122"/>
              </a:rPr>
              <a:t>     考查知识的掌握是否已到达应用阶段，  </a:t>
            </a:r>
            <a:endParaRPr lang="en-US" altLang="zh-CN" sz="2800" b="1" dirty="0">
              <a:solidFill>
                <a:srgbClr val="FFFFFF"/>
              </a:solidFill>
              <a:latin typeface="楷体" panose="02010609060101010101" pitchFamily="49" charset="-122"/>
              <a:ea typeface="楷体" panose="02010609060101010101" pitchFamily="49" charset="-122"/>
            </a:endParaRPr>
          </a:p>
          <a:p>
            <a:r>
              <a:rPr lang="en-US" altLang="zh-CN" sz="2800" b="1" dirty="0">
                <a:solidFill>
                  <a:srgbClr val="FFFFFF"/>
                </a:solidFill>
                <a:latin typeface="楷体" panose="02010609060101010101" pitchFamily="49" charset="-122"/>
                <a:ea typeface="楷体" panose="02010609060101010101" pitchFamily="49" charset="-122"/>
              </a:rPr>
              <a:t>    </a:t>
            </a:r>
            <a:r>
              <a:rPr lang="zh-CN" altLang="en-US" sz="2800" b="1" dirty="0">
                <a:solidFill>
                  <a:srgbClr val="FFFFFF"/>
                </a:solidFill>
                <a:latin typeface="楷体" panose="02010609060101010101" pitchFamily="49" charset="-122"/>
                <a:ea typeface="楷体" panose="02010609060101010101" pitchFamily="49" charset="-122"/>
              </a:rPr>
              <a:t>要适度。</a:t>
            </a:r>
            <a:endParaRPr lang="en-US" altLang="zh-CN" sz="2800" b="1" dirty="0">
              <a:solidFill>
                <a:srgbClr val="FFFFFF"/>
              </a:solidFill>
              <a:latin typeface="楷体" panose="02010609060101010101" pitchFamily="49" charset="-122"/>
              <a:ea typeface="楷体" panose="02010609060101010101" pitchFamily="49" charset="-122"/>
            </a:endParaRPr>
          </a:p>
          <a:p>
            <a:endParaRPr lang="en-US" altLang="zh-CN" sz="2800" b="1" dirty="0">
              <a:solidFill>
                <a:srgbClr val="FFFFFF"/>
              </a:solidFill>
              <a:latin typeface="楷体" panose="02010609060101010101" pitchFamily="49" charset="-122"/>
              <a:ea typeface="楷体" panose="02010609060101010101" pitchFamily="49" charset="-122"/>
            </a:endParaRPr>
          </a:p>
          <a:p>
            <a:endParaRPr lang="zh-CN" altLang="en-US" sz="2800" dirty="0">
              <a:solidFill>
                <a:srgbClr val="FFFFFF"/>
              </a:solidFill>
              <a:latin typeface="楷体" panose="02010609060101010101" pitchFamily="49" charset="-122"/>
              <a:ea typeface="楷体" panose="02010609060101010101" pitchFamily="49" charset="-122"/>
            </a:endParaRPr>
          </a:p>
        </p:txBody>
      </p:sp>
      <p:sp>
        <p:nvSpPr>
          <p:cNvPr id="12" name="AutoShape 18"/>
          <p:cNvSpPr>
            <a:spLocks noChangeArrowheads="1"/>
          </p:cNvSpPr>
          <p:nvPr/>
        </p:nvSpPr>
        <p:spPr bwMode="auto">
          <a:xfrm>
            <a:off x="2057400" y="4419600"/>
            <a:ext cx="381000" cy="457200"/>
          </a:xfrm>
          <a:prstGeom prst="star5">
            <a:avLst>
              <a:gd name="adj" fmla="val 0"/>
              <a:gd name="hf" fmla="val 105146"/>
              <a:gd name="vf" fmla="val 110557"/>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73734" name="矩形 13"/>
          <p:cNvSpPr/>
          <p:nvPr/>
        </p:nvSpPr>
        <p:spPr>
          <a:xfrm>
            <a:off x="914400" y="4800600"/>
            <a:ext cx="6934200" cy="1373188"/>
          </a:xfrm>
          <a:prstGeom prst="rect">
            <a:avLst/>
          </a:prstGeom>
          <a:noFill/>
          <a:ln w="9525">
            <a:noFill/>
          </a:ln>
        </p:spPr>
        <p:txBody>
          <a:bodyPr anchor="t">
            <a:spAutoFit/>
          </a:bodyPr>
          <a:p>
            <a:r>
              <a:rPr lang="en-US" altLang="zh-CN" sz="2800" b="1" dirty="0">
                <a:latin typeface="黑体" panose="02010609060101010101" pitchFamily="2" charset="-122"/>
                <a:ea typeface="黑体" panose="02010609060101010101" pitchFamily="2" charset="-122"/>
              </a:rPr>
              <a:t>4.</a:t>
            </a:r>
            <a:r>
              <a:rPr lang="zh-CN" altLang="en-US" sz="2800" b="1" dirty="0">
                <a:latin typeface="黑体" panose="02010609060101010101" pitchFamily="2" charset="-122"/>
                <a:ea typeface="黑体" panose="02010609060101010101" pitchFamily="2" charset="-122"/>
              </a:rPr>
              <a:t>不占假日</a:t>
            </a:r>
            <a:r>
              <a:rPr lang="en-US" altLang="zh-CN" sz="2800" b="1" dirty="0">
                <a:latin typeface="Times New Roman" panose="02020603050405020304" pitchFamily="18" charset="0"/>
                <a:ea typeface="宋体" panose="02010600030101010101" pitchFamily="2" charset="-122"/>
              </a:rPr>
              <a:t>:</a:t>
            </a:r>
            <a:endParaRPr lang="en-US" altLang="zh-CN" sz="2800" b="1" dirty="0">
              <a:latin typeface="Times New Roman" panose="02020603050405020304" pitchFamily="18" charset="0"/>
              <a:ea typeface="宋体" panose="02010600030101010101" pitchFamily="2" charset="-122"/>
            </a:endParaRPr>
          </a:p>
          <a:p>
            <a:r>
              <a:rPr lang="en-US" altLang="zh-CN" sz="2800" b="1" dirty="0">
                <a:solidFill>
                  <a:srgbClr val="FFFFFF"/>
                </a:solidFill>
                <a:latin typeface="楷体" panose="02010609060101010101" pitchFamily="49" charset="-122"/>
                <a:ea typeface="楷体" panose="02010609060101010101" pitchFamily="49" charset="-122"/>
              </a:rPr>
              <a:t>     </a:t>
            </a:r>
            <a:r>
              <a:rPr lang="zh-CN" altLang="en-US" sz="2800" b="1" dirty="0">
                <a:solidFill>
                  <a:srgbClr val="FFFFFF"/>
                </a:solidFill>
                <a:latin typeface="楷体" panose="02010609060101010101" pitchFamily="49" charset="-122"/>
                <a:ea typeface="楷体" panose="02010609060101010101" pitchFamily="49" charset="-122"/>
              </a:rPr>
              <a:t>给学生提供充分的适合自已的自由  </a:t>
            </a:r>
            <a:endParaRPr lang="en-US" altLang="zh-CN" sz="2800" b="1" dirty="0">
              <a:solidFill>
                <a:srgbClr val="FFFFFF"/>
              </a:solidFill>
              <a:latin typeface="楷体" panose="02010609060101010101" pitchFamily="49" charset="-122"/>
              <a:ea typeface="楷体" panose="02010609060101010101" pitchFamily="49" charset="-122"/>
            </a:endParaRPr>
          </a:p>
          <a:p>
            <a:r>
              <a:rPr lang="en-US" altLang="zh-CN" sz="2800" b="1" dirty="0">
                <a:solidFill>
                  <a:srgbClr val="FFFFFF"/>
                </a:solidFill>
                <a:latin typeface="楷体" panose="02010609060101010101" pitchFamily="49" charset="-122"/>
                <a:ea typeface="楷体" panose="02010609060101010101" pitchFamily="49" charset="-122"/>
              </a:rPr>
              <a:t>   </a:t>
            </a:r>
            <a:r>
              <a:rPr lang="zh-CN" altLang="en-US" sz="2800" b="1" dirty="0">
                <a:solidFill>
                  <a:srgbClr val="FFFFFF"/>
                </a:solidFill>
                <a:latin typeface="楷体" panose="02010609060101010101" pitchFamily="49" charset="-122"/>
                <a:ea typeface="楷体" panose="02010609060101010101" pitchFamily="49" charset="-122"/>
              </a:rPr>
              <a:t>学习时间。</a:t>
            </a:r>
            <a:endParaRPr lang="zh-CN" altLang="en-US" sz="28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8689"/>
                                        </p:tgtEl>
                                        <p:attrNameLst>
                                          <p:attrName>style.visibility</p:attrName>
                                        </p:attrNameLst>
                                      </p:cBhvr>
                                      <p:to>
                                        <p:strVal val="visible"/>
                                      </p:to>
                                    </p:set>
                                    <p:animEffect transition="in" filter="randombar(horizontal)">
                                      <p:cBhvr>
                                        <p:cTn id="7" dur="500"/>
                                        <p:tgtEl>
                                          <p:spTgt spid="2868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8677"/>
                                        </p:tgtEl>
                                        <p:attrNameLst>
                                          <p:attrName>style.visibility</p:attrName>
                                        </p:attrNameLst>
                                      </p:cBhvr>
                                      <p:to>
                                        <p:strVal val="visible"/>
                                      </p:to>
                                    </p:set>
                                    <p:animEffect transition="in" filter="barn(outVertical)">
                                      <p:cBhvr>
                                        <p:cTn id="12" dur="500"/>
                                        <p:tgtEl>
                                          <p:spTgt spid="2867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500" fill="hold"/>
                                        <p:tgtEl>
                                          <p:spTgt spid="12"/>
                                        </p:tgtEl>
                                        <p:attrNameLst>
                                          <p:attrName>ppt_x</p:attrName>
                                        </p:attrNameLst>
                                      </p:cBhvr>
                                      <p:tavLst>
                                        <p:tav tm="0">
                                          <p:val>
                                            <p:strVal val="0-#ppt_w/2"/>
                                          </p:val>
                                        </p:tav>
                                        <p:tav tm="100000">
                                          <p:val>
                                            <p:strVal val="#ppt_x"/>
                                          </p:val>
                                        </p:tav>
                                      </p:tavLst>
                                    </p:anim>
                                    <p:anim calcmode="lin" valueType="num">
                                      <p:cBhvr additive="base">
                                        <p:cTn id="1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9217" name="Object 2"/>
          <p:cNvGraphicFramePr>
            <a:graphicFrameLocks noChangeAspect="1"/>
          </p:cNvGraphicFramePr>
          <p:nvPr/>
        </p:nvGraphicFramePr>
        <p:xfrm>
          <a:off x="1066800" y="2057400"/>
          <a:ext cx="6400800" cy="3132138"/>
        </p:xfrm>
        <a:graphic>
          <a:graphicData uri="http://schemas.openxmlformats.org/presentationml/2006/ole">
            <mc:AlternateContent xmlns:mc="http://schemas.openxmlformats.org/markup-compatibility/2006">
              <mc:Choice xmlns:v="urn:schemas-microsoft-com:vml" Requires="v">
                <p:oleObj spid="_x0000_s3078" name="" r:id="rId1" imgW="6115050" imgH="2924175" progId="MSGraph.Chart.8">
                  <p:embed/>
                </p:oleObj>
              </mc:Choice>
              <mc:Fallback>
                <p:oleObj name="" r:id="rId1" imgW="6115050" imgH="2924175" progId="MSGraph.Chart.8">
                  <p:embed/>
                  <p:pic>
                    <p:nvPicPr>
                      <p:cNvPr id="0" name="图片 3077"/>
                      <p:cNvPicPr/>
                      <p:nvPr/>
                    </p:nvPicPr>
                    <p:blipFill>
                      <a:blip r:embed="rId2"/>
                      <a:stretch>
                        <a:fillRect/>
                      </a:stretch>
                    </p:blipFill>
                    <p:spPr>
                      <a:xfrm>
                        <a:off x="1066800" y="2057400"/>
                        <a:ext cx="6400800" cy="3132138"/>
                      </a:xfrm>
                      <a:prstGeom prst="rect">
                        <a:avLst/>
                      </a:prstGeom>
                      <a:noFill/>
                      <a:ln w="38100">
                        <a:noFill/>
                        <a:miter/>
                      </a:ln>
                    </p:spPr>
                  </p:pic>
                </p:oleObj>
              </mc:Fallback>
            </mc:AlternateContent>
          </a:graphicData>
        </a:graphic>
      </p:graphicFrame>
      <p:sp>
        <p:nvSpPr>
          <p:cNvPr id="7171" name="Rectangle 3"/>
          <p:cNvSpPr/>
          <p:nvPr/>
        </p:nvSpPr>
        <p:spPr>
          <a:xfrm>
            <a:off x="990600" y="577850"/>
            <a:ext cx="6934200" cy="946150"/>
          </a:xfrm>
          <a:prstGeom prst="rect">
            <a:avLst/>
          </a:prstGeom>
          <a:noFill/>
          <a:ln w="9525">
            <a:noFill/>
          </a:ln>
        </p:spPr>
        <p:txBody>
          <a:bodyPr anchor="t">
            <a:spAutoFit/>
          </a:bodyPr>
          <a:p>
            <a:r>
              <a:rPr lang="en-US" altLang="zh-CN" sz="2800" b="1" i="1" dirty="0">
                <a:solidFill>
                  <a:schemeClr val="bg2"/>
                </a:solidFill>
                <a:latin typeface="Times New Roman" panose="02020603050405020304" pitchFamily="18" charset="0"/>
                <a:ea typeface="宋体" panose="02010600030101010101" pitchFamily="2" charset="-122"/>
              </a:rPr>
              <a:t>         </a:t>
            </a:r>
            <a:r>
              <a:rPr lang="zh-CN" altLang="en-US" sz="2800" b="1" i="1" dirty="0">
                <a:solidFill>
                  <a:schemeClr val="bg2"/>
                </a:solidFill>
                <a:latin typeface="Times New Roman" panose="02020603050405020304" pitchFamily="18" charset="0"/>
                <a:ea typeface="宋体" panose="02010600030101010101" pitchFamily="2" charset="-122"/>
              </a:rPr>
              <a:t>由于</a:t>
            </a:r>
            <a:r>
              <a:rPr lang="zh-CN" altLang="en-US" sz="2800" b="1" i="1" u="sng" dirty="0">
                <a:solidFill>
                  <a:schemeClr val="accent1"/>
                </a:solidFill>
                <a:latin typeface="Times New Roman" panose="02020603050405020304" pitchFamily="18" charset="0"/>
                <a:ea typeface="宋体" panose="02010600030101010101" pitchFamily="2" charset="-122"/>
              </a:rPr>
              <a:t>讨厌为了考试而死记硬背</a:t>
            </a:r>
            <a:r>
              <a:rPr lang="zh-CN" altLang="en-US" sz="2800" b="1" i="1" dirty="0">
                <a:solidFill>
                  <a:schemeClr val="bg2"/>
                </a:solidFill>
                <a:latin typeface="Times New Roman" panose="02020603050405020304" pitchFamily="18" charset="0"/>
                <a:ea typeface="宋体" panose="02010600030101010101" pitchFamily="2" charset="-122"/>
              </a:rPr>
              <a:t>，但又不得不这样去做而引起烦恼</a:t>
            </a:r>
            <a:endParaRPr lang="zh-CN" altLang="en-US" sz="2800" b="1" i="1" dirty="0">
              <a:solidFill>
                <a:schemeClr val="bg2"/>
              </a:solidFill>
              <a:latin typeface="Times New Roman" panose="02020603050405020304" pitchFamily="18" charset="0"/>
              <a:ea typeface="宋体" panose="02010600030101010101" pitchFamily="2" charset="-122"/>
            </a:endParaRPr>
          </a:p>
        </p:txBody>
      </p:sp>
      <p:sp>
        <p:nvSpPr>
          <p:cNvPr id="7173" name="Rectangle 5"/>
          <p:cNvSpPr/>
          <p:nvPr/>
        </p:nvSpPr>
        <p:spPr>
          <a:xfrm>
            <a:off x="2209800" y="1512888"/>
            <a:ext cx="2963863" cy="549275"/>
          </a:xfrm>
          <a:prstGeom prst="rect">
            <a:avLst/>
          </a:prstGeom>
          <a:noFill/>
          <a:ln w="9525">
            <a:noFill/>
          </a:ln>
        </p:spPr>
        <p:txBody>
          <a:bodyPr anchor="t">
            <a:spAutoFit/>
          </a:bodyPr>
          <a:p>
            <a:r>
              <a:rPr lang="zh-CN" altLang="en-US" sz="3000" b="1" i="1" dirty="0">
                <a:latin typeface="Times New Roman" panose="02020603050405020304" pitchFamily="18" charset="0"/>
                <a:ea typeface="宋体" panose="02010600030101010101" pitchFamily="2" charset="-122"/>
              </a:rPr>
              <a:t>初中占</a:t>
            </a:r>
            <a:r>
              <a:rPr lang="en-US" altLang="zh-CN" sz="3000" b="1" i="1" u="sng" dirty="0">
                <a:solidFill>
                  <a:schemeClr val="accent1"/>
                </a:solidFill>
                <a:latin typeface="Times New Roman" panose="02020603050405020304" pitchFamily="18" charset="0"/>
                <a:ea typeface="宋体" panose="02010600030101010101" pitchFamily="2" charset="-122"/>
              </a:rPr>
              <a:t>60.7</a:t>
            </a:r>
            <a:r>
              <a:rPr lang="zh-CN" altLang="en-US" sz="3000" b="1" i="1" u="sng" dirty="0">
                <a:solidFill>
                  <a:schemeClr val="accent1"/>
                </a:solidFill>
                <a:latin typeface="Times New Roman" panose="02020603050405020304" pitchFamily="18" charset="0"/>
                <a:ea typeface="宋体" panose="02010600030101010101" pitchFamily="2" charset="-122"/>
              </a:rPr>
              <a:t>％</a:t>
            </a:r>
            <a:endParaRPr lang="zh-CN" altLang="en-US" sz="3000" b="1" i="1" u="sng" dirty="0">
              <a:solidFill>
                <a:schemeClr val="accent1"/>
              </a:solidFill>
              <a:latin typeface="Times New Roman" panose="02020603050405020304" pitchFamily="18" charset="0"/>
              <a:ea typeface="宋体" panose="02010600030101010101" pitchFamily="2" charset="-122"/>
            </a:endParaRPr>
          </a:p>
        </p:txBody>
      </p:sp>
      <p:sp>
        <p:nvSpPr>
          <p:cNvPr id="7174" name="Rectangle 6"/>
          <p:cNvSpPr/>
          <p:nvPr/>
        </p:nvSpPr>
        <p:spPr>
          <a:xfrm>
            <a:off x="5029200" y="1512888"/>
            <a:ext cx="2735263" cy="549275"/>
          </a:xfrm>
          <a:prstGeom prst="rect">
            <a:avLst/>
          </a:prstGeom>
          <a:noFill/>
          <a:ln w="9525">
            <a:noFill/>
          </a:ln>
        </p:spPr>
        <p:txBody>
          <a:bodyPr anchor="t">
            <a:spAutoFit/>
          </a:bodyPr>
          <a:p>
            <a:r>
              <a:rPr lang="zh-CN" altLang="en-US" sz="3000" b="1" i="1" dirty="0">
                <a:latin typeface="Times New Roman" panose="02020603050405020304" pitchFamily="18" charset="0"/>
                <a:ea typeface="宋体" panose="02010600030101010101" pitchFamily="2" charset="-122"/>
              </a:rPr>
              <a:t>高中占</a:t>
            </a:r>
            <a:r>
              <a:rPr lang="en-US" altLang="zh-CN" sz="3000" b="1" i="1" u="sng" dirty="0">
                <a:solidFill>
                  <a:schemeClr val="accent1"/>
                </a:solidFill>
                <a:latin typeface="Times New Roman" panose="02020603050405020304" pitchFamily="18" charset="0"/>
                <a:ea typeface="宋体" panose="02010600030101010101" pitchFamily="2" charset="-122"/>
              </a:rPr>
              <a:t>59.3</a:t>
            </a:r>
            <a:r>
              <a:rPr lang="zh-CN" altLang="en-US" sz="3000" b="1" i="1" u="sng" dirty="0">
                <a:solidFill>
                  <a:schemeClr val="accent1"/>
                </a:solidFill>
                <a:latin typeface="Times New Roman" panose="02020603050405020304" pitchFamily="18" charset="0"/>
                <a:ea typeface="宋体" panose="02010600030101010101" pitchFamily="2" charset="-122"/>
              </a:rPr>
              <a:t>％</a:t>
            </a:r>
            <a:endParaRPr lang="zh-CN" altLang="en-US" sz="3000" b="1" i="1" u="sng" dirty="0">
              <a:solidFill>
                <a:schemeClr val="accent1"/>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dissolve">
                                      <p:cBhvr>
                                        <p:cTn id="7" dur="5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72" fill="hold" grpId="0" nodeType="clickEffect">
                                  <p:stCondLst>
                                    <p:cond delay="0"/>
                                  </p:stCondLst>
                                  <p:childTnLst>
                                    <p:set>
                                      <p:cBhvr>
                                        <p:cTn id="11" dur="1" fill="hold">
                                          <p:stCondLst>
                                            <p:cond delay="0"/>
                                          </p:stCondLst>
                                        </p:cTn>
                                        <p:tgtEl>
                                          <p:spTgt spid="7173"/>
                                        </p:tgtEl>
                                        <p:attrNameLst>
                                          <p:attrName>style.visibility</p:attrName>
                                        </p:attrNameLst>
                                      </p:cBhvr>
                                      <p:to>
                                        <p:strVal val="visible"/>
                                      </p:to>
                                    </p:set>
                                    <p:anim calcmode="lin" valueType="num">
                                      <p:cBhvr>
                                        <p:cTn id="12" dur="500" fill="hold"/>
                                        <p:tgtEl>
                                          <p:spTgt spid="7173"/>
                                        </p:tgtEl>
                                        <p:attrNameLst>
                                          <p:attrName>ppt_w</p:attrName>
                                        </p:attrNameLst>
                                      </p:cBhvr>
                                      <p:tavLst>
                                        <p:tav tm="0">
                                          <p:val>
                                            <p:strVal val="2/3*#ppt_w"/>
                                          </p:val>
                                        </p:tav>
                                        <p:tav tm="100000">
                                          <p:val>
                                            <p:strVal val="#ppt_w"/>
                                          </p:val>
                                        </p:tav>
                                      </p:tavLst>
                                    </p:anim>
                                    <p:anim calcmode="lin" valueType="num">
                                      <p:cBhvr>
                                        <p:cTn id="13" dur="500" fill="hold"/>
                                        <p:tgtEl>
                                          <p:spTgt spid="7173"/>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3" presetClass="entr" presetSubtype="272" fill="hold" grpId="0" nodeType="clickEffect">
                                  <p:stCondLst>
                                    <p:cond delay="0"/>
                                  </p:stCondLst>
                                  <p:childTnLst>
                                    <p:set>
                                      <p:cBhvr>
                                        <p:cTn id="17" dur="1" fill="hold">
                                          <p:stCondLst>
                                            <p:cond delay="0"/>
                                          </p:stCondLst>
                                        </p:cTn>
                                        <p:tgtEl>
                                          <p:spTgt spid="7174"/>
                                        </p:tgtEl>
                                        <p:attrNameLst>
                                          <p:attrName>style.visibility</p:attrName>
                                        </p:attrNameLst>
                                      </p:cBhvr>
                                      <p:to>
                                        <p:strVal val="visible"/>
                                      </p:to>
                                    </p:set>
                                    <p:anim calcmode="lin" valueType="num">
                                      <p:cBhvr>
                                        <p:cTn id="18" dur="500" fill="hold"/>
                                        <p:tgtEl>
                                          <p:spTgt spid="7174"/>
                                        </p:tgtEl>
                                        <p:attrNameLst>
                                          <p:attrName>ppt_w</p:attrName>
                                        </p:attrNameLst>
                                      </p:cBhvr>
                                      <p:tavLst>
                                        <p:tav tm="0">
                                          <p:val>
                                            <p:strVal val="2/3*#ppt_w"/>
                                          </p:val>
                                        </p:tav>
                                        <p:tav tm="100000">
                                          <p:val>
                                            <p:strVal val="#ppt_w"/>
                                          </p:val>
                                        </p:tav>
                                      </p:tavLst>
                                    </p:anim>
                                    <p:anim calcmode="lin" valueType="num">
                                      <p:cBhvr>
                                        <p:cTn id="19" dur="500" fill="hold"/>
                                        <p:tgtEl>
                                          <p:spTgt spid="717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3" grpId="0"/>
      <p:bldP spid="7174"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p:nvPr/>
        </p:nvSpPr>
        <p:spPr>
          <a:xfrm>
            <a:off x="381000" y="762000"/>
            <a:ext cx="8897938" cy="579438"/>
          </a:xfrm>
          <a:prstGeom prst="rect">
            <a:avLst/>
          </a:prstGeom>
          <a:noFill/>
          <a:ln w="9525">
            <a:noFill/>
          </a:ln>
        </p:spPr>
        <p:txBody>
          <a:bodyPr anchor="t">
            <a:spAutoFit/>
          </a:bodyPr>
          <a:p>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五</a:t>
            </a:r>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充分发考试对学习的积极导向作用</a:t>
            </a:r>
            <a:endParaRPr lang="zh-CN" altLang="en-US" sz="3200" b="1" dirty="0">
              <a:solidFill>
                <a:srgbClr val="FFFFFF"/>
              </a:solidFill>
              <a:latin typeface="Times New Roman" panose="02020603050405020304" pitchFamily="18" charset="0"/>
              <a:ea typeface="宋体" panose="02010600030101010101" pitchFamily="2" charset="-122"/>
            </a:endParaRPr>
          </a:p>
        </p:txBody>
      </p:sp>
      <p:sp>
        <p:nvSpPr>
          <p:cNvPr id="29699" name="Rectangle 3"/>
          <p:cNvSpPr/>
          <p:nvPr/>
        </p:nvSpPr>
        <p:spPr>
          <a:xfrm>
            <a:off x="958850" y="1447800"/>
            <a:ext cx="7042150" cy="1373188"/>
          </a:xfrm>
          <a:prstGeom prst="rect">
            <a:avLst/>
          </a:prstGeom>
          <a:noFill/>
          <a:ln w="9525">
            <a:noFill/>
          </a:ln>
        </p:spPr>
        <p:txBody>
          <a:bodyPr anchor="t">
            <a:spAutoFit/>
          </a:bodyPr>
          <a:p>
            <a:r>
              <a:rPr lang="en-US" altLang="zh-CN" sz="2600" b="1" i="1" dirty="0">
                <a:solidFill>
                  <a:schemeClr val="bg2"/>
                </a:solidFill>
                <a:latin typeface="Times New Roman" panose="02020603050405020304" pitchFamily="18" charset="0"/>
                <a:ea typeface="宋体" panose="02010600030101010101" pitchFamily="2" charset="-122"/>
              </a:rPr>
              <a:t>        </a:t>
            </a:r>
            <a:r>
              <a:rPr lang="zh-CN" altLang="en-US" sz="2800" b="1" dirty="0">
                <a:solidFill>
                  <a:srgbClr val="FFFFFF"/>
                </a:solidFill>
                <a:latin typeface="楷体" panose="02010609060101010101" pitchFamily="49" charset="-122"/>
                <a:ea typeface="楷体" panose="02010609060101010101" pitchFamily="49" charset="-122"/>
              </a:rPr>
              <a:t>考试的结果涉及到学生的直接利益，因此，考什么？怎么考？往往对学生的学习产生直接的导向作用。</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29701" name="Rectangle 5"/>
          <p:cNvSpPr/>
          <p:nvPr/>
        </p:nvSpPr>
        <p:spPr>
          <a:xfrm>
            <a:off x="914400" y="2971800"/>
            <a:ext cx="7239000" cy="2654300"/>
          </a:xfrm>
          <a:prstGeom prst="rect">
            <a:avLst/>
          </a:prstGeom>
          <a:noFill/>
          <a:ln w="9525">
            <a:noFill/>
          </a:ln>
        </p:spPr>
        <p:txBody>
          <a:bodyPr anchor="t">
            <a:spAutoFit/>
          </a:bodyPr>
          <a:p>
            <a:r>
              <a:rPr lang="en-US" altLang="zh-CN" sz="2600" b="1" i="1" dirty="0">
                <a:solidFill>
                  <a:schemeClr val="bg2"/>
                </a:solidFill>
                <a:latin typeface="Times New Roman" panose="02020603050405020304" pitchFamily="18" charset="0"/>
                <a:ea typeface="宋体" panose="02010600030101010101" pitchFamily="2" charset="-122"/>
              </a:rPr>
              <a:t>      </a:t>
            </a:r>
            <a:r>
              <a:rPr lang="zh-CN" altLang="en-US" sz="2800" b="1" dirty="0">
                <a:solidFill>
                  <a:srgbClr val="FFFF00"/>
                </a:solidFill>
                <a:latin typeface="Times New Roman" panose="02020603050405020304" pitchFamily="18" charset="0"/>
                <a:ea typeface="楷体" panose="02010609060101010101" pitchFamily="49" charset="-122"/>
              </a:rPr>
              <a:t>我们的教改，我们对学生学习的管理，应当做到：</a:t>
            </a:r>
            <a:r>
              <a:rPr lang="zh-CN" altLang="en-US" sz="2800" b="1" u="sng" dirty="0">
                <a:solidFill>
                  <a:srgbClr val="FFFF00"/>
                </a:solidFill>
                <a:latin typeface="Times New Roman" panose="02020603050405020304" pitchFamily="18" charset="0"/>
                <a:ea typeface="楷体" panose="02010609060101010101" pitchFamily="49" charset="-122"/>
              </a:rPr>
              <a:t>使考试的内容和方式与我们的培养目标一致起来</a:t>
            </a:r>
            <a:r>
              <a:rPr lang="zh-CN" altLang="en-US" sz="2800" b="1" dirty="0">
                <a:solidFill>
                  <a:srgbClr val="FFFF00"/>
                </a:solidFill>
                <a:latin typeface="Times New Roman" panose="02020603050405020304" pitchFamily="18" charset="0"/>
                <a:ea typeface="楷体" panose="02010609060101010101" pitchFamily="49" charset="-122"/>
              </a:rPr>
              <a:t>，这种考试才有效益，这种考试对学生的学习才会起到积极的导向作用。</a:t>
            </a:r>
            <a:endParaRPr lang="zh-CN" altLang="en-US" sz="2800" b="1" dirty="0">
              <a:solidFill>
                <a:srgbClr val="FFFF00"/>
              </a:solidFill>
              <a:latin typeface="Times New Roman" panose="02020603050405020304" pitchFamily="18" charset="0"/>
              <a:ea typeface="楷体" panose="02010609060101010101" pitchFamily="49" charset="-122"/>
            </a:endParaRPr>
          </a:p>
          <a:p>
            <a:endParaRPr lang="zh-CN" altLang="en-US" sz="2800" b="1" i="1" dirty="0">
              <a:solidFill>
                <a:schemeClr val="bg2"/>
              </a:solidFill>
              <a:latin typeface="Times New Roman" panose="02020603050405020304" pitchFamily="18" charset="0"/>
              <a:ea typeface="宋体" panose="02010600030101010101" pitchFamily="2" charset="-122"/>
            </a:endParaRPr>
          </a:p>
          <a:p>
            <a:r>
              <a:rPr lang="zh-CN" altLang="en-US" sz="2800" i="1" dirty="0">
                <a:solidFill>
                  <a:srgbClr val="FFFFFF"/>
                </a:solidFill>
                <a:latin typeface="Times New Roman" panose="02020603050405020304" pitchFamily="18" charset="0"/>
                <a:ea typeface="宋体" panose="02010600030101010101" pitchFamily="2" charset="-122"/>
              </a:rPr>
              <a:t>        </a:t>
            </a:r>
            <a:r>
              <a:rPr lang="en-US" altLang="zh-CN" sz="2800" dirty="0">
                <a:solidFill>
                  <a:srgbClr val="FFFFFF"/>
                </a:solidFill>
                <a:latin typeface="Times New Roman" panose="02020603050405020304" pitchFamily="18" charset="0"/>
                <a:ea typeface="宋体" panose="02010600030101010101" pitchFamily="2" charset="-122"/>
              </a:rPr>
              <a:t>《</a:t>
            </a:r>
            <a:r>
              <a:rPr lang="zh-CN" altLang="en-US" sz="2800" dirty="0">
                <a:solidFill>
                  <a:srgbClr val="FFFFFF"/>
                </a:solidFill>
                <a:latin typeface="Times New Roman" panose="02020603050405020304" pitchFamily="18" charset="0"/>
                <a:ea typeface="宋体" panose="02010600030101010101" pitchFamily="2" charset="-122"/>
              </a:rPr>
              <a:t>急救站</a:t>
            </a:r>
            <a:r>
              <a:rPr lang="en-US" altLang="zh-CN" sz="2800" dirty="0">
                <a:solidFill>
                  <a:srgbClr val="FFFFFF"/>
                </a:solidFill>
                <a:latin typeface="Times New Roman" panose="02020603050405020304" pitchFamily="18" charset="0"/>
                <a:ea typeface="宋体" panose="02010600030101010101" pitchFamily="2" charset="-122"/>
              </a:rPr>
              <a:t>》《</a:t>
            </a:r>
            <a:r>
              <a:rPr lang="zh-CN" altLang="en-US" sz="2800" dirty="0">
                <a:solidFill>
                  <a:srgbClr val="FFFFFF"/>
                </a:solidFill>
                <a:latin typeface="Times New Roman" panose="02020603050405020304" pitchFamily="18" charset="0"/>
                <a:ea typeface="宋体" panose="02010600030101010101" pitchFamily="2" charset="-122"/>
              </a:rPr>
              <a:t>玻璃杯</a:t>
            </a:r>
            <a:r>
              <a:rPr lang="en-US" altLang="zh-CN" sz="2800" dirty="0">
                <a:solidFill>
                  <a:srgbClr val="FFFFFF"/>
                </a:solidFill>
                <a:latin typeface="Times New Roman" panose="02020603050405020304" pitchFamily="18" charset="0"/>
                <a:ea typeface="宋体" panose="02010600030101010101" pitchFamily="2" charset="-122"/>
              </a:rPr>
              <a:t>》</a:t>
            </a:r>
            <a:endParaRPr lang="en-US" altLang="zh-CN" sz="2800" dirty="0">
              <a:solidFill>
                <a:srgbClr val="FFFFFF"/>
              </a:solidFill>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out)">
                                      <p:cBhvr>
                                        <p:cTn id="7" dur="500"/>
                                        <p:tgtEl>
                                          <p:spTgt spid="296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9699"/>
                                        </p:tgtEl>
                                        <p:attrNameLst>
                                          <p:attrName>style.visibility</p:attrName>
                                        </p:attrNameLst>
                                      </p:cBhvr>
                                      <p:to>
                                        <p:strVal val="visible"/>
                                      </p:to>
                                    </p:set>
                                    <p:animEffect transition="in" filter="barn(inHorizontal)">
                                      <p:cBhvr>
                                        <p:cTn id="12" dur="500"/>
                                        <p:tgtEl>
                                          <p:spTgt spid="2969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29701"/>
                                        </p:tgtEl>
                                        <p:attrNameLst>
                                          <p:attrName>style.visibility</p:attrName>
                                        </p:attrNameLst>
                                      </p:cBhvr>
                                      <p:to>
                                        <p:strVal val="visible"/>
                                      </p:to>
                                    </p:set>
                                    <p:animEffect transition="in" filter="barn(inHorizontal)">
                                      <p:cBhvr>
                                        <p:cTn id="17"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p:bldP spid="2970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7" name="Rectangle 6"/>
          <p:cNvSpPr/>
          <p:nvPr/>
        </p:nvSpPr>
        <p:spPr>
          <a:xfrm>
            <a:off x="990600" y="1066800"/>
            <a:ext cx="7389813" cy="579438"/>
          </a:xfrm>
          <a:prstGeom prst="rect">
            <a:avLst/>
          </a:prstGeom>
          <a:noFill/>
          <a:ln w="9525">
            <a:noFill/>
          </a:ln>
        </p:spPr>
        <p:txBody>
          <a:bodyPr anchor="t">
            <a:spAutoFit/>
          </a:bodyPr>
          <a:p>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五</a:t>
            </a:r>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充分发挥考试对学习的积极导向作用</a:t>
            </a:r>
            <a:endParaRPr lang="zh-CN" altLang="en-US" sz="3200" b="1" dirty="0">
              <a:solidFill>
                <a:srgbClr val="FFFFFF"/>
              </a:solidFill>
              <a:latin typeface="Times New Roman" panose="02020603050405020304" pitchFamily="18" charset="0"/>
              <a:ea typeface="宋体" panose="02010600030101010101" pitchFamily="2" charset="-122"/>
            </a:endParaRPr>
          </a:p>
        </p:txBody>
      </p:sp>
      <p:sp>
        <p:nvSpPr>
          <p:cNvPr id="37895" name="AutoShape 7"/>
          <p:cNvSpPr>
            <a:spLocks noChangeArrowheads="1"/>
          </p:cNvSpPr>
          <p:nvPr/>
        </p:nvSpPr>
        <p:spPr bwMode="auto">
          <a:xfrm>
            <a:off x="1600200" y="19050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37896" name="Rectangle 8"/>
          <p:cNvSpPr/>
          <p:nvPr/>
        </p:nvSpPr>
        <p:spPr>
          <a:xfrm>
            <a:off x="1981200" y="1752600"/>
            <a:ext cx="2362200" cy="579438"/>
          </a:xfrm>
          <a:prstGeom prst="rect">
            <a:avLst/>
          </a:prstGeom>
          <a:noFill/>
          <a:ln w="9525">
            <a:noFill/>
          </a:ln>
        </p:spPr>
        <p:txBody>
          <a:bodyPr anchor="t">
            <a:spAutoFit/>
          </a:bodyPr>
          <a:p>
            <a:r>
              <a:rPr lang="en-US" altLang="zh-CN" sz="2600" b="1" i="1" dirty="0">
                <a:latin typeface="Times New Roman" panose="02020603050405020304" pitchFamily="18" charset="0"/>
                <a:ea typeface="宋体" panose="02010600030101010101" pitchFamily="2" charset="-122"/>
              </a:rPr>
              <a:t> </a:t>
            </a:r>
            <a:r>
              <a:rPr lang="zh-CN" altLang="en-US" sz="3200" b="1" dirty="0">
                <a:latin typeface="Times New Roman" panose="02020603050405020304" pitchFamily="18" charset="0"/>
                <a:ea typeface="宋体" panose="02010600030101010101" pitchFamily="2" charset="-122"/>
              </a:rPr>
              <a:t>数        学</a:t>
            </a:r>
            <a:endParaRPr lang="zh-CN" altLang="en-US" sz="3200" b="1" dirty="0">
              <a:latin typeface="Times New Roman" panose="02020603050405020304" pitchFamily="18" charset="0"/>
              <a:ea typeface="宋体" panose="02010600030101010101" pitchFamily="2" charset="-122"/>
            </a:endParaRPr>
          </a:p>
        </p:txBody>
      </p:sp>
      <p:sp>
        <p:nvSpPr>
          <p:cNvPr id="37897" name="Rectangle 9"/>
          <p:cNvSpPr/>
          <p:nvPr/>
        </p:nvSpPr>
        <p:spPr>
          <a:xfrm>
            <a:off x="2057400" y="2590800"/>
            <a:ext cx="2362200" cy="584200"/>
          </a:xfrm>
          <a:prstGeom prst="rect">
            <a:avLst/>
          </a:prstGeom>
          <a:noFill/>
          <a:ln w="9525">
            <a:noFill/>
          </a:ln>
        </p:spPr>
        <p:txBody>
          <a:bodyPr anchor="t">
            <a:spAutoFit/>
          </a:bodyPr>
          <a:p>
            <a:r>
              <a:rPr lang="zh-CN" altLang="en-US" sz="3200" b="1" dirty="0">
                <a:latin typeface="Times New Roman" panose="02020603050405020304" pitchFamily="18" charset="0"/>
                <a:ea typeface="宋体" panose="02010600030101010101" pitchFamily="2" charset="-122"/>
              </a:rPr>
              <a:t>实验学科</a:t>
            </a:r>
            <a:endParaRPr lang="zh-CN" altLang="en-US" sz="3200" b="1" dirty="0">
              <a:latin typeface="Times New Roman" panose="02020603050405020304" pitchFamily="18" charset="0"/>
              <a:ea typeface="宋体" panose="02010600030101010101" pitchFamily="2" charset="-122"/>
            </a:endParaRPr>
          </a:p>
        </p:txBody>
      </p:sp>
      <p:sp>
        <p:nvSpPr>
          <p:cNvPr id="37898" name="AutoShape 10"/>
          <p:cNvSpPr>
            <a:spLocks noChangeArrowheads="1"/>
          </p:cNvSpPr>
          <p:nvPr/>
        </p:nvSpPr>
        <p:spPr bwMode="auto">
          <a:xfrm>
            <a:off x="1600200" y="26670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37899" name="Rectangle 11"/>
          <p:cNvSpPr/>
          <p:nvPr/>
        </p:nvSpPr>
        <p:spPr>
          <a:xfrm>
            <a:off x="2209800" y="3505200"/>
            <a:ext cx="2057400" cy="579438"/>
          </a:xfrm>
          <a:prstGeom prst="rect">
            <a:avLst/>
          </a:prstGeom>
          <a:noFill/>
          <a:ln w="9525">
            <a:noFill/>
          </a:ln>
        </p:spPr>
        <p:txBody>
          <a:bodyPr anchor="t">
            <a:spAutoFit/>
          </a:bodyPr>
          <a:p>
            <a:r>
              <a:rPr lang="zh-CN" altLang="en-US" sz="3200" b="1" dirty="0">
                <a:latin typeface="Times New Roman" panose="02020603050405020304" pitchFamily="18" charset="0"/>
                <a:ea typeface="宋体" panose="02010600030101010101" pitchFamily="2" charset="-122"/>
              </a:rPr>
              <a:t>语       言</a:t>
            </a:r>
            <a:endParaRPr lang="zh-CN" altLang="en-US" sz="3200" b="1" dirty="0">
              <a:latin typeface="Times New Roman" panose="02020603050405020304" pitchFamily="18" charset="0"/>
              <a:ea typeface="宋体" panose="02010600030101010101" pitchFamily="2" charset="-122"/>
            </a:endParaRPr>
          </a:p>
        </p:txBody>
      </p:sp>
      <p:sp>
        <p:nvSpPr>
          <p:cNvPr id="37900" name="AutoShape 12"/>
          <p:cNvSpPr>
            <a:spLocks noChangeArrowheads="1"/>
          </p:cNvSpPr>
          <p:nvPr/>
        </p:nvSpPr>
        <p:spPr bwMode="auto">
          <a:xfrm>
            <a:off x="1676400" y="3581400"/>
            <a:ext cx="381000" cy="457200"/>
          </a:xfrm>
          <a:prstGeom prst="star5">
            <a:avLst/>
          </a:prstGeom>
          <a:gradFill rotWithShape="0">
            <a:gsLst>
              <a:gs pos="0">
                <a:srgbClr val="FF8200"/>
              </a:gs>
              <a:gs pos="10001">
                <a:srgbClr val="FF0000"/>
              </a:gs>
              <a:gs pos="35001">
                <a:srgbClr val="BA0066"/>
              </a:gs>
              <a:gs pos="70000">
                <a:srgbClr val="66008F"/>
              </a:gs>
              <a:gs pos="100000">
                <a:srgbClr val="000082"/>
              </a:gs>
            </a:gsLst>
            <a:path path="shape">
              <a:fillToRect l="50000" t="50000" r="50000" b="50000"/>
            </a:path>
          </a:gradFill>
          <a:ln>
            <a:noFill/>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2400" b="0" i="0" u="none" strike="noStrike" kern="1200" cap="none" spc="0" normalizeH="0" baseline="0" noProof="0">
              <a:ln>
                <a:noFill/>
              </a:ln>
              <a:solidFill>
                <a:schemeClr val="tx1"/>
              </a:solidFill>
              <a:effectLst/>
              <a:uLnTx/>
              <a:uFillTx/>
              <a:latin typeface="Times New Roman" panose="02020603050405020304" pitchFamily="18" charset="0"/>
              <a:ea typeface="楷体_GB2312" pitchFamily="49" charset="-122"/>
              <a:cs typeface="+mn-cs"/>
            </a:endParaRPr>
          </a:p>
        </p:txBody>
      </p:sp>
      <p:sp>
        <p:nvSpPr>
          <p:cNvPr id="37901" name="Rectangle 13"/>
          <p:cNvSpPr/>
          <p:nvPr/>
        </p:nvSpPr>
        <p:spPr>
          <a:xfrm>
            <a:off x="4114800" y="1752600"/>
            <a:ext cx="3962400" cy="519113"/>
          </a:xfrm>
          <a:prstGeom prst="rect">
            <a:avLst/>
          </a:prstGeom>
          <a:noFill/>
          <a:ln w="9525">
            <a:noFill/>
          </a:ln>
        </p:spPr>
        <p:txBody>
          <a:bodyPr anchor="t">
            <a:spAutoFit/>
          </a:bodyPr>
          <a:p>
            <a:r>
              <a:rPr lang="zh-CN" altLang="en-US" sz="2800" b="1" dirty="0">
                <a:solidFill>
                  <a:srgbClr val="FFFFFF"/>
                </a:solidFill>
                <a:latin typeface="楷体" panose="02010609060101010101" pitchFamily="49" charset="-122"/>
                <a:ea typeface="楷体" panose="02010609060101010101" pitchFamily="49" charset="-122"/>
              </a:rPr>
              <a:t>  一题多解，最佳解法</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37902" name="Rectangle 14"/>
          <p:cNvSpPr/>
          <p:nvPr/>
        </p:nvSpPr>
        <p:spPr>
          <a:xfrm>
            <a:off x="4724400" y="2667000"/>
            <a:ext cx="2286000" cy="523875"/>
          </a:xfrm>
          <a:prstGeom prst="rect">
            <a:avLst/>
          </a:prstGeom>
          <a:noFill/>
          <a:ln w="9525">
            <a:noFill/>
          </a:ln>
        </p:spPr>
        <p:txBody>
          <a:bodyPr anchor="t">
            <a:spAutoFit/>
          </a:bodyPr>
          <a:p>
            <a:r>
              <a:rPr lang="zh-CN" altLang="en-US" sz="2800" b="1" dirty="0">
                <a:solidFill>
                  <a:srgbClr val="FFFFFF"/>
                </a:solidFill>
                <a:latin typeface="楷体" panose="02010609060101010101" pitchFamily="49" charset="-122"/>
                <a:ea typeface="楷体" panose="02010609060101010101" pitchFamily="49" charset="-122"/>
              </a:rPr>
              <a:t>动手能力</a:t>
            </a:r>
            <a:endParaRPr lang="zh-CN" altLang="en-US" sz="2800" b="1" dirty="0">
              <a:solidFill>
                <a:srgbClr val="FFFFFF"/>
              </a:solidFill>
              <a:latin typeface="楷体" panose="02010609060101010101" pitchFamily="49" charset="-122"/>
              <a:ea typeface="楷体" panose="02010609060101010101" pitchFamily="49" charset="-122"/>
            </a:endParaRPr>
          </a:p>
        </p:txBody>
      </p:sp>
      <p:sp>
        <p:nvSpPr>
          <p:cNvPr id="37903" name="Rectangle 15"/>
          <p:cNvSpPr/>
          <p:nvPr/>
        </p:nvSpPr>
        <p:spPr>
          <a:xfrm>
            <a:off x="1676400" y="4267200"/>
            <a:ext cx="7467600" cy="523875"/>
          </a:xfrm>
          <a:prstGeom prst="rect">
            <a:avLst/>
          </a:prstGeom>
          <a:noFill/>
          <a:ln w="9525">
            <a:noFill/>
          </a:ln>
        </p:spPr>
        <p:txBody>
          <a:bodyPr anchor="t">
            <a:spAutoFit/>
          </a:bodyPr>
          <a:p>
            <a:r>
              <a:rPr lang="zh-CN" altLang="en-US" sz="2800" b="1" dirty="0">
                <a:solidFill>
                  <a:srgbClr val="FFFFFF"/>
                </a:solidFill>
                <a:latin typeface="楷体" panose="02010609060101010101" pitchFamily="49" charset="-122"/>
                <a:ea typeface="楷体" panose="02010609060101010101" pitchFamily="49" charset="-122"/>
              </a:rPr>
              <a:t> 表达能力：英语的口试、语文的口头作文</a:t>
            </a:r>
            <a:endParaRPr lang="zh-CN" altLang="en-US" sz="2800" b="1" dirty="0">
              <a:solidFill>
                <a:srgbClr val="FFFFFF"/>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895"/>
                                        </p:tgtEl>
                                        <p:attrNameLst>
                                          <p:attrName>style.visibility</p:attrName>
                                        </p:attrNameLst>
                                      </p:cBhvr>
                                      <p:to>
                                        <p:strVal val="visible"/>
                                      </p:to>
                                    </p:set>
                                    <p:anim calcmode="lin" valueType="num">
                                      <p:cBhvr additive="base">
                                        <p:cTn id="7" dur="500" fill="hold"/>
                                        <p:tgtEl>
                                          <p:spTgt spid="37895"/>
                                        </p:tgtEl>
                                        <p:attrNameLst>
                                          <p:attrName>ppt_x</p:attrName>
                                        </p:attrNameLst>
                                      </p:cBhvr>
                                      <p:tavLst>
                                        <p:tav tm="0">
                                          <p:val>
                                            <p:strVal val="0-#ppt_w/2"/>
                                          </p:val>
                                        </p:tav>
                                        <p:tav tm="100000">
                                          <p:val>
                                            <p:strVal val="#ppt_x"/>
                                          </p:val>
                                        </p:tav>
                                      </p:tavLst>
                                    </p:anim>
                                    <p:anim calcmode="lin" valueType="num">
                                      <p:cBhvr additive="base">
                                        <p:cTn id="8" dur="500" fill="hold"/>
                                        <p:tgtEl>
                                          <p:spTgt spid="378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272" fill="hold" grpId="0" nodeType="afterEffect">
                                  <p:stCondLst>
                                    <p:cond delay="0"/>
                                  </p:stCondLst>
                                  <p:childTnLst>
                                    <p:set>
                                      <p:cBhvr>
                                        <p:cTn id="11" dur="1" fill="hold">
                                          <p:stCondLst>
                                            <p:cond delay="0"/>
                                          </p:stCondLst>
                                        </p:cTn>
                                        <p:tgtEl>
                                          <p:spTgt spid="37896"/>
                                        </p:tgtEl>
                                        <p:attrNameLst>
                                          <p:attrName>style.visibility</p:attrName>
                                        </p:attrNameLst>
                                      </p:cBhvr>
                                      <p:to>
                                        <p:strVal val="visible"/>
                                      </p:to>
                                    </p:set>
                                    <p:anim calcmode="lin" valueType="num">
                                      <p:cBhvr>
                                        <p:cTn id="12" dur="500" fill="hold"/>
                                        <p:tgtEl>
                                          <p:spTgt spid="37896"/>
                                        </p:tgtEl>
                                        <p:attrNameLst>
                                          <p:attrName>ppt_w</p:attrName>
                                        </p:attrNameLst>
                                      </p:cBhvr>
                                      <p:tavLst>
                                        <p:tav tm="0">
                                          <p:val>
                                            <p:strVal val="2/3*#ppt_w"/>
                                          </p:val>
                                        </p:tav>
                                        <p:tav tm="100000">
                                          <p:val>
                                            <p:strVal val="#ppt_w"/>
                                          </p:val>
                                        </p:tav>
                                      </p:tavLst>
                                    </p:anim>
                                    <p:anim calcmode="lin" valueType="num">
                                      <p:cBhvr>
                                        <p:cTn id="13" dur="500" fill="hold"/>
                                        <p:tgtEl>
                                          <p:spTgt spid="37896"/>
                                        </p:tgtEl>
                                        <p:attrNameLst>
                                          <p:attrName>ppt_h</p:attrName>
                                        </p:attrNameLst>
                                      </p:cBhvr>
                                      <p:tavLst>
                                        <p:tav tm="0">
                                          <p:val>
                                            <p:strVal val="2/3*#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7901"/>
                                        </p:tgtEl>
                                        <p:attrNameLst>
                                          <p:attrName>style.visibility</p:attrName>
                                        </p:attrNameLst>
                                      </p:cBhvr>
                                      <p:to>
                                        <p:strVal val="visible"/>
                                      </p:to>
                                    </p:set>
                                    <p:animEffect transition="in" filter="wipe(left)">
                                      <p:cBhvr>
                                        <p:cTn id="18" dur="500"/>
                                        <p:tgtEl>
                                          <p:spTgt spid="3790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37898"/>
                                        </p:tgtEl>
                                        <p:attrNameLst>
                                          <p:attrName>style.visibility</p:attrName>
                                        </p:attrNameLst>
                                      </p:cBhvr>
                                      <p:to>
                                        <p:strVal val="visible"/>
                                      </p:to>
                                    </p:set>
                                    <p:anim calcmode="lin" valueType="num">
                                      <p:cBhvr additive="base">
                                        <p:cTn id="23" dur="500" fill="hold"/>
                                        <p:tgtEl>
                                          <p:spTgt spid="37898"/>
                                        </p:tgtEl>
                                        <p:attrNameLst>
                                          <p:attrName>ppt_x</p:attrName>
                                        </p:attrNameLst>
                                      </p:cBhvr>
                                      <p:tavLst>
                                        <p:tav tm="0">
                                          <p:val>
                                            <p:strVal val="0-#ppt_w/2"/>
                                          </p:val>
                                        </p:tav>
                                        <p:tav tm="100000">
                                          <p:val>
                                            <p:strVal val="#ppt_x"/>
                                          </p:val>
                                        </p:tav>
                                      </p:tavLst>
                                    </p:anim>
                                    <p:anim calcmode="lin" valueType="num">
                                      <p:cBhvr additive="base">
                                        <p:cTn id="24" dur="500" fill="hold"/>
                                        <p:tgtEl>
                                          <p:spTgt spid="37898"/>
                                        </p:tgtEl>
                                        <p:attrNameLst>
                                          <p:attrName>ppt_y</p:attrName>
                                        </p:attrNameLst>
                                      </p:cBhvr>
                                      <p:tavLst>
                                        <p:tav tm="0">
                                          <p:val>
                                            <p:strVal val="#ppt_y"/>
                                          </p:val>
                                        </p:tav>
                                        <p:tav tm="100000">
                                          <p:val>
                                            <p:strVal val="#ppt_y"/>
                                          </p:val>
                                        </p:tav>
                                      </p:tavLst>
                                    </p:anim>
                                  </p:childTnLst>
                                </p:cTn>
                              </p:par>
                            </p:childTnLst>
                          </p:cTn>
                        </p:par>
                        <p:par>
                          <p:cTn id="25" fill="hold">
                            <p:stCondLst>
                              <p:cond delay="500"/>
                            </p:stCondLst>
                            <p:childTnLst>
                              <p:par>
                                <p:cTn id="26" presetID="23" presetClass="entr" presetSubtype="272" fill="hold" grpId="0" nodeType="afterEffect">
                                  <p:stCondLst>
                                    <p:cond delay="0"/>
                                  </p:stCondLst>
                                  <p:childTnLst>
                                    <p:set>
                                      <p:cBhvr>
                                        <p:cTn id="27" dur="1" fill="hold">
                                          <p:stCondLst>
                                            <p:cond delay="0"/>
                                          </p:stCondLst>
                                        </p:cTn>
                                        <p:tgtEl>
                                          <p:spTgt spid="37897"/>
                                        </p:tgtEl>
                                        <p:attrNameLst>
                                          <p:attrName>style.visibility</p:attrName>
                                        </p:attrNameLst>
                                      </p:cBhvr>
                                      <p:to>
                                        <p:strVal val="visible"/>
                                      </p:to>
                                    </p:set>
                                    <p:anim calcmode="lin" valueType="num">
                                      <p:cBhvr>
                                        <p:cTn id="28" dur="500" fill="hold"/>
                                        <p:tgtEl>
                                          <p:spTgt spid="37897"/>
                                        </p:tgtEl>
                                        <p:attrNameLst>
                                          <p:attrName>ppt_w</p:attrName>
                                        </p:attrNameLst>
                                      </p:cBhvr>
                                      <p:tavLst>
                                        <p:tav tm="0">
                                          <p:val>
                                            <p:strVal val="2/3*#ppt_w"/>
                                          </p:val>
                                        </p:tav>
                                        <p:tav tm="100000">
                                          <p:val>
                                            <p:strVal val="#ppt_w"/>
                                          </p:val>
                                        </p:tav>
                                      </p:tavLst>
                                    </p:anim>
                                    <p:anim calcmode="lin" valueType="num">
                                      <p:cBhvr>
                                        <p:cTn id="29" dur="500" fill="hold"/>
                                        <p:tgtEl>
                                          <p:spTgt spid="37897"/>
                                        </p:tgtEl>
                                        <p:attrNameLst>
                                          <p:attrName>ppt_h</p:attrName>
                                        </p:attrNameLst>
                                      </p:cBhvr>
                                      <p:tavLst>
                                        <p:tav tm="0">
                                          <p:val>
                                            <p:strVal val="2/3*#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7902"/>
                                        </p:tgtEl>
                                        <p:attrNameLst>
                                          <p:attrName>style.visibility</p:attrName>
                                        </p:attrNameLst>
                                      </p:cBhvr>
                                      <p:to>
                                        <p:strVal val="visible"/>
                                      </p:to>
                                    </p:set>
                                    <p:animEffect transition="in" filter="wipe(left)">
                                      <p:cBhvr>
                                        <p:cTn id="34" dur="500"/>
                                        <p:tgtEl>
                                          <p:spTgt spid="3790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37900"/>
                                        </p:tgtEl>
                                        <p:attrNameLst>
                                          <p:attrName>style.visibility</p:attrName>
                                        </p:attrNameLst>
                                      </p:cBhvr>
                                      <p:to>
                                        <p:strVal val="visible"/>
                                      </p:to>
                                    </p:set>
                                    <p:anim calcmode="lin" valueType="num">
                                      <p:cBhvr additive="base">
                                        <p:cTn id="39" dur="500" fill="hold"/>
                                        <p:tgtEl>
                                          <p:spTgt spid="37900"/>
                                        </p:tgtEl>
                                        <p:attrNameLst>
                                          <p:attrName>ppt_x</p:attrName>
                                        </p:attrNameLst>
                                      </p:cBhvr>
                                      <p:tavLst>
                                        <p:tav tm="0">
                                          <p:val>
                                            <p:strVal val="0-#ppt_w/2"/>
                                          </p:val>
                                        </p:tav>
                                        <p:tav tm="100000">
                                          <p:val>
                                            <p:strVal val="#ppt_x"/>
                                          </p:val>
                                        </p:tav>
                                      </p:tavLst>
                                    </p:anim>
                                    <p:anim calcmode="lin" valueType="num">
                                      <p:cBhvr additive="base">
                                        <p:cTn id="40" dur="500" fill="hold"/>
                                        <p:tgtEl>
                                          <p:spTgt spid="37900"/>
                                        </p:tgtEl>
                                        <p:attrNameLst>
                                          <p:attrName>ppt_y</p:attrName>
                                        </p:attrNameLst>
                                      </p:cBhvr>
                                      <p:tavLst>
                                        <p:tav tm="0">
                                          <p:val>
                                            <p:strVal val="#ppt_y"/>
                                          </p:val>
                                        </p:tav>
                                        <p:tav tm="100000">
                                          <p:val>
                                            <p:strVal val="#ppt_y"/>
                                          </p:val>
                                        </p:tav>
                                      </p:tavLst>
                                    </p:anim>
                                  </p:childTnLst>
                                </p:cTn>
                              </p:par>
                            </p:childTnLst>
                          </p:cTn>
                        </p:par>
                        <p:par>
                          <p:cTn id="41" fill="hold">
                            <p:stCondLst>
                              <p:cond delay="500"/>
                            </p:stCondLst>
                            <p:childTnLst>
                              <p:par>
                                <p:cTn id="42" presetID="23" presetClass="entr" presetSubtype="272" fill="hold" grpId="0" nodeType="afterEffect">
                                  <p:stCondLst>
                                    <p:cond delay="0"/>
                                  </p:stCondLst>
                                  <p:childTnLst>
                                    <p:set>
                                      <p:cBhvr>
                                        <p:cTn id="43" dur="1" fill="hold">
                                          <p:stCondLst>
                                            <p:cond delay="0"/>
                                          </p:stCondLst>
                                        </p:cTn>
                                        <p:tgtEl>
                                          <p:spTgt spid="37899"/>
                                        </p:tgtEl>
                                        <p:attrNameLst>
                                          <p:attrName>style.visibility</p:attrName>
                                        </p:attrNameLst>
                                      </p:cBhvr>
                                      <p:to>
                                        <p:strVal val="visible"/>
                                      </p:to>
                                    </p:set>
                                    <p:anim calcmode="lin" valueType="num">
                                      <p:cBhvr>
                                        <p:cTn id="44" dur="500" fill="hold"/>
                                        <p:tgtEl>
                                          <p:spTgt spid="37899"/>
                                        </p:tgtEl>
                                        <p:attrNameLst>
                                          <p:attrName>ppt_w</p:attrName>
                                        </p:attrNameLst>
                                      </p:cBhvr>
                                      <p:tavLst>
                                        <p:tav tm="0">
                                          <p:val>
                                            <p:strVal val="2/3*#ppt_w"/>
                                          </p:val>
                                        </p:tav>
                                        <p:tav tm="100000">
                                          <p:val>
                                            <p:strVal val="#ppt_w"/>
                                          </p:val>
                                        </p:tav>
                                      </p:tavLst>
                                    </p:anim>
                                    <p:anim calcmode="lin" valueType="num">
                                      <p:cBhvr>
                                        <p:cTn id="45" dur="500" fill="hold"/>
                                        <p:tgtEl>
                                          <p:spTgt spid="37899"/>
                                        </p:tgtEl>
                                        <p:attrNameLst>
                                          <p:attrName>ppt_h</p:attrName>
                                        </p:attrNameLst>
                                      </p:cBhvr>
                                      <p:tavLst>
                                        <p:tav tm="0">
                                          <p:val>
                                            <p:strVal val="2/3*#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7903"/>
                                        </p:tgtEl>
                                        <p:attrNameLst>
                                          <p:attrName>style.visibility</p:attrName>
                                        </p:attrNameLst>
                                      </p:cBhvr>
                                      <p:to>
                                        <p:strVal val="visible"/>
                                      </p:to>
                                    </p:set>
                                    <p:animEffect transition="in" filter="wipe(left)">
                                      <p:cBhvr>
                                        <p:cTn id="50" dur="500"/>
                                        <p:tgtEl>
                                          <p:spTgt spid="37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6" grpId="0"/>
      <p:bldP spid="37897" grpId="0"/>
      <p:bldP spid="37899" grpId="0"/>
      <p:bldP spid="37901" grpId="0"/>
      <p:bldP spid="37902" grpId="0"/>
      <p:bldP spid="3790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p:nvPr/>
        </p:nvSpPr>
        <p:spPr>
          <a:xfrm>
            <a:off x="762000" y="509588"/>
            <a:ext cx="6645275" cy="579437"/>
          </a:xfrm>
          <a:prstGeom prst="rect">
            <a:avLst/>
          </a:prstGeom>
          <a:noFill/>
          <a:ln w="9525">
            <a:noFill/>
          </a:ln>
        </p:spPr>
        <p:txBody>
          <a:bodyPr anchor="t">
            <a:spAutoFit/>
          </a:bodyPr>
          <a:p>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六</a:t>
            </a:r>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加快对教师和家长的学习培训</a:t>
            </a:r>
            <a:endParaRPr lang="zh-CN" altLang="en-US" sz="3200" b="1" dirty="0">
              <a:solidFill>
                <a:srgbClr val="FFFFFF"/>
              </a:solidFill>
              <a:latin typeface="Times New Roman" panose="02020603050405020304" pitchFamily="18" charset="0"/>
              <a:ea typeface="宋体" panose="02010600030101010101" pitchFamily="2" charset="-122"/>
            </a:endParaRPr>
          </a:p>
        </p:txBody>
      </p:sp>
      <p:sp>
        <p:nvSpPr>
          <p:cNvPr id="30723" name="Rectangle 3"/>
          <p:cNvSpPr/>
          <p:nvPr/>
        </p:nvSpPr>
        <p:spPr>
          <a:xfrm>
            <a:off x="1143000" y="1066800"/>
            <a:ext cx="6934200" cy="1292225"/>
          </a:xfrm>
          <a:prstGeom prst="rect">
            <a:avLst/>
          </a:prstGeom>
          <a:noFill/>
          <a:ln w="9525">
            <a:noFill/>
          </a:ln>
        </p:spPr>
        <p:txBody>
          <a:bodyPr anchor="t">
            <a:spAutoFit/>
          </a:bodyPr>
          <a:p>
            <a:r>
              <a:rPr lang="en-US" altLang="zh-CN" sz="2600" b="1" i="1" dirty="0">
                <a:solidFill>
                  <a:schemeClr val="bg2"/>
                </a:solidFill>
                <a:latin typeface="Times New Roman" panose="02020603050405020304" pitchFamily="18" charset="0"/>
                <a:ea typeface="宋体" panose="02010600030101010101" pitchFamily="2" charset="-122"/>
              </a:rPr>
              <a:t>     </a:t>
            </a:r>
            <a:r>
              <a:rPr lang="zh-CN" altLang="en-US" sz="2600" b="1" dirty="0">
                <a:solidFill>
                  <a:srgbClr val="FFFF00"/>
                </a:solidFill>
                <a:latin typeface="楷体" panose="02010609060101010101" pitchFamily="49" charset="-122"/>
                <a:ea typeface="楷体" panose="02010609060101010101" pitchFamily="49" charset="-122"/>
              </a:rPr>
              <a:t>学生的成长受学校、家庭和社会的直接影响，要想搞好对学生学习的管理，首先要提高教师和家长的水平。</a:t>
            </a:r>
            <a:endParaRPr lang="zh-CN" altLang="en-US" sz="2600" b="1" dirty="0">
              <a:solidFill>
                <a:srgbClr val="FFFF00"/>
              </a:solidFill>
              <a:latin typeface="楷体" panose="02010609060101010101" pitchFamily="49" charset="-122"/>
              <a:ea typeface="楷体" panose="02010609060101010101" pitchFamily="49" charset="-122"/>
            </a:endParaRPr>
          </a:p>
        </p:txBody>
      </p:sp>
      <p:sp>
        <p:nvSpPr>
          <p:cNvPr id="30724" name="Rectangle 4"/>
          <p:cNvSpPr/>
          <p:nvPr/>
        </p:nvSpPr>
        <p:spPr>
          <a:xfrm>
            <a:off x="1371600" y="2268538"/>
            <a:ext cx="2482850" cy="519112"/>
          </a:xfrm>
          <a:prstGeom prst="rect">
            <a:avLst/>
          </a:prstGeom>
          <a:noFill/>
          <a:ln w="9525">
            <a:noFill/>
          </a:ln>
        </p:spPr>
        <p:txBody>
          <a:bodyPr wrap="none"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、教师的培训</a:t>
            </a:r>
            <a:endParaRPr lang="zh-CN" altLang="en-US" sz="2800" b="1" dirty="0">
              <a:latin typeface="Times New Roman" panose="02020603050405020304" pitchFamily="18" charset="0"/>
              <a:ea typeface="宋体" panose="02010600030101010101" pitchFamily="2" charset="-122"/>
            </a:endParaRPr>
          </a:p>
        </p:txBody>
      </p:sp>
      <p:sp>
        <p:nvSpPr>
          <p:cNvPr id="30726" name="Rectangle 6"/>
          <p:cNvSpPr/>
          <p:nvPr/>
        </p:nvSpPr>
        <p:spPr>
          <a:xfrm>
            <a:off x="1341438" y="2743200"/>
            <a:ext cx="6705600" cy="854075"/>
          </a:xfrm>
          <a:prstGeom prst="rect">
            <a:avLst/>
          </a:prstGeom>
          <a:noFill/>
          <a:ln w="9525">
            <a:noFill/>
          </a:ln>
        </p:spPr>
        <p:txBody>
          <a:bodyPr anchor="t">
            <a:spAutoFit/>
          </a:bodyPr>
          <a:p>
            <a:r>
              <a:rPr lang="en-US" altLang="zh-CN" sz="2500" b="1" i="1" dirty="0">
                <a:solidFill>
                  <a:schemeClr val="bg2"/>
                </a:solidFill>
                <a:latin typeface="Times New Roman" panose="02020603050405020304" pitchFamily="18" charset="0"/>
                <a:ea typeface="宋体" panose="02010600030101010101" pitchFamily="2" charset="-122"/>
              </a:rPr>
              <a:t>        </a:t>
            </a:r>
            <a:r>
              <a:rPr lang="zh-CN" altLang="en-US" sz="2500" b="1" dirty="0">
                <a:solidFill>
                  <a:srgbClr val="FFFFFF"/>
                </a:solidFill>
                <a:latin typeface="楷体" panose="02010609060101010101" pitchFamily="49" charset="-122"/>
                <a:ea typeface="楷体" panose="02010609060101010101" pitchFamily="49" charset="-122"/>
              </a:rPr>
              <a:t>要认识到提高学生学习积极性和科学性的必要性、途径和方法；</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30727" name="Rectangle 7"/>
          <p:cNvSpPr/>
          <p:nvPr/>
        </p:nvSpPr>
        <p:spPr>
          <a:xfrm>
            <a:off x="1341438" y="3529013"/>
            <a:ext cx="6735762" cy="854075"/>
          </a:xfrm>
          <a:prstGeom prst="rect">
            <a:avLst/>
          </a:prstGeom>
          <a:noFill/>
          <a:ln w="9525">
            <a:noFill/>
          </a:ln>
        </p:spPr>
        <p:txBody>
          <a:bodyPr anchor="t">
            <a:spAutoFit/>
          </a:bodyPr>
          <a:p>
            <a:r>
              <a:rPr lang="en-US" altLang="zh-CN" sz="2500" b="1" i="1" dirty="0">
                <a:solidFill>
                  <a:schemeClr val="bg2"/>
                </a:solidFill>
                <a:latin typeface="Times New Roman" panose="02020603050405020304" pitchFamily="18" charset="0"/>
                <a:ea typeface="宋体" panose="02010600030101010101" pitchFamily="2" charset="-122"/>
              </a:rPr>
              <a:t>        </a:t>
            </a:r>
            <a:r>
              <a:rPr lang="zh-CN" altLang="en-US" sz="2500" b="1" dirty="0">
                <a:solidFill>
                  <a:srgbClr val="FFFFFF"/>
                </a:solidFill>
                <a:latin typeface="楷体" panose="02010609060101010101" pitchFamily="49" charset="-122"/>
                <a:ea typeface="楷体" panose="02010609060101010101" pitchFamily="49" charset="-122"/>
              </a:rPr>
              <a:t>认真学习有关调动学生学习积极性的基本理论和经验；</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30728" name="Rectangle 8"/>
          <p:cNvSpPr/>
          <p:nvPr/>
        </p:nvSpPr>
        <p:spPr>
          <a:xfrm>
            <a:off x="1341438" y="4367213"/>
            <a:ext cx="6583362" cy="854075"/>
          </a:xfrm>
          <a:prstGeom prst="rect">
            <a:avLst/>
          </a:prstGeom>
          <a:noFill/>
          <a:ln w="9525">
            <a:noFill/>
          </a:ln>
        </p:spPr>
        <p:txBody>
          <a:bodyPr anchor="t">
            <a:spAutoFit/>
          </a:bodyPr>
          <a:p>
            <a:r>
              <a:rPr lang="en-US" altLang="zh-CN" sz="2500" b="1" i="1" dirty="0">
                <a:solidFill>
                  <a:schemeClr val="bg2"/>
                </a:solidFill>
                <a:latin typeface="Times New Roman" panose="02020603050405020304" pitchFamily="18" charset="0"/>
                <a:ea typeface="宋体" panose="02010600030101010101" pitchFamily="2" charset="-122"/>
              </a:rPr>
              <a:t>        </a:t>
            </a:r>
            <a:r>
              <a:rPr lang="zh-CN" altLang="en-US" sz="2500" b="1" dirty="0">
                <a:solidFill>
                  <a:srgbClr val="FFFFFF"/>
                </a:solidFill>
                <a:latin typeface="楷体" panose="02010609060101010101" pitchFamily="49" charset="-122"/>
                <a:ea typeface="楷体" panose="02010609060101010101" pitchFamily="49" charset="-122"/>
              </a:rPr>
              <a:t>认真学习有关学习的规律、原则和方法的基本理论；</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30729" name="Rectangle 9"/>
          <p:cNvSpPr/>
          <p:nvPr/>
        </p:nvSpPr>
        <p:spPr>
          <a:xfrm>
            <a:off x="1981200" y="5181600"/>
            <a:ext cx="5616575" cy="473075"/>
          </a:xfrm>
          <a:prstGeom prst="rect">
            <a:avLst/>
          </a:prstGeom>
          <a:noFill/>
          <a:ln w="9525">
            <a:noFill/>
          </a:ln>
        </p:spPr>
        <p:txBody>
          <a:bodyPr wrap="none" anchor="t">
            <a:spAutoFit/>
          </a:bodyPr>
          <a:p>
            <a:r>
              <a:rPr lang="zh-CN" altLang="en-US" sz="2500" b="1" dirty="0">
                <a:solidFill>
                  <a:srgbClr val="FFFFFF"/>
                </a:solidFill>
                <a:latin typeface="楷体" panose="02010609060101010101" pitchFamily="49" charset="-122"/>
                <a:ea typeface="楷体" panose="02010609060101010101" pitchFamily="49" charset="-122"/>
              </a:rPr>
              <a:t>认真总结教师的成功经验并加以推广。</a:t>
            </a:r>
            <a:endParaRPr lang="zh-CN" altLang="en-US" sz="2500" b="1" dirty="0">
              <a:solidFill>
                <a:srgbClr val="FFFFFF"/>
              </a:solidFill>
              <a:latin typeface="楷体" panose="02010609060101010101" pitchFamily="49" charset="-122"/>
              <a:ea typeface="楷体" panose="02010609060101010101" pitchFamily="49" charset="-122"/>
            </a:endParaRPr>
          </a:p>
        </p:txBody>
      </p:sp>
      <p:sp>
        <p:nvSpPr>
          <p:cNvPr id="30730" name="AutoShape 10"/>
          <p:cNvSpPr/>
          <p:nvPr/>
        </p:nvSpPr>
        <p:spPr>
          <a:xfrm>
            <a:off x="1558925" y="2649538"/>
            <a:ext cx="533400" cy="609600"/>
          </a:xfrm>
          <a:prstGeom prst="star4">
            <a:avLst>
              <a:gd name="adj" fmla="val 15625"/>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0731" name="AutoShape 11"/>
          <p:cNvSpPr/>
          <p:nvPr/>
        </p:nvSpPr>
        <p:spPr>
          <a:xfrm>
            <a:off x="1558925" y="3487738"/>
            <a:ext cx="533400" cy="609600"/>
          </a:xfrm>
          <a:prstGeom prst="star4">
            <a:avLst>
              <a:gd name="adj" fmla="val 15625"/>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0732" name="AutoShape 12"/>
          <p:cNvSpPr/>
          <p:nvPr/>
        </p:nvSpPr>
        <p:spPr>
          <a:xfrm>
            <a:off x="1558925" y="4295775"/>
            <a:ext cx="533400" cy="609600"/>
          </a:xfrm>
          <a:prstGeom prst="star4">
            <a:avLst>
              <a:gd name="adj" fmla="val 15625"/>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0733" name="AutoShape 13"/>
          <p:cNvSpPr/>
          <p:nvPr/>
        </p:nvSpPr>
        <p:spPr>
          <a:xfrm>
            <a:off x="1558925" y="5133975"/>
            <a:ext cx="533400" cy="609600"/>
          </a:xfrm>
          <a:prstGeom prst="star4">
            <a:avLst>
              <a:gd name="adj" fmla="val 15625"/>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box(out)">
                                      <p:cBhvr>
                                        <p:cTn id="7" dur="5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checkerboard(down)">
                                      <p:cBhvr>
                                        <p:cTn id="12" dur="500"/>
                                        <p:tgtEl>
                                          <p:spTgt spid="3072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0724"/>
                                        </p:tgtEl>
                                        <p:attrNameLst>
                                          <p:attrName>style.visibility</p:attrName>
                                        </p:attrNameLst>
                                      </p:cBhvr>
                                      <p:to>
                                        <p:strVal val="visible"/>
                                      </p:to>
                                    </p:set>
                                    <p:animEffect transition="in" filter="blinds(vertical)">
                                      <p:cBhvr>
                                        <p:cTn id="17" dur="500"/>
                                        <p:tgtEl>
                                          <p:spTgt spid="3072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0730"/>
                                        </p:tgtEl>
                                        <p:attrNameLst>
                                          <p:attrName>style.visibility</p:attrName>
                                        </p:attrNameLst>
                                      </p:cBhvr>
                                      <p:to>
                                        <p:strVal val="visible"/>
                                      </p:to>
                                    </p:set>
                                    <p:anim calcmode="lin" valueType="num">
                                      <p:cBhvr additive="base">
                                        <p:cTn id="22" dur="500" fill="hold"/>
                                        <p:tgtEl>
                                          <p:spTgt spid="30730"/>
                                        </p:tgtEl>
                                        <p:attrNameLst>
                                          <p:attrName>ppt_x</p:attrName>
                                        </p:attrNameLst>
                                      </p:cBhvr>
                                      <p:tavLst>
                                        <p:tav tm="0">
                                          <p:val>
                                            <p:strVal val="0-#ppt_w/2"/>
                                          </p:val>
                                        </p:tav>
                                        <p:tav tm="100000">
                                          <p:val>
                                            <p:strVal val="#ppt_x"/>
                                          </p:val>
                                        </p:tav>
                                      </p:tavLst>
                                    </p:anim>
                                    <p:anim calcmode="lin" valueType="num">
                                      <p:cBhvr additive="base">
                                        <p:cTn id="23" dur="500" fill="hold"/>
                                        <p:tgtEl>
                                          <p:spTgt spid="30730"/>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30726"/>
                                        </p:tgtEl>
                                        <p:attrNameLst>
                                          <p:attrName>style.visibility</p:attrName>
                                        </p:attrNameLst>
                                      </p:cBhvr>
                                      <p:to>
                                        <p:strVal val="visible"/>
                                      </p:to>
                                    </p:set>
                                    <p:animEffect transition="in" filter="wipe(left)">
                                      <p:cBhvr>
                                        <p:cTn id="27" dur="500"/>
                                        <p:tgtEl>
                                          <p:spTgt spid="30726"/>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0731"/>
                                        </p:tgtEl>
                                        <p:attrNameLst>
                                          <p:attrName>style.visibility</p:attrName>
                                        </p:attrNameLst>
                                      </p:cBhvr>
                                      <p:to>
                                        <p:strVal val="visible"/>
                                      </p:to>
                                    </p:set>
                                    <p:anim calcmode="lin" valueType="num">
                                      <p:cBhvr additive="base">
                                        <p:cTn id="32" dur="500" fill="hold"/>
                                        <p:tgtEl>
                                          <p:spTgt spid="30731"/>
                                        </p:tgtEl>
                                        <p:attrNameLst>
                                          <p:attrName>ppt_x</p:attrName>
                                        </p:attrNameLst>
                                      </p:cBhvr>
                                      <p:tavLst>
                                        <p:tav tm="0">
                                          <p:val>
                                            <p:strVal val="0-#ppt_w/2"/>
                                          </p:val>
                                        </p:tav>
                                        <p:tav tm="100000">
                                          <p:val>
                                            <p:strVal val="#ppt_x"/>
                                          </p:val>
                                        </p:tav>
                                      </p:tavLst>
                                    </p:anim>
                                    <p:anim calcmode="lin" valueType="num">
                                      <p:cBhvr additive="base">
                                        <p:cTn id="33" dur="500" fill="hold"/>
                                        <p:tgtEl>
                                          <p:spTgt spid="30731"/>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5" presetClass="entr" presetSubtype="5" fill="hold" grpId="0" nodeType="afterEffect">
                                  <p:stCondLst>
                                    <p:cond delay="0"/>
                                  </p:stCondLst>
                                  <p:childTnLst>
                                    <p:set>
                                      <p:cBhvr>
                                        <p:cTn id="36" dur="1" fill="hold">
                                          <p:stCondLst>
                                            <p:cond delay="0"/>
                                          </p:stCondLst>
                                        </p:cTn>
                                        <p:tgtEl>
                                          <p:spTgt spid="30727"/>
                                        </p:tgtEl>
                                        <p:attrNameLst>
                                          <p:attrName>style.visibility</p:attrName>
                                        </p:attrNameLst>
                                      </p:cBhvr>
                                      <p:to>
                                        <p:strVal val="visible"/>
                                      </p:to>
                                    </p:set>
                                    <p:animEffect transition="in" filter="checkerboard(down)">
                                      <p:cBhvr>
                                        <p:cTn id="37" dur="500"/>
                                        <p:tgtEl>
                                          <p:spTgt spid="30727"/>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0732"/>
                                        </p:tgtEl>
                                        <p:attrNameLst>
                                          <p:attrName>style.visibility</p:attrName>
                                        </p:attrNameLst>
                                      </p:cBhvr>
                                      <p:to>
                                        <p:strVal val="visible"/>
                                      </p:to>
                                    </p:set>
                                    <p:anim calcmode="lin" valueType="num">
                                      <p:cBhvr additive="base">
                                        <p:cTn id="42" dur="500" fill="hold"/>
                                        <p:tgtEl>
                                          <p:spTgt spid="30732"/>
                                        </p:tgtEl>
                                        <p:attrNameLst>
                                          <p:attrName>ppt_x</p:attrName>
                                        </p:attrNameLst>
                                      </p:cBhvr>
                                      <p:tavLst>
                                        <p:tav tm="0">
                                          <p:val>
                                            <p:strVal val="0-#ppt_w/2"/>
                                          </p:val>
                                        </p:tav>
                                        <p:tav tm="100000">
                                          <p:val>
                                            <p:strVal val="#ppt_x"/>
                                          </p:val>
                                        </p:tav>
                                      </p:tavLst>
                                    </p:anim>
                                    <p:anim calcmode="lin" valueType="num">
                                      <p:cBhvr additive="base">
                                        <p:cTn id="43" dur="500" fill="hold"/>
                                        <p:tgtEl>
                                          <p:spTgt spid="30732"/>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4" presetClass="entr" presetSubtype="32" fill="hold" grpId="0" nodeType="afterEffect">
                                  <p:stCondLst>
                                    <p:cond delay="0"/>
                                  </p:stCondLst>
                                  <p:childTnLst>
                                    <p:set>
                                      <p:cBhvr>
                                        <p:cTn id="46" dur="1" fill="hold">
                                          <p:stCondLst>
                                            <p:cond delay="0"/>
                                          </p:stCondLst>
                                        </p:cTn>
                                        <p:tgtEl>
                                          <p:spTgt spid="30728"/>
                                        </p:tgtEl>
                                        <p:attrNameLst>
                                          <p:attrName>style.visibility</p:attrName>
                                        </p:attrNameLst>
                                      </p:cBhvr>
                                      <p:to>
                                        <p:strVal val="visible"/>
                                      </p:to>
                                    </p:set>
                                    <p:animEffect transition="in" filter="box(out)">
                                      <p:cBhvr>
                                        <p:cTn id="47" dur="500"/>
                                        <p:tgtEl>
                                          <p:spTgt spid="30728"/>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0733"/>
                                        </p:tgtEl>
                                        <p:attrNameLst>
                                          <p:attrName>style.visibility</p:attrName>
                                        </p:attrNameLst>
                                      </p:cBhvr>
                                      <p:to>
                                        <p:strVal val="visible"/>
                                      </p:to>
                                    </p:set>
                                    <p:anim calcmode="lin" valueType="num">
                                      <p:cBhvr additive="base">
                                        <p:cTn id="52" dur="500" fill="hold"/>
                                        <p:tgtEl>
                                          <p:spTgt spid="30733"/>
                                        </p:tgtEl>
                                        <p:attrNameLst>
                                          <p:attrName>ppt_x</p:attrName>
                                        </p:attrNameLst>
                                      </p:cBhvr>
                                      <p:tavLst>
                                        <p:tav tm="0">
                                          <p:val>
                                            <p:strVal val="0-#ppt_w/2"/>
                                          </p:val>
                                        </p:tav>
                                        <p:tav tm="100000">
                                          <p:val>
                                            <p:strVal val="#ppt_x"/>
                                          </p:val>
                                        </p:tav>
                                      </p:tavLst>
                                    </p:anim>
                                    <p:anim calcmode="lin" valueType="num">
                                      <p:cBhvr additive="base">
                                        <p:cTn id="53" dur="500" fill="hold"/>
                                        <p:tgtEl>
                                          <p:spTgt spid="30733"/>
                                        </p:tgtEl>
                                        <p:attrNameLst>
                                          <p:attrName>ppt_y</p:attrName>
                                        </p:attrNameLst>
                                      </p:cBhvr>
                                      <p:tavLst>
                                        <p:tav tm="0">
                                          <p:val>
                                            <p:strVal val="#ppt_y"/>
                                          </p:val>
                                        </p:tav>
                                        <p:tav tm="100000">
                                          <p:val>
                                            <p:strVal val="#ppt_y"/>
                                          </p:val>
                                        </p:tav>
                                      </p:tavLst>
                                    </p:anim>
                                  </p:childTnLst>
                                </p:cTn>
                              </p:par>
                            </p:childTnLst>
                          </p:cTn>
                        </p:par>
                        <p:par>
                          <p:cTn id="54" fill="hold">
                            <p:stCondLst>
                              <p:cond delay="500"/>
                            </p:stCondLst>
                            <p:childTnLst>
                              <p:par>
                                <p:cTn id="55" presetID="14" presetClass="entr" presetSubtype="10" fill="hold" grpId="0" nodeType="afterEffect">
                                  <p:stCondLst>
                                    <p:cond delay="0"/>
                                  </p:stCondLst>
                                  <p:childTnLst>
                                    <p:set>
                                      <p:cBhvr>
                                        <p:cTn id="56" dur="1" fill="hold">
                                          <p:stCondLst>
                                            <p:cond delay="0"/>
                                          </p:stCondLst>
                                        </p:cTn>
                                        <p:tgtEl>
                                          <p:spTgt spid="30729"/>
                                        </p:tgtEl>
                                        <p:attrNameLst>
                                          <p:attrName>style.visibility</p:attrName>
                                        </p:attrNameLst>
                                      </p:cBhvr>
                                      <p:to>
                                        <p:strVal val="visible"/>
                                      </p:to>
                                    </p:set>
                                    <p:animEffect transition="in" filter="randombar(horizontal)">
                                      <p:cBhvr>
                                        <p:cTn id="57" dur="500"/>
                                        <p:tgtEl>
                                          <p:spTgt spid="307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p:bldP spid="30724" grpId="0"/>
      <p:bldP spid="30726" grpId="0"/>
      <p:bldP spid="30727" grpId="0"/>
      <p:bldP spid="30728" grpId="0"/>
      <p:bldP spid="30729" grpId="0"/>
      <p:bldP spid="30730" grpId="0" animBg="1"/>
      <p:bldP spid="30731" grpId="0" animBg="1"/>
      <p:bldP spid="30732" grpId="0" animBg="1"/>
      <p:bldP spid="3073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7" name="Rectangle 3"/>
          <p:cNvSpPr/>
          <p:nvPr/>
        </p:nvSpPr>
        <p:spPr>
          <a:xfrm>
            <a:off x="1811338" y="1455738"/>
            <a:ext cx="2498725" cy="519112"/>
          </a:xfrm>
          <a:prstGeom prst="rect">
            <a:avLst/>
          </a:prstGeom>
          <a:noFill/>
          <a:ln w="9525">
            <a:noFill/>
          </a:ln>
        </p:spPr>
        <p:txBody>
          <a:bodyPr wrap="none" anchor="t">
            <a:spAutoFit/>
          </a:bodyPr>
          <a:p>
            <a:r>
              <a:rPr lang="en-US" altLang="zh-CN" sz="2800" b="1" dirty="0">
                <a:latin typeface="Times New Roman" panose="02020603050405020304" pitchFamily="18" charset="0"/>
                <a:ea typeface="宋体" panose="02010600030101010101" pitchFamily="2" charset="-122"/>
              </a:rPr>
              <a:t>2</a:t>
            </a:r>
            <a:r>
              <a:rPr lang="zh-CN" altLang="en-US" sz="2800" b="1" dirty="0">
                <a:latin typeface="Times New Roman" panose="02020603050405020304" pitchFamily="18" charset="0"/>
                <a:ea typeface="宋体" panose="02010600030101010101" pitchFamily="2" charset="-122"/>
              </a:rPr>
              <a:t>、家长的培训</a:t>
            </a:r>
            <a:endParaRPr lang="zh-CN" altLang="en-US" sz="2800" b="1" dirty="0">
              <a:latin typeface="Times New Roman" panose="02020603050405020304" pitchFamily="18" charset="0"/>
              <a:ea typeface="宋体" panose="02010600030101010101" pitchFamily="2" charset="-122"/>
            </a:endParaRPr>
          </a:p>
        </p:txBody>
      </p:sp>
      <p:sp>
        <p:nvSpPr>
          <p:cNvPr id="31748" name="Rectangle 4"/>
          <p:cNvSpPr>
            <a:spLocks noChangeArrowheads="1"/>
          </p:cNvSpPr>
          <p:nvPr/>
        </p:nvSpPr>
        <p:spPr bwMode="auto">
          <a:xfrm>
            <a:off x="1143000" y="1981200"/>
            <a:ext cx="6858000" cy="885825"/>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600" b="1"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zh-CN" altLang="en-US" sz="26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家长的态度和教育方式，对学生能否积极地学，科学地学，影响很大。</a:t>
            </a:r>
            <a:endParaRPr kumimoji="1" lang="zh-CN" altLang="en-US" sz="26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endParaRPr>
          </a:p>
        </p:txBody>
      </p:sp>
      <p:sp>
        <p:nvSpPr>
          <p:cNvPr id="31749" name="Rectangle 5"/>
          <p:cNvSpPr>
            <a:spLocks noChangeArrowheads="1"/>
          </p:cNvSpPr>
          <p:nvPr/>
        </p:nvSpPr>
        <p:spPr bwMode="auto">
          <a:xfrm>
            <a:off x="1720850" y="2870200"/>
            <a:ext cx="6261100" cy="488950"/>
          </a:xfrm>
          <a:prstGeom prst="rect">
            <a:avLst/>
          </a:prstGeom>
          <a:noFill/>
          <a:ln>
            <a:noFill/>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600" b="1" i="1" u="none" strike="noStrike" kern="1200" cap="none" spc="0" normalizeH="0" baseline="0" noProof="0" dirty="0">
                <a:ln>
                  <a:noFill/>
                </a:ln>
                <a:solidFill>
                  <a:schemeClr val="tx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 </a:t>
            </a:r>
            <a:r>
              <a:rPr kumimoji="1" lang="zh-CN" altLang="en-US" sz="26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rPr>
              <a:t>我们对家长的培训，主要做以下几件事：</a:t>
            </a:r>
            <a:endParaRPr kumimoji="1" lang="zh-CN" altLang="en-US" sz="2600" b="1" i="0" u="none" strike="noStrike" kern="1200" cap="none" spc="0" normalizeH="0" baseline="0" noProof="0" dirty="0">
              <a:ln>
                <a:noFill/>
              </a:ln>
              <a:solidFill>
                <a:schemeClr val="tx1"/>
              </a:solidFill>
              <a:effectLst>
                <a:outerShdw blurRad="38100" dist="38100" dir="2700000" algn="tl">
                  <a:srgbClr val="000000"/>
                </a:outerShdw>
              </a:effectLst>
              <a:uLnTx/>
              <a:uFillTx/>
              <a:latin typeface="楷体" panose="02010609060101010101" pitchFamily="49" charset="-122"/>
              <a:ea typeface="楷体" panose="02010609060101010101" pitchFamily="49" charset="-122"/>
              <a:cs typeface="+mn-cs"/>
            </a:endParaRPr>
          </a:p>
        </p:txBody>
      </p:sp>
      <p:sp>
        <p:nvSpPr>
          <p:cNvPr id="31750" name="Rectangle 6"/>
          <p:cNvSpPr/>
          <p:nvPr/>
        </p:nvSpPr>
        <p:spPr>
          <a:xfrm>
            <a:off x="2070100" y="3402013"/>
            <a:ext cx="5545138" cy="492125"/>
          </a:xfrm>
          <a:prstGeom prst="rect">
            <a:avLst/>
          </a:prstGeom>
          <a:noFill/>
          <a:ln w="9525">
            <a:noFill/>
          </a:ln>
        </p:spPr>
        <p:txBody>
          <a:bodyPr wrap="none" anchor="t">
            <a:spAutoFit/>
          </a:bodyPr>
          <a:p>
            <a:r>
              <a:rPr lang="zh-CN" altLang="en-US" sz="2600" b="1" dirty="0">
                <a:solidFill>
                  <a:srgbClr val="FFFFFF"/>
                </a:solidFill>
                <a:latin typeface="楷体" panose="02010609060101010101" pitchFamily="49" charset="-122"/>
                <a:ea typeface="楷体" panose="02010609060101010101" pitchFamily="49" charset="-122"/>
              </a:rPr>
              <a:t>调查研究，了解家庭教育中的问题；</a:t>
            </a:r>
            <a:endParaRPr lang="zh-CN" altLang="en-US" sz="2600" b="1" dirty="0">
              <a:solidFill>
                <a:srgbClr val="FFFFFF"/>
              </a:solidFill>
              <a:latin typeface="楷体" panose="02010609060101010101" pitchFamily="49" charset="-122"/>
              <a:ea typeface="楷体" panose="02010609060101010101" pitchFamily="49" charset="-122"/>
            </a:endParaRPr>
          </a:p>
        </p:txBody>
      </p:sp>
      <p:sp>
        <p:nvSpPr>
          <p:cNvPr id="31751" name="Rectangle 7"/>
          <p:cNvSpPr/>
          <p:nvPr/>
        </p:nvSpPr>
        <p:spPr>
          <a:xfrm>
            <a:off x="1447800" y="3914775"/>
            <a:ext cx="6477000" cy="885825"/>
          </a:xfrm>
          <a:prstGeom prst="rect">
            <a:avLst/>
          </a:prstGeom>
          <a:noFill/>
          <a:ln w="9525">
            <a:noFill/>
          </a:ln>
        </p:spPr>
        <p:txBody>
          <a:bodyPr anchor="t">
            <a:spAutoFit/>
          </a:bodyPr>
          <a:p>
            <a:r>
              <a:rPr lang="en-US" altLang="zh-CN" sz="2600" b="1" dirty="0">
                <a:solidFill>
                  <a:schemeClr val="bg2"/>
                </a:solidFill>
                <a:latin typeface="Times New Roman" panose="02020603050405020304" pitchFamily="18" charset="0"/>
                <a:ea typeface="宋体" panose="02010600030101010101" pitchFamily="2" charset="-122"/>
              </a:rPr>
              <a:t>        </a:t>
            </a:r>
            <a:r>
              <a:rPr lang="zh-CN" altLang="en-US" sz="2600" b="1" dirty="0">
                <a:solidFill>
                  <a:srgbClr val="FFFFFF"/>
                </a:solidFill>
                <a:latin typeface="楷体" panose="02010609060101010101" pitchFamily="49" charset="-122"/>
                <a:ea typeface="楷体" panose="02010609060101010101" pitchFamily="49" charset="-122"/>
              </a:rPr>
              <a:t>开办家长学校，开设有针对性的系列讲座，提高家教水平；</a:t>
            </a:r>
            <a:endParaRPr lang="zh-CN" altLang="en-US" sz="2600" b="1" dirty="0">
              <a:solidFill>
                <a:srgbClr val="FFFFFF"/>
              </a:solidFill>
              <a:latin typeface="楷体" panose="02010609060101010101" pitchFamily="49" charset="-122"/>
              <a:ea typeface="楷体" panose="02010609060101010101" pitchFamily="49" charset="-122"/>
            </a:endParaRPr>
          </a:p>
        </p:txBody>
      </p:sp>
      <p:sp>
        <p:nvSpPr>
          <p:cNvPr id="31752" name="Rectangle 8"/>
          <p:cNvSpPr/>
          <p:nvPr/>
        </p:nvSpPr>
        <p:spPr>
          <a:xfrm>
            <a:off x="2117725" y="4800600"/>
            <a:ext cx="5880100" cy="492125"/>
          </a:xfrm>
          <a:prstGeom prst="rect">
            <a:avLst/>
          </a:prstGeom>
          <a:noFill/>
          <a:ln w="9525">
            <a:noFill/>
          </a:ln>
        </p:spPr>
        <p:txBody>
          <a:bodyPr wrap="none" anchor="t">
            <a:spAutoFit/>
          </a:bodyPr>
          <a:p>
            <a:r>
              <a:rPr lang="zh-CN" altLang="en-US" sz="2600" b="1" dirty="0">
                <a:solidFill>
                  <a:srgbClr val="FFFFFF"/>
                </a:solidFill>
                <a:latin typeface="楷体" panose="02010609060101010101" pitchFamily="49" charset="-122"/>
                <a:ea typeface="楷体" panose="02010609060101010101" pitchFamily="49" charset="-122"/>
              </a:rPr>
              <a:t>与家长经常沟通，保持教育的一致性。</a:t>
            </a:r>
            <a:endParaRPr lang="zh-CN" altLang="en-US" sz="2600" b="1" dirty="0">
              <a:solidFill>
                <a:srgbClr val="FFFFFF"/>
              </a:solidFill>
              <a:latin typeface="楷体" panose="02010609060101010101" pitchFamily="49" charset="-122"/>
              <a:ea typeface="楷体" panose="02010609060101010101" pitchFamily="49" charset="-122"/>
            </a:endParaRPr>
          </a:p>
        </p:txBody>
      </p:sp>
      <p:sp>
        <p:nvSpPr>
          <p:cNvPr id="31754" name="AutoShape 10"/>
          <p:cNvSpPr/>
          <p:nvPr/>
        </p:nvSpPr>
        <p:spPr>
          <a:xfrm>
            <a:off x="1635125" y="3317875"/>
            <a:ext cx="609600" cy="685800"/>
          </a:xfrm>
          <a:prstGeom prst="star4">
            <a:avLst>
              <a:gd name="adj" fmla="val 12500"/>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1755" name="AutoShape 11"/>
          <p:cNvSpPr/>
          <p:nvPr/>
        </p:nvSpPr>
        <p:spPr>
          <a:xfrm>
            <a:off x="1652588" y="4730750"/>
            <a:ext cx="609600" cy="685800"/>
          </a:xfrm>
          <a:prstGeom prst="star4">
            <a:avLst>
              <a:gd name="adj" fmla="val 15625"/>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31756" name="AutoShape 12"/>
          <p:cNvSpPr/>
          <p:nvPr/>
        </p:nvSpPr>
        <p:spPr>
          <a:xfrm>
            <a:off x="1635125" y="3786188"/>
            <a:ext cx="609600" cy="685800"/>
          </a:xfrm>
          <a:prstGeom prst="star4">
            <a:avLst>
              <a:gd name="adj" fmla="val 15625"/>
            </a:avLst>
          </a:prstGeom>
          <a:gradFill rotWithShape="0">
            <a:gsLst>
              <a:gs pos="0">
                <a:srgbClr val="FF8200">
                  <a:alpha val="100000"/>
                </a:srgbClr>
              </a:gs>
              <a:gs pos="10001">
                <a:srgbClr val="FF0000">
                  <a:alpha val="100000"/>
                </a:srgbClr>
              </a:gs>
              <a:gs pos="35001">
                <a:srgbClr val="BA0066">
                  <a:alpha val="100000"/>
                </a:srgbClr>
              </a:gs>
              <a:gs pos="70000">
                <a:srgbClr val="66008F">
                  <a:alpha val="100000"/>
                </a:srgbClr>
              </a:gs>
              <a:gs pos="100000">
                <a:srgbClr val="000082">
                  <a:alpha val="100000"/>
                </a:srgbClr>
              </a:gs>
            </a:gsLst>
            <a:path path="shape">
              <a:fillToRect l="50000" t="50000" r="50000" b="50000"/>
            </a:path>
            <a:tileRect/>
          </a:gradFill>
          <a:ln w="9525">
            <a:noFill/>
          </a:ln>
        </p:spPr>
        <p:txBody>
          <a:bodyPr wrap="none" anchor="ctr"/>
          <a:p>
            <a:endParaRPr lang="zh-CN" altLang="en-US" dirty="0">
              <a:latin typeface="Times New Roman" panose="02020603050405020304" pitchFamily="18" charset="0"/>
              <a:ea typeface="楷体_GB2312" pitchFamily="49" charset="-122"/>
            </a:endParaRPr>
          </a:p>
        </p:txBody>
      </p:sp>
      <p:sp>
        <p:nvSpPr>
          <p:cNvPr id="77834" name="Rectangle 16"/>
          <p:cNvSpPr/>
          <p:nvPr/>
        </p:nvSpPr>
        <p:spPr>
          <a:xfrm>
            <a:off x="1241425" y="509588"/>
            <a:ext cx="6165850" cy="579437"/>
          </a:xfrm>
          <a:prstGeom prst="rect">
            <a:avLst/>
          </a:prstGeom>
          <a:noFill/>
          <a:ln w="9525">
            <a:noFill/>
          </a:ln>
        </p:spPr>
        <p:txBody>
          <a:bodyPr wrap="none" anchor="t">
            <a:spAutoFit/>
          </a:bodyPr>
          <a:p>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六</a:t>
            </a:r>
            <a:r>
              <a:rPr lang="en-US" altLang="zh-CN" sz="3200" b="1" dirty="0">
                <a:solidFill>
                  <a:srgbClr val="FFFFFF"/>
                </a:solidFill>
                <a:latin typeface="Times New Roman" panose="02020603050405020304" pitchFamily="18" charset="0"/>
                <a:ea typeface="宋体" panose="02010600030101010101" pitchFamily="2" charset="-122"/>
              </a:rPr>
              <a:t>)</a:t>
            </a:r>
            <a:r>
              <a:rPr lang="zh-CN" altLang="en-US" sz="3200" b="1" dirty="0">
                <a:solidFill>
                  <a:srgbClr val="FFFFFF"/>
                </a:solidFill>
                <a:latin typeface="Times New Roman" panose="02020603050405020304" pitchFamily="18" charset="0"/>
                <a:ea typeface="宋体" panose="02010600030101010101" pitchFamily="2" charset="-122"/>
              </a:rPr>
              <a:t>加快对教师和家长的学习培训</a:t>
            </a:r>
            <a:endParaRPr lang="zh-CN" altLang="en-US" sz="3200" b="1" dirty="0">
              <a:solidFill>
                <a:srgbClr val="FFFFFF"/>
              </a:solidFill>
              <a:latin typeface="Times New Roman" panose="02020603050405020304" pitchFamily="18" charset="0"/>
              <a:ea typeface="宋体" panose="02010600030101010101" pitchFamily="2" charset="-122"/>
            </a:endParaRPr>
          </a:p>
        </p:txBody>
      </p:sp>
      <p:sp>
        <p:nvSpPr>
          <p:cNvPr id="77835" name="Rectangle 17"/>
          <p:cNvSpPr/>
          <p:nvPr/>
        </p:nvSpPr>
        <p:spPr>
          <a:xfrm>
            <a:off x="1814513" y="1004888"/>
            <a:ext cx="2482850" cy="519112"/>
          </a:xfrm>
          <a:prstGeom prst="rect">
            <a:avLst/>
          </a:prstGeom>
          <a:noFill/>
          <a:ln w="9525">
            <a:noFill/>
          </a:ln>
        </p:spPr>
        <p:txBody>
          <a:bodyPr wrap="none" anchor="t">
            <a:spAutoFit/>
          </a:bodyPr>
          <a:p>
            <a:r>
              <a:rPr lang="en-US" altLang="zh-CN" sz="2800" b="1" dirty="0">
                <a:latin typeface="Times New Roman" panose="02020603050405020304" pitchFamily="18" charset="0"/>
                <a:ea typeface="宋体" panose="02010600030101010101" pitchFamily="2" charset="-122"/>
              </a:rPr>
              <a:t>1</a:t>
            </a:r>
            <a:r>
              <a:rPr lang="zh-CN" altLang="en-US" sz="2800" b="1" dirty="0">
                <a:latin typeface="Times New Roman" panose="02020603050405020304" pitchFamily="18" charset="0"/>
                <a:ea typeface="宋体" panose="02010600030101010101" pitchFamily="2" charset="-122"/>
              </a:rPr>
              <a:t>、教师的培训</a:t>
            </a:r>
            <a:endParaRPr lang="zh-CN" altLang="en-US" sz="2800" b="1" dirty="0">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1747"/>
                                        </p:tgtEl>
                                        <p:attrNameLst>
                                          <p:attrName>style.visibility</p:attrName>
                                        </p:attrNameLst>
                                      </p:cBhvr>
                                      <p:to>
                                        <p:strVal val="visible"/>
                                      </p:to>
                                    </p:set>
                                    <p:animEffect transition="in" filter="dissolve">
                                      <p:cBhvr>
                                        <p:cTn id="7" dur="500"/>
                                        <p:tgtEl>
                                          <p:spTgt spid="3174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1748"/>
                                        </p:tgtEl>
                                        <p:attrNameLst>
                                          <p:attrName>style.visibility</p:attrName>
                                        </p:attrNameLst>
                                      </p:cBhvr>
                                      <p:to>
                                        <p:strVal val="visible"/>
                                      </p:to>
                                    </p:set>
                                    <p:animEffect transition="in" filter="checkerboard(across)">
                                      <p:cBhvr>
                                        <p:cTn id="12" dur="500"/>
                                        <p:tgtEl>
                                          <p:spTgt spid="317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31749"/>
                                        </p:tgtEl>
                                        <p:attrNameLst>
                                          <p:attrName>style.visibility</p:attrName>
                                        </p:attrNameLst>
                                      </p:cBhvr>
                                      <p:to>
                                        <p:strVal val="visible"/>
                                      </p:to>
                                    </p:set>
                                    <p:animEffect transition="in" filter="blinds(vertical)">
                                      <p:cBhvr>
                                        <p:cTn id="17" dur="500"/>
                                        <p:tgtEl>
                                          <p:spTgt spid="3174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31754"/>
                                        </p:tgtEl>
                                        <p:attrNameLst>
                                          <p:attrName>style.visibility</p:attrName>
                                        </p:attrNameLst>
                                      </p:cBhvr>
                                      <p:to>
                                        <p:strVal val="visible"/>
                                      </p:to>
                                    </p:set>
                                    <p:anim calcmode="lin" valueType="num">
                                      <p:cBhvr additive="base">
                                        <p:cTn id="22" dur="500" fill="hold"/>
                                        <p:tgtEl>
                                          <p:spTgt spid="31754"/>
                                        </p:tgtEl>
                                        <p:attrNameLst>
                                          <p:attrName>ppt_x</p:attrName>
                                        </p:attrNameLst>
                                      </p:cBhvr>
                                      <p:tavLst>
                                        <p:tav tm="0">
                                          <p:val>
                                            <p:strVal val="0-#ppt_w/2"/>
                                          </p:val>
                                        </p:tav>
                                        <p:tav tm="100000">
                                          <p:val>
                                            <p:strVal val="#ppt_x"/>
                                          </p:val>
                                        </p:tav>
                                      </p:tavLst>
                                    </p:anim>
                                    <p:anim calcmode="lin" valueType="num">
                                      <p:cBhvr additive="base">
                                        <p:cTn id="23" dur="500" fill="hold"/>
                                        <p:tgtEl>
                                          <p:spTgt spid="3175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3" presetClass="entr" presetSubtype="10" fill="hold" grpId="0" nodeType="afterEffect">
                                  <p:stCondLst>
                                    <p:cond delay="0"/>
                                  </p:stCondLst>
                                  <p:childTnLst>
                                    <p:set>
                                      <p:cBhvr>
                                        <p:cTn id="26" dur="1" fill="hold">
                                          <p:stCondLst>
                                            <p:cond delay="0"/>
                                          </p:stCondLst>
                                        </p:cTn>
                                        <p:tgtEl>
                                          <p:spTgt spid="31750"/>
                                        </p:tgtEl>
                                        <p:attrNameLst>
                                          <p:attrName>style.visibility</p:attrName>
                                        </p:attrNameLst>
                                      </p:cBhvr>
                                      <p:to>
                                        <p:strVal val="visible"/>
                                      </p:to>
                                    </p:set>
                                    <p:animEffect transition="in" filter="blinds(horizontal)">
                                      <p:cBhvr>
                                        <p:cTn id="27" dur="500"/>
                                        <p:tgtEl>
                                          <p:spTgt spid="31750"/>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1756"/>
                                        </p:tgtEl>
                                        <p:attrNameLst>
                                          <p:attrName>style.visibility</p:attrName>
                                        </p:attrNameLst>
                                      </p:cBhvr>
                                      <p:to>
                                        <p:strVal val="visible"/>
                                      </p:to>
                                    </p:set>
                                    <p:anim calcmode="lin" valueType="num">
                                      <p:cBhvr additive="base">
                                        <p:cTn id="32" dur="500" fill="hold"/>
                                        <p:tgtEl>
                                          <p:spTgt spid="31756"/>
                                        </p:tgtEl>
                                        <p:attrNameLst>
                                          <p:attrName>ppt_x</p:attrName>
                                        </p:attrNameLst>
                                      </p:cBhvr>
                                      <p:tavLst>
                                        <p:tav tm="0">
                                          <p:val>
                                            <p:strVal val="0-#ppt_w/2"/>
                                          </p:val>
                                        </p:tav>
                                        <p:tav tm="100000">
                                          <p:val>
                                            <p:strVal val="#ppt_x"/>
                                          </p:val>
                                        </p:tav>
                                      </p:tavLst>
                                    </p:anim>
                                    <p:anim calcmode="lin" valueType="num">
                                      <p:cBhvr additive="base">
                                        <p:cTn id="33" dur="500" fill="hold"/>
                                        <p:tgtEl>
                                          <p:spTgt spid="31756"/>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3" presetClass="entr" presetSubtype="5" fill="hold" grpId="0" nodeType="afterEffect">
                                  <p:stCondLst>
                                    <p:cond delay="0"/>
                                  </p:stCondLst>
                                  <p:childTnLst>
                                    <p:set>
                                      <p:cBhvr>
                                        <p:cTn id="36" dur="1" fill="hold">
                                          <p:stCondLst>
                                            <p:cond delay="0"/>
                                          </p:stCondLst>
                                        </p:cTn>
                                        <p:tgtEl>
                                          <p:spTgt spid="31751"/>
                                        </p:tgtEl>
                                        <p:attrNameLst>
                                          <p:attrName>style.visibility</p:attrName>
                                        </p:attrNameLst>
                                      </p:cBhvr>
                                      <p:to>
                                        <p:strVal val="visible"/>
                                      </p:to>
                                    </p:set>
                                    <p:animEffect transition="in" filter="blinds(vertical)">
                                      <p:cBhvr>
                                        <p:cTn id="37" dur="500"/>
                                        <p:tgtEl>
                                          <p:spTgt spid="3175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31755"/>
                                        </p:tgtEl>
                                        <p:attrNameLst>
                                          <p:attrName>style.visibility</p:attrName>
                                        </p:attrNameLst>
                                      </p:cBhvr>
                                      <p:to>
                                        <p:strVal val="visible"/>
                                      </p:to>
                                    </p:set>
                                    <p:anim calcmode="lin" valueType="num">
                                      <p:cBhvr additive="base">
                                        <p:cTn id="42" dur="500" fill="hold"/>
                                        <p:tgtEl>
                                          <p:spTgt spid="31755"/>
                                        </p:tgtEl>
                                        <p:attrNameLst>
                                          <p:attrName>ppt_x</p:attrName>
                                        </p:attrNameLst>
                                      </p:cBhvr>
                                      <p:tavLst>
                                        <p:tav tm="0">
                                          <p:val>
                                            <p:strVal val="0-#ppt_w/2"/>
                                          </p:val>
                                        </p:tav>
                                        <p:tav tm="100000">
                                          <p:val>
                                            <p:strVal val="#ppt_x"/>
                                          </p:val>
                                        </p:tav>
                                      </p:tavLst>
                                    </p:anim>
                                    <p:anim calcmode="lin" valueType="num">
                                      <p:cBhvr additive="base">
                                        <p:cTn id="43" dur="500" fill="hold"/>
                                        <p:tgtEl>
                                          <p:spTgt spid="31755"/>
                                        </p:tgtEl>
                                        <p:attrNameLst>
                                          <p:attrName>ppt_y</p:attrName>
                                        </p:attrNameLst>
                                      </p:cBhvr>
                                      <p:tavLst>
                                        <p:tav tm="0">
                                          <p:val>
                                            <p:strVal val="#ppt_y"/>
                                          </p:val>
                                        </p:tav>
                                        <p:tav tm="100000">
                                          <p:val>
                                            <p:strVal val="#ppt_y"/>
                                          </p:val>
                                        </p:tav>
                                      </p:tavLst>
                                    </p:anim>
                                  </p:childTnLst>
                                </p:cTn>
                              </p:par>
                            </p:childTnLst>
                          </p:cTn>
                        </p:par>
                        <p:par>
                          <p:cTn id="44" fill="hold">
                            <p:stCondLst>
                              <p:cond delay="500"/>
                            </p:stCondLst>
                            <p:childTnLst>
                              <p:par>
                                <p:cTn id="45" presetID="5" presetClass="entr" presetSubtype="10" fill="hold" grpId="0" nodeType="afterEffect">
                                  <p:stCondLst>
                                    <p:cond delay="0"/>
                                  </p:stCondLst>
                                  <p:childTnLst>
                                    <p:set>
                                      <p:cBhvr>
                                        <p:cTn id="46" dur="1" fill="hold">
                                          <p:stCondLst>
                                            <p:cond delay="0"/>
                                          </p:stCondLst>
                                        </p:cTn>
                                        <p:tgtEl>
                                          <p:spTgt spid="31752"/>
                                        </p:tgtEl>
                                        <p:attrNameLst>
                                          <p:attrName>style.visibility</p:attrName>
                                        </p:attrNameLst>
                                      </p:cBhvr>
                                      <p:to>
                                        <p:strVal val="visible"/>
                                      </p:to>
                                    </p:set>
                                    <p:animEffect transition="in" filter="checkerboard(across)">
                                      <p:cBhvr>
                                        <p:cTn id="47" dur="500"/>
                                        <p:tgtEl>
                                          <p:spTgt spid="317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p:bldP spid="31749" grpId="0"/>
      <p:bldP spid="31750" grpId="0"/>
      <p:bldP spid="31751" grpId="0"/>
      <p:bldP spid="31752" grpId="0"/>
      <p:bldP spid="31754" grpId="0" animBg="1"/>
      <p:bldP spid="31755" grpId="0" animBg="1"/>
      <p:bldP spid="31756"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p:nvPr/>
        </p:nvSpPr>
        <p:spPr>
          <a:xfrm>
            <a:off x="685800" y="838200"/>
            <a:ext cx="7696200" cy="3846513"/>
          </a:xfrm>
          <a:prstGeom prst="rect">
            <a:avLst/>
          </a:prstGeom>
          <a:noFill/>
          <a:ln w="9525">
            <a:noFill/>
          </a:ln>
        </p:spPr>
        <p:txBody>
          <a:bodyPr anchor="t">
            <a:spAutoFit/>
          </a:bodyPr>
          <a:p>
            <a:r>
              <a:rPr lang="en-US" altLang="zh-CN" sz="2800" b="1" dirty="0">
                <a:latin typeface="Times New Roman" panose="02020603050405020304" pitchFamily="18" charset="0"/>
                <a:ea typeface="宋体" panose="02010600030101010101" pitchFamily="2" charset="-122"/>
              </a:rPr>
              <a:t>    </a:t>
            </a:r>
            <a:endParaRPr lang="en-US" altLang="zh-CN" sz="2800" b="1" dirty="0">
              <a:latin typeface="Times New Roman" panose="02020603050405020304" pitchFamily="18" charset="0"/>
              <a:ea typeface="宋体" panose="02010600030101010101" pitchFamily="2" charset="-122"/>
            </a:endParaRPr>
          </a:p>
          <a:p>
            <a:r>
              <a:rPr lang="en-US" altLang="zh-CN" sz="2800" b="1" dirty="0">
                <a:solidFill>
                  <a:srgbClr val="FFFF00"/>
                </a:solidFill>
                <a:latin typeface="Times New Roman" panose="02020603050405020304" pitchFamily="18" charset="0"/>
                <a:ea typeface="宋体" panose="02010600030101010101" pitchFamily="2" charset="-122"/>
              </a:rPr>
              <a:t>   </a:t>
            </a:r>
            <a:r>
              <a:rPr lang="zh-CN" altLang="en-US" sz="3600" b="1" dirty="0">
                <a:solidFill>
                  <a:srgbClr val="FFFF00"/>
                </a:solidFill>
                <a:latin typeface="楷体" panose="02010609060101010101" pitchFamily="49" charset="-122"/>
                <a:ea typeface="楷体" panose="02010609060101010101" pitchFamily="49" charset="-122"/>
              </a:rPr>
              <a:t>总之，要想提高学生学习的主动性，  使学生能</a:t>
            </a:r>
            <a:r>
              <a:rPr lang="zh-CN" altLang="en-US" sz="3600" b="1" u="sng" dirty="0">
                <a:solidFill>
                  <a:schemeClr val="accent1"/>
                </a:solidFill>
                <a:latin typeface="楷体" panose="02010609060101010101" pitchFamily="49" charset="-122"/>
                <a:ea typeface="楷体" panose="02010609060101010101" pitchFamily="49" charset="-122"/>
              </a:rPr>
              <a:t>积极地学</a:t>
            </a:r>
            <a:r>
              <a:rPr lang="zh-CN" altLang="en-US" sz="3600" b="1" i="1" u="sng" dirty="0">
                <a:solidFill>
                  <a:schemeClr val="accent1"/>
                </a:solidFill>
                <a:latin typeface="楷体" panose="02010609060101010101" pitchFamily="49" charset="-122"/>
                <a:ea typeface="楷体" panose="02010609060101010101" pitchFamily="49" charset="-122"/>
              </a:rPr>
              <a:t>  </a:t>
            </a:r>
            <a:r>
              <a:rPr lang="en-US" altLang="zh-CN" sz="3600" b="1" dirty="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想学</a:t>
            </a:r>
            <a:r>
              <a:rPr lang="en-US" altLang="zh-CN" sz="3600" b="1" dirty="0">
                <a:latin typeface="楷体" panose="02010609060101010101" pitchFamily="49" charset="-122"/>
                <a:ea typeface="楷体" panose="02010609060101010101" pitchFamily="49" charset="-122"/>
              </a:rPr>
              <a:t>) </a:t>
            </a:r>
            <a:r>
              <a:rPr lang="zh-CN" altLang="en-US" sz="3600" b="1" dirty="0">
                <a:latin typeface="楷体" panose="02010609060101010101" pitchFamily="49" charset="-122"/>
                <a:ea typeface="楷体" panose="02010609060101010101" pitchFamily="49" charset="-122"/>
              </a:rPr>
              <a:t>，</a:t>
            </a:r>
            <a:r>
              <a:rPr lang="zh-CN" altLang="en-US" sz="3600" b="1" u="sng" dirty="0">
                <a:solidFill>
                  <a:schemeClr val="accent1"/>
                </a:solidFill>
                <a:latin typeface="楷体" panose="02010609060101010101" pitchFamily="49" charset="-122"/>
                <a:ea typeface="楷体" panose="02010609060101010101" pitchFamily="49" charset="-122"/>
              </a:rPr>
              <a:t>科学地学</a:t>
            </a:r>
            <a:r>
              <a:rPr lang="en-US" altLang="zh-CN" sz="3600" b="1" dirty="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会学</a:t>
            </a:r>
            <a:r>
              <a:rPr lang="en-US" altLang="zh-CN" sz="3600" b="1" dirty="0">
                <a:latin typeface="楷体" panose="02010609060101010101" pitchFamily="49" charset="-122"/>
                <a:ea typeface="楷体" panose="02010609060101010101" pitchFamily="49" charset="-122"/>
              </a:rPr>
              <a:t>)</a:t>
            </a:r>
            <a:r>
              <a:rPr lang="zh-CN" altLang="en-US" sz="3600" b="1" dirty="0">
                <a:latin typeface="楷体" panose="02010609060101010101" pitchFamily="49" charset="-122"/>
                <a:ea typeface="楷体" panose="02010609060101010101" pitchFamily="49" charset="-122"/>
              </a:rPr>
              <a:t>，</a:t>
            </a:r>
            <a:r>
              <a:rPr lang="zh-CN" altLang="en-US" sz="3600" b="1" dirty="0">
                <a:solidFill>
                  <a:srgbClr val="FFFF00"/>
                </a:solidFill>
                <a:latin typeface="楷体" panose="02010609060101010101" pitchFamily="49" charset="-122"/>
                <a:ea typeface="楷体" panose="02010609060101010101" pitchFamily="49" charset="-122"/>
              </a:rPr>
              <a:t>就要大胆进行教育改革，</a:t>
            </a:r>
            <a:r>
              <a:rPr lang="zh-CN" altLang="en-US" sz="3600" b="1" dirty="0">
                <a:solidFill>
                  <a:srgbClr val="FFFFFF"/>
                </a:solidFill>
                <a:latin typeface="楷体" panose="02010609060101010101" pitchFamily="49" charset="-122"/>
                <a:ea typeface="楷体" panose="02010609060101010101" pitchFamily="49" charset="-122"/>
              </a:rPr>
              <a:t>加强对学生学习过程的管理</a:t>
            </a:r>
            <a:r>
              <a:rPr lang="zh-CN" altLang="en-US" sz="3600" b="1" dirty="0">
                <a:solidFill>
                  <a:srgbClr val="FFFF00"/>
                </a:solidFill>
                <a:latin typeface="楷体" panose="02010609060101010101" pitchFamily="49" charset="-122"/>
                <a:ea typeface="楷体" panose="02010609060101010101" pitchFamily="49" charset="-122"/>
              </a:rPr>
              <a:t>，建立起一个真正有利于提高学生学习主动性的教学系统。</a:t>
            </a:r>
            <a:endParaRPr lang="zh-CN" altLang="en-US" sz="3600" b="1" dirty="0">
              <a:solidFill>
                <a:srgbClr val="FFFF00"/>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checkerboard(down)">
                                      <p:cBhvr>
                                        <p:cTn id="7" dur="500"/>
                                        <p:tgtEl>
                                          <p:spTgt spid="33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9873" name="Text Box 2"/>
          <p:cNvSpPr txBox="1"/>
          <p:nvPr/>
        </p:nvSpPr>
        <p:spPr>
          <a:xfrm>
            <a:off x="2209800" y="2590800"/>
            <a:ext cx="5638800" cy="1006475"/>
          </a:xfrm>
          <a:prstGeom prst="rect">
            <a:avLst/>
          </a:prstGeom>
          <a:noFill/>
          <a:ln w="9525">
            <a:noFill/>
          </a:ln>
        </p:spPr>
        <p:txBody>
          <a:bodyPr anchor="t">
            <a:spAutoFit/>
          </a:bodyPr>
          <a:p>
            <a:r>
              <a:rPr lang="zh-CN" altLang="en-US" sz="6000" b="1" dirty="0">
                <a:latin typeface="Times New Roman" panose="02020603050405020304" pitchFamily="18" charset="0"/>
                <a:ea typeface="隶书" pitchFamily="49" charset="-122"/>
              </a:rPr>
              <a:t>谢谢大家！</a:t>
            </a:r>
            <a:endParaRPr lang="zh-CN" altLang="en-US" sz="6000" b="1" dirty="0">
              <a:latin typeface="Times New Roman" panose="02020603050405020304" pitchFamily="18" charset="0"/>
              <a:ea typeface="隶书" pitchFamily="49"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Rectangle 3"/>
          <p:cNvSpPr>
            <a:spLocks noGrp="1"/>
          </p:cNvSpPr>
          <p:nvPr>
            <p:ph idx="1"/>
          </p:nvPr>
        </p:nvSpPr>
        <p:spPr>
          <a:xfrm>
            <a:off x="228600" y="1066800"/>
            <a:ext cx="8382000" cy="5181600"/>
          </a:xfrm>
          <a:ln/>
        </p:spPr>
        <p:txBody>
          <a:bodyPr wrap="square" lIns="91440" tIns="45720" rIns="91440" bIns="45720" anchor="t"/>
          <a:p>
            <a:pPr eaLnBrk="1" hangingPunct="1">
              <a:buNone/>
            </a:pPr>
            <a:r>
              <a:rPr lang="en-US" altLang="zh-CN" sz="2800" b="1" dirty="0">
                <a:solidFill>
                  <a:schemeClr val="bg2"/>
                </a:solidFill>
                <a:ea typeface="黑体" panose="02010609060101010101" pitchFamily="2" charset="-122"/>
              </a:rPr>
              <a:t>            </a:t>
            </a:r>
            <a:endParaRPr lang="en-US" altLang="zh-CN" sz="2800" b="1" dirty="0">
              <a:solidFill>
                <a:schemeClr val="bg2"/>
              </a:solidFill>
              <a:ea typeface="黑体" panose="02010609060101010101" pitchFamily="2" charset="-122"/>
            </a:endParaRPr>
          </a:p>
          <a:p>
            <a:pPr eaLnBrk="1" hangingPunct="1">
              <a:buNone/>
            </a:pPr>
            <a:r>
              <a:rPr lang="en-US" altLang="zh-CN" sz="2800" b="1" dirty="0">
                <a:solidFill>
                  <a:schemeClr val="bg2"/>
                </a:solidFill>
                <a:ea typeface="黑体" panose="02010609060101010101" pitchFamily="2" charset="-122"/>
              </a:rPr>
              <a:t>         </a:t>
            </a:r>
            <a:r>
              <a:rPr lang="zh-CN" altLang="en-US" b="1" dirty="0">
                <a:solidFill>
                  <a:srgbClr val="FFFF00"/>
                </a:solidFill>
                <a:ea typeface="楷体_GB2312" pitchFamily="49" charset="-122"/>
              </a:rPr>
              <a:t>缺乏</a:t>
            </a:r>
            <a:r>
              <a:rPr lang="zh-CN" altLang="en-US" b="1" dirty="0">
                <a:solidFill>
                  <a:schemeClr val="bg2"/>
                </a:solidFill>
                <a:ea typeface="楷体_GB2312" pitchFamily="49" charset="-122"/>
              </a:rPr>
              <a:t>学习方法</a:t>
            </a:r>
            <a:r>
              <a:rPr lang="zh-CN" altLang="en-US" b="1" dirty="0">
                <a:solidFill>
                  <a:srgbClr val="FFFF00"/>
                </a:solidFill>
                <a:ea typeface="楷体_GB2312" pitchFamily="49" charset="-122"/>
              </a:rPr>
              <a:t>而引起的烦恼</a:t>
            </a:r>
            <a:r>
              <a:rPr lang="en-US" altLang="zh-CN" b="1" dirty="0">
                <a:solidFill>
                  <a:srgbClr val="FFFF00"/>
                </a:solidFill>
                <a:ea typeface="楷体_GB2312" pitchFamily="49" charset="-122"/>
              </a:rPr>
              <a:t>:</a:t>
            </a:r>
            <a:endParaRPr lang="en-US" altLang="zh-CN" b="1" dirty="0">
              <a:solidFill>
                <a:srgbClr val="FFFF00"/>
              </a:solidFill>
              <a:ea typeface="楷体_GB2312" pitchFamily="49" charset="-122"/>
            </a:endParaRPr>
          </a:p>
          <a:p>
            <a:pPr eaLnBrk="1" hangingPunct="1">
              <a:buNone/>
            </a:pPr>
            <a:r>
              <a:rPr lang="en-US" altLang="zh-CN" sz="2800" b="1" dirty="0">
                <a:solidFill>
                  <a:schemeClr val="bg2"/>
                </a:solidFill>
                <a:ea typeface="黑体" panose="02010609060101010101" pitchFamily="2" charset="-122"/>
              </a:rPr>
              <a:t>                 </a:t>
            </a:r>
            <a:r>
              <a:rPr lang="zh-CN" altLang="en-US" sz="2800" b="1" dirty="0">
                <a:solidFill>
                  <a:srgbClr val="FFFF00"/>
                </a:solidFill>
                <a:latin typeface="楷体_GB2312" pitchFamily="49" charset="-122"/>
                <a:ea typeface="楷体_GB2312" pitchFamily="49" charset="-122"/>
              </a:rPr>
              <a:t>普通校</a:t>
            </a:r>
            <a:r>
              <a:rPr lang="en-US" altLang="zh-CN" sz="2800" b="1" dirty="0">
                <a:solidFill>
                  <a:srgbClr val="FFFF00"/>
                </a:solidFill>
                <a:latin typeface="楷体_GB2312" pitchFamily="49" charset="-122"/>
                <a:ea typeface="楷体_GB2312" pitchFamily="49" charset="-122"/>
              </a:rPr>
              <a:t>(</a:t>
            </a:r>
            <a:r>
              <a:rPr lang="zh-CN" altLang="en-US" sz="2800" b="1" dirty="0">
                <a:solidFill>
                  <a:schemeClr val="bg2"/>
                </a:solidFill>
                <a:latin typeface="楷体_GB2312" pitchFamily="49" charset="-122"/>
                <a:ea typeface="楷体_GB2312" pitchFamily="49" charset="-122"/>
              </a:rPr>
              <a:t>高中</a:t>
            </a:r>
            <a:r>
              <a:rPr lang="en-US" altLang="zh-CN" sz="2800" b="1" dirty="0">
                <a:solidFill>
                  <a:schemeClr val="bg2"/>
                </a:solidFill>
                <a:latin typeface="楷体_GB2312" pitchFamily="49" charset="-122"/>
                <a:ea typeface="楷体_GB2312" pitchFamily="49" charset="-122"/>
              </a:rPr>
              <a:t>)56.95%  </a:t>
            </a:r>
            <a:r>
              <a:rPr lang="zh-CN" altLang="en-US" sz="2800" b="1" dirty="0">
                <a:solidFill>
                  <a:srgbClr val="FFFF00"/>
                </a:solidFill>
                <a:latin typeface="楷体_GB2312" pitchFamily="49" charset="-122"/>
                <a:ea typeface="楷体_GB2312" pitchFamily="49" charset="-122"/>
              </a:rPr>
              <a:t>重点校</a:t>
            </a:r>
            <a:r>
              <a:rPr lang="en-US" altLang="zh-CN" sz="2800" b="1" dirty="0">
                <a:solidFill>
                  <a:schemeClr val="bg2"/>
                </a:solidFill>
                <a:latin typeface="楷体_GB2312" pitchFamily="49" charset="-122"/>
                <a:ea typeface="楷体_GB2312" pitchFamily="49" charset="-122"/>
              </a:rPr>
              <a:t>42.5%</a:t>
            </a:r>
            <a:endParaRPr lang="en-US" altLang="zh-CN" sz="2800" b="1" dirty="0">
              <a:solidFill>
                <a:schemeClr val="bg2"/>
              </a:solidFill>
              <a:latin typeface="楷体_GB2312" pitchFamily="49" charset="-122"/>
              <a:ea typeface="楷体_GB2312" pitchFamily="49" charset="-122"/>
            </a:endParaRPr>
          </a:p>
          <a:p>
            <a:pPr eaLnBrk="1" hangingPunct="1">
              <a:buNone/>
            </a:pPr>
            <a:endParaRPr lang="en-US" altLang="zh-CN" sz="2800" b="1" dirty="0">
              <a:solidFill>
                <a:schemeClr val="bg2"/>
              </a:solidFill>
              <a:latin typeface="楷体_GB2312" pitchFamily="49" charset="-122"/>
              <a:ea typeface="楷体_GB2312" pitchFamily="49" charset="-122"/>
            </a:endParaRPr>
          </a:p>
          <a:p>
            <a:pPr eaLnBrk="1" hangingPunct="1">
              <a:buNone/>
            </a:pPr>
            <a:r>
              <a:rPr lang="en-US" altLang="zh-CN" sz="2800" b="1" dirty="0">
                <a:solidFill>
                  <a:schemeClr val="bg2"/>
                </a:solidFill>
                <a:ea typeface="黑体" panose="02010609060101010101" pitchFamily="2" charset="-122"/>
              </a:rPr>
              <a:t>         </a:t>
            </a:r>
            <a:r>
              <a:rPr lang="zh-CN" altLang="en-US" b="1" dirty="0">
                <a:solidFill>
                  <a:srgbClr val="FFFF00"/>
                </a:solidFill>
                <a:ea typeface="楷体_GB2312" pitchFamily="49" charset="-122"/>
              </a:rPr>
              <a:t>化了工夫而成绩不理想引起的烦恼</a:t>
            </a:r>
            <a:r>
              <a:rPr lang="en-US" altLang="zh-CN" b="1" dirty="0">
                <a:solidFill>
                  <a:srgbClr val="FFFF00"/>
                </a:solidFill>
                <a:ea typeface="楷体_GB2312" pitchFamily="49" charset="-122"/>
              </a:rPr>
              <a:t>:</a:t>
            </a:r>
            <a:endParaRPr lang="en-US" altLang="zh-CN" b="1" dirty="0">
              <a:solidFill>
                <a:srgbClr val="FFFF00"/>
              </a:solidFill>
              <a:ea typeface="楷体_GB2312" pitchFamily="49" charset="-122"/>
            </a:endParaRPr>
          </a:p>
          <a:p>
            <a:pPr eaLnBrk="1" hangingPunct="1">
              <a:buNone/>
            </a:pPr>
            <a:r>
              <a:rPr lang="en-US" altLang="zh-CN" b="1" dirty="0">
                <a:solidFill>
                  <a:srgbClr val="FFFF00"/>
                </a:solidFill>
                <a:ea typeface="楷体_GB2312" pitchFamily="49" charset="-122"/>
              </a:rPr>
              <a:t>                </a:t>
            </a:r>
            <a:r>
              <a:rPr lang="zh-CN" altLang="en-US" sz="2800" b="1" dirty="0">
                <a:solidFill>
                  <a:srgbClr val="FFFF00"/>
                </a:solidFill>
                <a:ea typeface="楷体_GB2312" pitchFamily="49" charset="-122"/>
              </a:rPr>
              <a:t>初中</a:t>
            </a:r>
            <a:r>
              <a:rPr lang="en-US" altLang="zh-CN" sz="2800" b="1" dirty="0">
                <a:solidFill>
                  <a:schemeClr val="bg2"/>
                </a:solidFill>
                <a:ea typeface="楷体_GB2312" pitchFamily="49" charset="-122"/>
              </a:rPr>
              <a:t>28%;</a:t>
            </a:r>
            <a:r>
              <a:rPr lang="en-US" altLang="zh-CN" sz="2800" b="1" dirty="0">
                <a:solidFill>
                  <a:srgbClr val="FFFF00"/>
                </a:solidFill>
                <a:ea typeface="楷体_GB2312" pitchFamily="49" charset="-122"/>
              </a:rPr>
              <a:t>    </a:t>
            </a:r>
            <a:r>
              <a:rPr lang="zh-CN" altLang="en-US" sz="2800" b="1" dirty="0">
                <a:solidFill>
                  <a:srgbClr val="FFFF00"/>
                </a:solidFill>
                <a:ea typeface="楷体_GB2312" pitchFamily="49" charset="-122"/>
              </a:rPr>
              <a:t>高中</a:t>
            </a:r>
            <a:r>
              <a:rPr lang="en-US" altLang="zh-CN" sz="2800" b="1" dirty="0">
                <a:solidFill>
                  <a:schemeClr val="bg2"/>
                </a:solidFill>
                <a:ea typeface="楷体_GB2312" pitchFamily="49" charset="-122"/>
              </a:rPr>
              <a:t>31.3%</a:t>
            </a:r>
            <a:endParaRPr lang="en-US" altLang="zh-CN" sz="2800" b="1" dirty="0">
              <a:solidFill>
                <a:schemeClr val="bg2"/>
              </a:solidFill>
              <a:ea typeface="楷体_GB2312" pitchFamily="49" charset="-122"/>
            </a:endParaRPr>
          </a:p>
          <a:p>
            <a:pPr eaLnBrk="1" hangingPunct="1">
              <a:buNone/>
            </a:pPr>
            <a:endParaRPr lang="en-US" altLang="zh-CN" sz="2400" b="1" dirty="0"/>
          </a:p>
          <a:p>
            <a:pPr eaLnBrk="1" hangingPunct="1">
              <a:buNone/>
            </a:pPr>
            <a:r>
              <a:rPr lang="en-US" altLang="zh-CN" sz="2400" b="1" dirty="0">
                <a:solidFill>
                  <a:srgbClr val="FFFFFF"/>
                </a:solidFill>
              </a:rPr>
              <a:t>     </a:t>
            </a:r>
            <a:r>
              <a:rPr lang="zh-CN" altLang="en-US" sz="2400" b="1" dirty="0">
                <a:solidFill>
                  <a:srgbClr val="FFFFFF"/>
                </a:solidFill>
              </a:rPr>
              <a:t>（引自</a:t>
            </a:r>
            <a:r>
              <a:rPr lang="zh-CN" altLang="en-US" sz="2400" b="1" u="sng" dirty="0">
                <a:solidFill>
                  <a:srgbClr val="FFFFFF"/>
                </a:solidFill>
              </a:rPr>
              <a:t>程念祖</a:t>
            </a:r>
            <a:r>
              <a:rPr lang="zh-CN" altLang="en-US" sz="2400" b="1" dirty="0">
                <a:solidFill>
                  <a:srgbClr val="FFFFFF"/>
                </a:solidFill>
              </a:rPr>
              <a:t>“中学生人生态度和学习心理的调查报告”</a:t>
            </a:r>
            <a:r>
              <a:rPr lang="en-US" altLang="zh-CN" sz="2400" b="1" dirty="0">
                <a:solidFill>
                  <a:srgbClr val="FFFFFF"/>
                </a:solidFill>
              </a:rPr>
              <a:t>)</a:t>
            </a:r>
            <a:r>
              <a:rPr lang="en-US" altLang="zh-CN" sz="2400" b="1" dirty="0"/>
              <a:t>                                                                         </a:t>
            </a:r>
            <a:endParaRPr lang="en-US" altLang="zh-CN" sz="2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p:nvPr/>
        </p:nvSpPr>
        <p:spPr>
          <a:xfrm>
            <a:off x="1219200" y="539750"/>
            <a:ext cx="3276600" cy="549275"/>
          </a:xfrm>
          <a:prstGeom prst="rect">
            <a:avLst/>
          </a:prstGeom>
          <a:noFill/>
          <a:ln w="9525">
            <a:noFill/>
          </a:ln>
        </p:spPr>
        <p:txBody>
          <a:bodyPr anchor="t">
            <a:spAutoFit/>
          </a:bodyPr>
          <a:p>
            <a:r>
              <a:rPr lang="en-US" altLang="zh-CN" sz="3000" b="1" i="1" dirty="0">
                <a:solidFill>
                  <a:schemeClr val="bg2"/>
                </a:solidFill>
                <a:latin typeface="Times New Roman" panose="02020603050405020304" pitchFamily="18" charset="0"/>
                <a:ea typeface="宋体" panose="02010600030101010101" pitchFamily="2" charset="-122"/>
              </a:rPr>
              <a:t>《</a:t>
            </a:r>
            <a:r>
              <a:rPr lang="zh-CN" altLang="en-US" sz="3000" b="1" i="1" dirty="0">
                <a:solidFill>
                  <a:schemeClr val="bg2"/>
                </a:solidFill>
                <a:latin typeface="Times New Roman" panose="02020603050405020304" pitchFamily="18" charset="0"/>
                <a:ea typeface="宋体" panose="02010600030101010101" pitchFamily="2" charset="-122"/>
              </a:rPr>
              <a:t>又一项调查</a:t>
            </a:r>
            <a:r>
              <a:rPr lang="en-US" altLang="zh-CN" sz="3000" b="1" i="1" dirty="0">
                <a:solidFill>
                  <a:schemeClr val="bg2"/>
                </a:solidFill>
                <a:latin typeface="Times New Roman" panose="02020603050405020304" pitchFamily="18" charset="0"/>
                <a:ea typeface="宋体" panose="02010600030101010101" pitchFamily="2" charset="-122"/>
              </a:rPr>
              <a:t>》</a:t>
            </a:r>
            <a:endParaRPr lang="en-US" altLang="zh-CN" sz="3000" b="1" i="1" dirty="0">
              <a:solidFill>
                <a:schemeClr val="bg2"/>
              </a:solidFill>
              <a:latin typeface="Times New Roman" panose="02020603050405020304" pitchFamily="18" charset="0"/>
              <a:ea typeface="宋体" panose="02010600030101010101" pitchFamily="2" charset="-122"/>
            </a:endParaRPr>
          </a:p>
        </p:txBody>
      </p:sp>
      <p:sp>
        <p:nvSpPr>
          <p:cNvPr id="8195" name="Rectangle 3"/>
          <p:cNvSpPr>
            <a:spLocks noChangeArrowheads="1"/>
          </p:cNvSpPr>
          <p:nvPr/>
        </p:nvSpPr>
        <p:spPr bwMode="auto">
          <a:xfrm>
            <a:off x="1066800" y="1073150"/>
            <a:ext cx="7162800" cy="1006475"/>
          </a:xfrm>
          <a:prstGeom prst="rect">
            <a:avLst/>
          </a:prstGeom>
          <a:noFill/>
          <a:ln>
            <a:noFill/>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3000" b="1" i="1"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rPr>
              <a:t>         </a:t>
            </a:r>
            <a:r>
              <a:rPr kumimoji="1" lang="zh-CN" altLang="en-US" sz="3000" b="1" i="1"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rPr>
              <a:t>根据我校的又一项调查，发现学生中</a:t>
            </a:r>
            <a:r>
              <a:rPr kumimoji="1" lang="zh-CN" altLang="en-US" sz="3000" b="1" i="1" u="sng" strike="noStrike" kern="1200" cap="none" spc="0" normalizeH="0" baseline="0" noProof="0">
                <a:ln>
                  <a:noFill/>
                </a:ln>
                <a:solidFill>
                  <a:schemeClr val="accent1"/>
                </a:solidFill>
                <a:effectLst>
                  <a:outerShdw blurRad="38100" dist="38100" dir="2700000" algn="tl">
                    <a:srgbClr val="000000"/>
                  </a:outerShdw>
                </a:effectLst>
                <a:uLnTx/>
                <a:uFillTx/>
                <a:latin typeface="Times New Roman" panose="02020603050405020304" pitchFamily="18" charset="0"/>
                <a:ea typeface="宋体" panose="02010600030101010101" pitchFamily="2" charset="-122"/>
                <a:cs typeface="+mn-cs"/>
              </a:rPr>
              <a:t>重度考试焦虑</a:t>
            </a:r>
            <a:r>
              <a:rPr kumimoji="1" lang="zh-CN" altLang="en-US" sz="3000" b="1" i="1"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rPr>
              <a:t>者：</a:t>
            </a:r>
            <a:endParaRPr kumimoji="1" lang="zh-CN" altLang="en-US" sz="3000" b="1" i="1" u="none" strike="noStrike" kern="1200" cap="none" spc="0" normalizeH="0" baseline="0" noProof="0">
              <a:ln>
                <a:noFill/>
              </a:ln>
              <a:solidFill>
                <a:schemeClr val="bg2"/>
              </a:solidFill>
              <a:effectLst/>
              <a:uLnTx/>
              <a:uFillTx/>
              <a:latin typeface="Times New Roman" panose="02020603050405020304" pitchFamily="18" charset="0"/>
              <a:ea typeface="宋体" panose="02010600030101010101" pitchFamily="2" charset="-122"/>
              <a:cs typeface="+mn-cs"/>
            </a:endParaRPr>
          </a:p>
        </p:txBody>
      </p:sp>
      <p:graphicFrame>
        <p:nvGraphicFramePr>
          <p:cNvPr id="11267" name="Object 7" descr="白色大理石"/>
          <p:cNvGraphicFramePr>
            <a:graphicFrameLocks noChangeAspect="1"/>
          </p:cNvGraphicFramePr>
          <p:nvPr/>
        </p:nvGraphicFramePr>
        <p:xfrm>
          <a:off x="1219200" y="2133600"/>
          <a:ext cx="6665913" cy="3525838"/>
        </p:xfrm>
        <a:graphic>
          <a:graphicData uri="http://schemas.openxmlformats.org/presentationml/2006/ole">
            <mc:AlternateContent xmlns:mc="http://schemas.openxmlformats.org/markup-compatibility/2006">
              <mc:Choice xmlns:v="urn:schemas-microsoft-com:vml" Requires="v">
                <p:oleObj spid="_x0000_s3079" name="" r:id="rId1" imgW="8173085" imgH="4255770" progId="Excel.Sheet.8">
                  <p:embed/>
                </p:oleObj>
              </mc:Choice>
              <mc:Fallback>
                <p:oleObj name="" r:id="rId1" imgW="8173085" imgH="4255770" progId="Excel.Sheet.8">
                  <p:embed/>
                  <p:pic>
                    <p:nvPicPr>
                      <p:cNvPr id="0" name="图片 3078"/>
                      <p:cNvPicPr/>
                      <p:nvPr/>
                    </p:nvPicPr>
                    <p:blipFill>
                      <a:blip r:embed="rId2"/>
                      <a:stretch>
                        <a:fillRect/>
                      </a:stretch>
                    </p:blipFill>
                    <p:spPr>
                      <a:xfrm>
                        <a:off x="1219200" y="2133600"/>
                        <a:ext cx="6665913" cy="3525838"/>
                      </a:xfrm>
                      <a:prstGeom prst="rect">
                        <a:avLst/>
                      </a:prstGeom>
                      <a:blipFill rotWithShape="0">
                        <a:blip r:embed="rId3"/>
                      </a:blipFill>
                      <a:ln w="9525" cap="flat" cmpd="sng">
                        <a:solidFill>
                          <a:schemeClr val="tx1"/>
                        </a:solidFill>
                        <a:prstDash val="solid"/>
                        <a:miter/>
                        <a:headEnd type="none" w="med" len="med"/>
                        <a:tailEnd type="none" w="med" len="med"/>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blinds(vertical)">
                                      <p:cBhvr>
                                        <p:cTn id="7" dur="5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gtEl>
                                        <p:attrNameLst>
                                          <p:attrName>style.visibility</p:attrName>
                                        </p:attrNameLst>
                                      </p:cBhvr>
                                      <p:to>
                                        <p:strVal val="visible"/>
                                      </p:to>
                                    </p:set>
                                    <p:animEffect transition="in" filter="box(in)">
                                      <p:cBhvr>
                                        <p:cTn id="12" dur="500"/>
                                        <p:tgtEl>
                                          <p:spTgt spid="8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p:bldLst>
  </p:timing>
</p:sld>
</file>

<file path=ppt/theme/theme1.xml><?xml version="1.0" encoding="utf-8"?>
<a:theme xmlns:a="http://schemas.openxmlformats.org/drawingml/2006/main" name="默认设计模板">
  <a:themeElements>
    <a:clrScheme name="">
      <a:dk1>
        <a:srgbClr val="00FF00"/>
      </a:dk1>
      <a:lt1>
        <a:srgbClr val="FFFF66"/>
      </a:lt1>
      <a:dk2>
        <a:srgbClr val="000099"/>
      </a:dk2>
      <a:lt2>
        <a:srgbClr val="000000"/>
      </a:lt2>
      <a:accent1>
        <a:srgbClr val="FF99FF"/>
      </a:accent1>
      <a:accent2>
        <a:srgbClr val="3333CC"/>
      </a:accent2>
      <a:accent3>
        <a:srgbClr val="AAAACA"/>
      </a:accent3>
      <a:accent4>
        <a:srgbClr val="DADA56"/>
      </a:accent4>
      <a:accent5>
        <a:srgbClr val="FFCAFF"/>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1" lang="zh-CN" altLang="en-US" sz="2400" b="0" i="0" u="none" strike="noStrike" cap="none" normalizeH="0" baseline="0" smtClean="0">
            <a:ln>
              <a:noFill/>
            </a:ln>
            <a:solidFill>
              <a:schemeClr val="tx1"/>
            </a:solidFill>
            <a:effectLst/>
            <a:latin typeface="Times New Roman" panose="02020603050405020304" pitchFamily="18" charset="0"/>
            <a:ea typeface="楷体_GB2312" pitchFamily="49"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7067</Words>
  <Application>WPS 演示</Application>
  <PresentationFormat>全屏显示(4:3)</PresentationFormat>
  <Paragraphs>726</Paragraphs>
  <Slides>75</Slides>
  <Notes>0</Notes>
  <HiddenSlides>0</HiddenSlides>
  <MMClips>0</MMClips>
  <ScaleCrop>false</ScaleCrop>
  <HeadingPairs>
    <vt:vector size="8" baseType="variant">
      <vt:variant>
        <vt:lpstr>已用的字体</vt:lpstr>
      </vt:variant>
      <vt:variant>
        <vt:i4>24</vt:i4>
      </vt:variant>
      <vt:variant>
        <vt:lpstr>主题</vt:lpstr>
      </vt:variant>
      <vt:variant>
        <vt:i4>1</vt:i4>
      </vt:variant>
      <vt:variant>
        <vt:lpstr>嵌入 OLE 服务器</vt:lpstr>
      </vt:variant>
      <vt:variant>
        <vt:i4>5</vt:i4>
      </vt:variant>
      <vt:variant>
        <vt:lpstr>幻灯片标题</vt:lpstr>
      </vt:variant>
      <vt:variant>
        <vt:i4>75</vt:i4>
      </vt:variant>
    </vt:vector>
  </HeadingPairs>
  <TitlesOfParts>
    <vt:vector size="105" baseType="lpstr">
      <vt:lpstr>Arial</vt:lpstr>
      <vt:lpstr>宋体</vt:lpstr>
      <vt:lpstr>Wingdings</vt:lpstr>
      <vt:lpstr>Times New Roman</vt:lpstr>
      <vt:lpstr>楷体_GB2312</vt:lpstr>
      <vt:lpstr>Calibri</vt:lpstr>
      <vt:lpstr>隶书</vt:lpstr>
      <vt:lpstr>楷体</vt:lpstr>
      <vt:lpstr>黑体</vt:lpstr>
      <vt:lpstr>华文楷体</vt:lpstr>
      <vt:lpstr>新宋体</vt:lpstr>
      <vt:lpstr>微软雅黑</vt:lpstr>
      <vt:lpstr>Arial Unicode MS</vt:lpstr>
      <vt:lpstr>华文中宋</vt:lpstr>
      <vt:lpstr>仿宋</vt:lpstr>
      <vt:lpstr>等线 Light</vt:lpstr>
      <vt:lpstr>等线</vt:lpstr>
      <vt:lpstr>华文新魏</vt:lpstr>
      <vt:lpstr>华文宋体</vt:lpstr>
      <vt:lpstr>方正姚体</vt:lpstr>
      <vt:lpstr>微软雅黑 Light</vt:lpstr>
      <vt:lpstr>华文仿宋</vt:lpstr>
      <vt:lpstr>幼圆</vt:lpstr>
      <vt:lpstr>Arial Unicode MS</vt:lpstr>
      <vt:lpstr>默认设计模板</vt:lpstr>
      <vt:lpstr>Excel.Chart.8</vt:lpstr>
      <vt:lpstr>MSGraph.Chart.8</vt:lpstr>
      <vt:lpstr>MSGraph.Chart.8</vt:lpstr>
      <vt:lpstr>MSGraph.Chart.8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北京八中</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creator>数学组</dc:creator>
  <cp:lastModifiedBy>123</cp:lastModifiedBy>
  <cp:revision>458</cp:revision>
  <dcterms:created xsi:type="dcterms:W3CDTF">1999-12-06T02:24:54Z</dcterms:created>
  <dcterms:modified xsi:type="dcterms:W3CDTF">2017-09-24T00:37:32Z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