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37B89-506F-4B7E-8E5E-A486E1B1E5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DC1F-AD43-48D0-8D14-C1FED0364D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fld id="{C4699959-FC12-47F4-B183-93D8170C2107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9C612A-8F9F-4329-9693-9C39EF3A3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416726-E63D-458D-8C1E-6AB9B71DEF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 noChangeArrowheads="1"/>
          </p:cNvSpPr>
          <p:nvPr>
            <p:ph type="ctrTitle"/>
          </p:nvPr>
        </p:nvSpPr>
        <p:spPr>
          <a:xfrm>
            <a:off x="2161630" y="1995631"/>
            <a:ext cx="7767637" cy="1646237"/>
          </a:xfrm>
        </p:spPr>
        <p:txBody>
          <a:bodyPr/>
          <a:lstStyle/>
          <a:p>
            <a:pPr eaLnBrk="1" hangingPunct="1"/>
            <a:r>
              <a:rPr lang="zh-CN" altLang="en-US" sz="9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语文组</a:t>
            </a:r>
            <a:endParaRPr lang="zh-CN" altLang="en-US" sz="9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7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2161630" y="3901174"/>
            <a:ext cx="7767637" cy="1096963"/>
          </a:xfrm>
        </p:spPr>
        <p:txBody>
          <a:bodyPr/>
          <a:lstStyle/>
          <a:p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初 中</a:t>
            </a:r>
            <a:endParaRPr lang="zh-CN" altLang="en-US" sz="4800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-3186" y="1"/>
          <a:ext cx="12177712" cy="684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144"/>
                <a:gridCol w="1828800"/>
                <a:gridCol w="1692323"/>
                <a:gridCol w="2033518"/>
                <a:gridCol w="1715309"/>
                <a:gridCol w="1365257"/>
                <a:gridCol w="2065361"/>
              </a:tblGrid>
              <a:tr h="5947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课型</a:t>
                      </a:r>
                      <a:endParaRPr lang="zh-CN" altLang="en-US" sz="3200" dirty="0" smtClean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zh-CN" altLang="en-US" sz="32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zh-CN" altLang="en-US" sz="32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zh-CN" altLang="en-US" sz="32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zh-CN" altLang="en-US" sz="32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zh-CN" altLang="en-US" sz="32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5715" marB="45715"/>
                </a:tc>
              </a:tr>
              <a:tr h="1282103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6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0" dirty="0" smtClean="0">
                          <a:solidFill>
                            <a:srgbClr val="FF0000"/>
                          </a:solidFill>
                        </a:rPr>
                        <a:t>精</a:t>
                      </a:r>
                      <a:endParaRPr lang="en-US" altLang="zh-CN" sz="6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6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0" dirty="0" smtClean="0">
                          <a:solidFill>
                            <a:srgbClr val="FF0000"/>
                          </a:solidFill>
                        </a:rPr>
                        <a:t>读</a:t>
                      </a:r>
                      <a:endParaRPr lang="en-US" altLang="zh-CN" sz="6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6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0" dirty="0" smtClean="0">
                          <a:solidFill>
                            <a:srgbClr val="FF0000"/>
                          </a:solidFill>
                        </a:rPr>
                        <a:t>课</a:t>
                      </a:r>
                      <a:r>
                        <a:rPr lang="en-US" altLang="zh-CN" sz="6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6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zh-CN" alt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15" marB="45715"/>
                </a:tc>
              </a:tr>
              <a:tr h="970080">
                <a:tc vMerge="1">
                  <a:tcPr/>
                </a:tc>
                <a:tc rowSpan="2">
                  <a:txBody>
                    <a:bodyPr/>
                    <a:lstStyle/>
                    <a:p>
                      <a:endParaRPr lang="en-US" altLang="zh-CN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CN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 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15" marB="45715"/>
                </a:tc>
              </a:tr>
              <a:tr h="146313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15" marB="45715"/>
                </a:tc>
              </a:tr>
              <a:tr h="1408186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15" marB="45715"/>
                </a:tc>
              </a:tr>
              <a:tr h="1126807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altLang="zh-CN" sz="2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2400" b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endParaRPr lang="zh-CN" altLang="en-US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7" marR="91437" marT="45715" marB="45715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421809" y="310"/>
            <a:ext cx="1828800" cy="6801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</a:t>
            </a:r>
            <a:endParaRPr lang="en-US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atin typeface="+mn-lt"/>
              <a:ea typeface="+mn-ea"/>
            </a:endParaRPr>
          </a:p>
          <a:p>
            <a:pPr eaLnBrk="1" fontAlgn="t" hangingPunct="1">
              <a:defRPr/>
            </a:pPr>
            <a:r>
              <a:rPr lang="zh-CN" altLang="zh-CN" sz="3200" b="1" dirty="0">
                <a:solidFill>
                  <a:srgbClr val="00B050"/>
                </a:solidFill>
              </a:rPr>
              <a:t>自主发现</a:t>
            </a:r>
            <a:endParaRPr lang="zh-CN" altLang="zh-CN" sz="32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endParaRPr lang="en-US" altLang="zh-CN" sz="32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endParaRPr lang="en-US" altLang="zh-CN" sz="32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endParaRPr lang="en-US" altLang="zh-CN" sz="32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r>
              <a:rPr lang="zh-CN" altLang="zh-CN" sz="3200" b="1" dirty="0">
                <a:solidFill>
                  <a:srgbClr val="00B050"/>
                </a:solidFill>
              </a:rPr>
              <a:t>互助解疑</a:t>
            </a:r>
            <a:endParaRPr lang="zh-CN" altLang="zh-CN" sz="32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endParaRPr lang="en-US" altLang="zh-CN" sz="32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endParaRPr lang="en-US" altLang="zh-CN" sz="32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endParaRPr lang="en-US" altLang="zh-CN" sz="32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r>
              <a:rPr lang="zh-CN" altLang="zh-CN" sz="3200" b="1" dirty="0">
                <a:solidFill>
                  <a:srgbClr val="00B050"/>
                </a:solidFill>
              </a:rPr>
              <a:t>总结归纳</a:t>
            </a:r>
            <a:endParaRPr lang="en-US" altLang="zh-CN" sz="32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endParaRPr lang="en-US" altLang="zh-CN" sz="2800" b="1" dirty="0" smtClean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endParaRPr lang="en-US" altLang="zh-CN" sz="2800" b="1" dirty="0">
              <a:solidFill>
                <a:srgbClr val="00B050"/>
              </a:solidFill>
            </a:endParaRPr>
          </a:p>
          <a:p>
            <a:pPr eaLnBrk="1" fontAlgn="t" hangingPunct="1">
              <a:defRPr/>
            </a:pPr>
            <a:r>
              <a:rPr lang="zh-CN" altLang="zh-CN" sz="3200" b="1" dirty="0">
                <a:solidFill>
                  <a:srgbClr val="00B050"/>
                </a:solidFill>
              </a:rPr>
              <a:t>训练提升</a:t>
            </a:r>
            <a:endParaRPr lang="en-US" altLang="zh-CN" sz="32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31183" y="0"/>
            <a:ext cx="1536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zh-CN" altLang="zh-CN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endParaRPr lang="zh-CN" altLang="zh-CN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39086" y="984739"/>
            <a:ext cx="1690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</a:rPr>
              <a:t>星星点</a:t>
            </a:r>
            <a:r>
              <a:rPr lang="zh-C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灯</a:t>
            </a:r>
            <a:endParaRPr lang="zh-CN" alt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42077" y="309"/>
            <a:ext cx="12017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029773" y="860949"/>
            <a:ext cx="19515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积累检测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预习交流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老师提炼主问题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9750" y="616"/>
            <a:ext cx="1860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意图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041199" y="655444"/>
            <a:ext cx="17192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B050"/>
                </a:solidFill>
              </a:rPr>
              <a:t>积累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400" dirty="0">
                <a:solidFill>
                  <a:srgbClr val="00B050"/>
                </a:solidFill>
              </a:rPr>
              <a:t>激发主动性</a:t>
            </a:r>
            <a:endParaRPr lang="en-US" altLang="zh-CN" sz="240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400" dirty="0">
                <a:solidFill>
                  <a:srgbClr val="00B050"/>
                </a:solidFill>
              </a:rPr>
              <a:t>人文底蕴</a:t>
            </a:r>
            <a:endParaRPr lang="en-US" altLang="zh-CN" sz="2400" dirty="0"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94699" y="-26989"/>
            <a:ext cx="11080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t" hangingPunct="1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971521" y="1084886"/>
            <a:ext cx="103125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3-5</a:t>
            </a:r>
            <a:r>
              <a:rPr lang="zh-CN" altLang="en-US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</a:t>
            </a:r>
            <a:endParaRPr lang="zh-CN" altLang="en-US" b="1" dirty="0">
              <a:solidFill>
                <a:srgbClr val="FF5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355888" y="2109985"/>
            <a:ext cx="1673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</a:rPr>
              <a:t>静心思悟</a:t>
            </a:r>
            <a:endParaRPr lang="zh-CN" alt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043548" y="2117136"/>
            <a:ext cx="1399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多种读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批注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023224" y="1965061"/>
            <a:ext cx="1659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zh-CN" altLang="en-US" sz="2400" dirty="0">
                <a:solidFill>
                  <a:srgbClr val="00B050"/>
                </a:solidFill>
              </a:rPr>
              <a:t>勤学善思</a:t>
            </a:r>
            <a:endParaRPr lang="en-US" altLang="zh-CN" sz="2400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zh-CN" altLang="en-US" sz="2400" dirty="0">
                <a:solidFill>
                  <a:srgbClr val="00B050"/>
                </a:solidFill>
              </a:rPr>
              <a:t>科学精神</a:t>
            </a:r>
            <a:endParaRPr lang="en-US" altLang="zh-CN" sz="2400" dirty="0">
              <a:solidFill>
                <a:srgbClr val="00B050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962358" y="2191329"/>
            <a:ext cx="83673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</a:t>
            </a:r>
            <a:endParaRPr lang="zh-CN" altLang="en-US" b="1" dirty="0">
              <a:solidFill>
                <a:srgbClr val="FF5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318977" y="3307437"/>
            <a:ext cx="1635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</a:rPr>
              <a:t>头脑风暴</a:t>
            </a:r>
            <a:endParaRPr lang="zh-CN" alt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022897" y="2958911"/>
            <a:ext cx="20026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小组交流讨论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表演</a:t>
            </a: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;3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辩论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竞赛</a:t>
            </a: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;5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教师点拨、评价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957111" y="2788220"/>
            <a:ext cx="18206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400" dirty="0" smtClean="0">
                <a:solidFill>
                  <a:srgbClr val="00B050"/>
                </a:solidFill>
              </a:rPr>
              <a:t>发现</a:t>
            </a:r>
            <a:r>
              <a:rPr lang="zh-CN" altLang="en-US" sz="2400" dirty="0">
                <a:solidFill>
                  <a:srgbClr val="00B050"/>
                </a:solidFill>
              </a:rPr>
              <a:t>、</a:t>
            </a:r>
            <a:r>
              <a:rPr lang="zh-CN" altLang="en-US" sz="2400" dirty="0" smtClean="0">
                <a:solidFill>
                  <a:srgbClr val="00B050"/>
                </a:solidFill>
              </a:rPr>
              <a:t>欣赏</a:t>
            </a:r>
            <a:endParaRPr lang="en-US" altLang="zh-CN" sz="240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400" dirty="0" smtClean="0">
                <a:solidFill>
                  <a:srgbClr val="00B050"/>
                </a:solidFill>
              </a:rPr>
              <a:t>评价、倾听、合作交流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400" dirty="0" smtClean="0">
                <a:solidFill>
                  <a:srgbClr val="00B050"/>
                </a:solidFill>
              </a:rPr>
              <a:t>科学精神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817136" y="3422531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15-20</a:t>
            </a:r>
            <a:r>
              <a:rPr lang="zh-CN" altLang="en-US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</a:t>
            </a:r>
            <a:endParaRPr lang="zh-CN" altLang="en-US" b="1" dirty="0">
              <a:solidFill>
                <a:srgbClr val="FF5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324279" y="4783239"/>
            <a:ext cx="1710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华文新魏" panose="02010800040101010101" pitchFamily="2" charset="-122"/>
              </a:rPr>
              <a:t>聚精荟萃</a:t>
            </a:r>
            <a:endParaRPr lang="zh-CN" altLang="en-US" sz="2800" dirty="0">
              <a:solidFill>
                <a:srgbClr val="0070C0"/>
              </a:solidFill>
              <a:latin typeface="华文新魏" panose="02010800040101010101" pitchFamily="2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992147" y="4371375"/>
            <a:ext cx="19794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一句话总结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列表格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思维导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endParaRPr lang="en-US" altLang="zh-CN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教师点拨、升华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997745" y="4585808"/>
            <a:ext cx="18061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400" dirty="0" smtClean="0">
                <a:solidFill>
                  <a:srgbClr val="00B050"/>
                </a:solidFill>
              </a:rPr>
              <a:t>说</a:t>
            </a:r>
            <a:r>
              <a:rPr lang="zh-CN" altLang="en-US" sz="2400" dirty="0">
                <a:solidFill>
                  <a:srgbClr val="00B050"/>
                </a:solidFill>
              </a:rPr>
              <a:t>、</a:t>
            </a:r>
            <a:r>
              <a:rPr lang="zh-CN" altLang="en-US" sz="2400" dirty="0" smtClean="0">
                <a:solidFill>
                  <a:srgbClr val="00B050"/>
                </a:solidFill>
              </a:rPr>
              <a:t>写</a:t>
            </a:r>
            <a:r>
              <a:rPr lang="zh-CN" altLang="en-US" sz="2400" dirty="0">
                <a:solidFill>
                  <a:srgbClr val="00B050"/>
                </a:solidFill>
              </a:rPr>
              <a:t>、</a:t>
            </a:r>
            <a:r>
              <a:rPr lang="zh-CN" altLang="en-US" sz="2400" dirty="0" smtClean="0">
                <a:solidFill>
                  <a:srgbClr val="00B050"/>
                </a:solidFill>
              </a:rPr>
              <a:t>思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400" dirty="0">
                <a:solidFill>
                  <a:srgbClr val="00B050"/>
                </a:solidFill>
              </a:rPr>
              <a:t>学会</a:t>
            </a:r>
            <a:r>
              <a:rPr lang="zh-CN" altLang="en-US" sz="2400" dirty="0" smtClean="0">
                <a:solidFill>
                  <a:srgbClr val="00B050"/>
                </a:solidFill>
              </a:rPr>
              <a:t>学习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876753" y="4880269"/>
            <a:ext cx="1220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5-10</a:t>
            </a:r>
            <a:r>
              <a:rPr lang="zh-CN" altLang="en-US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</a:t>
            </a:r>
            <a:endParaRPr lang="zh-CN" altLang="en-US" b="1" dirty="0">
              <a:solidFill>
                <a:srgbClr val="FF5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304382" y="6120118"/>
            <a:ext cx="1885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70C0"/>
                </a:solidFill>
                <a:latin typeface="华文新魏" panose="02010800040101010101" pitchFamily="2" charset="-122"/>
              </a:rPr>
              <a:t>学海拾贝</a:t>
            </a:r>
            <a:endParaRPr lang="zh-CN" altLang="en-US" sz="2800" dirty="0">
              <a:solidFill>
                <a:srgbClr val="0070C0"/>
              </a:solidFill>
              <a:latin typeface="华文新魏" panose="02010800040101010101" pitchFamily="2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928907" y="5700614"/>
            <a:ext cx="21525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即兴表演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阅读提升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写作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练笔</a:t>
            </a:r>
            <a:endParaRPr lang="en-US" altLang="zh-CN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教师点拨、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升华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007668" y="5872662"/>
            <a:ext cx="18094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400" dirty="0" smtClean="0">
                <a:solidFill>
                  <a:srgbClr val="00B050"/>
                </a:solidFill>
              </a:rPr>
              <a:t>说</a:t>
            </a:r>
            <a:r>
              <a:rPr lang="zh-CN" altLang="en-US" sz="2400" dirty="0">
                <a:solidFill>
                  <a:srgbClr val="00B050"/>
                </a:solidFill>
              </a:rPr>
              <a:t>、</a:t>
            </a:r>
            <a:r>
              <a:rPr lang="zh-CN" altLang="en-US" sz="2400" dirty="0" smtClean="0">
                <a:solidFill>
                  <a:srgbClr val="00B050"/>
                </a:solidFill>
              </a:rPr>
              <a:t>写</a:t>
            </a:r>
            <a:r>
              <a:rPr lang="zh-CN" altLang="en-US" sz="2400" dirty="0">
                <a:solidFill>
                  <a:srgbClr val="00B050"/>
                </a:solidFill>
              </a:rPr>
              <a:t>、</a:t>
            </a:r>
            <a:r>
              <a:rPr lang="zh-CN" altLang="en-US" sz="2400" dirty="0" smtClean="0">
                <a:solidFill>
                  <a:srgbClr val="00B050"/>
                </a:solidFill>
              </a:rPr>
              <a:t>思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CN" altLang="en-US" sz="2400" dirty="0" smtClean="0">
                <a:solidFill>
                  <a:srgbClr val="00B050"/>
                </a:solidFill>
              </a:rPr>
              <a:t>实践创新</a:t>
            </a:r>
            <a:endParaRPr lang="en-US" altLang="zh-CN" sz="2400" dirty="0">
              <a:solidFill>
                <a:srgbClr val="00B05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9026113" y="6115306"/>
            <a:ext cx="88139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</a:t>
            </a:r>
            <a:endParaRPr lang="zh-CN" altLang="en-US" b="1" dirty="0">
              <a:solidFill>
                <a:srgbClr val="FF5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13182" y="27605"/>
            <a:ext cx="200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理论依据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79225" y="904989"/>
            <a:ext cx="110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布鲁纳：</a:t>
            </a:r>
            <a:endParaRPr lang="en-US" altLang="zh-CN" dirty="0" smtClean="0"/>
          </a:p>
          <a:p>
            <a:r>
              <a:rPr lang="zh-CN" altLang="en-US" dirty="0" smtClean="0"/>
              <a:t>发现法</a:t>
            </a:r>
            <a:endParaRPr lang="en-US" altLang="zh-CN" dirty="0" smtClean="0"/>
          </a:p>
        </p:txBody>
      </p:sp>
      <p:sp>
        <p:nvSpPr>
          <p:cNvPr id="19" name="文本框 18"/>
          <p:cNvSpPr txBox="1"/>
          <p:nvPr/>
        </p:nvSpPr>
        <p:spPr>
          <a:xfrm>
            <a:off x="10259034" y="1904478"/>
            <a:ext cx="1913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孔子：启发式</a:t>
            </a:r>
            <a:endParaRPr lang="en-US" altLang="zh-CN" dirty="0" smtClean="0"/>
          </a:p>
          <a:p>
            <a:r>
              <a:rPr lang="zh-CN" altLang="en-US" dirty="0" smtClean="0"/>
              <a:t>不愤不启</a:t>
            </a:r>
            <a:endParaRPr lang="en-US" altLang="zh-CN" dirty="0" smtClean="0"/>
          </a:p>
          <a:p>
            <a:r>
              <a:rPr lang="zh-CN" altLang="en-US" dirty="0" smtClean="0"/>
              <a:t>不悱</a:t>
            </a:r>
            <a:r>
              <a:rPr lang="zh-CN" altLang="en-US" dirty="0"/>
              <a:t>不</a:t>
            </a:r>
            <a:r>
              <a:rPr lang="zh-CN" altLang="en-US" dirty="0" smtClean="0"/>
              <a:t>发</a:t>
            </a:r>
            <a:endParaRPr lang="en-US" altLang="zh-CN" dirty="0" smtClean="0"/>
          </a:p>
        </p:txBody>
      </p:sp>
      <p:sp>
        <p:nvSpPr>
          <p:cNvPr id="31" name="文本框 30"/>
          <p:cNvSpPr txBox="1"/>
          <p:nvPr/>
        </p:nvSpPr>
        <p:spPr>
          <a:xfrm>
            <a:off x="10253875" y="3307437"/>
            <a:ext cx="175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学习</a:t>
            </a:r>
            <a:r>
              <a:rPr lang="zh-CN" altLang="en-US" dirty="0"/>
              <a:t>者</a:t>
            </a:r>
            <a:r>
              <a:rPr lang="zh-CN" altLang="en-US" dirty="0" smtClean="0"/>
              <a:t>中心课程理论</a:t>
            </a:r>
            <a:endParaRPr lang="en-US" altLang="zh-CN" dirty="0" smtClean="0"/>
          </a:p>
        </p:txBody>
      </p:sp>
      <p:sp>
        <p:nvSpPr>
          <p:cNvPr id="32" name="文本框 31"/>
          <p:cNvSpPr txBox="1"/>
          <p:nvPr/>
        </p:nvSpPr>
        <p:spPr>
          <a:xfrm>
            <a:off x="10111411" y="4823048"/>
            <a:ext cx="215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保罗</a:t>
            </a:r>
            <a:r>
              <a:rPr lang="en-US" altLang="zh-CN" dirty="0" smtClean="0"/>
              <a:t>·</a:t>
            </a:r>
            <a:r>
              <a:rPr lang="zh-CN" altLang="en-US" dirty="0"/>
              <a:t>朗格朗</a:t>
            </a:r>
            <a:r>
              <a:rPr lang="zh-CN" altLang="en-US" dirty="0" smtClean="0"/>
              <a:t>：学会学习、终身学习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10449501" y="6115306"/>
            <a:ext cx="153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陶行知：</a:t>
            </a:r>
            <a:endParaRPr lang="en-US" altLang="zh-CN" dirty="0" smtClean="0"/>
          </a:p>
          <a:p>
            <a:r>
              <a:rPr lang="zh-CN" altLang="en-US" dirty="0" smtClean="0"/>
              <a:t>知行合一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14" grpId="0"/>
      <p:bldP spid="5" grpId="0"/>
      <p:bldP spid="19" grpId="0"/>
      <p:bldP spid="31" grpId="0"/>
      <p:bldP spid="32" grpId="0"/>
      <p:bldP spid="3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WPS 演示</Application>
  <PresentationFormat>宽屏</PresentationFormat>
  <Paragraphs>190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21" baseType="lpstr">
      <vt:lpstr>Arial</vt:lpstr>
      <vt:lpstr>宋体</vt:lpstr>
      <vt:lpstr>Wingdings</vt:lpstr>
      <vt:lpstr>Arial</vt:lpstr>
      <vt:lpstr>楷体</vt:lpstr>
      <vt:lpstr>微软雅黑</vt:lpstr>
      <vt:lpstr>Wingdings 3</vt:lpstr>
      <vt:lpstr>Trebuchet MS</vt:lpstr>
      <vt:lpstr>华文新魏</vt:lpstr>
      <vt:lpstr>楷体_GB2312</vt:lpstr>
      <vt:lpstr>Garamond</vt:lpstr>
      <vt:lpstr>方正舒体</vt:lpstr>
      <vt:lpstr>Calibri</vt:lpstr>
      <vt:lpstr>Corbel</vt:lpstr>
      <vt:lpstr>Calibri Light</vt:lpstr>
      <vt:lpstr>Arial Narrow</vt:lpstr>
      <vt:lpstr>Wingdings 2</vt:lpstr>
      <vt:lpstr>Office 主题</vt:lpstr>
      <vt:lpstr>环保</vt:lpstr>
      <vt:lpstr>语文组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语文组</dc:title>
  <dc:creator>Yfxx</dc:creator>
  <cp:lastModifiedBy>Administrator</cp:lastModifiedBy>
  <cp:revision>8</cp:revision>
  <dcterms:created xsi:type="dcterms:W3CDTF">2017-03-23T13:27:00Z</dcterms:created>
  <dcterms:modified xsi:type="dcterms:W3CDTF">2017-04-17T08:24:18Z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2052-10.1.0.6382</vt:lpwstr>
  </property>
</Properties>
</file>