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71"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1pPr>
    <a:lvl2pPr marL="0" marR="0" indent="4572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2pPr>
    <a:lvl3pPr marL="0" marR="0" indent="9144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3pPr>
    <a:lvl4pPr marL="0" marR="0" indent="13716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4pPr>
    <a:lvl5pPr marL="0" marR="0" indent="18288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5pPr>
    <a:lvl6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6pPr>
    <a:lvl7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7pPr>
    <a:lvl8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8pPr>
    <a:lvl9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940675A-B579-460E-94D1-54222C63F5D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4C3C2611-4C71-4FC5-86AE-919BDF0F9419}" styleName="">
    <a:wholeTbl>
      <a:tcTxStyle>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Style>
        <a:tcBdr/>
        <a:fill>
          <a:solidFill>
            <a:srgbClr val="F3F9FA"/>
          </a:solidFill>
        </a:fill>
      </a:tcStyle>
    </a:band2H>
    <a:firstCol>
      <a:tcTxStyle b="on">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5" d="100"/>
          <a:sy n="65" d="100"/>
        </p:scale>
        <p:origin x="-97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Arial" panose="020B0604020202020204"/>
      </a:defRPr>
    </a:lvl1pPr>
    <a:lvl2pPr indent="228600" latinLnBrk="0">
      <a:defRPr sz="1200">
        <a:latin typeface="+mj-lt"/>
        <a:ea typeface="+mj-ea"/>
        <a:cs typeface="+mj-cs"/>
        <a:sym typeface="Arial" panose="020B0604020202020204"/>
      </a:defRPr>
    </a:lvl2pPr>
    <a:lvl3pPr indent="457200" latinLnBrk="0">
      <a:defRPr sz="1200">
        <a:latin typeface="+mj-lt"/>
        <a:ea typeface="+mj-ea"/>
        <a:cs typeface="+mj-cs"/>
        <a:sym typeface="Arial" panose="020B0604020202020204"/>
      </a:defRPr>
    </a:lvl3pPr>
    <a:lvl4pPr indent="685800" latinLnBrk="0">
      <a:defRPr sz="1200">
        <a:latin typeface="+mj-lt"/>
        <a:ea typeface="+mj-ea"/>
        <a:cs typeface="+mj-cs"/>
        <a:sym typeface="Arial" panose="020B0604020202020204"/>
      </a:defRPr>
    </a:lvl4pPr>
    <a:lvl5pPr indent="914400" latinLnBrk="0">
      <a:defRPr sz="1200">
        <a:latin typeface="+mj-lt"/>
        <a:ea typeface="+mj-ea"/>
        <a:cs typeface="+mj-cs"/>
        <a:sym typeface="Arial" panose="020B0604020202020204"/>
      </a:defRPr>
    </a:lvl5pPr>
    <a:lvl6pPr indent="1143000" latinLnBrk="0">
      <a:defRPr sz="1200">
        <a:latin typeface="+mj-lt"/>
        <a:ea typeface="+mj-ea"/>
        <a:cs typeface="+mj-cs"/>
        <a:sym typeface="Arial" panose="020B0604020202020204"/>
      </a:defRPr>
    </a:lvl6pPr>
    <a:lvl7pPr indent="1371600" latinLnBrk="0">
      <a:defRPr sz="1200">
        <a:latin typeface="+mj-lt"/>
        <a:ea typeface="+mj-ea"/>
        <a:cs typeface="+mj-cs"/>
        <a:sym typeface="Arial" panose="020B0604020202020204"/>
      </a:defRPr>
    </a:lvl7pPr>
    <a:lvl8pPr indent="1600200" latinLnBrk="0">
      <a:defRPr sz="1200">
        <a:latin typeface="+mj-lt"/>
        <a:ea typeface="+mj-ea"/>
        <a:cs typeface="+mj-cs"/>
        <a:sym typeface="Arial" panose="020B0604020202020204"/>
      </a:defRPr>
    </a:lvl8pPr>
    <a:lvl9pPr indent="1828800" latinLnBrk="0">
      <a:defRPr sz="1200">
        <a:latin typeface="+mj-lt"/>
        <a:ea typeface="+mj-ea"/>
        <a:cs typeface="+mj-cs"/>
        <a:sym typeface="Arial" panose="020B0604020202020204"/>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6356351"/>
            <a:ext cx="2057400" cy="365125"/>
          </a:xfrm>
          <a:prstGeom prst="rect">
            <a:avLst/>
          </a:prstGeom>
        </p:spPr>
        <p:txBody>
          <a:bodyPr/>
          <a:lstStyle/>
          <a:p>
            <a:fld id="{43C5B7B3-2359-433F-B0D7-98305EF6A15E}" type="datetimeFigureOut">
              <a:rPr lang="zh-CN" altLang="en-US" smtClean="0"/>
              <a:pPr/>
              <a:t>2017/4/1</a:t>
            </a:fld>
            <a:endParaRPr lang="zh-CN" altLang="en-US"/>
          </a:p>
        </p:txBody>
      </p:sp>
      <p:sp>
        <p:nvSpPr>
          <p:cNvPr id="3" name="页脚占位符 2"/>
          <p:cNvSpPr>
            <a:spLocks noGrp="1"/>
          </p:cNvSpPr>
          <p:nvPr>
            <p:ph type="ftr" sz="quarter" idx="11"/>
          </p:nvPr>
        </p:nvSpPr>
        <p:spPr>
          <a:xfrm>
            <a:off x="3028950" y="6356351"/>
            <a:ext cx="3086100" cy="365125"/>
          </a:xfrm>
          <a:prstGeom prst="rect">
            <a:avLst/>
          </a:prstGeom>
        </p:spPr>
        <p:txBody>
          <a:bodyPr/>
          <a:lstStyle/>
          <a:p>
            <a:endParaRPr lang="zh-CN" altLang="en-US"/>
          </a:p>
        </p:txBody>
      </p:sp>
      <p:sp>
        <p:nvSpPr>
          <p:cNvPr id="4" name="灯片编号占位符 3"/>
          <p:cNvSpPr>
            <a:spLocks noGrp="1"/>
          </p:cNvSpPr>
          <p:nvPr>
            <p:ph type="sldNum" sz="quarter" idx="12"/>
          </p:nvPr>
        </p:nvSpPr>
        <p:spPr/>
        <p:txBody>
          <a:bodyPr/>
          <a:lstStyle/>
          <a:p>
            <a:fld id="{2723D04D-C996-4EBC-B579-AA9A7CAD5EB6}" type="slidenum">
              <a:rPr lang="zh-CN" altLang="en-US" smtClean="0"/>
              <a:pPr/>
              <a:t>‹#›</a:t>
            </a:fld>
            <a:endParaRPr lang="zh-CN" altLang="en-US"/>
          </a:p>
        </p:txBody>
      </p:sp>
    </p:spTree>
    <p:extLst>
      <p:ext uri="{BB962C8B-B14F-4D97-AF65-F5344CB8AC3E}">
        <p14:creationId xmlns:p14="http://schemas.microsoft.com/office/powerpoint/2010/main" xmlns="" val="4352648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4"/>
            <a:ext cx="8229600" cy="1508126"/>
          </a:xfrm>
          <a:prstGeom prst="rect">
            <a:avLst/>
          </a:prstGeom>
          <a:ln w="12700">
            <a:miter lim="400000"/>
          </a:ln>
        </p:spPr>
        <p:txBody>
          <a:bodyPr lIns="45699" tIns="45699" rIns="45699" bIns="45699" anchor="ctr"/>
          <a:lstStyle/>
          <a:p>
            <a:r>
              <a:t>标题文本</a:t>
            </a:r>
          </a:p>
        </p:txBody>
      </p:sp>
      <p:sp>
        <p:nvSpPr>
          <p:cNvPr id="3" name="Shape 3"/>
          <p:cNvSpPr>
            <a:spLocks noGrp="1"/>
          </p:cNvSpPr>
          <p:nvPr>
            <p:ph type="body" idx="1"/>
          </p:nvPr>
        </p:nvSpPr>
        <p:spPr>
          <a:xfrm>
            <a:off x="457200" y="1600200"/>
            <a:ext cx="8229600" cy="5257800"/>
          </a:xfrm>
          <a:prstGeom prst="rect">
            <a:avLst/>
          </a:prstGeom>
          <a:ln w="12700">
            <a:miter lim="400000"/>
          </a:ln>
        </p:spPr>
        <p:txBody>
          <a:bodyPr lIns="45699" tIns="45699" rIns="45699" bIns="45699"/>
          <a:lstStyle/>
          <a:p>
            <a:r>
              <a:t>正文级别 1</a:t>
            </a:r>
          </a:p>
          <a:p>
            <a:pPr lvl="1"/>
            <a:r>
              <a:t>正文级别 2</a:t>
            </a:r>
          </a:p>
          <a:p>
            <a:pPr lvl="2"/>
            <a:r>
              <a:t>正文级别 3</a:t>
            </a:r>
          </a:p>
          <a:p>
            <a:pPr lvl="3"/>
            <a:r>
              <a:t>正文级别 4</a:t>
            </a:r>
          </a:p>
          <a:p>
            <a:pPr lvl="4"/>
            <a:r>
              <a:t>正文级别 5</a:t>
            </a:r>
          </a:p>
        </p:txBody>
      </p:sp>
      <p:sp>
        <p:nvSpPr>
          <p:cNvPr id="4" name="Shape 4"/>
          <p:cNvSpPr>
            <a:spLocks noGrp="1"/>
          </p:cNvSpPr>
          <p:nvPr>
            <p:ph type="sldNum" sz="quarter" idx="2"/>
          </p:nvPr>
        </p:nvSpPr>
        <p:spPr>
          <a:xfrm>
            <a:off x="8384932" y="6245225"/>
            <a:ext cx="301868" cy="288784"/>
          </a:xfrm>
          <a:prstGeom prst="rect">
            <a:avLst/>
          </a:prstGeom>
          <a:ln w="12700">
            <a:miter lim="400000"/>
          </a:ln>
        </p:spPr>
        <p:txBody>
          <a:bodyPr wrap="none" lIns="45699" tIns="45699" rIns="45699" bIns="45699">
            <a:spAutoFit/>
          </a:bodyPr>
          <a:lstStyle>
            <a:lvl1pPr algn="r">
              <a:defRPr sz="14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1pPr>
      <a:lvl2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2pPr>
      <a:lvl3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3pPr>
      <a:lvl4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4pPr>
      <a:lvl5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5pPr>
      <a:lvl6pPr marL="0" marR="0" indent="45720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6pPr>
      <a:lvl7pPr marL="0" marR="0" indent="91440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7pPr>
      <a:lvl8pPr marL="0" marR="0" indent="137160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8pPr>
      <a:lvl9pPr marL="0" marR="0" indent="182880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mj-lt"/>
          <a:ea typeface="+mj-ea"/>
          <a:cs typeface="+mj-cs"/>
          <a:sym typeface="Arial" panose="020B0604020202020204"/>
        </a:defRPr>
      </a:lvl9pPr>
    </p:titleStyle>
    <p:bodyStyle>
      <a:lvl1pPr marL="342900" marR="0" indent="-342900" algn="l" defTabSz="914400" rtl="0" latinLnBrk="0">
        <a:lnSpc>
          <a:spcPct val="100000"/>
        </a:lnSpc>
        <a:spcBef>
          <a:spcPts val="700"/>
        </a:spcBef>
        <a:spcAft>
          <a:spcPts val="0"/>
        </a:spcAft>
        <a:buClrTx/>
        <a:buSzPct val="100000"/>
        <a:buFontTx/>
        <a:buChar char="»"/>
        <a:defRPr sz="3200" b="0" i="0" u="none" strike="noStrike" cap="none" spc="0" baseline="0">
          <a:ln>
            <a:noFill/>
          </a:ln>
          <a:solidFill>
            <a:srgbClr val="000000"/>
          </a:solidFill>
          <a:uFillTx/>
          <a:latin typeface="+mj-lt"/>
          <a:ea typeface="+mj-ea"/>
          <a:cs typeface="+mj-cs"/>
          <a:sym typeface="Arial" panose="020B0604020202020204"/>
        </a:defRPr>
      </a:lvl1pPr>
      <a:lvl2pPr marL="783590" marR="0" indent="-326390" algn="l" defTabSz="914400" rtl="0" latinLnBrk="0">
        <a:lnSpc>
          <a:spcPct val="100000"/>
        </a:lnSpc>
        <a:spcBef>
          <a:spcPts val="700"/>
        </a:spcBef>
        <a:spcAft>
          <a:spcPts val="0"/>
        </a:spcAft>
        <a:buClrTx/>
        <a:buSzPct val="100000"/>
        <a:buFontTx/>
        <a:buChar char="–"/>
        <a:defRPr sz="3200" b="0" i="0" u="none" strike="noStrike" cap="none" spc="0" baseline="0">
          <a:ln>
            <a:noFill/>
          </a:ln>
          <a:solidFill>
            <a:srgbClr val="000000"/>
          </a:solidFill>
          <a:uFillTx/>
          <a:latin typeface="+mj-lt"/>
          <a:ea typeface="+mj-ea"/>
          <a:cs typeface="+mj-cs"/>
          <a:sym typeface="Arial" panose="020B0604020202020204"/>
        </a:defRPr>
      </a:lvl2pPr>
      <a:lvl3pPr marL="1219200" marR="0" indent="-304800" algn="l" defTabSz="914400" rtl="0" latinLnBrk="0">
        <a:lnSpc>
          <a:spcPct val="100000"/>
        </a:lnSpc>
        <a:spcBef>
          <a:spcPts val="700"/>
        </a:spcBef>
        <a:spcAft>
          <a:spcPts val="0"/>
        </a:spcAft>
        <a:buClrTx/>
        <a:buSzPct val="100000"/>
        <a:buFontTx/>
        <a:buChar char="•"/>
        <a:defRPr sz="3200" b="0" i="0" u="none" strike="noStrike" cap="none" spc="0" baseline="0">
          <a:ln>
            <a:noFill/>
          </a:ln>
          <a:solidFill>
            <a:srgbClr val="000000"/>
          </a:solidFill>
          <a:uFillTx/>
          <a:latin typeface="+mj-lt"/>
          <a:ea typeface="+mj-ea"/>
          <a:cs typeface="+mj-cs"/>
          <a:sym typeface="Arial" panose="020B0604020202020204"/>
        </a:defRPr>
      </a:lvl3pPr>
      <a:lvl4pPr marL="1737360" marR="0" indent="-365760" algn="l" defTabSz="914400" rtl="0" latinLnBrk="0">
        <a:lnSpc>
          <a:spcPct val="100000"/>
        </a:lnSpc>
        <a:spcBef>
          <a:spcPts val="700"/>
        </a:spcBef>
        <a:spcAft>
          <a:spcPts val="0"/>
        </a:spcAft>
        <a:buClrTx/>
        <a:buSzPct val="100000"/>
        <a:buFontTx/>
        <a:buChar char="–"/>
        <a:defRPr sz="3200" b="0" i="0" u="none" strike="noStrike" cap="none" spc="0" baseline="0">
          <a:ln>
            <a:noFill/>
          </a:ln>
          <a:solidFill>
            <a:srgbClr val="000000"/>
          </a:solidFill>
          <a:uFillTx/>
          <a:latin typeface="+mj-lt"/>
          <a:ea typeface="+mj-ea"/>
          <a:cs typeface="+mj-cs"/>
          <a:sym typeface="Arial" panose="020B0604020202020204"/>
        </a:defRPr>
      </a:lvl4pPr>
      <a:lvl5pPr marL="2235200" marR="0" indent="-406400" algn="l" defTabSz="914400" rtl="0" latinLnBrk="0">
        <a:lnSpc>
          <a:spcPct val="100000"/>
        </a:lnSpc>
        <a:spcBef>
          <a:spcPts val="700"/>
        </a:spcBef>
        <a:spcAft>
          <a:spcPts val="0"/>
        </a:spcAft>
        <a:buClrTx/>
        <a:buSzPct val="100000"/>
        <a:buFontTx/>
        <a:buChar char="»"/>
        <a:defRPr sz="3200" b="0" i="0" u="none" strike="noStrike" cap="none" spc="0" baseline="0">
          <a:ln>
            <a:noFill/>
          </a:ln>
          <a:solidFill>
            <a:srgbClr val="000000"/>
          </a:solidFill>
          <a:uFillTx/>
          <a:latin typeface="+mj-lt"/>
          <a:ea typeface="+mj-ea"/>
          <a:cs typeface="+mj-cs"/>
          <a:sym typeface="Arial" panose="020B0604020202020204"/>
        </a:defRPr>
      </a:lvl5pPr>
      <a:lvl6pPr marL="2692400" marR="0" indent="-406400" algn="l" defTabSz="914400" rtl="0" latinLnBrk="0">
        <a:lnSpc>
          <a:spcPct val="100000"/>
        </a:lnSpc>
        <a:spcBef>
          <a:spcPts val="700"/>
        </a:spcBef>
        <a:spcAft>
          <a:spcPts val="0"/>
        </a:spcAft>
        <a:buClrTx/>
        <a:buSzPct val="100000"/>
        <a:buFontTx/>
        <a:defRPr sz="3200" b="0" i="0" u="none" strike="noStrike" cap="none" spc="0" baseline="0">
          <a:ln>
            <a:noFill/>
          </a:ln>
          <a:solidFill>
            <a:srgbClr val="000000"/>
          </a:solidFill>
          <a:uFillTx/>
          <a:latin typeface="+mj-lt"/>
          <a:ea typeface="+mj-ea"/>
          <a:cs typeface="+mj-cs"/>
          <a:sym typeface="Arial" panose="020B0604020202020204"/>
        </a:defRPr>
      </a:lvl6pPr>
      <a:lvl7pPr marL="3149600" marR="0" indent="-406400" algn="l" defTabSz="914400" rtl="0" latinLnBrk="0">
        <a:lnSpc>
          <a:spcPct val="100000"/>
        </a:lnSpc>
        <a:spcBef>
          <a:spcPts val="700"/>
        </a:spcBef>
        <a:spcAft>
          <a:spcPts val="0"/>
        </a:spcAft>
        <a:buClrTx/>
        <a:buSzPct val="100000"/>
        <a:buFontTx/>
        <a:defRPr sz="3200" b="0" i="0" u="none" strike="noStrike" cap="none" spc="0" baseline="0">
          <a:ln>
            <a:noFill/>
          </a:ln>
          <a:solidFill>
            <a:srgbClr val="000000"/>
          </a:solidFill>
          <a:uFillTx/>
          <a:latin typeface="+mj-lt"/>
          <a:ea typeface="+mj-ea"/>
          <a:cs typeface="+mj-cs"/>
          <a:sym typeface="Arial" panose="020B0604020202020204"/>
        </a:defRPr>
      </a:lvl7pPr>
      <a:lvl8pPr marL="3606800" marR="0" indent="-406400" algn="l" defTabSz="914400" rtl="0" latinLnBrk="0">
        <a:lnSpc>
          <a:spcPct val="100000"/>
        </a:lnSpc>
        <a:spcBef>
          <a:spcPts val="700"/>
        </a:spcBef>
        <a:spcAft>
          <a:spcPts val="0"/>
        </a:spcAft>
        <a:buClrTx/>
        <a:buSzPct val="100000"/>
        <a:buFontTx/>
        <a:defRPr sz="3200" b="0" i="0" u="none" strike="noStrike" cap="none" spc="0" baseline="0">
          <a:ln>
            <a:noFill/>
          </a:ln>
          <a:solidFill>
            <a:srgbClr val="000000"/>
          </a:solidFill>
          <a:uFillTx/>
          <a:latin typeface="+mj-lt"/>
          <a:ea typeface="+mj-ea"/>
          <a:cs typeface="+mj-cs"/>
          <a:sym typeface="Arial" panose="020B0604020202020204"/>
        </a:defRPr>
      </a:lvl8pPr>
      <a:lvl9pPr marL="4064000" marR="0" indent="-406400" algn="l" defTabSz="914400" rtl="0" latinLnBrk="0">
        <a:lnSpc>
          <a:spcPct val="100000"/>
        </a:lnSpc>
        <a:spcBef>
          <a:spcPts val="700"/>
        </a:spcBef>
        <a:spcAft>
          <a:spcPts val="0"/>
        </a:spcAft>
        <a:buClrTx/>
        <a:buSzPct val="100000"/>
        <a:buFontTx/>
        <a:defRPr sz="3200" b="0" i="0" u="none" strike="noStrike" cap="none" spc="0" baseline="0">
          <a:ln>
            <a:noFill/>
          </a:ln>
          <a:solidFill>
            <a:srgbClr val="000000"/>
          </a:solidFill>
          <a:uFillTx/>
          <a:latin typeface="+mj-lt"/>
          <a:ea typeface="+mj-ea"/>
          <a:cs typeface="+mj-cs"/>
          <a:sym typeface="Arial" panose="020B0604020202020204"/>
        </a:defRPr>
      </a:lvl9pPr>
    </p:bodyStyle>
    <p:otherStyle>
      <a:lvl1pPr marL="0" marR="0" indent="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1pPr>
      <a:lvl2pPr marL="0" marR="0" indent="45720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2pPr>
      <a:lvl3pPr marL="0" marR="0" indent="91440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3pPr>
      <a:lvl4pPr marL="0" marR="0" indent="137160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4pPr>
      <a:lvl5pPr marL="0" marR="0" indent="182880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5pPr>
      <a:lvl6pPr marL="0" marR="0" indent="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6pPr>
      <a:lvl7pPr marL="0" marR="0" indent="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7pPr>
      <a:lvl8pPr marL="0" marR="0" indent="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8pPr>
      <a:lvl9pPr marL="0" marR="0" indent="0" algn="r" defTabSz="914400" rtl="0" latinLnBrk="0">
        <a:lnSpc>
          <a:spcPct val="100000"/>
        </a:lnSpc>
        <a:spcBef>
          <a:spcPts val="0"/>
        </a:spcBef>
        <a:spcAft>
          <a:spcPts val="0"/>
        </a:spcAft>
        <a:buClrTx/>
        <a:buSzTx/>
        <a:buFontTx/>
        <a:buNone/>
        <a:defRPr sz="1400" b="0" i="0" u="none" strike="noStrike" cap="none" spc="0" baseline="0">
          <a:ln>
            <a:noFill/>
          </a:ln>
          <a:solidFill>
            <a:schemeClr val="tx1"/>
          </a:solidFill>
          <a:uFillTx/>
          <a:latin typeface="+mn-lt"/>
          <a:ea typeface="+mn-ea"/>
          <a:cs typeface="+mn-cs"/>
          <a:sym typeface="Arial" panose="020B0604020202020204"/>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png"/><Relationship Id="rId5" Type="http://schemas.openxmlformats.org/officeDocument/2006/relationships/image" Target="../media/image5.png"/><Relationship Id="rId10" Type="http://schemas.openxmlformats.org/officeDocument/2006/relationships/slide" Target="slide11.xml"/><Relationship Id="rId4" Type="http://schemas.openxmlformats.org/officeDocument/2006/relationships/image" Target="../media/image4.png"/><Relationship Id="rId9"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hape 20"/>
          <p:cNvSpPr/>
          <p:nvPr/>
        </p:nvSpPr>
        <p:spPr>
          <a:xfrm>
            <a:off x="285750" y="1643062"/>
            <a:ext cx="8858250" cy="662941"/>
          </a:xfrm>
          <a:prstGeom prst="rect">
            <a:avLst/>
          </a:prstGeom>
          <a:ln w="12700">
            <a:miter lim="400000"/>
          </a:ln>
        </p:spPr>
        <p:txBody>
          <a:bodyPr lIns="45719" rIns="45719">
            <a:spAutoFit/>
          </a:bodyPr>
          <a:lstStyle/>
          <a:p>
            <a:pPr>
              <a:defRPr sz="3200" b="1"/>
            </a:pPr>
            <a:r>
              <a:rPr b="0" dirty="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r>
              <a:rPr b="0" dirty="0" err="1">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新课程理念下英语课堂教学模式构建研究</a:t>
            </a:r>
            <a:r>
              <a:rPr b="0" dirty="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p>
        </p:txBody>
      </p:sp>
      <p:sp>
        <p:nvSpPr>
          <p:cNvPr id="21" name="Shape 21"/>
          <p:cNvSpPr/>
          <p:nvPr/>
        </p:nvSpPr>
        <p:spPr>
          <a:xfrm>
            <a:off x="2143125" y="2928937"/>
            <a:ext cx="5256213" cy="662941"/>
          </a:xfrm>
          <a:prstGeom prst="rect">
            <a:avLst/>
          </a:prstGeom>
          <a:ln w="12700">
            <a:miter lim="400000"/>
          </a:ln>
        </p:spPr>
        <p:txBody>
          <a:bodyPr lIns="45719" rIns="45719">
            <a:spAutoFit/>
          </a:bodyPr>
          <a:lstStyle>
            <a:lvl1pPr>
              <a:spcBef>
                <a:spcPts val="1900"/>
              </a:spcBef>
              <a:defRPr sz="32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b="1">
                <a:latin typeface="+mj-lt"/>
                <a:ea typeface="+mj-ea"/>
                <a:cs typeface="+mj-cs"/>
                <a:sym typeface="Arial" panose="020B0604020202020204"/>
              </a:defRPr>
            </a:pPr>
            <a:r>
              <a:rPr b="0" dirty="0" err="1">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课堂教学模式解读</a:t>
            </a:r>
            <a:endParaRPr b="0" dirty="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p:txBody>
      </p:sp>
      <p:sp>
        <p:nvSpPr>
          <p:cNvPr id="22" name="Shape 22"/>
          <p:cNvSpPr/>
          <p:nvPr/>
        </p:nvSpPr>
        <p:spPr>
          <a:xfrm>
            <a:off x="2857500" y="4500562"/>
            <a:ext cx="2736850" cy="662941"/>
          </a:xfrm>
          <a:prstGeom prst="rect">
            <a:avLst/>
          </a:prstGeom>
          <a:ln w="12700">
            <a:miter lim="400000"/>
          </a:ln>
        </p:spPr>
        <p:txBody>
          <a:bodyPr lIns="45719" rIns="45719">
            <a:spAutoFit/>
          </a:bodyPr>
          <a:lstStyle/>
          <a:p>
            <a:pPr>
              <a:spcBef>
                <a:spcPts val="1900"/>
              </a:spcBef>
              <a:defRPr sz="3200" b="1"/>
            </a:pPr>
            <a:r>
              <a:rPr dirty="0"/>
              <a:t>     </a:t>
            </a:r>
            <a:r>
              <a:rPr b="0" dirty="0" err="1">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听说课</a:t>
            </a:r>
            <a:endParaRPr b="0" dirty="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p:nvPr/>
        </p:nvSpPr>
        <p:spPr>
          <a:xfrm>
            <a:off x="6553200" y="6505575"/>
            <a:ext cx="2133600" cy="226986"/>
          </a:xfrm>
          <a:prstGeom prst="rect">
            <a:avLst/>
          </a:prstGeom>
          <a:ln w="12700">
            <a:miter lim="400000"/>
          </a:ln>
        </p:spPr>
        <p:txBody>
          <a:bodyPr lIns="45719" rIns="45719">
            <a:spAutoFit/>
          </a:bodyPr>
          <a:lstStyle>
            <a:lvl1pPr algn="ctr">
              <a:defRPr sz="1000"/>
            </a:lvl1pPr>
          </a:lstStyle>
          <a:p>
            <a:r>
              <a:t>www.pptcn.com</a:t>
            </a:r>
          </a:p>
        </p:txBody>
      </p:sp>
      <p:graphicFrame>
        <p:nvGraphicFramePr>
          <p:cNvPr id="92" name="Table 92"/>
          <p:cNvGraphicFramePr/>
          <p:nvPr/>
        </p:nvGraphicFramePr>
        <p:xfrm>
          <a:off x="179387" y="1052512"/>
          <a:ext cx="8713787" cy="5486400"/>
        </p:xfrm>
        <a:graphic>
          <a:graphicData uri="http://schemas.openxmlformats.org/drawingml/2006/table">
            <a:tbl>
              <a:tblPr>
                <a:tableStyleId>{4C3C2611-4C71-4FC5-86AE-919BDF0F9419}</a:tableStyleId>
              </a:tblPr>
              <a:tblGrid>
                <a:gridCol w="1223962"/>
                <a:gridCol w="7489825"/>
              </a:tblGrid>
              <a:tr h="2762250">
                <a:tc>
                  <a:txBody>
                    <a:bodyPr/>
                    <a:lstStyle/>
                    <a:p>
                      <a:pPr algn="l">
                        <a:spcBef>
                          <a:spcPts val="400"/>
                        </a:spcBef>
                        <a:defRPr sz="3200" b="1">
                          <a:solidFill>
                            <a:srgbClr val="0000FF"/>
                          </a:solidFill>
                        </a:defRPr>
                      </a:pPr>
                      <a:endParaRPr dirty="0"/>
                    </a:p>
                    <a:p>
                      <a:pPr algn="l">
                        <a:spcBef>
                          <a:spcPts val="400"/>
                        </a:spcBef>
                        <a:defRPr sz="3200" b="1">
                          <a:solidFill>
                            <a:srgbClr val="0000FF"/>
                          </a:solidFill>
                        </a:defRPr>
                      </a:pPr>
                      <a:endParaRPr dirty="0"/>
                    </a:p>
                  </a:txBody>
                  <a:tcPr marL="45720" marR="45720" horzOverflow="overflow">
                    <a:lnL w="28575">
                      <a:solidFill>
                        <a:srgbClr val="000000"/>
                      </a:solidFill>
                    </a:lnL>
                    <a:lnR w="12700">
                      <a:solidFill>
                        <a:srgbClr val="000000"/>
                      </a:solidFill>
                    </a:lnR>
                    <a:lnT w="28575">
                      <a:solidFill>
                        <a:srgbClr val="000000"/>
                      </a:solidFill>
                    </a:lnT>
                    <a:lnB w="12700">
                      <a:solidFill>
                        <a:srgbClr val="000000"/>
                      </a:solidFill>
                    </a:lnB>
                    <a:noFill/>
                  </a:tcPr>
                </a:tc>
                <a:tc>
                  <a:txBody>
                    <a:bodyPr/>
                    <a:lstStyle/>
                    <a:p>
                      <a:pPr algn="l">
                        <a:defRPr sz="2800"/>
                      </a:pPr>
                      <a:endParaRPr dirty="0"/>
                    </a:p>
                    <a:p>
                      <a:pPr algn="l">
                        <a:defRPr sz="2800"/>
                      </a:pPr>
                      <a:endParaRPr dirty="0"/>
                    </a:p>
                    <a:p>
                      <a:pPr algn="l">
                        <a:defRPr sz="2800">
                          <a:latin typeface="Times New Roman" panose="02020603050405020304"/>
                          <a:ea typeface="Times New Roman" panose="02020603050405020304"/>
                          <a:cs typeface="Times New Roman" panose="02020603050405020304"/>
                          <a:sym typeface="Times New Roman" panose="02020603050405020304"/>
                        </a:defRPr>
                      </a:pPr>
                      <a:r>
                        <a:rPr dirty="0"/>
                        <a:t>2. Listening skills</a:t>
                      </a:r>
                      <a:r>
                        <a:rPr sz="1800" dirty="0"/>
                        <a:t> </a:t>
                      </a:r>
                    </a:p>
                    <a:p>
                      <a:pPr algn="l">
                        <a:spcBef>
                          <a:spcPts val="600"/>
                        </a:spcBef>
                        <a:defRPr sz="2800" b="1">
                          <a:latin typeface="Times New Roman" panose="02020603050405020304"/>
                          <a:ea typeface="Times New Roman" panose="02020603050405020304"/>
                          <a:cs typeface="Times New Roman" panose="02020603050405020304"/>
                          <a:sym typeface="Times New Roman" panose="02020603050405020304"/>
                        </a:defRPr>
                      </a:pPr>
                      <a:endParaRPr lang="en-US" sz="1800" dirty="0" smtClean="0">
                        <a:latin typeface="Times New Roman" panose="02020603050405020304"/>
                        <a:cs typeface="Times New Roman" panose="02020603050405020304"/>
                        <a:sym typeface="Times New Roman" panose="02020603050405020304"/>
                      </a:endParaRPr>
                    </a:p>
                    <a:p>
                      <a:pPr algn="l">
                        <a:spcBef>
                          <a:spcPts val="600"/>
                        </a:spcBef>
                        <a:defRPr sz="2800" b="1">
                          <a:latin typeface="Times New Roman" panose="02020603050405020304"/>
                          <a:ea typeface="Times New Roman" panose="02020603050405020304"/>
                          <a:cs typeface="Times New Roman" panose="02020603050405020304"/>
                          <a:sym typeface="Times New Roman" panose="02020603050405020304"/>
                        </a:defRPr>
                      </a:pPr>
                      <a:r>
                        <a:rPr dirty="0" smtClean="0"/>
                        <a:t>3</a:t>
                      </a:r>
                      <a:r>
                        <a:rPr b="0" dirty="0"/>
                        <a:t>. Language input</a:t>
                      </a:r>
                    </a:p>
                  </a:txBody>
                  <a:tcPr marL="45720" marR="45720" horzOverflow="overflow">
                    <a:lnL w="12700">
                      <a:solidFill>
                        <a:srgbClr val="000000"/>
                      </a:solidFill>
                    </a:lnL>
                    <a:lnR w="28575">
                      <a:solidFill>
                        <a:srgbClr val="000000"/>
                      </a:solidFill>
                    </a:lnR>
                    <a:lnT w="28575">
                      <a:solidFill>
                        <a:srgbClr val="000000"/>
                      </a:solidFill>
                    </a:lnT>
                    <a:lnB w="12700">
                      <a:solidFill>
                        <a:srgbClr val="000000"/>
                      </a:solidFill>
                    </a:lnB>
                    <a:noFill/>
                  </a:tcPr>
                </a:tc>
              </a:tr>
              <a:tr h="2724150">
                <a:tc>
                  <a:txBody>
                    <a:bodyPr/>
                    <a:lstStyle/>
                    <a:p>
                      <a:pPr algn="l">
                        <a:spcBef>
                          <a:spcPts val="400"/>
                        </a:spcBef>
                        <a:defRPr sz="2400"/>
                      </a:pPr>
                      <a:endParaRPr/>
                    </a:p>
                  </a:txBody>
                  <a:tcPr marL="45720" marR="45720" horzOverflow="overflow">
                    <a:lnL w="28575">
                      <a:solidFill>
                        <a:srgbClr val="000000"/>
                      </a:solidFill>
                    </a:lnL>
                    <a:lnR w="12700">
                      <a:solidFill>
                        <a:srgbClr val="000000"/>
                      </a:solidFill>
                    </a:lnR>
                    <a:lnT w="12700">
                      <a:solidFill>
                        <a:srgbClr val="000000"/>
                      </a:solidFill>
                    </a:lnT>
                    <a:lnB w="28575">
                      <a:solidFill>
                        <a:srgbClr val="000000"/>
                      </a:solidFill>
                    </a:lnB>
                    <a:noFill/>
                  </a:tcPr>
                </a:tc>
                <a:tc>
                  <a:txBody>
                    <a:bodyPr/>
                    <a:lstStyle/>
                    <a:p>
                      <a:pPr marL="457200" indent="-457200" algn="l">
                        <a:spcBef>
                          <a:spcPts val="400"/>
                        </a:spcBef>
                        <a:defRPr sz="2400"/>
                      </a:pPr>
                      <a:endParaRPr dirty="0"/>
                    </a:p>
                    <a:p>
                      <a:pPr marL="457200" indent="-457200" algn="l">
                        <a:spcBef>
                          <a:spcPts val="400"/>
                        </a:spcBef>
                        <a:defRPr sz="2400"/>
                      </a:pPr>
                      <a:endParaRPr dirty="0"/>
                    </a:p>
                    <a:p>
                      <a:pPr marL="457200" indent="-457200" algn="l">
                        <a:spcBef>
                          <a:spcPts val="400"/>
                        </a:spcBef>
                        <a:defRPr sz="2400"/>
                      </a:pPr>
                      <a:endParaRPr dirty="0"/>
                    </a:p>
                    <a:p>
                      <a:pPr marL="457200" indent="-457200" algn="l">
                        <a:spcBef>
                          <a:spcPts val="600"/>
                        </a:spcBef>
                        <a:defRPr sz="2800">
                          <a:latin typeface="Times New Roman" panose="02020603050405020304"/>
                          <a:ea typeface="Times New Roman" panose="02020603050405020304"/>
                          <a:cs typeface="Times New Roman" panose="02020603050405020304"/>
                          <a:sym typeface="Times New Roman" panose="02020603050405020304"/>
                        </a:defRPr>
                      </a:pPr>
                      <a:r>
                        <a:rPr dirty="0"/>
                        <a:t>3. Listening for detailed information</a:t>
                      </a:r>
                    </a:p>
                    <a:p>
                      <a:pPr marL="457200" indent="-457200" algn="l">
                        <a:spcBef>
                          <a:spcPts val="500"/>
                        </a:spcBef>
                        <a:defRPr sz="2400"/>
                      </a:pPr>
                      <a:r>
                        <a:rPr dirty="0"/>
                        <a:t>4</a:t>
                      </a:r>
                      <a:r>
                        <a:rPr b="0" dirty="0"/>
                        <a:t>. </a:t>
                      </a:r>
                      <a:r>
                        <a:rPr b="0" dirty="0">
                          <a:solidFill>
                            <a:schemeClr val="tx1"/>
                          </a:solidFill>
                        </a:rPr>
                        <a:t>Inferring</a:t>
                      </a:r>
                    </a:p>
                  </a:txBody>
                  <a:tcPr marL="45720" marR="45720" horzOverflow="overflow">
                    <a:lnL w="12700">
                      <a:solidFill>
                        <a:srgbClr val="000000"/>
                      </a:solidFill>
                    </a:lnL>
                    <a:lnR w="28575">
                      <a:solidFill>
                        <a:srgbClr val="000000"/>
                      </a:solidFill>
                    </a:lnR>
                    <a:lnT w="12700">
                      <a:solidFill>
                        <a:srgbClr val="000000"/>
                      </a:solidFill>
                    </a:lnT>
                    <a:lnB w="28575">
                      <a:solidFill>
                        <a:srgbClr val="000000"/>
                      </a:solidFill>
                    </a:lnB>
                    <a:noFill/>
                  </a:tcPr>
                </a:tc>
              </a:tr>
            </a:tbl>
          </a:graphicData>
        </a:graphic>
      </p:graphicFrame>
      <p:sp>
        <p:nvSpPr>
          <p:cNvPr id="93" name="Shape 93"/>
          <p:cNvSpPr/>
          <p:nvPr/>
        </p:nvSpPr>
        <p:spPr>
          <a:xfrm>
            <a:off x="1357312" y="1229642"/>
            <a:ext cx="6484105" cy="974479"/>
          </a:xfrm>
          <a:prstGeom prst="rect">
            <a:avLst/>
          </a:prstGeom>
          <a:ln w="12700">
            <a:miter lim="400000"/>
          </a:ln>
        </p:spPr>
        <p:txBody>
          <a:bodyPr wrap="none" lIns="45719" rIns="45719" anchor="ctr">
            <a:spAutoFit/>
          </a:bodyPr>
          <a:lstStyle/>
          <a:p>
            <a:pPr marL="342900" indent="-342900">
              <a:spcBef>
                <a:spcPts val="600"/>
              </a:spcBef>
              <a:defRPr sz="2800">
                <a:latin typeface="Times New Roman" panose="02020603050405020304"/>
                <a:ea typeface="Times New Roman" panose="02020603050405020304"/>
                <a:cs typeface="Times New Roman" panose="02020603050405020304"/>
                <a:sym typeface="Times New Roman" panose="02020603050405020304"/>
              </a:defRPr>
            </a:pPr>
            <a:r>
              <a:t>1. student’s ability to listen and comprehend</a:t>
            </a:r>
          </a:p>
          <a:p>
            <a:pPr marL="342900" indent="-342900">
              <a:spcBef>
                <a:spcPts val="600"/>
              </a:spcBef>
              <a:defRPr sz="2800">
                <a:latin typeface="Times New Roman" panose="02020603050405020304"/>
                <a:ea typeface="Times New Roman" panose="02020603050405020304"/>
                <a:cs typeface="Times New Roman" panose="02020603050405020304"/>
                <a:sym typeface="Times New Roman" panose="02020603050405020304"/>
              </a:defRPr>
            </a:pPr>
            <a:r>
              <a:t> </a:t>
            </a:r>
          </a:p>
        </p:txBody>
      </p:sp>
      <p:sp>
        <p:nvSpPr>
          <p:cNvPr id="94" name="Shape 94"/>
          <p:cNvSpPr/>
          <p:nvPr/>
        </p:nvSpPr>
        <p:spPr>
          <a:xfrm>
            <a:off x="270316" y="2588351"/>
            <a:ext cx="1042105" cy="889135"/>
          </a:xfrm>
          <a:prstGeom prst="rect">
            <a:avLst/>
          </a:prstGeom>
          <a:ln w="12700">
            <a:miter lim="400000"/>
          </a:ln>
        </p:spPr>
        <p:txBody>
          <a:bodyPr wrap="none" lIns="45719" rIns="45719" anchor="ctr">
            <a:spAutoFit/>
          </a:bodyPr>
          <a:lstStyle/>
          <a:p>
            <a:pPr algn="ctr">
              <a:defRPr sz="2800">
                <a:latin typeface="Times New Roman" panose="02020603050405020304"/>
                <a:ea typeface="Times New Roman" panose="02020603050405020304"/>
                <a:cs typeface="Times New Roman" panose="02020603050405020304"/>
                <a:sym typeface="Times New Roman" panose="02020603050405020304"/>
              </a:defRPr>
            </a:pPr>
            <a:r>
              <a:t>Objec</a:t>
            </a:r>
          </a:p>
          <a:p>
            <a:pPr algn="ctr">
              <a:defRPr sz="2800">
                <a:latin typeface="Times New Roman" panose="02020603050405020304"/>
                <a:ea typeface="Times New Roman" panose="02020603050405020304"/>
                <a:cs typeface="Times New Roman" panose="02020603050405020304"/>
                <a:sym typeface="Times New Roman" panose="02020603050405020304"/>
              </a:defRPr>
            </a:pPr>
            <a:r>
              <a:t>-tives</a:t>
            </a:r>
          </a:p>
        </p:txBody>
      </p:sp>
      <p:sp>
        <p:nvSpPr>
          <p:cNvPr id="95" name="Shape 95"/>
          <p:cNvSpPr/>
          <p:nvPr/>
        </p:nvSpPr>
        <p:spPr>
          <a:xfrm>
            <a:off x="288089" y="4359208"/>
            <a:ext cx="1003385" cy="482734"/>
          </a:xfrm>
          <a:prstGeom prst="rect">
            <a:avLst/>
          </a:prstGeom>
          <a:ln w="12700">
            <a:miter lim="400000"/>
          </a:ln>
        </p:spPr>
        <p:txBody>
          <a:bodyPr wrap="none" lIns="45719" rIns="45719" anchor="ctr">
            <a:spAutoFit/>
          </a:bodyPr>
          <a:lstStyle>
            <a:lvl1pPr algn="ctr">
              <a:defRPr sz="2800">
                <a:latin typeface="Times New Roman" panose="02020603050405020304"/>
                <a:ea typeface="Times New Roman" panose="02020603050405020304"/>
                <a:cs typeface="Times New Roman" panose="02020603050405020304"/>
                <a:sym typeface="Times New Roman" panose="02020603050405020304"/>
              </a:defRPr>
            </a:lvl1pPr>
          </a:lstStyle>
          <a:p>
            <a:r>
              <a:t>Skills </a:t>
            </a:r>
          </a:p>
        </p:txBody>
      </p:sp>
      <p:sp>
        <p:nvSpPr>
          <p:cNvPr id="96" name="Shape 96"/>
          <p:cNvSpPr/>
          <p:nvPr/>
        </p:nvSpPr>
        <p:spPr>
          <a:xfrm>
            <a:off x="1357312" y="3706164"/>
            <a:ext cx="3580617" cy="949034"/>
          </a:xfrm>
          <a:prstGeom prst="rect">
            <a:avLst/>
          </a:prstGeom>
          <a:ln w="12700">
            <a:miter lim="400000"/>
          </a:ln>
        </p:spPr>
        <p:txBody>
          <a:bodyPr wrap="none" lIns="45719" rIns="45719" anchor="ctr">
            <a:spAutoFit/>
          </a:bodyPr>
          <a:lstStyle/>
          <a:p>
            <a:pPr>
              <a:spcBef>
                <a:spcPts val="600"/>
              </a:spcBef>
              <a:defRPr sz="2800"/>
            </a:pPr>
            <a:r>
              <a:t>1. </a:t>
            </a:r>
            <a:r>
              <a:rPr>
                <a:latin typeface="Times New Roman" panose="02020603050405020304"/>
                <a:ea typeface="Times New Roman" panose="02020603050405020304"/>
                <a:cs typeface="Times New Roman" panose="02020603050405020304"/>
                <a:sym typeface="Times New Roman" panose="02020603050405020304"/>
              </a:rPr>
              <a:t>Listing for main idea</a:t>
            </a:r>
          </a:p>
        </p:txBody>
      </p:sp>
      <p:pic>
        <p:nvPicPr>
          <p:cNvPr id="97" name="daisies_waving_md_clr.png" descr="daisies_waving_md_clr">
            <a:hlinkClick r:id="rId2" action="ppaction://hlinksldjump"/>
          </p:cNvPr>
          <p:cNvPicPr>
            <a:picLocks noChangeAspect="1"/>
          </p:cNvPicPr>
          <p:nvPr/>
        </p:nvPicPr>
        <p:blipFill>
          <a:blip r:embed="rId3" cstate="print"/>
          <a:stretch>
            <a:fillRect/>
          </a:stretch>
        </p:blipFill>
        <p:spPr>
          <a:xfrm>
            <a:off x="8459787" y="5876925"/>
            <a:ext cx="436563" cy="576263"/>
          </a:xfrm>
          <a:prstGeom prst="rect">
            <a:avLst/>
          </a:prstGeom>
          <a:ln w="12700">
            <a:miter lim="400000"/>
            <a:headEnd/>
            <a:tailEnd/>
          </a:ln>
        </p:spPr>
      </p:pic>
      <p:sp>
        <p:nvSpPr>
          <p:cNvPr id="98" name="Shape 98"/>
          <p:cNvSpPr/>
          <p:nvPr/>
        </p:nvSpPr>
        <p:spPr>
          <a:xfrm>
            <a:off x="1414001" y="4564165"/>
            <a:ext cx="5268849" cy="482735"/>
          </a:xfrm>
          <a:prstGeom prst="rect">
            <a:avLst/>
          </a:prstGeom>
          <a:ln w="12700">
            <a:miter lim="400000"/>
          </a:ln>
        </p:spPr>
        <p:txBody>
          <a:bodyPr wrap="none" lIns="45719" rIns="45719">
            <a:spAutoFit/>
          </a:bodyPr>
          <a:lstStyle>
            <a:lvl1pPr>
              <a:defRPr sz="2800">
                <a:latin typeface="Times New Roman" panose="02020603050405020304"/>
                <a:ea typeface="Times New Roman" panose="02020603050405020304"/>
                <a:cs typeface="Times New Roman" panose="02020603050405020304"/>
                <a:sym typeface="Times New Roman" panose="02020603050405020304"/>
              </a:defRPr>
            </a:lvl1pPr>
          </a:lstStyle>
          <a:p>
            <a:r>
              <a:rPr dirty="0"/>
              <a:t>2. Listening for specific information</a:t>
            </a:r>
          </a:p>
        </p:txBody>
      </p:sp>
      <p:sp>
        <p:nvSpPr>
          <p:cNvPr id="99" name="Shape 99"/>
          <p:cNvSpPr/>
          <p:nvPr/>
        </p:nvSpPr>
        <p:spPr>
          <a:xfrm>
            <a:off x="1428750" y="6032550"/>
            <a:ext cx="7715250" cy="523220"/>
          </a:xfrm>
          <a:prstGeom prst="rect">
            <a:avLst/>
          </a:prstGeom>
          <a:ln w="12700">
            <a:miter lim="400000"/>
          </a:ln>
        </p:spPr>
        <p:txBody>
          <a:bodyPr lIns="45719" rIns="45719">
            <a:spAutoFit/>
          </a:bodyPr>
          <a:lstStyle/>
          <a:p>
            <a:pPr>
              <a:defRPr sz="2800">
                <a:latin typeface="Times New Roman" panose="02020603050405020304"/>
                <a:ea typeface="Times New Roman" panose="02020603050405020304"/>
                <a:cs typeface="Times New Roman" panose="02020603050405020304"/>
                <a:sym typeface="Times New Roman" panose="02020603050405020304"/>
              </a:defRPr>
            </a:pPr>
            <a:r>
              <a:rPr dirty="0"/>
              <a:t>5. Understanding different </a:t>
            </a:r>
            <a:r>
              <a:rPr dirty="0" smtClean="0"/>
              <a:t>intonation</a:t>
            </a:r>
            <a:r>
              <a:rPr lang="en-US" dirty="0" smtClean="0"/>
              <a:t> </a:t>
            </a:r>
            <a:r>
              <a:rPr dirty="0" smtClean="0"/>
              <a:t>（</a:t>
            </a:r>
            <a:r>
              <a:rPr dirty="0" err="1"/>
              <a:t>语音素养</a:t>
            </a:r>
            <a:r>
              <a:rPr dirty="0"/>
              <a:t>）</a:t>
            </a:r>
          </a:p>
        </p:txBody>
      </p:sp>
      <p:sp>
        <p:nvSpPr>
          <p:cNvPr id="100" name="Shape 100"/>
          <p:cNvSpPr/>
          <p:nvPr/>
        </p:nvSpPr>
        <p:spPr>
          <a:xfrm>
            <a:off x="-1857375" y="-71542"/>
            <a:ext cx="7086600" cy="646322"/>
          </a:xfrm>
          <a:prstGeom prst="rect">
            <a:avLst/>
          </a:prstGeom>
          <a:ln w="12700">
            <a:miter lim="400000"/>
          </a:ln>
        </p:spPr>
        <p:txBody>
          <a:bodyPr lIns="45719" rIns="45719" anchor="ctr">
            <a:spAutoFit/>
          </a:bodyPr>
          <a:lstStyle>
            <a:lvl1pPr algn="ctr">
              <a:defRPr sz="4000">
                <a:solidFill>
                  <a:srgbClr val="CC00FF"/>
                </a:solidFill>
              </a:defRPr>
            </a:lvl1pPr>
          </a:lstStyle>
          <a:p>
            <a:r>
              <a:t>While-listening</a:t>
            </a:r>
          </a:p>
        </p:txBody>
      </p:sp>
      <p:sp>
        <p:nvSpPr>
          <p:cNvPr id="101" name="Shape 101"/>
          <p:cNvSpPr/>
          <p:nvPr/>
        </p:nvSpPr>
        <p:spPr>
          <a:xfrm>
            <a:off x="1214437" y="547620"/>
            <a:ext cx="8005128" cy="482735"/>
          </a:xfrm>
          <a:prstGeom prst="rect">
            <a:avLst/>
          </a:prstGeom>
          <a:ln w="12700">
            <a:miter lim="400000"/>
          </a:ln>
        </p:spPr>
        <p:txBody>
          <a:bodyPr wrap="none" lIns="45719" rIns="45719" anchor="ctr">
            <a:spAutoFit/>
          </a:bodyPr>
          <a:lstStyle/>
          <a:p>
            <a:pPr>
              <a:defRPr sz="2800">
                <a:solidFill>
                  <a:srgbClr val="FF3300"/>
                </a:solidFill>
                <a:latin typeface="Times New Roman" panose="02020603050405020304"/>
                <a:ea typeface="Times New Roman" panose="02020603050405020304"/>
                <a:cs typeface="Times New Roman" panose="02020603050405020304"/>
                <a:sym typeface="Times New Roman" panose="02020603050405020304"/>
              </a:defRPr>
            </a:pPr>
            <a:r>
              <a:t>Guiding</a:t>
            </a:r>
            <a:r>
              <a:rPr>
                <a:solidFill>
                  <a:srgbClr val="000000"/>
                </a:solidFill>
              </a:rPr>
              <a:t> the students and </a:t>
            </a:r>
            <a:r>
              <a:t>helping </a:t>
            </a:r>
            <a:r>
              <a:rPr>
                <a:solidFill>
                  <a:srgbClr val="000000"/>
                </a:solidFill>
              </a:rPr>
              <a:t> </a:t>
            </a:r>
            <a:r>
              <a:rPr>
                <a:solidFill>
                  <a:srgbClr val="0000FF"/>
                </a:solidFill>
              </a:rPr>
              <a:t>listen and understand</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2" nodeType="clickEffect">
                                  <p:stCondLst>
                                    <p:cond delay="0"/>
                                  </p:stCondLst>
                                  <p:childTnLst>
                                    <p:set>
                                      <p:cBhvr>
                                        <p:cTn id="6" dur="indefinite" fill="hold"/>
                                        <p:tgtEl>
                                          <p:spTgt spid="101"/>
                                        </p:tgtEl>
                                        <p:attrNameLst>
                                          <p:attrName>style.visibility</p:attrName>
                                        </p:attrNameLst>
                                      </p:cBhvr>
                                      <p:to>
                                        <p:strVal val="visible"/>
                                      </p:to>
                                    </p:set>
                                    <p:anim calcmode="lin" valueType="num">
                                      <p:cBhvr>
                                        <p:cTn id="7" dur="500" fill="hold"/>
                                        <p:tgtEl>
                                          <p:spTgt spid="101"/>
                                        </p:tgtEl>
                                        <p:attrNameLst>
                                          <p:attrName>ppt_x</p:attrName>
                                        </p:attrNameLst>
                                      </p:cBhvr>
                                      <p:tavLst>
                                        <p:tav tm="0">
                                          <p:val>
                                            <p:strVal val="#ppt_x"/>
                                          </p:val>
                                        </p:tav>
                                        <p:tav tm="100000">
                                          <p:val>
                                            <p:strVal val="#ppt_x"/>
                                          </p:val>
                                        </p:tav>
                                      </p:tavLst>
                                    </p:anim>
                                    <p:anim calcmode="lin" valueType="num">
                                      <p:cBhvr>
                                        <p:cTn id="8"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2"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p:nvPr/>
        </p:nvSpPr>
        <p:spPr>
          <a:xfrm>
            <a:off x="6553200" y="6505575"/>
            <a:ext cx="2133600" cy="226986"/>
          </a:xfrm>
          <a:prstGeom prst="rect">
            <a:avLst/>
          </a:prstGeom>
          <a:ln w="12700">
            <a:miter lim="400000"/>
          </a:ln>
        </p:spPr>
        <p:txBody>
          <a:bodyPr lIns="45719" rIns="45719">
            <a:spAutoFit/>
          </a:bodyPr>
          <a:lstStyle>
            <a:lvl1pPr algn="ctr">
              <a:defRPr sz="1000"/>
            </a:lvl1pPr>
          </a:lstStyle>
          <a:p>
            <a:r>
              <a:t>www.pptcn.com</a:t>
            </a:r>
          </a:p>
        </p:txBody>
      </p:sp>
      <p:sp>
        <p:nvSpPr>
          <p:cNvPr id="104" name="Shape 104"/>
          <p:cNvSpPr>
            <a:spLocks noGrp="1"/>
          </p:cNvSpPr>
          <p:nvPr>
            <p:ph type="title" idx="4294967295"/>
          </p:nvPr>
        </p:nvSpPr>
        <p:spPr>
          <a:xfrm>
            <a:off x="990600" y="188912"/>
            <a:ext cx="7086600" cy="503238"/>
          </a:xfrm>
          <a:prstGeom prst="rect">
            <a:avLst/>
          </a:prstGeom>
        </p:spPr>
        <p:txBody>
          <a:bodyPr>
            <a:normAutofit fontScale="90000"/>
          </a:bodyPr>
          <a:lstStyle>
            <a:lvl1pPr>
              <a:defRPr sz="2800">
                <a:solidFill>
                  <a:srgbClr val="FF0000"/>
                </a:solidFill>
              </a:defRPr>
            </a:lvl1pPr>
          </a:lstStyle>
          <a:p>
            <a:r>
              <a:t>Activities in while-listening </a:t>
            </a:r>
          </a:p>
        </p:txBody>
      </p:sp>
      <p:sp>
        <p:nvSpPr>
          <p:cNvPr id="105" name="Shape 105"/>
          <p:cNvSpPr>
            <a:spLocks noGrp="1"/>
          </p:cNvSpPr>
          <p:nvPr>
            <p:ph type="body" idx="4294967295"/>
          </p:nvPr>
        </p:nvSpPr>
        <p:spPr>
          <a:xfrm>
            <a:off x="-1" y="714374"/>
            <a:ext cx="9144002" cy="5688014"/>
          </a:xfrm>
          <a:prstGeom prst="rect">
            <a:avLst/>
          </a:prstGeom>
        </p:spPr>
        <p:txBody>
          <a:bodyPr>
            <a:normAutofit/>
          </a:bodyPr>
          <a:lstStyle/>
          <a:p>
            <a:pPr>
              <a:spcBef>
                <a:spcPts val="600"/>
              </a:spcBef>
              <a:buChar char="•"/>
              <a:defRPr sz="2800">
                <a:latin typeface="Times New Roman" panose="02020603050405020304"/>
                <a:ea typeface="Times New Roman" panose="02020603050405020304"/>
                <a:cs typeface="Times New Roman" panose="02020603050405020304"/>
                <a:sym typeface="Times New Roman" panose="02020603050405020304"/>
              </a:defRPr>
            </a:pPr>
            <a:r>
              <a:rPr dirty="0"/>
              <a:t>1) Get  the main points </a:t>
            </a:r>
          </a:p>
          <a:p>
            <a:pPr>
              <a:spcBef>
                <a:spcPts val="600"/>
              </a:spcBef>
              <a:buChar char="•"/>
              <a:defRPr sz="2800">
                <a:latin typeface="Times New Roman" panose="02020603050405020304"/>
                <a:ea typeface="Times New Roman" panose="02020603050405020304"/>
                <a:cs typeface="Times New Roman" panose="02020603050405020304"/>
                <a:sym typeface="Times New Roman" panose="02020603050405020304"/>
              </a:defRPr>
            </a:pPr>
            <a:r>
              <a:rPr dirty="0"/>
              <a:t>2) Completing a brief summary</a:t>
            </a:r>
          </a:p>
          <a:p>
            <a:pPr>
              <a:spcBef>
                <a:spcPts val="600"/>
              </a:spcBef>
              <a:buChar char="•"/>
              <a:defRPr sz="2800">
                <a:latin typeface="Times New Roman" panose="02020603050405020304"/>
                <a:ea typeface="Times New Roman" panose="02020603050405020304"/>
                <a:cs typeface="Times New Roman" panose="02020603050405020304"/>
                <a:sym typeface="Times New Roman" panose="02020603050405020304"/>
              </a:defRPr>
            </a:pPr>
            <a:r>
              <a:rPr dirty="0"/>
              <a:t>3) Listening and matching /circling / ticking</a:t>
            </a:r>
          </a:p>
          <a:p>
            <a:pPr>
              <a:spcBef>
                <a:spcPts val="600"/>
              </a:spcBef>
              <a:buChar char="•"/>
              <a:defRPr sz="2800">
                <a:latin typeface="Times New Roman" panose="02020603050405020304"/>
                <a:ea typeface="Times New Roman" panose="02020603050405020304"/>
                <a:cs typeface="Times New Roman" panose="02020603050405020304"/>
                <a:sym typeface="Times New Roman" panose="02020603050405020304"/>
              </a:defRPr>
            </a:pPr>
            <a:r>
              <a:rPr dirty="0"/>
              <a:t>4) Listening and filling in blanks</a:t>
            </a:r>
          </a:p>
          <a:p>
            <a:pPr>
              <a:spcBef>
                <a:spcPts val="600"/>
              </a:spcBef>
              <a:buChar char="•"/>
              <a:defRPr sz="2800">
                <a:latin typeface="Times New Roman" panose="02020603050405020304"/>
                <a:ea typeface="Times New Roman" panose="02020603050405020304"/>
                <a:cs typeface="Times New Roman" panose="02020603050405020304"/>
                <a:sym typeface="Times New Roman" panose="02020603050405020304"/>
              </a:defRPr>
            </a:pPr>
            <a:r>
              <a:rPr dirty="0"/>
              <a:t>5) Listening and choosing the best answer</a:t>
            </a:r>
          </a:p>
          <a:p>
            <a:pPr>
              <a:spcBef>
                <a:spcPts val="600"/>
              </a:spcBef>
              <a:buChar char="•"/>
              <a:defRPr sz="2800">
                <a:latin typeface="Times New Roman" panose="02020603050405020304"/>
                <a:ea typeface="Times New Roman" panose="02020603050405020304"/>
                <a:cs typeface="Times New Roman" panose="02020603050405020304"/>
                <a:sym typeface="Times New Roman" panose="02020603050405020304"/>
              </a:defRPr>
            </a:pPr>
            <a:r>
              <a:rPr dirty="0"/>
              <a:t>6) Listening and judging the statements</a:t>
            </a:r>
          </a:p>
          <a:p>
            <a:pPr>
              <a:spcBef>
                <a:spcPts val="600"/>
              </a:spcBef>
              <a:buChar char="•"/>
              <a:defRPr sz="2800">
                <a:latin typeface="Times New Roman" panose="02020603050405020304"/>
                <a:ea typeface="Times New Roman" panose="02020603050405020304"/>
                <a:cs typeface="Times New Roman" panose="02020603050405020304"/>
                <a:sym typeface="Times New Roman" panose="02020603050405020304"/>
              </a:defRPr>
            </a:pPr>
            <a:r>
              <a:rPr dirty="0"/>
              <a:t>7) Listening and answering questions </a:t>
            </a:r>
          </a:p>
          <a:p>
            <a:pPr>
              <a:spcBef>
                <a:spcPts val="600"/>
              </a:spcBef>
              <a:buChar char="•"/>
              <a:defRPr sz="2800" i="1">
                <a:latin typeface="Times New Roman" panose="02020603050405020304"/>
                <a:ea typeface="Times New Roman" panose="02020603050405020304"/>
                <a:cs typeface="Times New Roman" panose="02020603050405020304"/>
                <a:sym typeface="Times New Roman" panose="02020603050405020304"/>
              </a:defRPr>
            </a:pPr>
            <a:r>
              <a:rPr dirty="0"/>
              <a:t>8) Listening and numbering  the pictures</a:t>
            </a:r>
          </a:p>
          <a:p>
            <a:pPr>
              <a:spcBef>
                <a:spcPts val="600"/>
              </a:spcBef>
              <a:buChar char="•"/>
              <a:defRPr sz="2800" i="1">
                <a:latin typeface="Times New Roman" panose="02020603050405020304"/>
                <a:ea typeface="Times New Roman" panose="02020603050405020304"/>
                <a:cs typeface="Times New Roman" panose="02020603050405020304"/>
                <a:sym typeface="Times New Roman" panose="02020603050405020304"/>
              </a:defRPr>
            </a:pPr>
            <a:r>
              <a:rPr dirty="0"/>
              <a:t>9)</a:t>
            </a:r>
            <a:r>
              <a:rPr dirty="0"/>
              <a:t> Listening and noting down information required</a:t>
            </a:r>
          </a:p>
          <a:p>
            <a:pPr>
              <a:spcBef>
                <a:spcPts val="600"/>
              </a:spcBef>
              <a:buChar char="•"/>
              <a:defRPr sz="2800">
                <a:latin typeface="Times New Roman" panose="02020603050405020304"/>
                <a:ea typeface="Times New Roman" panose="02020603050405020304"/>
                <a:cs typeface="Times New Roman" panose="02020603050405020304"/>
                <a:sym typeface="Times New Roman" panose="02020603050405020304"/>
              </a:defRPr>
            </a:pPr>
            <a:r>
              <a:rPr dirty="0"/>
              <a:t>10)Listening and predicting    </a:t>
            </a:r>
          </a:p>
        </p:txBody>
      </p:sp>
    </p:spTree>
  </p:cSld>
  <p:clrMapOvr>
    <a:masterClrMapping/>
  </p:clrMapOvr>
  <p:transition>
    <p:push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p:nvPr/>
        </p:nvSpPr>
        <p:spPr>
          <a:xfrm>
            <a:off x="6553200" y="6505575"/>
            <a:ext cx="2133600" cy="226986"/>
          </a:xfrm>
          <a:prstGeom prst="rect">
            <a:avLst/>
          </a:prstGeom>
          <a:ln w="12700">
            <a:miter lim="400000"/>
          </a:ln>
        </p:spPr>
        <p:txBody>
          <a:bodyPr lIns="45719" rIns="45719">
            <a:spAutoFit/>
          </a:bodyPr>
          <a:lstStyle>
            <a:lvl1pPr algn="ctr">
              <a:defRPr sz="1000"/>
            </a:lvl1pPr>
          </a:lstStyle>
          <a:p>
            <a:r>
              <a:t>www.pptcn.com</a:t>
            </a:r>
          </a:p>
        </p:txBody>
      </p:sp>
      <p:sp>
        <p:nvSpPr>
          <p:cNvPr id="108" name="Shape 108"/>
          <p:cNvSpPr>
            <a:spLocks noGrp="1"/>
          </p:cNvSpPr>
          <p:nvPr>
            <p:ph type="title" idx="4294967295"/>
          </p:nvPr>
        </p:nvSpPr>
        <p:spPr>
          <a:xfrm>
            <a:off x="-1071563" y="-1"/>
            <a:ext cx="8229601" cy="1143002"/>
          </a:xfrm>
          <a:prstGeom prst="rect">
            <a:avLst/>
          </a:prstGeom>
        </p:spPr>
        <p:txBody>
          <a:bodyPr>
            <a:normAutofit/>
          </a:bodyPr>
          <a:lstStyle>
            <a:lvl1pPr>
              <a:defRPr sz="4000">
                <a:solidFill>
                  <a:srgbClr val="FF33CC"/>
                </a:solidFill>
              </a:defRPr>
            </a:lvl1pPr>
          </a:lstStyle>
          <a:p>
            <a:r>
              <a:rPr dirty="0"/>
              <a:t>Post-listening (Speaking) </a:t>
            </a:r>
          </a:p>
        </p:txBody>
      </p:sp>
      <p:graphicFrame>
        <p:nvGraphicFramePr>
          <p:cNvPr id="109" name="Table 109"/>
          <p:cNvGraphicFramePr/>
          <p:nvPr/>
        </p:nvGraphicFramePr>
        <p:xfrm>
          <a:off x="214312" y="1071562"/>
          <a:ext cx="8713787" cy="5678487"/>
        </p:xfrm>
        <a:graphic>
          <a:graphicData uri="http://schemas.openxmlformats.org/drawingml/2006/table">
            <a:tbl>
              <a:tblPr>
                <a:tableStyleId>{4C3C2611-4C71-4FC5-86AE-919BDF0F9419}</a:tableStyleId>
              </a:tblPr>
              <a:tblGrid>
                <a:gridCol w="1081087"/>
                <a:gridCol w="7632700"/>
              </a:tblGrid>
              <a:tr h="1143000">
                <a:tc>
                  <a:txBody>
                    <a:bodyPr/>
                    <a:lstStyle/>
                    <a:p>
                      <a:pPr algn="l">
                        <a:spcBef>
                          <a:spcPts val="400"/>
                        </a:spcBef>
                        <a:defRPr sz="2400"/>
                      </a:pPr>
                      <a:endParaRPr dirty="0"/>
                    </a:p>
                  </a:txBody>
                  <a:tcPr marL="45720" marR="45720" horzOverflow="overflow">
                    <a:lnL w="28575">
                      <a:solidFill>
                        <a:srgbClr val="000000"/>
                      </a:solidFill>
                    </a:lnL>
                    <a:lnR w="12700">
                      <a:solidFill>
                        <a:srgbClr val="000000"/>
                      </a:solidFill>
                    </a:lnR>
                    <a:lnT w="28575">
                      <a:solidFill>
                        <a:srgbClr val="000000"/>
                      </a:solidFill>
                    </a:lnT>
                    <a:lnB w="12700">
                      <a:solidFill>
                        <a:srgbClr val="000000"/>
                      </a:solidFill>
                    </a:lnB>
                    <a:noFill/>
                  </a:tcPr>
                </a:tc>
                <a:tc>
                  <a:txBody>
                    <a:bodyPr/>
                    <a:lstStyle/>
                    <a:p>
                      <a:pPr algn="l">
                        <a:spcBef>
                          <a:spcPts val="400"/>
                        </a:spcBef>
                        <a:defRPr sz="2400"/>
                      </a:pPr>
                      <a:endParaRPr/>
                    </a:p>
                  </a:txBody>
                  <a:tcPr marL="45720" marR="45720" horzOverflow="overflow">
                    <a:lnL w="12700">
                      <a:solidFill>
                        <a:srgbClr val="000000"/>
                      </a:solidFill>
                    </a:lnL>
                    <a:lnR w="28575">
                      <a:solidFill>
                        <a:srgbClr val="000000"/>
                      </a:solidFill>
                    </a:lnR>
                    <a:lnT w="28575">
                      <a:solidFill>
                        <a:srgbClr val="000000"/>
                      </a:solidFill>
                    </a:lnT>
                    <a:lnB w="12700">
                      <a:solidFill>
                        <a:srgbClr val="000000"/>
                      </a:solidFill>
                    </a:lnB>
                    <a:noFill/>
                  </a:tcPr>
                </a:tc>
              </a:tr>
              <a:tr h="4535487">
                <a:tc>
                  <a:txBody>
                    <a:bodyPr/>
                    <a:lstStyle/>
                    <a:p>
                      <a:pPr algn="l">
                        <a:spcBef>
                          <a:spcPts val="400"/>
                        </a:spcBef>
                        <a:defRPr sz="2400"/>
                      </a:pPr>
                      <a:endParaRPr/>
                    </a:p>
                  </a:txBody>
                  <a:tcPr marL="45720" marR="45720" horzOverflow="overflow">
                    <a:lnL w="28575">
                      <a:solidFill>
                        <a:srgbClr val="000000"/>
                      </a:solidFill>
                    </a:lnL>
                    <a:lnR w="12700">
                      <a:solidFill>
                        <a:srgbClr val="000000"/>
                      </a:solidFill>
                    </a:lnR>
                    <a:lnT w="12700">
                      <a:solidFill>
                        <a:srgbClr val="000000"/>
                      </a:solidFill>
                    </a:lnT>
                    <a:lnB w="28575">
                      <a:solidFill>
                        <a:srgbClr val="000000"/>
                      </a:solidFill>
                    </a:lnB>
                    <a:noFill/>
                  </a:tcPr>
                </a:tc>
                <a:tc>
                  <a:txBody>
                    <a:bodyPr/>
                    <a:lstStyle/>
                    <a:p>
                      <a:pPr algn="l">
                        <a:spcBef>
                          <a:spcPts val="400"/>
                        </a:spcBef>
                        <a:defRPr sz="2400"/>
                      </a:pPr>
                      <a:endParaRPr dirty="0"/>
                    </a:p>
                  </a:txBody>
                  <a:tcPr marL="45720" marR="45720" horzOverflow="overflow">
                    <a:lnL w="12700">
                      <a:solidFill>
                        <a:srgbClr val="000000"/>
                      </a:solidFill>
                    </a:lnL>
                    <a:lnR w="28575">
                      <a:solidFill>
                        <a:srgbClr val="000000"/>
                      </a:solidFill>
                    </a:lnR>
                    <a:lnT w="12700">
                      <a:solidFill>
                        <a:srgbClr val="000000"/>
                      </a:solidFill>
                    </a:lnT>
                    <a:lnB w="28575">
                      <a:solidFill>
                        <a:srgbClr val="000000"/>
                      </a:solidFill>
                    </a:lnB>
                    <a:noFill/>
                  </a:tcPr>
                </a:tc>
              </a:tr>
            </a:tbl>
          </a:graphicData>
        </a:graphic>
      </p:graphicFrame>
      <p:sp>
        <p:nvSpPr>
          <p:cNvPr id="110" name="Shape 110"/>
          <p:cNvSpPr/>
          <p:nvPr/>
        </p:nvSpPr>
        <p:spPr>
          <a:xfrm>
            <a:off x="192479" y="1268953"/>
            <a:ext cx="985055" cy="792669"/>
          </a:xfrm>
          <a:prstGeom prst="rect">
            <a:avLst/>
          </a:prstGeom>
          <a:ln w="12700">
            <a:miter lim="400000"/>
          </a:ln>
        </p:spPr>
        <p:txBody>
          <a:bodyPr wrap="none" lIns="45719" rIns="45719" anchor="ctr">
            <a:spAutoFit/>
          </a:bodyPr>
          <a:lstStyle/>
          <a:p>
            <a:pPr algn="ctr">
              <a:defRPr sz="2400"/>
            </a:pPr>
            <a:r>
              <a:t>Objec</a:t>
            </a:r>
          </a:p>
          <a:p>
            <a:pPr algn="ctr">
              <a:defRPr sz="2400"/>
            </a:pPr>
            <a:r>
              <a:t>-tive</a:t>
            </a:r>
          </a:p>
        </p:txBody>
      </p:sp>
      <p:sp>
        <p:nvSpPr>
          <p:cNvPr id="111" name="Shape 111"/>
          <p:cNvSpPr/>
          <p:nvPr/>
        </p:nvSpPr>
        <p:spPr>
          <a:xfrm>
            <a:off x="1663461" y="1416418"/>
            <a:ext cx="5421125" cy="482735"/>
          </a:xfrm>
          <a:prstGeom prst="rect">
            <a:avLst/>
          </a:prstGeom>
          <a:ln w="12700">
            <a:miter lim="400000"/>
          </a:ln>
        </p:spPr>
        <p:txBody>
          <a:bodyPr wrap="none" lIns="45719" rIns="45719" anchor="ctr">
            <a:spAutoFit/>
          </a:bodyPr>
          <a:lstStyle>
            <a:lvl1pPr algn="ctr">
              <a:defRPr sz="2800">
                <a:latin typeface="Times New Roman" panose="02020603050405020304"/>
                <a:ea typeface="Times New Roman" panose="02020603050405020304"/>
                <a:cs typeface="Times New Roman" panose="02020603050405020304"/>
                <a:sym typeface="Times New Roman" panose="02020603050405020304"/>
              </a:defRPr>
            </a:lvl1pPr>
          </a:lstStyle>
          <a:p>
            <a:r>
              <a:rPr dirty="0"/>
              <a:t>To consolidate what has been learned</a:t>
            </a:r>
          </a:p>
        </p:txBody>
      </p:sp>
      <p:sp>
        <p:nvSpPr>
          <p:cNvPr id="112" name="Shape 112"/>
          <p:cNvSpPr/>
          <p:nvPr/>
        </p:nvSpPr>
        <p:spPr>
          <a:xfrm>
            <a:off x="242411" y="3655796"/>
            <a:ext cx="1170941" cy="892608"/>
          </a:xfrm>
          <a:prstGeom prst="rect">
            <a:avLst/>
          </a:prstGeom>
          <a:ln w="12700">
            <a:miter lim="400000"/>
          </a:ln>
        </p:spPr>
        <p:txBody>
          <a:bodyPr wrap="none" lIns="45719" rIns="45719" anchor="ctr">
            <a:spAutoFit/>
          </a:bodyPr>
          <a:lstStyle/>
          <a:p>
            <a:pPr algn="ctr">
              <a:defRPr sz="2800"/>
            </a:pPr>
            <a:r>
              <a:t>Activi-</a:t>
            </a:r>
          </a:p>
          <a:p>
            <a:pPr algn="ctr">
              <a:defRPr sz="2800"/>
            </a:pPr>
            <a:r>
              <a:t>ties</a:t>
            </a:r>
          </a:p>
        </p:txBody>
      </p:sp>
      <p:sp>
        <p:nvSpPr>
          <p:cNvPr id="113" name="Shape 113"/>
          <p:cNvSpPr/>
          <p:nvPr/>
        </p:nvSpPr>
        <p:spPr>
          <a:xfrm>
            <a:off x="1357312" y="2740353"/>
            <a:ext cx="5667575" cy="523220"/>
          </a:xfrm>
          <a:prstGeom prst="rect">
            <a:avLst/>
          </a:prstGeom>
          <a:ln w="12700">
            <a:miter lim="400000"/>
          </a:ln>
        </p:spPr>
        <p:txBody>
          <a:bodyPr wrap="none" lIns="45719" rIns="45719" anchor="ctr">
            <a:spAutoFit/>
          </a:bodyPr>
          <a:lstStyle/>
          <a:p>
            <a:pPr>
              <a:defRPr sz="2800"/>
            </a:pPr>
            <a:r>
              <a:rPr lang="en-US" sz="2800" dirty="0" smtClean="0"/>
              <a:t>2.</a:t>
            </a:r>
            <a:r>
              <a:rPr sz="1800" dirty="0" smtClean="0"/>
              <a:t> </a:t>
            </a:r>
            <a:r>
              <a:rPr dirty="0">
                <a:latin typeface="Times New Roman" panose="02020603050405020304"/>
                <a:ea typeface="Times New Roman" panose="02020603050405020304"/>
                <a:cs typeface="Times New Roman" panose="02020603050405020304"/>
                <a:sym typeface="Times New Roman" panose="02020603050405020304"/>
              </a:rPr>
              <a:t>Practicing key  words and structures</a:t>
            </a:r>
          </a:p>
        </p:txBody>
      </p:sp>
      <p:sp>
        <p:nvSpPr>
          <p:cNvPr id="114" name="Shape 114"/>
          <p:cNvSpPr/>
          <p:nvPr/>
        </p:nvSpPr>
        <p:spPr>
          <a:xfrm>
            <a:off x="1357312" y="3348365"/>
            <a:ext cx="2976134" cy="523220"/>
          </a:xfrm>
          <a:prstGeom prst="rect">
            <a:avLst/>
          </a:prstGeom>
          <a:ln w="12700">
            <a:miter lim="400000"/>
          </a:ln>
        </p:spPr>
        <p:txBody>
          <a:bodyPr wrap="none" lIns="45719" rIns="45719" anchor="ctr">
            <a:spAutoFit/>
          </a:bodyPr>
          <a:lstStyle/>
          <a:p>
            <a:pPr>
              <a:defRPr sz="2800"/>
            </a:pPr>
            <a:r>
              <a:rPr lang="en-US" sz="2800" dirty="0" smtClean="0"/>
              <a:t>3.</a:t>
            </a:r>
            <a:r>
              <a:rPr sz="1800" dirty="0" smtClean="0"/>
              <a:t> </a:t>
            </a:r>
            <a:r>
              <a:rPr dirty="0">
                <a:latin typeface="Times New Roman" panose="02020603050405020304"/>
                <a:ea typeface="Times New Roman" panose="02020603050405020304"/>
                <a:cs typeface="Times New Roman" panose="02020603050405020304"/>
                <a:sym typeface="Times New Roman" panose="02020603050405020304"/>
              </a:rPr>
              <a:t>Having dialogues</a:t>
            </a:r>
          </a:p>
        </p:txBody>
      </p:sp>
      <p:sp>
        <p:nvSpPr>
          <p:cNvPr id="115" name="Shape 115"/>
          <p:cNvSpPr/>
          <p:nvPr/>
        </p:nvSpPr>
        <p:spPr>
          <a:xfrm>
            <a:off x="5194197" y="3319099"/>
            <a:ext cx="2086467" cy="523220"/>
          </a:xfrm>
          <a:prstGeom prst="rect">
            <a:avLst/>
          </a:prstGeom>
          <a:ln w="12700">
            <a:miter lim="400000"/>
          </a:ln>
        </p:spPr>
        <p:txBody>
          <a:bodyPr wrap="none" lIns="45719" rIns="45719" anchor="ctr">
            <a:spAutoFit/>
          </a:bodyPr>
          <a:lstStyle/>
          <a:p>
            <a:pPr>
              <a:defRPr sz="2800"/>
            </a:pPr>
            <a:r>
              <a:rPr lang="en-US" dirty="0" smtClean="0"/>
              <a:t>4.</a:t>
            </a:r>
            <a:r>
              <a:rPr dirty="0" smtClean="0">
                <a:latin typeface="Times New Roman" panose="02020603050405020304"/>
                <a:ea typeface="Times New Roman" panose="02020603050405020304"/>
                <a:cs typeface="Times New Roman" panose="02020603050405020304"/>
                <a:sym typeface="Times New Roman" panose="02020603050405020304"/>
              </a:rPr>
              <a:t>Self-talking</a:t>
            </a:r>
            <a:endParaRPr dirty="0">
              <a:latin typeface="Times New Roman" panose="02020603050405020304"/>
              <a:ea typeface="Times New Roman" panose="02020603050405020304"/>
              <a:cs typeface="Times New Roman" panose="02020603050405020304"/>
              <a:sym typeface="Times New Roman" panose="02020603050405020304"/>
            </a:endParaRPr>
          </a:p>
        </p:txBody>
      </p:sp>
      <p:sp>
        <p:nvSpPr>
          <p:cNvPr id="116" name="Shape 116"/>
          <p:cNvSpPr/>
          <p:nvPr/>
        </p:nvSpPr>
        <p:spPr>
          <a:xfrm>
            <a:off x="1357312" y="2276803"/>
            <a:ext cx="1865252" cy="523220"/>
          </a:xfrm>
          <a:prstGeom prst="rect">
            <a:avLst/>
          </a:prstGeom>
          <a:ln w="12700">
            <a:miter lim="400000"/>
          </a:ln>
        </p:spPr>
        <p:txBody>
          <a:bodyPr wrap="none" lIns="45719" rIns="45719" anchor="ctr">
            <a:spAutoFit/>
          </a:bodyPr>
          <a:lstStyle>
            <a:lvl1pPr>
              <a:defRPr sz="2800">
                <a:latin typeface="Times New Roman" panose="02020603050405020304"/>
                <a:ea typeface="Times New Roman" panose="02020603050405020304"/>
                <a:cs typeface="Times New Roman" panose="02020603050405020304"/>
                <a:sym typeface="Times New Roman" panose="02020603050405020304"/>
              </a:defRPr>
            </a:lvl1pPr>
          </a:lstStyle>
          <a:p>
            <a:r>
              <a:rPr lang="en-US" dirty="0" smtClean="0"/>
              <a:t>1.</a:t>
            </a:r>
            <a:r>
              <a:rPr dirty="0" smtClean="0"/>
              <a:t> </a:t>
            </a:r>
            <a:r>
              <a:rPr dirty="0"/>
              <a:t>Role-play</a:t>
            </a:r>
          </a:p>
        </p:txBody>
      </p:sp>
      <p:sp>
        <p:nvSpPr>
          <p:cNvPr id="117" name="Shape 117"/>
          <p:cNvSpPr/>
          <p:nvPr/>
        </p:nvSpPr>
        <p:spPr>
          <a:xfrm>
            <a:off x="1387271" y="4072060"/>
            <a:ext cx="4256933" cy="523220"/>
          </a:xfrm>
          <a:prstGeom prst="rect">
            <a:avLst/>
          </a:prstGeom>
          <a:ln w="12700">
            <a:miter lim="400000"/>
          </a:ln>
        </p:spPr>
        <p:txBody>
          <a:bodyPr wrap="none" lIns="45719" rIns="45719" anchor="ctr">
            <a:spAutoFit/>
          </a:bodyPr>
          <a:lstStyle/>
          <a:p>
            <a:pPr>
              <a:defRPr sz="2800"/>
            </a:pPr>
            <a:r>
              <a:rPr lang="en-US" dirty="0" smtClean="0"/>
              <a:t>5.</a:t>
            </a:r>
            <a:r>
              <a:rPr dirty="0" smtClean="0">
                <a:latin typeface="Times New Roman" panose="02020603050405020304"/>
                <a:ea typeface="Times New Roman" panose="02020603050405020304"/>
                <a:cs typeface="Times New Roman" panose="02020603050405020304"/>
                <a:sym typeface="Times New Roman" panose="02020603050405020304"/>
              </a:rPr>
              <a:t> </a:t>
            </a:r>
            <a:r>
              <a:rPr dirty="0">
                <a:latin typeface="Times New Roman" panose="02020603050405020304"/>
                <a:ea typeface="Times New Roman" panose="02020603050405020304"/>
                <a:cs typeface="Times New Roman" panose="02020603050405020304"/>
                <a:sym typeface="Times New Roman" panose="02020603050405020304"/>
              </a:rPr>
              <a:t>further discussion / debate</a:t>
            </a:r>
          </a:p>
        </p:txBody>
      </p:sp>
      <p:sp>
        <p:nvSpPr>
          <p:cNvPr id="118" name="Shape 118"/>
          <p:cNvSpPr/>
          <p:nvPr/>
        </p:nvSpPr>
        <p:spPr>
          <a:xfrm>
            <a:off x="1399252" y="4751255"/>
            <a:ext cx="1735409" cy="523220"/>
          </a:xfrm>
          <a:prstGeom prst="rect">
            <a:avLst/>
          </a:prstGeom>
          <a:ln w="12700">
            <a:miter lim="400000"/>
          </a:ln>
        </p:spPr>
        <p:txBody>
          <a:bodyPr wrap="none" lIns="45719" rIns="45719" anchor="ctr">
            <a:spAutoFit/>
          </a:bodyPr>
          <a:lstStyle>
            <a:lvl1pPr>
              <a:defRPr sz="2800">
                <a:latin typeface="Times New Roman" panose="02020603050405020304"/>
                <a:ea typeface="Times New Roman" panose="02020603050405020304"/>
                <a:cs typeface="Times New Roman" panose="02020603050405020304"/>
                <a:sym typeface="Times New Roman" panose="02020603050405020304"/>
              </a:defRPr>
            </a:lvl1pPr>
          </a:lstStyle>
          <a:p>
            <a:r>
              <a:rPr lang="en-US" dirty="0" smtClean="0"/>
              <a:t>6. </a:t>
            </a:r>
            <a:r>
              <a:rPr dirty="0" smtClean="0"/>
              <a:t>research </a:t>
            </a:r>
            <a:endParaRPr dirty="0"/>
          </a:p>
        </p:txBody>
      </p:sp>
      <p:sp>
        <p:nvSpPr>
          <p:cNvPr id="119" name="Shape 119"/>
          <p:cNvSpPr/>
          <p:nvPr/>
        </p:nvSpPr>
        <p:spPr>
          <a:xfrm>
            <a:off x="249339" y="5504795"/>
            <a:ext cx="8679866" cy="889135"/>
          </a:xfrm>
          <a:prstGeom prst="rect">
            <a:avLst/>
          </a:prstGeom>
          <a:ln w="12700">
            <a:miter lim="400000"/>
          </a:ln>
        </p:spPr>
        <p:txBody>
          <a:bodyPr wrap="none" lIns="45719" rIns="45719" anchor="ctr">
            <a:spAutoFit/>
          </a:bodyPr>
          <a:lstStyle/>
          <a:p>
            <a:pPr>
              <a:defRPr sz="2800">
                <a:solidFill>
                  <a:srgbClr val="FF3300"/>
                </a:solidFill>
                <a:latin typeface="Times New Roman" panose="02020603050405020304"/>
                <a:ea typeface="Times New Roman" panose="02020603050405020304"/>
                <a:cs typeface="Times New Roman" panose="02020603050405020304"/>
                <a:sym typeface="Times New Roman" panose="02020603050405020304"/>
              </a:defRPr>
            </a:pPr>
            <a:r>
              <a:rPr dirty="0"/>
              <a:t>Offering </a:t>
            </a:r>
            <a:r>
              <a:rPr dirty="0">
                <a:solidFill>
                  <a:srgbClr val="000000"/>
                </a:solidFill>
              </a:rPr>
              <a:t>students opportunities to </a:t>
            </a:r>
            <a:r>
              <a:rPr dirty="0">
                <a:solidFill>
                  <a:srgbClr val="0000CC"/>
                </a:solidFill>
              </a:rPr>
              <a:t>communicate </a:t>
            </a:r>
            <a:r>
              <a:rPr dirty="0">
                <a:solidFill>
                  <a:srgbClr val="000000"/>
                </a:solidFill>
              </a:rPr>
              <a:t>with others</a:t>
            </a:r>
          </a:p>
          <a:p>
            <a:pPr>
              <a:defRPr sz="2800">
                <a:latin typeface="Times New Roman" panose="02020603050405020304"/>
                <a:ea typeface="Times New Roman" panose="02020603050405020304"/>
                <a:cs typeface="Times New Roman" panose="02020603050405020304"/>
                <a:sym typeface="Times New Roman" panose="02020603050405020304"/>
              </a:defRPr>
            </a:pPr>
            <a:r>
              <a:rPr dirty="0"/>
              <a:t> using what they learned from listening text</a:t>
            </a:r>
          </a:p>
        </p:txBody>
      </p:sp>
    </p:spTree>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anim calcmode="lin" valueType="num">
                                      <p:cBhvr additive="base">
                                        <p:cTn id="7" dur="500" fill="hold"/>
                                        <p:tgtEl>
                                          <p:spTgt spid="119"/>
                                        </p:tgtEl>
                                        <p:attrNameLst>
                                          <p:attrName>ppt_x</p:attrName>
                                        </p:attrNameLst>
                                      </p:cBhvr>
                                      <p:tavLst>
                                        <p:tav tm="0">
                                          <p:val>
                                            <p:strVal val="#ppt_x"/>
                                          </p:val>
                                        </p:tav>
                                        <p:tav tm="100000">
                                          <p:val>
                                            <p:strVal val="#ppt_x"/>
                                          </p:val>
                                        </p:tav>
                                      </p:tavLst>
                                    </p:anim>
                                    <p:anim calcmode="lin" valueType="num">
                                      <p:cBhvr additive="base">
                                        <p:cTn id="8" dur="500" fill="hold"/>
                                        <p:tgtEl>
                                          <p:spTgt spid="1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3" name="Group 173"/>
          <p:cNvGrpSpPr/>
          <p:nvPr/>
        </p:nvGrpSpPr>
        <p:grpSpPr>
          <a:xfrm>
            <a:off x="1712900" y="2415276"/>
            <a:ext cx="5644217" cy="4330965"/>
            <a:chOff x="3499788" y="-2"/>
            <a:chExt cx="5644216" cy="4330964"/>
          </a:xfrm>
        </p:grpSpPr>
        <p:grpSp>
          <p:nvGrpSpPr>
            <p:cNvPr id="139" name="Group 139"/>
            <p:cNvGrpSpPr/>
            <p:nvPr/>
          </p:nvGrpSpPr>
          <p:grpSpPr>
            <a:xfrm>
              <a:off x="3499789" y="-2"/>
              <a:ext cx="5644215" cy="1319431"/>
              <a:chOff x="3499788" y="-1"/>
              <a:chExt cx="5644214" cy="1319429"/>
            </a:xfrm>
          </p:grpSpPr>
          <p:grpSp>
            <p:nvGrpSpPr>
              <p:cNvPr id="123" name="Group 123"/>
              <p:cNvGrpSpPr/>
              <p:nvPr/>
            </p:nvGrpSpPr>
            <p:grpSpPr>
              <a:xfrm>
                <a:off x="7180795" y="847879"/>
                <a:ext cx="1963205" cy="471549"/>
                <a:chOff x="0" y="0"/>
                <a:chExt cx="1963203" cy="471548"/>
              </a:xfrm>
            </p:grpSpPr>
            <p:sp>
              <p:nvSpPr>
                <p:cNvPr id="121" name="Shape 121"/>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pPr algn="ctr">
                    <a:lnSpc>
                      <a:spcPct val="160000"/>
                    </a:lnSpc>
                    <a:defRPr sz="2000" b="1">
                      <a:solidFill>
                        <a:srgbClr val="0000FF"/>
                      </a:solidFill>
                    </a:defRPr>
                  </a:pPr>
                  <a:endParaRPr/>
                </a:p>
              </p:txBody>
            </p:sp>
            <p:sp>
              <p:nvSpPr>
                <p:cNvPr id="122" name="Shape 122"/>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lvl1pPr algn="ctr">
                    <a:lnSpc>
                      <a:spcPct val="160000"/>
                    </a:lnSpc>
                    <a:defRPr sz="2000">
                      <a:solidFill>
                        <a:srgbClr val="0000FF"/>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b="1">
                      <a:latin typeface="Calibri" panose="020F0502020204030204"/>
                      <a:ea typeface="Calibri" panose="020F0502020204030204"/>
                      <a:cs typeface="Calibri" panose="020F0502020204030204"/>
                      <a:sym typeface="Calibri" panose="020F0502020204030204"/>
                    </a:defRPr>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感受情境</a:t>
                  </a:r>
                </a:p>
              </p:txBody>
            </p:sp>
          </p:grpSp>
          <p:grpSp>
            <p:nvGrpSpPr>
              <p:cNvPr id="126" name="Group 126"/>
              <p:cNvGrpSpPr/>
              <p:nvPr/>
            </p:nvGrpSpPr>
            <p:grpSpPr>
              <a:xfrm>
                <a:off x="3499788" y="847879"/>
                <a:ext cx="1963205" cy="471549"/>
                <a:chOff x="0" y="0"/>
                <a:chExt cx="1963203" cy="471548"/>
              </a:xfrm>
            </p:grpSpPr>
            <p:sp>
              <p:nvSpPr>
                <p:cNvPr id="124" name="Shape 124"/>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pPr algn="ctr">
                    <a:lnSpc>
                      <a:spcPct val="160000"/>
                    </a:lnSpc>
                    <a:defRPr sz="2000" b="1"/>
                  </a:pPr>
                  <a:endParaRPr/>
                </a:p>
              </p:txBody>
            </p:sp>
            <p:sp>
              <p:nvSpPr>
                <p:cNvPr id="125" name="Shape 125"/>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lvl1pPr algn="ctr">
                    <a:lnSpc>
                      <a:spcPct val="16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b="1">
                      <a:latin typeface="Calibri" panose="020F0502020204030204"/>
                      <a:ea typeface="Calibri" panose="020F0502020204030204"/>
                      <a:cs typeface="Calibri" panose="020F0502020204030204"/>
                      <a:sym typeface="Calibri" panose="020F0502020204030204"/>
                    </a:defRPr>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情境导入</a:t>
                  </a:r>
                </a:p>
              </p:txBody>
            </p:sp>
          </p:grpSp>
          <p:grpSp>
            <p:nvGrpSpPr>
              <p:cNvPr id="137" name="Group 137"/>
              <p:cNvGrpSpPr/>
              <p:nvPr/>
            </p:nvGrpSpPr>
            <p:grpSpPr>
              <a:xfrm>
                <a:off x="3499789" y="-1"/>
                <a:ext cx="5644213" cy="836547"/>
                <a:chOff x="3499788" y="-1"/>
                <a:chExt cx="5644212" cy="836546"/>
              </a:xfrm>
            </p:grpSpPr>
            <p:grpSp>
              <p:nvGrpSpPr>
                <p:cNvPr id="129" name="Group 129"/>
                <p:cNvGrpSpPr/>
                <p:nvPr/>
              </p:nvGrpSpPr>
              <p:grpSpPr>
                <a:xfrm>
                  <a:off x="7180795" y="-1"/>
                  <a:ext cx="1963205" cy="471550"/>
                  <a:chOff x="0" y="0"/>
                  <a:chExt cx="1963203" cy="471548"/>
                </a:xfrm>
              </p:grpSpPr>
              <p:sp>
                <p:nvSpPr>
                  <p:cNvPr id="127" name="Shape 127"/>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pPr algn="just">
                      <a:defRPr sz="2000" b="1">
                        <a:solidFill>
                          <a:srgbClr val="0000FF"/>
                        </a:solidFill>
                      </a:defRPr>
                    </a:pPr>
                    <a:endParaRPr/>
                  </a:p>
                </p:txBody>
              </p:sp>
              <p:sp>
                <p:nvSpPr>
                  <p:cNvPr id="128" name="Shape 128"/>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p>
                    <a:pPr algn="just">
                      <a:defRPr sz="1000">
                        <a:latin typeface="Calibri" panose="020F0502020204030204"/>
                        <a:ea typeface="Calibri" panose="020F0502020204030204"/>
                        <a:cs typeface="Calibri" panose="020F0502020204030204"/>
                        <a:sym typeface="Calibri" panose="020F0502020204030204"/>
                      </a:defRPr>
                    </a:pPr>
                    <a:r>
                      <a:t>             </a:t>
                    </a:r>
                    <a:r>
                      <a:rPr sz="2000">
                        <a:solidFill>
                          <a:srgbClr val="0000FF"/>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感知话题</a:t>
                    </a:r>
                  </a:p>
                </p:txBody>
              </p:sp>
            </p:grpSp>
            <p:grpSp>
              <p:nvGrpSpPr>
                <p:cNvPr id="132" name="Group 132"/>
                <p:cNvGrpSpPr/>
                <p:nvPr/>
              </p:nvGrpSpPr>
              <p:grpSpPr>
                <a:xfrm>
                  <a:off x="3499788" y="-1"/>
                  <a:ext cx="1963205" cy="471550"/>
                  <a:chOff x="0" y="0"/>
                  <a:chExt cx="1963203" cy="471548"/>
                </a:xfrm>
              </p:grpSpPr>
              <p:sp>
                <p:nvSpPr>
                  <p:cNvPr id="130" name="Shape 130"/>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pPr algn="ctr">
                      <a:lnSpc>
                        <a:spcPct val="160000"/>
                      </a:lnSpc>
                      <a:defRPr sz="2000" b="1"/>
                    </a:pPr>
                    <a:endParaRPr/>
                  </a:p>
                </p:txBody>
              </p:sp>
              <p:sp>
                <p:nvSpPr>
                  <p:cNvPr id="131" name="Shape 131"/>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lvl1pPr algn="ctr">
                      <a:lnSpc>
                        <a:spcPct val="16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b="1">
                        <a:latin typeface="Calibri" panose="020F0502020204030204"/>
                        <a:ea typeface="Calibri" panose="020F0502020204030204"/>
                        <a:cs typeface="Calibri" panose="020F0502020204030204"/>
                        <a:sym typeface="Calibri" panose="020F0502020204030204"/>
                      </a:defRPr>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话题引入</a:t>
                    </a:r>
                  </a:p>
                </p:txBody>
              </p:sp>
            </p:grpSp>
            <p:sp>
              <p:nvSpPr>
                <p:cNvPr id="134" name="Shape 134"/>
                <p:cNvSpPr/>
                <p:nvPr/>
              </p:nvSpPr>
              <p:spPr>
                <a:xfrm>
                  <a:off x="4500267" y="482883"/>
                  <a:ext cx="1" cy="353662"/>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sp>
              <p:nvSpPr>
                <p:cNvPr id="135" name="Shape 135"/>
                <p:cNvSpPr/>
                <p:nvPr/>
              </p:nvSpPr>
              <p:spPr>
                <a:xfrm>
                  <a:off x="8200151" y="482883"/>
                  <a:ext cx="1" cy="353662"/>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sp>
              <p:nvSpPr>
                <p:cNvPr id="136" name="Shape 136"/>
                <p:cNvSpPr/>
                <p:nvPr/>
              </p:nvSpPr>
              <p:spPr>
                <a:xfrm>
                  <a:off x="5462992" y="247109"/>
                  <a:ext cx="1717804" cy="1"/>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grpSp>
          <p:sp>
            <p:nvSpPr>
              <p:cNvPr id="138" name="Shape 138"/>
              <p:cNvSpPr/>
              <p:nvPr/>
            </p:nvSpPr>
            <p:spPr>
              <a:xfrm>
                <a:off x="5481869" y="1083653"/>
                <a:ext cx="1717805" cy="1"/>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grpSp>
        <p:grpSp>
          <p:nvGrpSpPr>
            <p:cNvPr id="156" name="Group 156"/>
            <p:cNvGrpSpPr/>
            <p:nvPr/>
          </p:nvGrpSpPr>
          <p:grpSpPr>
            <a:xfrm>
              <a:off x="3499788" y="2541372"/>
              <a:ext cx="5644212" cy="1789590"/>
              <a:chOff x="3499788" y="0"/>
              <a:chExt cx="5644211" cy="1789589"/>
            </a:xfrm>
          </p:grpSpPr>
          <p:grpSp>
            <p:nvGrpSpPr>
              <p:cNvPr id="142" name="Group 142"/>
              <p:cNvGrpSpPr/>
              <p:nvPr/>
            </p:nvGrpSpPr>
            <p:grpSpPr>
              <a:xfrm>
                <a:off x="7180795" y="-1"/>
                <a:ext cx="1963205" cy="471550"/>
                <a:chOff x="0" y="0"/>
                <a:chExt cx="1963203" cy="471548"/>
              </a:xfrm>
            </p:grpSpPr>
            <p:sp>
              <p:nvSpPr>
                <p:cNvPr id="140" name="Shape 140"/>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endParaRPr/>
                </a:p>
              </p:txBody>
            </p:sp>
            <p:sp>
              <p:nvSpPr>
                <p:cNvPr id="141" name="Shape 141"/>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lvl1pPr algn="ctr">
                    <a:lnSpc>
                      <a:spcPct val="160000"/>
                    </a:lnSpc>
                    <a:defRPr sz="2000">
                      <a:solidFill>
                        <a:srgbClr val="0000FF"/>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b="1">
                      <a:latin typeface="Calibri" panose="020F0502020204030204"/>
                      <a:ea typeface="Calibri" panose="020F0502020204030204"/>
                      <a:cs typeface="Calibri" panose="020F0502020204030204"/>
                      <a:sym typeface="Calibri" panose="020F0502020204030204"/>
                    </a:defRPr>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互动探究</a:t>
                  </a:r>
                </a:p>
              </p:txBody>
            </p:sp>
          </p:grpSp>
          <p:grpSp>
            <p:nvGrpSpPr>
              <p:cNvPr id="145" name="Group 145"/>
              <p:cNvGrpSpPr/>
              <p:nvPr/>
            </p:nvGrpSpPr>
            <p:grpSpPr>
              <a:xfrm>
                <a:off x="3499788" y="-1"/>
                <a:ext cx="1963205" cy="471550"/>
                <a:chOff x="0" y="0"/>
                <a:chExt cx="1963203" cy="471548"/>
              </a:xfrm>
            </p:grpSpPr>
            <p:sp>
              <p:nvSpPr>
                <p:cNvPr id="143" name="Shape 143"/>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pPr algn="ctr">
                    <a:lnSpc>
                      <a:spcPct val="160000"/>
                    </a:lnSpc>
                    <a:defRPr sz="2000" b="1">
                      <a:latin typeface="Times New Roman" panose="02020603050405020304"/>
                      <a:ea typeface="Times New Roman" panose="02020603050405020304"/>
                      <a:cs typeface="Times New Roman" panose="02020603050405020304"/>
                      <a:sym typeface="Times New Roman" panose="02020603050405020304"/>
                    </a:defRPr>
                  </a:pPr>
                  <a:endParaRPr/>
                </a:p>
              </p:txBody>
            </p:sp>
            <p:sp>
              <p:nvSpPr>
                <p:cNvPr id="144" name="Shape 144"/>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lvl1pPr algn="ctr">
                    <a:lnSpc>
                      <a:spcPct val="16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b="1">
                      <a:latin typeface="Calibri" panose="020F0502020204030204"/>
                      <a:ea typeface="Calibri" panose="020F0502020204030204"/>
                      <a:cs typeface="Calibri" panose="020F0502020204030204"/>
                      <a:sym typeface="Calibri" panose="020F0502020204030204"/>
                    </a:defRPr>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深化运用</a:t>
                  </a:r>
                </a:p>
              </p:txBody>
            </p:sp>
          </p:grpSp>
          <p:grpSp>
            <p:nvGrpSpPr>
              <p:cNvPr id="148" name="Group 148"/>
              <p:cNvGrpSpPr/>
              <p:nvPr/>
            </p:nvGrpSpPr>
            <p:grpSpPr>
              <a:xfrm>
                <a:off x="7180795" y="847879"/>
                <a:ext cx="1963205" cy="941711"/>
                <a:chOff x="0" y="0"/>
                <a:chExt cx="1963203" cy="941709"/>
              </a:xfrm>
            </p:grpSpPr>
            <p:sp>
              <p:nvSpPr>
                <p:cNvPr id="146" name="Shape 146"/>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endParaRPr/>
                </a:p>
              </p:txBody>
            </p:sp>
            <p:sp>
              <p:nvSpPr>
                <p:cNvPr id="147" name="Shape 147"/>
                <p:cNvSpPr/>
                <p:nvPr/>
              </p:nvSpPr>
              <p:spPr>
                <a:xfrm>
                  <a:off x="0" y="0"/>
                  <a:ext cx="1963204" cy="941710"/>
                </a:xfrm>
                <a:prstGeom prst="rect">
                  <a:avLst/>
                </a:prstGeom>
                <a:noFill/>
                <a:ln w="12700" cap="flat">
                  <a:noFill/>
                  <a:miter lim="400000"/>
                </a:ln>
                <a:effectLst/>
              </p:spPr>
              <p:txBody>
                <a:bodyPr wrap="square" lIns="45719" tIns="45719" rIns="45719" bIns="45719" numCol="1" anchor="t">
                  <a:spAutoFit/>
                </a:bodyPr>
                <a:lstStyle/>
                <a:p>
                  <a:pPr algn="just">
                    <a:lnSpc>
                      <a:spcPct val="160000"/>
                    </a:lnSpc>
                    <a:defRPr sz="1200">
                      <a:solidFill>
                        <a:srgbClr val="0000FF"/>
                      </a:solidFill>
                      <a:latin typeface="Calibri" panose="020F0502020204030204"/>
                      <a:ea typeface="Calibri" panose="020F0502020204030204"/>
                      <a:cs typeface="Calibri" panose="020F0502020204030204"/>
                      <a:sym typeface="Calibri" panose="020F0502020204030204"/>
                    </a:defRPr>
                  </a:pPr>
                  <a:r>
                    <a:t>             </a:t>
                  </a:r>
                  <a:r>
                    <a: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延伸迁移</a:t>
                  </a:r>
                  <a:endParaRPr sz="2000" b="1"/>
                </a:p>
              </p:txBody>
            </p:sp>
          </p:grpSp>
          <p:grpSp>
            <p:nvGrpSpPr>
              <p:cNvPr id="151" name="Group 151"/>
              <p:cNvGrpSpPr/>
              <p:nvPr/>
            </p:nvGrpSpPr>
            <p:grpSpPr>
              <a:xfrm>
                <a:off x="3499788" y="847879"/>
                <a:ext cx="1963205" cy="471549"/>
                <a:chOff x="0" y="0"/>
                <a:chExt cx="1963203" cy="471548"/>
              </a:xfrm>
            </p:grpSpPr>
            <p:sp>
              <p:nvSpPr>
                <p:cNvPr id="149" name="Shape 149"/>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pPr algn="ctr">
                    <a:lnSpc>
                      <a:spcPct val="160000"/>
                    </a:lnSpc>
                    <a:defRPr sz="2000" b="1">
                      <a:latin typeface="Times New Roman" panose="02020603050405020304"/>
                      <a:ea typeface="Times New Roman" panose="02020603050405020304"/>
                      <a:cs typeface="Times New Roman" panose="02020603050405020304"/>
                      <a:sym typeface="Times New Roman" panose="02020603050405020304"/>
                    </a:defRPr>
                  </a:pPr>
                  <a:endParaRPr/>
                </a:p>
              </p:txBody>
            </p:sp>
            <p:sp>
              <p:nvSpPr>
                <p:cNvPr id="150" name="Shape 150"/>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lvl1pPr algn="ctr">
                    <a:lnSpc>
                      <a:spcPct val="16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r>
                    <a:t>运用拓展</a:t>
                  </a:r>
                </a:p>
              </p:txBody>
            </p:sp>
          </p:grpSp>
          <p:sp>
            <p:nvSpPr>
              <p:cNvPr id="152" name="Shape 152"/>
              <p:cNvSpPr/>
              <p:nvPr/>
            </p:nvSpPr>
            <p:spPr>
              <a:xfrm>
                <a:off x="4500267" y="482883"/>
                <a:ext cx="1" cy="353662"/>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sp>
            <p:nvSpPr>
              <p:cNvPr id="153" name="Shape 153"/>
              <p:cNvSpPr/>
              <p:nvPr/>
            </p:nvSpPr>
            <p:spPr>
              <a:xfrm>
                <a:off x="8200151" y="482883"/>
                <a:ext cx="1" cy="353662"/>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sp>
            <p:nvSpPr>
              <p:cNvPr id="154" name="Shape 154"/>
              <p:cNvSpPr/>
              <p:nvPr/>
            </p:nvSpPr>
            <p:spPr>
              <a:xfrm>
                <a:off x="5462992" y="247109"/>
                <a:ext cx="1717804" cy="1"/>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sp>
            <p:nvSpPr>
              <p:cNvPr id="155" name="Shape 155"/>
              <p:cNvSpPr/>
              <p:nvPr/>
            </p:nvSpPr>
            <p:spPr>
              <a:xfrm>
                <a:off x="5481869" y="1083653"/>
                <a:ext cx="1717804" cy="1"/>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grpSp>
        <p:grpSp>
          <p:nvGrpSpPr>
            <p:cNvPr id="168" name="Group 168"/>
            <p:cNvGrpSpPr/>
            <p:nvPr/>
          </p:nvGrpSpPr>
          <p:grpSpPr>
            <a:xfrm>
              <a:off x="3499789" y="1700292"/>
              <a:ext cx="5644213" cy="836548"/>
              <a:chOff x="3499788" y="-1"/>
              <a:chExt cx="5644212" cy="836547"/>
            </a:xfrm>
          </p:grpSpPr>
          <p:grpSp>
            <p:nvGrpSpPr>
              <p:cNvPr id="159" name="Group 159"/>
              <p:cNvGrpSpPr/>
              <p:nvPr/>
            </p:nvGrpSpPr>
            <p:grpSpPr>
              <a:xfrm>
                <a:off x="7180795" y="-1"/>
                <a:ext cx="1963205" cy="471550"/>
                <a:chOff x="0" y="0"/>
                <a:chExt cx="1963203" cy="471548"/>
              </a:xfrm>
            </p:grpSpPr>
            <p:sp>
              <p:nvSpPr>
                <p:cNvPr id="157" name="Shape 157"/>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pPr algn="just">
                    <a:defRPr sz="2000" b="1">
                      <a:solidFill>
                        <a:srgbClr val="0000FF"/>
                      </a:solidFill>
                    </a:defRPr>
                  </a:pPr>
                  <a:endParaRPr/>
                </a:p>
              </p:txBody>
            </p:sp>
            <p:sp>
              <p:nvSpPr>
                <p:cNvPr id="158" name="Shape 158"/>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p>
                  <a:pPr algn="just">
                    <a:defRPr sz="1000">
                      <a:solidFill>
                        <a:srgbClr val="0070C0"/>
                      </a:solidFill>
                      <a:latin typeface="Calibri" panose="020F0502020204030204"/>
                      <a:ea typeface="Calibri" panose="020F0502020204030204"/>
                      <a:cs typeface="Calibri" panose="020F0502020204030204"/>
                      <a:sym typeface="Calibri" panose="020F0502020204030204"/>
                    </a:defRPr>
                  </a:pPr>
                  <a:r>
                    <a:t>             </a:t>
                  </a:r>
                  <a:r>
                    <a:rPr sz="2000">
                      <a:solidFill>
                        <a:srgbClr val="0000FF"/>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体验语言</a:t>
                  </a:r>
                </a:p>
              </p:txBody>
            </p:sp>
          </p:grpSp>
          <p:grpSp>
            <p:nvGrpSpPr>
              <p:cNvPr id="162" name="Group 162"/>
              <p:cNvGrpSpPr/>
              <p:nvPr/>
            </p:nvGrpSpPr>
            <p:grpSpPr>
              <a:xfrm>
                <a:off x="3499788" y="-1"/>
                <a:ext cx="1963205" cy="471550"/>
                <a:chOff x="0" y="0"/>
                <a:chExt cx="1963203" cy="471548"/>
              </a:xfrm>
            </p:grpSpPr>
            <p:sp>
              <p:nvSpPr>
                <p:cNvPr id="160" name="Shape 160"/>
                <p:cNvSpPr/>
                <p:nvPr/>
              </p:nvSpPr>
              <p:spPr>
                <a:xfrm>
                  <a:off x="0" y="0"/>
                  <a:ext cx="1963204" cy="471549"/>
                </a:xfrm>
                <a:prstGeom prst="rect">
                  <a:avLst/>
                </a:prstGeom>
                <a:solidFill>
                  <a:srgbClr val="FFFFFF"/>
                </a:solidFill>
                <a:ln w="9525" cap="flat">
                  <a:solidFill>
                    <a:srgbClr val="000000"/>
                  </a:solidFill>
                  <a:prstDash val="solid"/>
                  <a:round/>
                </a:ln>
                <a:effectLst/>
              </p:spPr>
              <p:txBody>
                <a:bodyPr wrap="square" lIns="45719" tIns="45719" rIns="45719" bIns="45719" numCol="1" anchor="t">
                  <a:noAutofit/>
                </a:bodyPr>
                <a:lstStyle/>
                <a:p>
                  <a:pPr algn="ctr">
                    <a:lnSpc>
                      <a:spcPct val="160000"/>
                    </a:lnSpc>
                    <a:defRPr sz="2000" b="1"/>
                  </a:pPr>
                  <a:endParaRPr/>
                </a:p>
              </p:txBody>
            </p:sp>
            <p:sp>
              <p:nvSpPr>
                <p:cNvPr id="161" name="Shape 161"/>
                <p:cNvSpPr/>
                <p:nvPr/>
              </p:nvSpPr>
              <p:spPr>
                <a:xfrm>
                  <a:off x="0" y="0"/>
                  <a:ext cx="1963204" cy="447040"/>
                </a:xfrm>
                <a:prstGeom prst="rect">
                  <a:avLst/>
                </a:prstGeom>
                <a:noFill/>
                <a:ln w="12700" cap="flat">
                  <a:noFill/>
                  <a:miter lim="400000"/>
                </a:ln>
                <a:effectLst/>
              </p:spPr>
              <p:txBody>
                <a:bodyPr wrap="square" lIns="45719" tIns="45719" rIns="45719" bIns="45719" numCol="1" anchor="t">
                  <a:spAutoFit/>
                </a:bodyPr>
                <a:lstStyle>
                  <a:lvl1pPr algn="ctr">
                    <a:lnSpc>
                      <a:spcPct val="16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b="1">
                      <a:latin typeface="Calibri" panose="020F0502020204030204"/>
                      <a:ea typeface="Calibri" panose="020F0502020204030204"/>
                      <a:cs typeface="Calibri" panose="020F0502020204030204"/>
                      <a:sym typeface="Calibri" panose="020F0502020204030204"/>
                    </a:defRPr>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任务探究</a:t>
                  </a:r>
                </a:p>
              </p:txBody>
            </p:sp>
          </p:grpSp>
          <p:grpSp>
            <p:nvGrpSpPr>
              <p:cNvPr id="166" name="Group 166"/>
              <p:cNvGrpSpPr/>
              <p:nvPr/>
            </p:nvGrpSpPr>
            <p:grpSpPr>
              <a:xfrm>
                <a:off x="4500268" y="482883"/>
                <a:ext cx="3699886" cy="353663"/>
                <a:chOff x="3699884" y="0"/>
                <a:chExt cx="3699885" cy="353662"/>
              </a:xfrm>
            </p:grpSpPr>
            <p:sp>
              <p:nvSpPr>
                <p:cNvPr id="164" name="Shape 164"/>
                <p:cNvSpPr/>
                <p:nvPr/>
              </p:nvSpPr>
              <p:spPr>
                <a:xfrm>
                  <a:off x="3699884" y="0"/>
                  <a:ext cx="1" cy="353662"/>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sp>
              <p:nvSpPr>
                <p:cNvPr id="165" name="Shape 165"/>
                <p:cNvSpPr/>
                <p:nvPr/>
              </p:nvSpPr>
              <p:spPr>
                <a:xfrm>
                  <a:off x="7399768" y="0"/>
                  <a:ext cx="1" cy="353662"/>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grpSp>
          <p:sp>
            <p:nvSpPr>
              <p:cNvPr id="167" name="Shape 167"/>
              <p:cNvSpPr/>
              <p:nvPr/>
            </p:nvSpPr>
            <p:spPr>
              <a:xfrm>
                <a:off x="5462992" y="247109"/>
                <a:ext cx="1717804" cy="1"/>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grpSp>
        <p:grpSp>
          <p:nvGrpSpPr>
            <p:cNvPr id="172" name="Group 172"/>
            <p:cNvGrpSpPr/>
            <p:nvPr/>
          </p:nvGrpSpPr>
          <p:grpSpPr>
            <a:xfrm>
              <a:off x="4481391" y="1335296"/>
              <a:ext cx="3699886" cy="353664"/>
              <a:chOff x="3699884" y="-1"/>
              <a:chExt cx="3699885" cy="353663"/>
            </a:xfrm>
          </p:grpSpPr>
          <p:sp>
            <p:nvSpPr>
              <p:cNvPr id="170" name="Shape 170"/>
              <p:cNvSpPr/>
              <p:nvPr/>
            </p:nvSpPr>
            <p:spPr>
              <a:xfrm>
                <a:off x="3699884" y="-1"/>
                <a:ext cx="1" cy="353663"/>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sp>
            <p:nvSpPr>
              <p:cNvPr id="171" name="Shape 171"/>
              <p:cNvSpPr/>
              <p:nvPr/>
            </p:nvSpPr>
            <p:spPr>
              <a:xfrm>
                <a:off x="7399768" y="-1"/>
                <a:ext cx="1" cy="353663"/>
              </a:xfrm>
              <a:prstGeom prst="line">
                <a:avLst/>
              </a:prstGeom>
              <a:noFill/>
              <a:ln w="9525" cap="flat">
                <a:solidFill>
                  <a:srgbClr val="000000"/>
                </a:solidFill>
                <a:prstDash val="solid"/>
                <a:round/>
                <a:tailEnd type="triangle" w="med" len="med"/>
              </a:ln>
              <a:effectLst/>
            </p:spPr>
            <p:txBody>
              <a:bodyPr wrap="square" lIns="45719" tIns="45719" rIns="45719" bIns="45719" numCol="1" anchor="t">
                <a:noAutofit/>
              </a:bodyPr>
              <a:lstStyle/>
              <a:p>
                <a:endParaRPr/>
              </a:p>
            </p:txBody>
          </p:sp>
        </p:grpSp>
      </p:grpSp>
      <p:sp>
        <p:nvSpPr>
          <p:cNvPr id="174" name="Shape 174"/>
          <p:cNvSpPr/>
          <p:nvPr/>
        </p:nvSpPr>
        <p:spPr>
          <a:xfrm>
            <a:off x="1712900" y="1660341"/>
            <a:ext cx="1685925" cy="350662"/>
          </a:xfrm>
          <a:prstGeom prst="rect">
            <a:avLst/>
          </a:prstGeom>
          <a:ln w="12700">
            <a:miter lim="400000"/>
          </a:ln>
        </p:spPr>
        <p:txBody>
          <a:bodyPr lIns="45719" rIns="45719">
            <a:spAutoFit/>
          </a:bodyPr>
          <a:lstStyle>
            <a:lvl1pPr algn="ctr">
              <a:spcBef>
                <a:spcPts val="1000"/>
              </a:spcBef>
              <a:defRPr b="1">
                <a:solidFill>
                  <a:srgbClr val="FF3300"/>
                </a:solidFill>
              </a:defRPr>
            </a:lvl1pPr>
          </a:lstStyle>
          <a:p>
            <a:r>
              <a:rPr dirty="0"/>
              <a:t>T’s activity</a:t>
            </a:r>
          </a:p>
        </p:txBody>
      </p:sp>
      <p:sp>
        <p:nvSpPr>
          <p:cNvPr id="178" name="Shape 178"/>
          <p:cNvSpPr/>
          <p:nvPr/>
        </p:nvSpPr>
        <p:spPr>
          <a:xfrm>
            <a:off x="5613165" y="1634264"/>
            <a:ext cx="1600200" cy="350662"/>
          </a:xfrm>
          <a:prstGeom prst="rect">
            <a:avLst/>
          </a:prstGeom>
          <a:ln w="12700">
            <a:miter lim="400000"/>
          </a:ln>
        </p:spPr>
        <p:txBody>
          <a:bodyPr lIns="45719" rIns="45719">
            <a:spAutoFit/>
          </a:bodyPr>
          <a:lstStyle>
            <a:lvl1pPr algn="ctr">
              <a:spcBef>
                <a:spcPts val="1000"/>
              </a:spcBef>
              <a:defRPr b="1">
                <a:solidFill>
                  <a:srgbClr val="FF3300"/>
                </a:solidFill>
              </a:defRPr>
            </a:lvl1pPr>
          </a:lstStyle>
          <a:p>
            <a:r>
              <a:t>Ss’ activity</a:t>
            </a:r>
          </a:p>
        </p:txBody>
      </p:sp>
      <p:sp>
        <p:nvSpPr>
          <p:cNvPr id="179" name="Shape 179"/>
          <p:cNvSpPr/>
          <p:nvPr/>
        </p:nvSpPr>
        <p:spPr>
          <a:xfrm>
            <a:off x="214312" y="428625"/>
            <a:ext cx="8641394" cy="878840"/>
          </a:xfrm>
          <a:prstGeom prst="rect">
            <a:avLst/>
          </a:prstGeom>
          <a:ln w="12700">
            <a:miter lim="400000"/>
          </a:ln>
        </p:spPr>
        <p:txBody>
          <a:bodyPr wrap="none" lIns="45719" rIns="45719">
            <a:spAutoFit/>
          </a:bodyPr>
          <a:lstStyle/>
          <a:p>
            <a:pPr>
              <a:defRPr sz="4400" b="1"/>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五</a:t>
            </a:r>
            <a:r>
              <a:t>.</a:t>
            </a: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英语听说课课堂教学模式流程图</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indefinite" fill="hold"/>
                                        <p:tgtEl>
                                          <p:spTgt spid="173"/>
                                        </p:tgtEl>
                                        <p:attrNameLst>
                                          <p:attrName>style.visibility</p:attrName>
                                        </p:attrNameLst>
                                      </p:cBhvr>
                                      <p:to>
                                        <p:strVal val="visible"/>
                                      </p:to>
                                    </p:set>
                                    <p:animEffect transition="in" filter="blinds(horizontal)">
                                      <p:cBhvr>
                                        <p:cTn id="7" dur="500"/>
                                        <p:tgtEl>
                                          <p:spTgt spid="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1"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a:spLocks noGrp="1"/>
          </p:cNvSpPr>
          <p:nvPr>
            <p:ph type="title" idx="4294967295"/>
          </p:nvPr>
        </p:nvSpPr>
        <p:spPr>
          <a:xfrm>
            <a:off x="457200" y="274637"/>
            <a:ext cx="8229600" cy="1143001"/>
          </a:xfrm>
          <a:prstGeom prst="rect">
            <a:avLst/>
          </a:prstGeom>
        </p:spPr>
        <p:txBody>
          <a:bodyPr>
            <a:normAutofit/>
          </a:bodyPr>
          <a:lstStyle>
            <a:lvl1pPr>
              <a:defRPr>
                <a:solidFill>
                  <a:srgbClr val="C00000"/>
                </a:solidFill>
              </a:defRPr>
            </a:lvl1pPr>
          </a:lstStyle>
          <a:p>
            <a:r>
              <a:t>Learning Process</a:t>
            </a:r>
          </a:p>
        </p:txBody>
      </p:sp>
      <p:pic>
        <p:nvPicPr>
          <p:cNvPr id="182" name="what.png" descr="what.png"/>
          <p:cNvPicPr>
            <a:picLocks noChangeAspect="1"/>
          </p:cNvPicPr>
          <p:nvPr/>
        </p:nvPicPr>
        <p:blipFill>
          <a:blip r:embed="rId2" cstate="print"/>
          <a:stretch>
            <a:fillRect/>
          </a:stretch>
        </p:blipFill>
        <p:spPr>
          <a:xfrm>
            <a:off x="3279775" y="2925762"/>
            <a:ext cx="2365375" cy="2597151"/>
          </a:xfrm>
          <a:prstGeom prst="rect">
            <a:avLst/>
          </a:prstGeom>
          <a:ln w="12700">
            <a:miter lim="400000"/>
            <a:headEnd/>
            <a:tailEnd/>
          </a:ln>
        </p:spPr>
      </p:pic>
      <p:grpSp>
        <p:nvGrpSpPr>
          <p:cNvPr id="185" name="Group 185"/>
          <p:cNvGrpSpPr/>
          <p:nvPr/>
        </p:nvGrpSpPr>
        <p:grpSpPr>
          <a:xfrm>
            <a:off x="128587" y="1914525"/>
            <a:ext cx="1985963" cy="1656715"/>
            <a:chOff x="0" y="0"/>
            <a:chExt cx="1985962" cy="1656714"/>
          </a:xfrm>
        </p:grpSpPr>
        <p:pic>
          <p:nvPicPr>
            <p:cNvPr id="183" name="image.png"/>
            <p:cNvPicPr>
              <a:picLocks noChangeAspect="1"/>
            </p:cNvPicPr>
            <p:nvPr/>
          </p:nvPicPr>
          <p:blipFill>
            <a:blip r:embed="rId3" cstate="print"/>
            <a:stretch>
              <a:fillRect/>
            </a:stretch>
          </p:blipFill>
          <p:spPr>
            <a:xfrm>
              <a:off x="0" y="0"/>
              <a:ext cx="1985963" cy="1346200"/>
            </a:xfrm>
            <a:prstGeom prst="rect">
              <a:avLst/>
            </a:prstGeom>
            <a:ln w="12700" cap="flat">
              <a:noFill/>
              <a:miter lim="400000"/>
              <a:headEnd/>
              <a:tailEnd/>
            </a:ln>
            <a:effectLst/>
          </p:spPr>
        </p:pic>
        <p:sp>
          <p:nvSpPr>
            <p:cNvPr id="184" name="Shape 184"/>
            <p:cNvSpPr/>
            <p:nvPr/>
          </p:nvSpPr>
          <p:spPr>
            <a:xfrm>
              <a:off x="127000" y="79375"/>
              <a:ext cx="1676400" cy="1577340"/>
            </a:xfrm>
            <a:prstGeom prst="rect">
              <a:avLst/>
            </a:prstGeom>
            <a:noFill/>
            <a:ln w="12700" cap="flat">
              <a:noFill/>
              <a:miter lim="400000"/>
            </a:ln>
            <a:effectLst/>
          </p:spPr>
          <p:txBody>
            <a:bodyPr wrap="square" lIns="45719" tIns="45719" rIns="45719" bIns="45719" numCol="1" anchor="t">
              <a:spAutoFit/>
            </a:bodyPr>
            <a:lstStyle/>
            <a:p>
              <a:pPr algn="ctr">
                <a:spcBef>
                  <a:spcPts val="1400"/>
                </a:spcBef>
                <a:defRPr sz="2400">
                  <a:solidFill>
                    <a:srgbClr val="FFFFFF"/>
                  </a:solidFill>
                  <a:latin typeface="Arial Narrow" panose="020B0606020202030204"/>
                  <a:ea typeface="Arial Narrow" panose="020B0606020202030204"/>
                  <a:cs typeface="Arial Narrow" panose="020B0606020202030204"/>
                  <a:sym typeface="Arial Narrow" panose="020B0606020202030204"/>
                </a:defRPr>
              </a:pPr>
              <a:r>
                <a:t>Exposure to language  </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感知语言</a:t>
              </a:r>
            </a:p>
          </p:txBody>
        </p:sp>
      </p:grpSp>
      <p:grpSp>
        <p:nvGrpSpPr>
          <p:cNvPr id="188" name="Group 188"/>
          <p:cNvGrpSpPr/>
          <p:nvPr/>
        </p:nvGrpSpPr>
        <p:grpSpPr>
          <a:xfrm>
            <a:off x="2292350" y="2120900"/>
            <a:ext cx="2376488" cy="987425"/>
            <a:chOff x="0" y="0"/>
            <a:chExt cx="2376487" cy="987425"/>
          </a:xfrm>
        </p:grpSpPr>
        <p:pic>
          <p:nvPicPr>
            <p:cNvPr id="186" name="image.png"/>
            <p:cNvPicPr>
              <a:picLocks noChangeAspect="1"/>
            </p:cNvPicPr>
            <p:nvPr/>
          </p:nvPicPr>
          <p:blipFill>
            <a:blip r:embed="rId4" cstate="print"/>
            <a:stretch>
              <a:fillRect/>
            </a:stretch>
          </p:blipFill>
          <p:spPr>
            <a:xfrm>
              <a:off x="0" y="0"/>
              <a:ext cx="2376488" cy="987425"/>
            </a:xfrm>
            <a:prstGeom prst="rect">
              <a:avLst/>
            </a:prstGeom>
            <a:ln w="12700" cap="flat">
              <a:noFill/>
              <a:miter lim="400000"/>
              <a:headEnd/>
              <a:tailEnd/>
            </a:ln>
            <a:effectLst/>
          </p:spPr>
        </p:pic>
        <p:sp>
          <p:nvSpPr>
            <p:cNvPr id="187" name="Shape 187"/>
            <p:cNvSpPr/>
            <p:nvPr/>
          </p:nvSpPr>
          <p:spPr>
            <a:xfrm>
              <a:off x="88900" y="85725"/>
              <a:ext cx="2209800" cy="866140"/>
            </a:xfrm>
            <a:prstGeom prst="rect">
              <a:avLst/>
            </a:prstGeom>
            <a:noFill/>
            <a:ln w="12700" cap="flat">
              <a:noFill/>
              <a:miter lim="400000"/>
            </a:ln>
            <a:effectLst/>
          </p:spPr>
          <p:txBody>
            <a:bodyPr wrap="square" lIns="45719" tIns="45719" rIns="45719" bIns="45719" numCol="1" anchor="t">
              <a:spAutoFit/>
            </a:bodyPr>
            <a:lstStyle/>
            <a:p>
              <a:pPr algn="ctr">
                <a:spcBef>
                  <a:spcPts val="1400"/>
                </a:spcBef>
                <a:defRPr sz="2400">
                  <a:latin typeface="Arial Narrow" panose="020B0606020202030204"/>
                  <a:ea typeface="Arial Narrow" panose="020B0606020202030204"/>
                  <a:cs typeface="Arial Narrow" panose="020B0606020202030204"/>
                  <a:sym typeface="Arial Narrow" panose="020B0606020202030204"/>
                </a:defRPr>
              </a:pPr>
              <a:r>
                <a:t>Comprehension</a:t>
              </a:r>
              <a:r>
                <a:rPr>
                  <a:solidFill>
                    <a:srgbClr val="FFFFFF"/>
                  </a:solidFill>
                </a:rPr>
                <a:t> </a:t>
              </a:r>
              <a:r>
                <a:rPr>
                  <a:solidFill>
                    <a:srgbClr val="FFFFFF"/>
                  </a:solidFill>
                  <a:latin typeface="Times New Roman" panose="02020603050405020304"/>
                  <a:ea typeface="Times New Roman" panose="02020603050405020304"/>
                  <a:cs typeface="Times New Roman" panose="02020603050405020304"/>
                  <a:sym typeface="Times New Roman" panose="02020603050405020304"/>
                </a:rPr>
                <a:t>  </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理解意思</a:t>
              </a:r>
            </a:p>
          </p:txBody>
        </p:sp>
      </p:grpSp>
      <p:grpSp>
        <p:nvGrpSpPr>
          <p:cNvPr id="191" name="Group 191"/>
          <p:cNvGrpSpPr/>
          <p:nvPr/>
        </p:nvGrpSpPr>
        <p:grpSpPr>
          <a:xfrm>
            <a:off x="4949825" y="2090737"/>
            <a:ext cx="1811338" cy="981076"/>
            <a:chOff x="0" y="0"/>
            <a:chExt cx="1811337" cy="981075"/>
          </a:xfrm>
        </p:grpSpPr>
        <p:pic>
          <p:nvPicPr>
            <p:cNvPr id="189" name="image.png"/>
            <p:cNvPicPr>
              <a:picLocks noChangeAspect="1"/>
            </p:cNvPicPr>
            <p:nvPr/>
          </p:nvPicPr>
          <p:blipFill>
            <a:blip r:embed="rId5" cstate="print"/>
            <a:stretch>
              <a:fillRect/>
            </a:stretch>
          </p:blipFill>
          <p:spPr>
            <a:xfrm>
              <a:off x="0" y="0"/>
              <a:ext cx="1811338" cy="981075"/>
            </a:xfrm>
            <a:prstGeom prst="rect">
              <a:avLst/>
            </a:prstGeom>
            <a:ln w="12700" cap="flat">
              <a:noFill/>
              <a:miter lim="400000"/>
              <a:headEnd/>
              <a:tailEnd/>
            </a:ln>
            <a:effectLst/>
          </p:spPr>
        </p:pic>
        <p:sp>
          <p:nvSpPr>
            <p:cNvPr id="190" name="Shape 190"/>
            <p:cNvSpPr/>
            <p:nvPr/>
          </p:nvSpPr>
          <p:spPr>
            <a:xfrm>
              <a:off x="63500" y="79375"/>
              <a:ext cx="1692275" cy="866140"/>
            </a:xfrm>
            <a:prstGeom prst="rect">
              <a:avLst/>
            </a:prstGeom>
            <a:noFill/>
            <a:ln w="12700" cap="flat">
              <a:noFill/>
              <a:miter lim="400000"/>
            </a:ln>
            <a:effectLst/>
          </p:spPr>
          <p:txBody>
            <a:bodyPr wrap="square" lIns="45719" tIns="45719" rIns="45719" bIns="45719" numCol="1" anchor="t">
              <a:spAutoFit/>
            </a:bodyPr>
            <a:lstStyle/>
            <a:p>
              <a:pPr algn="ctr">
                <a:defRPr sz="2400">
                  <a:latin typeface="Arial Narrow" panose="020B0606020202030204"/>
                  <a:ea typeface="Arial Narrow" panose="020B0606020202030204"/>
                  <a:cs typeface="Arial Narrow" panose="020B0606020202030204"/>
                  <a:sym typeface="Arial Narrow" panose="020B0606020202030204"/>
                </a:defRPr>
              </a:pPr>
              <a:r>
                <a:t>Practice</a:t>
              </a:r>
            </a:p>
            <a:p>
              <a:pPr algn="ctr">
                <a:defRPr sz="2400">
                  <a:latin typeface="Arial Narrow" panose="020B0606020202030204"/>
                  <a:ea typeface="Arial Narrow" panose="020B0606020202030204"/>
                  <a:cs typeface="Arial Narrow" panose="020B0606020202030204"/>
                  <a:sym typeface="Arial Narrow" panose="020B0606020202030204"/>
                </a:defRPr>
              </a:pP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操练保持</a:t>
              </a:r>
            </a:p>
          </p:txBody>
        </p:sp>
      </p:grpSp>
      <p:grpSp>
        <p:nvGrpSpPr>
          <p:cNvPr id="194" name="Group 194"/>
          <p:cNvGrpSpPr/>
          <p:nvPr/>
        </p:nvGrpSpPr>
        <p:grpSpPr>
          <a:xfrm>
            <a:off x="6845300" y="2073275"/>
            <a:ext cx="2414588" cy="1169988"/>
            <a:chOff x="0" y="0"/>
            <a:chExt cx="2414587" cy="1169987"/>
          </a:xfrm>
        </p:grpSpPr>
        <p:pic>
          <p:nvPicPr>
            <p:cNvPr id="192" name="image.png"/>
            <p:cNvPicPr>
              <a:picLocks noChangeAspect="1"/>
            </p:cNvPicPr>
            <p:nvPr/>
          </p:nvPicPr>
          <p:blipFill>
            <a:blip r:embed="rId6" cstate="print"/>
            <a:stretch>
              <a:fillRect/>
            </a:stretch>
          </p:blipFill>
          <p:spPr>
            <a:xfrm>
              <a:off x="0" y="0"/>
              <a:ext cx="2414588" cy="1169988"/>
            </a:xfrm>
            <a:prstGeom prst="rect">
              <a:avLst/>
            </a:prstGeom>
            <a:ln w="12700" cap="flat">
              <a:noFill/>
              <a:miter lim="400000"/>
              <a:headEnd/>
              <a:tailEnd/>
            </a:ln>
            <a:effectLst/>
          </p:spPr>
        </p:pic>
        <p:sp>
          <p:nvSpPr>
            <p:cNvPr id="193" name="Shape 193"/>
            <p:cNvSpPr/>
            <p:nvPr/>
          </p:nvSpPr>
          <p:spPr>
            <a:xfrm>
              <a:off x="58737" y="82550"/>
              <a:ext cx="2025651" cy="1049020"/>
            </a:xfrm>
            <a:prstGeom prst="rect">
              <a:avLst/>
            </a:prstGeom>
            <a:noFill/>
            <a:ln w="12700" cap="flat">
              <a:noFill/>
              <a:miter lim="400000"/>
            </a:ln>
            <a:effectLst/>
          </p:spPr>
          <p:txBody>
            <a:bodyPr wrap="square" lIns="45719" tIns="45719" rIns="45719" bIns="45719" numCol="1" anchor="t">
              <a:spAutoFit/>
            </a:bodyPr>
            <a:lstStyle/>
            <a:p>
              <a:pPr algn="ctr">
                <a:spcBef>
                  <a:spcPts val="1400"/>
                </a:spcBef>
                <a:defRPr sz="2400">
                  <a:solidFill>
                    <a:srgbClr val="FFFF66"/>
                  </a:solidFill>
                  <a:latin typeface="Arial Narrow" panose="020B0606020202030204"/>
                  <a:ea typeface="Arial Narrow" panose="020B0606020202030204"/>
                  <a:cs typeface="Arial Narrow" panose="020B0606020202030204"/>
                  <a:sym typeface="Arial Narrow" panose="020B0606020202030204"/>
                </a:defRPr>
              </a:pPr>
              <a:r>
                <a:t>Active use       </a:t>
              </a:r>
            </a:p>
            <a:p>
              <a:pPr algn="ctr">
                <a:spcBef>
                  <a:spcPts val="1400"/>
                </a:spcBef>
                <a:defRPr sz="2400">
                  <a:solidFill>
                    <a:srgbClr val="FFFF66"/>
                  </a:solidFill>
                  <a:latin typeface="Arial Narrow" panose="020B0606020202030204"/>
                  <a:ea typeface="Arial Narrow" panose="020B0606020202030204"/>
                  <a:cs typeface="Arial Narrow" panose="020B0606020202030204"/>
                  <a:sym typeface="Arial Narrow" panose="020B0606020202030204"/>
                </a:defRPr>
              </a:pP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活用语言</a:t>
              </a:r>
            </a:p>
          </p:txBody>
        </p:sp>
      </p:grpSp>
      <p:sp>
        <p:nvSpPr>
          <p:cNvPr id="195" name="Shape 195"/>
          <p:cNvSpPr/>
          <p:nvPr/>
        </p:nvSpPr>
        <p:spPr>
          <a:xfrm>
            <a:off x="285750" y="4643437"/>
            <a:ext cx="2778125" cy="1122547"/>
          </a:xfrm>
          <a:prstGeom prst="rect">
            <a:avLst/>
          </a:prstGeom>
          <a:ln w="12700">
            <a:miter lim="400000"/>
          </a:ln>
        </p:spPr>
        <p:txBody>
          <a:bodyPr lIns="45719" rIns="45719">
            <a:spAutoFit/>
          </a:bodyPr>
          <a:lstStyle/>
          <a:p>
            <a:pPr algn="ctr">
              <a:spcBef>
                <a:spcPts val="1600"/>
              </a:spcBef>
              <a:defRPr sz="2800">
                <a:solidFill>
                  <a:srgbClr val="0000CC"/>
                </a:solidFill>
                <a:latin typeface="Times New Roman" panose="02020603050405020304"/>
                <a:ea typeface="Times New Roman" panose="02020603050405020304"/>
                <a:cs typeface="Times New Roman" panose="02020603050405020304"/>
                <a:sym typeface="Times New Roman" panose="02020603050405020304"/>
              </a:defRPr>
            </a:pPr>
            <a:r>
              <a:t>Language input </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语言输入</a:t>
            </a:r>
          </a:p>
        </p:txBody>
      </p:sp>
      <p:sp>
        <p:nvSpPr>
          <p:cNvPr id="196" name="Shape 196"/>
          <p:cNvSpPr/>
          <p:nvPr/>
        </p:nvSpPr>
        <p:spPr>
          <a:xfrm>
            <a:off x="5500687" y="4643437"/>
            <a:ext cx="2863851" cy="1122547"/>
          </a:xfrm>
          <a:prstGeom prst="rect">
            <a:avLst/>
          </a:prstGeom>
          <a:ln w="12700">
            <a:miter lim="400000"/>
          </a:ln>
        </p:spPr>
        <p:txBody>
          <a:bodyPr lIns="45719" rIns="45719">
            <a:spAutoFit/>
          </a:bodyPr>
          <a:lstStyle/>
          <a:p>
            <a:pPr algn="ctr">
              <a:spcBef>
                <a:spcPts val="1600"/>
              </a:spcBef>
              <a:defRPr sz="2800">
                <a:solidFill>
                  <a:srgbClr val="0000CC"/>
                </a:solidFill>
                <a:latin typeface="Times New Roman" panose="02020603050405020304"/>
                <a:ea typeface="Times New Roman" panose="02020603050405020304"/>
                <a:cs typeface="Times New Roman" panose="02020603050405020304"/>
                <a:sym typeface="Times New Roman" panose="02020603050405020304"/>
              </a:defRPr>
            </a:pPr>
            <a:r>
              <a:t>Language output</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语言输出</a:t>
            </a:r>
          </a:p>
        </p:txBody>
      </p:sp>
      <p:pic>
        <p:nvPicPr>
          <p:cNvPr id="197" name="image.png"/>
          <p:cNvPicPr>
            <a:picLocks noChangeAspect="1"/>
          </p:cNvPicPr>
          <p:nvPr/>
        </p:nvPicPr>
        <p:blipFill>
          <a:blip r:embed="rId7" cstate="print"/>
          <a:stretch>
            <a:fillRect/>
          </a:stretch>
        </p:blipFill>
        <p:spPr>
          <a:xfrm>
            <a:off x="401637" y="3108325"/>
            <a:ext cx="3097213" cy="1536700"/>
          </a:xfrm>
          <a:prstGeom prst="rect">
            <a:avLst/>
          </a:prstGeom>
          <a:ln w="12700">
            <a:miter lim="400000"/>
            <a:headEnd/>
            <a:tailEnd/>
          </a:ln>
        </p:spPr>
      </p:pic>
      <p:sp>
        <p:nvSpPr>
          <p:cNvPr id="198" name="Shape 198"/>
          <p:cNvSpPr/>
          <p:nvPr/>
        </p:nvSpPr>
        <p:spPr>
          <a:xfrm>
            <a:off x="900112" y="3429000"/>
            <a:ext cx="2209801" cy="853440"/>
          </a:xfrm>
          <a:prstGeom prst="rect">
            <a:avLst/>
          </a:prstGeom>
          <a:ln w="12700">
            <a:miter lim="400000"/>
          </a:ln>
        </p:spPr>
        <p:txBody>
          <a:bodyPr lIns="45719" rIns="45719">
            <a:spAutoFit/>
          </a:bodyPr>
          <a:lstStyle/>
          <a:p>
            <a:pPr algn="ctr">
              <a:spcBef>
                <a:spcPts val="1400"/>
              </a:spcBef>
              <a:defRPr sz="2400">
                <a:solidFill>
                  <a:srgbClr val="FFFF66"/>
                </a:solidFill>
                <a:latin typeface="Times New Roman" panose="02020603050405020304"/>
                <a:ea typeface="Times New Roman" panose="02020603050405020304"/>
                <a:cs typeface="Times New Roman" panose="02020603050405020304"/>
                <a:sym typeface="Times New Roman" panose="02020603050405020304"/>
              </a:defRPr>
            </a:pPr>
            <a:r>
              <a:t>Internalization   </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内化</a:t>
            </a:r>
          </a:p>
        </p:txBody>
      </p:sp>
      <p:pic>
        <p:nvPicPr>
          <p:cNvPr id="199" name="image.png"/>
          <p:cNvPicPr>
            <a:picLocks noChangeAspect="1"/>
          </p:cNvPicPr>
          <p:nvPr/>
        </p:nvPicPr>
        <p:blipFill>
          <a:blip r:embed="rId8" cstate="print"/>
          <a:stretch>
            <a:fillRect/>
          </a:stretch>
        </p:blipFill>
        <p:spPr>
          <a:xfrm>
            <a:off x="5907087" y="3144837"/>
            <a:ext cx="2614613" cy="1524001"/>
          </a:xfrm>
          <a:prstGeom prst="rect">
            <a:avLst/>
          </a:prstGeom>
          <a:ln w="12700">
            <a:miter lim="400000"/>
            <a:headEnd/>
            <a:tailEnd/>
          </a:ln>
        </p:spPr>
      </p:pic>
      <p:sp>
        <p:nvSpPr>
          <p:cNvPr id="200" name="Shape 200"/>
          <p:cNvSpPr/>
          <p:nvPr/>
        </p:nvSpPr>
        <p:spPr>
          <a:xfrm>
            <a:off x="6227762" y="3500437"/>
            <a:ext cx="2232026" cy="853441"/>
          </a:xfrm>
          <a:prstGeom prst="rect">
            <a:avLst/>
          </a:prstGeom>
          <a:ln w="12700">
            <a:miter lim="400000"/>
          </a:ln>
        </p:spPr>
        <p:txBody>
          <a:bodyPr lIns="45719" rIns="45719">
            <a:spAutoFit/>
          </a:bodyPr>
          <a:lstStyle/>
          <a:p>
            <a:pPr algn="ctr">
              <a:spcBef>
                <a:spcPts val="1400"/>
              </a:spcBef>
              <a:defRPr sz="2400">
                <a:solidFill>
                  <a:srgbClr val="191919"/>
                </a:solidFill>
                <a:latin typeface="Times New Roman" panose="02020603050405020304"/>
                <a:ea typeface="Times New Roman" panose="02020603050405020304"/>
                <a:cs typeface="Times New Roman" panose="02020603050405020304"/>
                <a:sym typeface="Times New Roman" panose="02020603050405020304"/>
              </a:defRPr>
            </a:pPr>
            <a:r>
              <a:t>Externalization   </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外化</a:t>
            </a:r>
          </a:p>
        </p:txBody>
      </p:sp>
      <p:sp>
        <p:nvSpPr>
          <p:cNvPr id="201" name="Shape 201"/>
          <p:cNvSpPr/>
          <p:nvPr/>
        </p:nvSpPr>
        <p:spPr>
          <a:xfrm>
            <a:off x="2071687" y="2357437"/>
            <a:ext cx="214313" cy="571501"/>
          </a:xfrm>
          <a:prstGeom prst="rightArrow">
            <a:avLst>
              <a:gd name="adj1" fmla="val 50000"/>
              <a:gd name="adj2" fmla="val 50000"/>
            </a:avLst>
          </a:prstGeom>
          <a:solidFill>
            <a:schemeClr val="accent1"/>
          </a:solidFill>
          <a:ln>
            <a:solidFill>
              <a:srgbClr val="000000"/>
            </a:solidFill>
            <a:bevel/>
          </a:ln>
        </p:spPr>
        <p:txBody>
          <a:bodyPr lIns="45719" rIns="45719"/>
          <a:lstStyle/>
          <a:p>
            <a:pPr>
              <a:defRPr>
                <a:latin typeface="Garamond" panose="02020404030301010803"/>
                <a:ea typeface="Garamond" panose="02020404030301010803"/>
                <a:cs typeface="Garamond" panose="02020404030301010803"/>
                <a:sym typeface="Garamond" panose="02020404030301010803"/>
              </a:defRPr>
            </a:pPr>
            <a:endParaRPr/>
          </a:p>
        </p:txBody>
      </p:sp>
      <p:sp>
        <p:nvSpPr>
          <p:cNvPr id="202" name="Shape 202"/>
          <p:cNvSpPr/>
          <p:nvPr/>
        </p:nvSpPr>
        <p:spPr>
          <a:xfrm>
            <a:off x="4643437" y="2357437"/>
            <a:ext cx="214313" cy="571501"/>
          </a:xfrm>
          <a:prstGeom prst="rightArrow">
            <a:avLst>
              <a:gd name="adj1" fmla="val 50000"/>
              <a:gd name="adj2" fmla="val 50000"/>
            </a:avLst>
          </a:prstGeom>
          <a:solidFill>
            <a:schemeClr val="accent1"/>
          </a:solidFill>
          <a:ln>
            <a:solidFill>
              <a:srgbClr val="000000"/>
            </a:solidFill>
            <a:bevel/>
          </a:ln>
        </p:spPr>
        <p:txBody>
          <a:bodyPr lIns="45719" rIns="45719"/>
          <a:lstStyle/>
          <a:p>
            <a:pPr>
              <a:defRPr>
                <a:latin typeface="Garamond" panose="02020404030301010803"/>
                <a:ea typeface="Garamond" panose="02020404030301010803"/>
                <a:cs typeface="Garamond" panose="02020404030301010803"/>
                <a:sym typeface="Garamond" panose="02020404030301010803"/>
              </a:defRPr>
            </a:pPr>
            <a:endParaRPr/>
          </a:p>
        </p:txBody>
      </p:sp>
      <p:sp>
        <p:nvSpPr>
          <p:cNvPr id="203" name="Shape 203"/>
          <p:cNvSpPr/>
          <p:nvPr/>
        </p:nvSpPr>
        <p:spPr>
          <a:xfrm>
            <a:off x="6715125" y="2357437"/>
            <a:ext cx="214313" cy="571501"/>
          </a:xfrm>
          <a:prstGeom prst="rightArrow">
            <a:avLst>
              <a:gd name="adj1" fmla="val 50000"/>
              <a:gd name="adj2" fmla="val 50000"/>
            </a:avLst>
          </a:prstGeom>
          <a:solidFill>
            <a:schemeClr val="accent1"/>
          </a:solidFill>
          <a:ln>
            <a:solidFill>
              <a:srgbClr val="000000"/>
            </a:solidFill>
            <a:bevel/>
          </a:ln>
        </p:spPr>
        <p:txBody>
          <a:bodyPr lIns="45719" rIns="45719"/>
          <a:lstStyle/>
          <a:p>
            <a:pPr>
              <a:defRPr>
                <a:latin typeface="Garamond" panose="02020404030301010803"/>
                <a:ea typeface="Garamond" panose="02020404030301010803"/>
                <a:cs typeface="Garamond" panose="02020404030301010803"/>
                <a:sym typeface="Garamond" panose="02020404030301010803"/>
              </a:defRPr>
            </a:pPr>
            <a:endParaRPr/>
          </a:p>
        </p:txBody>
      </p:sp>
      <p:sp>
        <p:nvSpPr>
          <p:cNvPr id="204" name="Shape 204"/>
          <p:cNvSpPr/>
          <p:nvPr/>
        </p:nvSpPr>
        <p:spPr>
          <a:xfrm>
            <a:off x="5786437" y="5497512"/>
            <a:ext cx="357188" cy="370841"/>
          </a:xfrm>
          <a:prstGeom prst="rect">
            <a:avLst/>
          </a:prstGeom>
          <a:ln w="12700">
            <a:miter lim="400000"/>
          </a:ln>
        </p:spPr>
        <p:txBody>
          <a:bodyPr lIns="45719" rIns="45719">
            <a:spAutoFit/>
          </a:bodyPr>
          <a:lstStyle>
            <a:lvl1pPr>
              <a:defRPr>
                <a:solidFill>
                  <a:srgbClr val="FF0000"/>
                </a:solidFill>
                <a:latin typeface="Impact" panose="020B0806030902050204"/>
                <a:ea typeface="Impact" panose="020B0806030902050204"/>
                <a:cs typeface="Impact" panose="020B0806030902050204"/>
                <a:sym typeface="Impact" panose="020B0806030902050204"/>
              </a:defRPr>
            </a:lvl1pPr>
          </a:lstStyle>
          <a:p>
            <a:r>
              <a:t>U</a:t>
            </a:r>
          </a:p>
        </p:txBody>
      </p:sp>
      <p:sp>
        <p:nvSpPr>
          <p:cNvPr id="205" name="Shape 205"/>
          <p:cNvSpPr/>
          <p:nvPr/>
        </p:nvSpPr>
        <p:spPr>
          <a:xfrm>
            <a:off x="357187" y="6000750"/>
            <a:ext cx="3571876" cy="650240"/>
          </a:xfrm>
          <a:prstGeom prst="rect">
            <a:avLst/>
          </a:prstGeom>
          <a:ln w="12700">
            <a:miter lim="400000"/>
          </a:ln>
        </p:spPr>
        <p:txBody>
          <a:bodyPr lIns="45719" rIns="45719">
            <a:spAutoFit/>
          </a:bodyPr>
          <a:lstStyle>
            <a:lvl1pPr>
              <a:defRPr sz="3600">
                <a:solidFill>
                  <a:srgbClr val="FF0000"/>
                </a:solidFill>
                <a:latin typeface="Impact" panose="020B0806030902050204"/>
                <a:ea typeface="Impact" panose="020B0806030902050204"/>
                <a:cs typeface="Impact" panose="020B0806030902050204"/>
                <a:sym typeface="Impact" panose="020B0806030902050204"/>
              </a:defRPr>
            </a:lvl1pPr>
          </a:lstStyle>
          <a:p>
            <a:r>
              <a:rPr dirty="0"/>
              <a:t>understand</a:t>
            </a:r>
          </a:p>
        </p:txBody>
      </p:sp>
      <p:sp>
        <p:nvSpPr>
          <p:cNvPr id="206" name="Shape 206"/>
          <p:cNvSpPr/>
          <p:nvPr/>
        </p:nvSpPr>
        <p:spPr>
          <a:xfrm>
            <a:off x="6215062" y="5568950"/>
            <a:ext cx="1571626" cy="764540"/>
          </a:xfrm>
          <a:prstGeom prst="rect">
            <a:avLst/>
          </a:prstGeom>
          <a:ln w="12700">
            <a:miter lim="400000"/>
          </a:ln>
        </p:spPr>
        <p:txBody>
          <a:bodyPr lIns="45719" rIns="45719">
            <a:spAutoFit/>
          </a:bodyPr>
          <a:lstStyle>
            <a:lvl1pPr>
              <a:defRPr sz="4400">
                <a:solidFill>
                  <a:srgbClr val="FF0000"/>
                </a:solidFill>
                <a:latin typeface="Impact" panose="020B0806030902050204"/>
                <a:ea typeface="Impact" panose="020B0806030902050204"/>
                <a:cs typeface="Impact" panose="020B0806030902050204"/>
                <a:sym typeface="Impact" panose="020B0806030902050204"/>
              </a:defRPr>
            </a:lvl1pPr>
          </a:lstStyle>
          <a:p>
            <a:r>
              <a:t>use</a:t>
            </a:r>
          </a:p>
        </p:txBody>
      </p:sp>
      <p:grpSp>
        <p:nvGrpSpPr>
          <p:cNvPr id="209" name="Group 209"/>
          <p:cNvGrpSpPr/>
          <p:nvPr/>
        </p:nvGrpSpPr>
        <p:grpSpPr>
          <a:xfrm>
            <a:off x="3651250" y="5102225"/>
            <a:ext cx="1914525" cy="1249363"/>
            <a:chOff x="0" y="0"/>
            <a:chExt cx="1914525" cy="1249362"/>
          </a:xfrm>
        </p:grpSpPr>
        <p:pic>
          <p:nvPicPr>
            <p:cNvPr id="207" name="image.png"/>
            <p:cNvPicPr>
              <a:picLocks noChangeAspect="1"/>
            </p:cNvPicPr>
            <p:nvPr/>
          </p:nvPicPr>
          <p:blipFill>
            <a:blip r:embed="rId9" cstate="print"/>
            <a:stretch>
              <a:fillRect/>
            </a:stretch>
          </p:blipFill>
          <p:spPr>
            <a:xfrm>
              <a:off x="0" y="0"/>
              <a:ext cx="1914525" cy="1249363"/>
            </a:xfrm>
            <a:prstGeom prst="rect">
              <a:avLst/>
            </a:prstGeom>
            <a:ln w="12700" cap="flat">
              <a:noFill/>
              <a:miter lim="400000"/>
              <a:headEnd/>
              <a:tailEnd/>
            </a:ln>
            <a:effectLst/>
          </p:spPr>
        </p:pic>
        <p:sp>
          <p:nvSpPr>
            <p:cNvPr id="208" name="Shape 208"/>
            <p:cNvSpPr/>
            <p:nvPr/>
          </p:nvSpPr>
          <p:spPr>
            <a:xfrm>
              <a:off x="60325" y="66675"/>
              <a:ext cx="1798638" cy="1132840"/>
            </a:xfrm>
            <a:prstGeom prst="rect">
              <a:avLst/>
            </a:prstGeom>
            <a:noFill/>
            <a:ln w="12700" cap="flat">
              <a:noFill/>
              <a:miter lim="400000"/>
            </a:ln>
            <a:effectLst/>
          </p:spPr>
          <p:txBody>
            <a:bodyPr wrap="square" lIns="45719" tIns="45719" rIns="45719" bIns="45719" numCol="1" anchor="t">
              <a:spAutoFit/>
            </a:bodyPr>
            <a:lstStyle/>
            <a:p>
              <a:pPr algn="ctr">
                <a:defRPr sz="2200">
                  <a:latin typeface="Arial Narrow" panose="020B0606020202030204"/>
                  <a:ea typeface="Arial Narrow" panose="020B0606020202030204"/>
                  <a:cs typeface="Arial Narrow" panose="020B0606020202030204"/>
                  <a:sym typeface="Arial Narrow" panose="020B0606020202030204"/>
                </a:defRPr>
              </a:pPr>
              <a:r>
                <a:t>Activity</a:t>
              </a:r>
            </a:p>
            <a:p>
              <a:pPr algn="ctr">
                <a:defRPr sz="2200">
                  <a:latin typeface="Arial Narrow" panose="020B0606020202030204"/>
                  <a:ea typeface="Arial Narrow" panose="020B0606020202030204"/>
                  <a:cs typeface="Arial Narrow" panose="020B0606020202030204"/>
                  <a:sym typeface="Arial Narrow" panose="020B0606020202030204"/>
                </a:defRPr>
              </a:pPr>
              <a:r>
                <a:t>Situation </a:t>
              </a:r>
            </a:p>
            <a:p>
              <a:pPr algn="ctr">
                <a:defRPr sz="2200">
                  <a:latin typeface="Arial Narrow" panose="020B0606020202030204"/>
                  <a:ea typeface="Arial Narrow" panose="020B0606020202030204"/>
                  <a:cs typeface="Arial Narrow" panose="020B0606020202030204"/>
                  <a:sym typeface="Arial Narrow" panose="020B0606020202030204"/>
                </a:defRPr>
              </a:pP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创设情境</a:t>
              </a:r>
            </a:p>
          </p:txBody>
        </p:sp>
      </p:grpSp>
      <p:pic>
        <p:nvPicPr>
          <p:cNvPr id="210" name="daisies_waving_md_clr.png" descr="daisies_waving_md_clr">
            <a:hlinkClick r:id="rId10" action="ppaction://hlinksldjump"/>
          </p:cNvPr>
          <p:cNvPicPr>
            <a:picLocks noChangeAspect="1"/>
          </p:cNvPicPr>
          <p:nvPr/>
        </p:nvPicPr>
        <p:blipFill>
          <a:blip r:embed="rId11" cstate="print"/>
          <a:stretch>
            <a:fillRect/>
          </a:stretch>
        </p:blipFill>
        <p:spPr>
          <a:xfrm>
            <a:off x="8215312" y="5857875"/>
            <a:ext cx="436563" cy="576263"/>
          </a:xfrm>
          <a:prstGeom prst="rect">
            <a:avLst/>
          </a:prstGeom>
          <a:ln w="12700">
            <a:miter lim="400000"/>
            <a:headEnd/>
            <a:tailEnd/>
          </a:ln>
        </p:spPr>
      </p:pic>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indefinite" fill="hold"/>
                                        <p:tgtEl>
                                          <p:spTgt spid="185"/>
                                        </p:tgtEl>
                                        <p:attrNameLst>
                                          <p:attrName>style.visibility</p:attrName>
                                        </p:attrNameLst>
                                      </p:cBhvr>
                                      <p:to>
                                        <p:strVal val="visible"/>
                                      </p:to>
                                    </p:set>
                                    <p:animEffect transition="in" filter="dissolve">
                                      <p:cBhvr>
                                        <p:cTn id="7" dur="2000"/>
                                        <p:tgtEl>
                                          <p:spTgt spid="18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2" nodeType="clickEffect">
                                  <p:stCondLst>
                                    <p:cond delay="0"/>
                                  </p:stCondLst>
                                  <p:childTnLst>
                                    <p:set>
                                      <p:cBhvr>
                                        <p:cTn id="11" dur="indefinite" fill="hold"/>
                                        <p:tgtEl>
                                          <p:spTgt spid="201"/>
                                        </p:tgtEl>
                                        <p:attrNameLst>
                                          <p:attrName>style.visibility</p:attrName>
                                        </p:attrNameLst>
                                      </p:cBhvr>
                                      <p:to>
                                        <p:strVal val="visible"/>
                                      </p:to>
                                    </p:set>
                                    <p:anim calcmode="lin" valueType="num">
                                      <p:cBhvr>
                                        <p:cTn id="12" dur="500" fill="hold"/>
                                        <p:tgtEl>
                                          <p:spTgt spid="201"/>
                                        </p:tgtEl>
                                        <p:attrNameLst>
                                          <p:attrName>ppt_w</p:attrName>
                                        </p:attrNameLst>
                                      </p:cBhvr>
                                      <p:tavLst>
                                        <p:tav tm="0">
                                          <p:val>
                                            <p:fltVal val="0"/>
                                          </p:val>
                                        </p:tav>
                                        <p:tav tm="100000">
                                          <p:val>
                                            <p:strVal val="#ppt_w"/>
                                          </p:val>
                                        </p:tav>
                                      </p:tavLst>
                                    </p:anim>
                                    <p:anim calcmode="lin" valueType="num">
                                      <p:cBhvr>
                                        <p:cTn id="13" dur="500" fill="hold"/>
                                        <p:tgtEl>
                                          <p:spTgt spid="201"/>
                                        </p:tgtEl>
                                        <p:attrNameLst>
                                          <p:attrName>ppt_h</p:attrName>
                                        </p:attrNameLst>
                                      </p:cBhvr>
                                      <p:tavLst>
                                        <p:tav tm="0">
                                          <p:val>
                                            <p:fltVal val="0"/>
                                          </p:val>
                                        </p:tav>
                                        <p:tav tm="100000">
                                          <p:val>
                                            <p:strVal val="#ppt_h"/>
                                          </p:val>
                                        </p:tav>
                                      </p:tavLst>
                                    </p:anim>
                                  </p:childTnLst>
                                </p:cTn>
                              </p:par>
                            </p:childTnLst>
                          </p:cTn>
                        </p:par>
                        <p:par>
                          <p:cTn id="14" fill="hold">
                            <p:stCondLst>
                              <p:cond delay="500"/>
                            </p:stCondLst>
                            <p:childTnLst>
                              <p:par>
                                <p:cTn id="15" presetID="9" presetClass="entr" presetSubtype="0" fill="hold" grpId="3" nodeType="afterEffect">
                                  <p:stCondLst>
                                    <p:cond delay="0"/>
                                  </p:stCondLst>
                                  <p:childTnLst>
                                    <p:set>
                                      <p:cBhvr>
                                        <p:cTn id="16" dur="indefinite" fill="hold"/>
                                        <p:tgtEl>
                                          <p:spTgt spid="188"/>
                                        </p:tgtEl>
                                        <p:attrNameLst>
                                          <p:attrName>style.visibility</p:attrName>
                                        </p:attrNameLst>
                                      </p:cBhvr>
                                      <p:to>
                                        <p:strVal val="visible"/>
                                      </p:to>
                                    </p:set>
                                    <p:animEffect transition="in" filter="dissolve">
                                      <p:cBhvr>
                                        <p:cTn id="17" dur="2000"/>
                                        <p:tgtEl>
                                          <p:spTgt spid="18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4" nodeType="clickEffect">
                                  <p:stCondLst>
                                    <p:cond delay="0"/>
                                  </p:stCondLst>
                                  <p:childTnLst>
                                    <p:set>
                                      <p:cBhvr>
                                        <p:cTn id="21" dur="indefinite" fill="hold"/>
                                        <p:tgtEl>
                                          <p:spTgt spid="197"/>
                                        </p:tgtEl>
                                        <p:attrNameLst>
                                          <p:attrName>style.visibility</p:attrName>
                                        </p:attrNameLst>
                                      </p:cBhvr>
                                      <p:to>
                                        <p:strVal val="visible"/>
                                      </p:to>
                                    </p:set>
                                    <p:anim calcmode="lin" valueType="num">
                                      <p:cBhvr>
                                        <p:cTn id="22" dur="500" fill="hold"/>
                                        <p:tgtEl>
                                          <p:spTgt spid="197"/>
                                        </p:tgtEl>
                                        <p:attrNameLst>
                                          <p:attrName>ppt_x</p:attrName>
                                        </p:attrNameLst>
                                      </p:cBhvr>
                                      <p:tavLst>
                                        <p:tav tm="0">
                                          <p:val>
                                            <p:strVal val="0-#ppt_w/2"/>
                                          </p:val>
                                        </p:tav>
                                        <p:tav tm="100000">
                                          <p:val>
                                            <p:strVal val="#ppt_x"/>
                                          </p:val>
                                        </p:tav>
                                      </p:tavLst>
                                    </p:anim>
                                    <p:anim calcmode="lin" valueType="num">
                                      <p:cBhvr>
                                        <p:cTn id="23" dur="500" fill="hold"/>
                                        <p:tgtEl>
                                          <p:spTgt spid="197"/>
                                        </p:tgtEl>
                                        <p:attrNameLst>
                                          <p:attrName>ppt_y</p:attrName>
                                        </p:attrNameLst>
                                      </p:cBhvr>
                                      <p:tavLst>
                                        <p:tav tm="0">
                                          <p:val>
                                            <p:strVal val="#ppt_y"/>
                                          </p:val>
                                        </p:tav>
                                        <p:tav tm="100000">
                                          <p:val>
                                            <p:strVal val="#ppt_y"/>
                                          </p:val>
                                        </p:tav>
                                      </p:tavLst>
                                    </p:anim>
                                  </p:childTnLst>
                                </p:cTn>
                              </p:par>
                            </p:childTnLst>
                          </p:cTn>
                        </p:par>
                        <p:par>
                          <p:cTn id="24" fill="hold">
                            <p:stCondLst>
                              <p:cond delay="500"/>
                            </p:stCondLst>
                            <p:childTnLst>
                              <p:par>
                                <p:cTn id="25" presetID="1" presetClass="entr" presetSubtype="0" fill="hold" grpId="5" nodeType="afterEffect">
                                  <p:stCondLst>
                                    <p:cond delay="0"/>
                                  </p:stCondLst>
                                  <p:childTnLst>
                                    <p:set>
                                      <p:cBhvr>
                                        <p:cTn id="26" dur="indefinite" fill="hold"/>
                                        <p:tgtEl>
                                          <p:spTgt spid="19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6" nodeType="clickEffect">
                                  <p:stCondLst>
                                    <p:cond delay="0"/>
                                  </p:stCondLst>
                                  <p:childTnLst>
                                    <p:set>
                                      <p:cBhvr>
                                        <p:cTn id="30" dur="indefinite" fill="hold"/>
                                        <p:tgtEl>
                                          <p:spTgt spid="202"/>
                                        </p:tgtEl>
                                        <p:attrNameLst>
                                          <p:attrName>style.visibility</p:attrName>
                                        </p:attrNameLst>
                                      </p:cBhvr>
                                      <p:to>
                                        <p:strVal val="visible"/>
                                      </p:to>
                                    </p:set>
                                    <p:anim calcmode="lin" valueType="num">
                                      <p:cBhvr>
                                        <p:cTn id="31" dur="500" fill="hold"/>
                                        <p:tgtEl>
                                          <p:spTgt spid="202"/>
                                        </p:tgtEl>
                                        <p:attrNameLst>
                                          <p:attrName>ppt_w</p:attrName>
                                        </p:attrNameLst>
                                      </p:cBhvr>
                                      <p:tavLst>
                                        <p:tav tm="0">
                                          <p:val>
                                            <p:fltVal val="0"/>
                                          </p:val>
                                        </p:tav>
                                        <p:tav tm="100000">
                                          <p:val>
                                            <p:strVal val="#ppt_w"/>
                                          </p:val>
                                        </p:tav>
                                      </p:tavLst>
                                    </p:anim>
                                    <p:anim calcmode="lin" valueType="num">
                                      <p:cBhvr>
                                        <p:cTn id="32" dur="500" fill="hold"/>
                                        <p:tgtEl>
                                          <p:spTgt spid="202"/>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23" presetClass="entr" presetSubtype="16" fill="hold" grpId="7" nodeType="afterEffect">
                                  <p:stCondLst>
                                    <p:cond delay="0"/>
                                  </p:stCondLst>
                                  <p:childTnLst>
                                    <p:set>
                                      <p:cBhvr>
                                        <p:cTn id="35" dur="indefinite" fill="hold"/>
                                        <p:tgtEl>
                                          <p:spTgt spid="191"/>
                                        </p:tgtEl>
                                        <p:attrNameLst>
                                          <p:attrName>style.visibility</p:attrName>
                                        </p:attrNameLst>
                                      </p:cBhvr>
                                      <p:to>
                                        <p:strVal val="visible"/>
                                      </p:to>
                                    </p:set>
                                    <p:anim calcmode="lin" valueType="num">
                                      <p:cBhvr>
                                        <p:cTn id="36" dur="500" fill="hold"/>
                                        <p:tgtEl>
                                          <p:spTgt spid="191"/>
                                        </p:tgtEl>
                                        <p:attrNameLst>
                                          <p:attrName>ppt_w</p:attrName>
                                        </p:attrNameLst>
                                      </p:cBhvr>
                                      <p:tavLst>
                                        <p:tav tm="0">
                                          <p:val>
                                            <p:fltVal val="0"/>
                                          </p:val>
                                        </p:tav>
                                        <p:tav tm="100000">
                                          <p:val>
                                            <p:strVal val="#ppt_w"/>
                                          </p:val>
                                        </p:tav>
                                      </p:tavLst>
                                    </p:anim>
                                    <p:anim calcmode="lin" valueType="num">
                                      <p:cBhvr>
                                        <p:cTn id="37" dur="500" fill="hold"/>
                                        <p:tgtEl>
                                          <p:spTgt spid="191"/>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8" nodeType="clickEffect">
                                  <p:stCondLst>
                                    <p:cond delay="0"/>
                                  </p:stCondLst>
                                  <p:childTnLst>
                                    <p:set>
                                      <p:cBhvr>
                                        <p:cTn id="41" dur="indefinite" fill="hold"/>
                                        <p:tgtEl>
                                          <p:spTgt spid="203"/>
                                        </p:tgtEl>
                                        <p:attrNameLst>
                                          <p:attrName>style.visibility</p:attrName>
                                        </p:attrNameLst>
                                      </p:cBhvr>
                                      <p:to>
                                        <p:strVal val="visible"/>
                                      </p:to>
                                    </p:set>
                                    <p:anim calcmode="lin" valueType="num">
                                      <p:cBhvr>
                                        <p:cTn id="42" dur="500" fill="hold"/>
                                        <p:tgtEl>
                                          <p:spTgt spid="203"/>
                                        </p:tgtEl>
                                        <p:attrNameLst>
                                          <p:attrName>ppt_w</p:attrName>
                                        </p:attrNameLst>
                                      </p:cBhvr>
                                      <p:tavLst>
                                        <p:tav tm="0">
                                          <p:val>
                                            <p:fltVal val="0"/>
                                          </p:val>
                                        </p:tav>
                                        <p:tav tm="100000">
                                          <p:val>
                                            <p:strVal val="#ppt_w"/>
                                          </p:val>
                                        </p:tav>
                                      </p:tavLst>
                                    </p:anim>
                                    <p:anim calcmode="lin" valueType="num">
                                      <p:cBhvr>
                                        <p:cTn id="43" dur="500" fill="hold"/>
                                        <p:tgtEl>
                                          <p:spTgt spid="203"/>
                                        </p:tgtEl>
                                        <p:attrNameLst>
                                          <p:attrName>ppt_h</p:attrName>
                                        </p:attrNameLst>
                                      </p:cBhvr>
                                      <p:tavLst>
                                        <p:tav tm="0">
                                          <p:val>
                                            <p:fltVal val="0"/>
                                          </p:val>
                                        </p:tav>
                                        <p:tav tm="100000">
                                          <p:val>
                                            <p:strVal val="#ppt_h"/>
                                          </p:val>
                                        </p:tav>
                                      </p:tavLst>
                                    </p:anim>
                                  </p:childTnLst>
                                </p:cTn>
                              </p:par>
                            </p:childTnLst>
                          </p:cTn>
                        </p:par>
                        <p:par>
                          <p:cTn id="44" fill="hold">
                            <p:stCondLst>
                              <p:cond delay="500"/>
                            </p:stCondLst>
                            <p:childTnLst>
                              <p:par>
                                <p:cTn id="45" presetID="23" presetClass="entr" presetSubtype="16" fill="hold" grpId="9" nodeType="afterEffect">
                                  <p:stCondLst>
                                    <p:cond delay="0"/>
                                  </p:stCondLst>
                                  <p:childTnLst>
                                    <p:set>
                                      <p:cBhvr>
                                        <p:cTn id="46" dur="indefinite" fill="hold"/>
                                        <p:tgtEl>
                                          <p:spTgt spid="194"/>
                                        </p:tgtEl>
                                        <p:attrNameLst>
                                          <p:attrName>style.visibility</p:attrName>
                                        </p:attrNameLst>
                                      </p:cBhvr>
                                      <p:to>
                                        <p:strVal val="visible"/>
                                      </p:to>
                                    </p:set>
                                    <p:anim calcmode="lin" valueType="num">
                                      <p:cBhvr>
                                        <p:cTn id="47" dur="500" fill="hold"/>
                                        <p:tgtEl>
                                          <p:spTgt spid="194"/>
                                        </p:tgtEl>
                                        <p:attrNameLst>
                                          <p:attrName>ppt_w</p:attrName>
                                        </p:attrNameLst>
                                      </p:cBhvr>
                                      <p:tavLst>
                                        <p:tav tm="0">
                                          <p:val>
                                            <p:fltVal val="0"/>
                                          </p:val>
                                        </p:tav>
                                        <p:tav tm="100000">
                                          <p:val>
                                            <p:strVal val="#ppt_w"/>
                                          </p:val>
                                        </p:tav>
                                      </p:tavLst>
                                    </p:anim>
                                    <p:anim calcmode="lin" valueType="num">
                                      <p:cBhvr>
                                        <p:cTn id="48" dur="500" fill="hold"/>
                                        <p:tgtEl>
                                          <p:spTgt spid="194"/>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0" nodeType="clickEffect">
                                  <p:stCondLst>
                                    <p:cond delay="0"/>
                                  </p:stCondLst>
                                  <p:childTnLst>
                                    <p:set>
                                      <p:cBhvr>
                                        <p:cTn id="52" dur="indefinite" fill="hold"/>
                                        <p:tgtEl>
                                          <p:spTgt spid="199"/>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11" nodeType="afterEffect">
                                  <p:stCondLst>
                                    <p:cond delay="0"/>
                                  </p:stCondLst>
                                  <p:childTnLst>
                                    <p:set>
                                      <p:cBhvr>
                                        <p:cTn id="55" dur="indefinite" fill="hold"/>
                                        <p:tgtEl>
                                          <p:spTgt spid="20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5" presetClass="entr" presetSubtype="0" fill="hold" grpId="12" nodeType="clickEffect">
                                  <p:stCondLst>
                                    <p:cond delay="0"/>
                                  </p:stCondLst>
                                  <p:childTnLst>
                                    <p:set>
                                      <p:cBhvr>
                                        <p:cTn id="59" dur="indefinite" fill="hold"/>
                                        <p:tgtEl>
                                          <p:spTgt spid="195"/>
                                        </p:tgtEl>
                                        <p:attrNameLst>
                                          <p:attrName>style.visibility</p:attrName>
                                        </p:attrNameLst>
                                      </p:cBhvr>
                                      <p:to>
                                        <p:strVal val="visible"/>
                                      </p:to>
                                    </p:set>
                                    <p:anim calcmode="lin" valueType="num">
                                      <p:cBhvr>
                                        <p:cTn id="60" dur="1000" fill="hold"/>
                                        <p:tgtEl>
                                          <p:spTgt spid="195"/>
                                        </p:tgtEl>
                                        <p:attrNameLst>
                                          <p:attrName>ppt_w</p:attrName>
                                        </p:attrNameLst>
                                      </p:cBhvr>
                                      <p:tavLst>
                                        <p:tav tm="0">
                                          <p:val>
                                            <p:fltVal val="0"/>
                                          </p:val>
                                        </p:tav>
                                        <p:tav tm="100000">
                                          <p:val>
                                            <p:strVal val="#ppt_w"/>
                                          </p:val>
                                        </p:tav>
                                      </p:tavLst>
                                    </p:anim>
                                    <p:anim calcmode="lin" valueType="num">
                                      <p:cBhvr>
                                        <p:cTn id="61" dur="1000" fill="hold"/>
                                        <p:tgtEl>
                                          <p:spTgt spid="195"/>
                                        </p:tgtEl>
                                        <p:attrNameLst>
                                          <p:attrName>ppt_h</p:attrName>
                                        </p:attrNameLst>
                                      </p:cBhvr>
                                      <p:tavLst>
                                        <p:tav tm="0">
                                          <p:val>
                                            <p:fltVal val="0"/>
                                          </p:val>
                                        </p:tav>
                                        <p:tav tm="100000">
                                          <p:val>
                                            <p:strVal val="#ppt_h"/>
                                          </p:val>
                                        </p:tav>
                                      </p:tavLst>
                                    </p:anim>
                                    <p:anim calcmode="lin" valueType="num">
                                      <p:cBhvr>
                                        <p:cTn id="62" dur="1000" fill="hold"/>
                                        <p:tgtEl>
                                          <p:spTgt spid="195"/>
                                        </p:tgtEl>
                                        <p:attrNameLst>
                                          <p:attrName>ppt_x</p:attrName>
                                        </p:attrNameLst>
                                      </p:cBhvr>
                                      <p:tavLst>
                                        <p:tav tm="0" fmla="#ppt_x+(cos(-2*pi*(1-$))*-#ppt_x-sin(-2*pi*(1-$))*(1-#ppt_y))*(1-$)">
                                          <p:val>
                                            <p:fltVal val="0"/>
                                          </p:val>
                                        </p:tav>
                                        <p:tav tm="100000">
                                          <p:val>
                                            <p:fltVal val="1"/>
                                          </p:val>
                                        </p:tav>
                                      </p:tavLst>
                                    </p:anim>
                                    <p:anim calcmode="lin" valueType="num">
                                      <p:cBhvr>
                                        <p:cTn id="63" dur="1000" fill="hold"/>
                                        <p:tgtEl>
                                          <p:spTgt spid="19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4" fill="hold">
                      <p:stCondLst>
                        <p:cond delay="indefinite"/>
                      </p:stCondLst>
                      <p:childTnLst>
                        <p:par>
                          <p:cTn id="65" fill="hold">
                            <p:stCondLst>
                              <p:cond delay="0"/>
                            </p:stCondLst>
                            <p:childTnLst>
                              <p:par>
                                <p:cTn id="66" presetID="15" presetClass="entr" presetSubtype="0" fill="hold" grpId="13" nodeType="clickEffect">
                                  <p:stCondLst>
                                    <p:cond delay="0"/>
                                  </p:stCondLst>
                                  <p:childTnLst>
                                    <p:set>
                                      <p:cBhvr>
                                        <p:cTn id="67" dur="indefinite" fill="hold"/>
                                        <p:tgtEl>
                                          <p:spTgt spid="196"/>
                                        </p:tgtEl>
                                        <p:attrNameLst>
                                          <p:attrName>style.visibility</p:attrName>
                                        </p:attrNameLst>
                                      </p:cBhvr>
                                      <p:to>
                                        <p:strVal val="visible"/>
                                      </p:to>
                                    </p:set>
                                    <p:anim calcmode="lin" valueType="num">
                                      <p:cBhvr>
                                        <p:cTn id="68" dur="1000" fill="hold"/>
                                        <p:tgtEl>
                                          <p:spTgt spid="196"/>
                                        </p:tgtEl>
                                        <p:attrNameLst>
                                          <p:attrName>ppt_w</p:attrName>
                                        </p:attrNameLst>
                                      </p:cBhvr>
                                      <p:tavLst>
                                        <p:tav tm="0">
                                          <p:val>
                                            <p:fltVal val="0"/>
                                          </p:val>
                                        </p:tav>
                                        <p:tav tm="100000">
                                          <p:val>
                                            <p:strVal val="#ppt_w"/>
                                          </p:val>
                                        </p:tav>
                                      </p:tavLst>
                                    </p:anim>
                                    <p:anim calcmode="lin" valueType="num">
                                      <p:cBhvr>
                                        <p:cTn id="69" dur="1000" fill="hold"/>
                                        <p:tgtEl>
                                          <p:spTgt spid="196"/>
                                        </p:tgtEl>
                                        <p:attrNameLst>
                                          <p:attrName>ppt_h</p:attrName>
                                        </p:attrNameLst>
                                      </p:cBhvr>
                                      <p:tavLst>
                                        <p:tav tm="0">
                                          <p:val>
                                            <p:fltVal val="0"/>
                                          </p:val>
                                        </p:tav>
                                        <p:tav tm="100000">
                                          <p:val>
                                            <p:strVal val="#ppt_h"/>
                                          </p:val>
                                        </p:tav>
                                      </p:tavLst>
                                    </p:anim>
                                    <p:anim calcmode="lin" valueType="num">
                                      <p:cBhvr>
                                        <p:cTn id="70" dur="1000" fill="hold"/>
                                        <p:tgtEl>
                                          <p:spTgt spid="196"/>
                                        </p:tgtEl>
                                        <p:attrNameLst>
                                          <p:attrName>ppt_x</p:attrName>
                                        </p:attrNameLst>
                                      </p:cBhvr>
                                      <p:tavLst>
                                        <p:tav tm="0" fmla="#ppt_x+(cos(-2*pi*(1-$))*-#ppt_x-sin(-2*pi*(1-$))*(1-#ppt_y))*(1-$)">
                                          <p:val>
                                            <p:fltVal val="0"/>
                                          </p:val>
                                        </p:tav>
                                        <p:tav tm="100000">
                                          <p:val>
                                            <p:fltVal val="1"/>
                                          </p:val>
                                        </p:tav>
                                      </p:tavLst>
                                    </p:anim>
                                    <p:anim calcmode="lin" valueType="num">
                                      <p:cBhvr>
                                        <p:cTn id="71" dur="1000" fill="hold"/>
                                        <p:tgtEl>
                                          <p:spTgt spid="19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14" nodeType="clickEffect">
                                  <p:stCondLst>
                                    <p:cond delay="0"/>
                                  </p:stCondLst>
                                  <p:childTnLst>
                                    <p:set>
                                      <p:cBhvr>
                                        <p:cTn id="75" dur="indefinite" fill="hold"/>
                                        <p:tgtEl>
                                          <p:spTgt spid="204"/>
                                        </p:tgtEl>
                                        <p:attrNameLst>
                                          <p:attrName>style.visibility</p:attrName>
                                        </p:attrNameLst>
                                      </p:cBhvr>
                                      <p:to>
                                        <p:strVal val="visible"/>
                                      </p:to>
                                    </p:set>
                                  </p:childTnLst>
                                </p:cTn>
                              </p:par>
                            </p:childTnLst>
                          </p:cTn>
                        </p:par>
                        <p:par>
                          <p:cTn id="76" fill="hold">
                            <p:stCondLst>
                              <p:cond delay="0"/>
                            </p:stCondLst>
                            <p:childTnLst>
                              <p:par>
                                <p:cTn id="77" presetID="6" presetClass="emph" presetSubtype="0" fill="hold" grpId="15" nodeType="afterEffect">
                                  <p:stCondLst>
                                    <p:cond delay="0"/>
                                  </p:stCondLst>
                                  <p:childTnLst>
                                    <p:animScale>
                                      <p:cBhvr>
                                        <p:cTn id="78" dur="2000" fill="hold"/>
                                        <p:tgtEl>
                                          <p:spTgt spid="204"/>
                                        </p:tgtEl>
                                      </p:cBhvr>
                                      <p:by x="300000" y="300000"/>
                                    </p:animScale>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16" nodeType="clickEffect">
                                  <p:stCondLst>
                                    <p:cond delay="0"/>
                                  </p:stCondLst>
                                  <p:childTnLst>
                                    <p:set>
                                      <p:cBhvr>
                                        <p:cTn id="82" dur="indefinite" fill="hold"/>
                                        <p:tgtEl>
                                          <p:spTgt spid="205"/>
                                        </p:tgtEl>
                                        <p:attrNameLst>
                                          <p:attrName>style.visibility</p:attrName>
                                        </p:attrNameLst>
                                      </p:cBhvr>
                                      <p:to>
                                        <p:strVal val="visible"/>
                                      </p:to>
                                    </p:set>
                                    <p:animEffect transition="in" filter="dissolve">
                                      <p:cBhvr>
                                        <p:cTn id="83" dur="3000"/>
                                        <p:tgtEl>
                                          <p:spTgt spid="205"/>
                                        </p:tgtEl>
                                      </p:cBhvr>
                                    </p:animEffect>
                                  </p:childTnLst>
                                </p:cTn>
                              </p:par>
                            </p:childTnLst>
                          </p:cTn>
                        </p:par>
                      </p:childTnLst>
                    </p:cTn>
                  </p:par>
                  <p:par>
                    <p:cTn id="84" fill="hold">
                      <p:stCondLst>
                        <p:cond delay="indefinite"/>
                      </p:stCondLst>
                      <p:childTnLst>
                        <p:par>
                          <p:cTn id="85" fill="hold">
                            <p:stCondLst>
                              <p:cond delay="0"/>
                            </p:stCondLst>
                            <p:childTnLst>
                              <p:par>
                                <p:cTn id="86" presetID="9" presetClass="entr" presetSubtype="0" fill="hold" grpId="17" nodeType="clickEffect">
                                  <p:stCondLst>
                                    <p:cond delay="0"/>
                                  </p:stCondLst>
                                  <p:childTnLst>
                                    <p:set>
                                      <p:cBhvr>
                                        <p:cTn id="87" dur="indefinite" fill="hold"/>
                                        <p:tgtEl>
                                          <p:spTgt spid="206"/>
                                        </p:tgtEl>
                                        <p:attrNameLst>
                                          <p:attrName>style.visibility</p:attrName>
                                        </p:attrNameLst>
                                      </p:cBhvr>
                                      <p:to>
                                        <p:strVal val="visible"/>
                                      </p:to>
                                    </p:set>
                                    <p:animEffect transition="in" filter="dissolve">
                                      <p:cBhvr>
                                        <p:cTn id="88" dur="2000"/>
                                        <p:tgtEl>
                                          <p:spTgt spid="206"/>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4" fill="hold" grpId="18" nodeType="clickEffect">
                                  <p:stCondLst>
                                    <p:cond delay="0"/>
                                  </p:stCondLst>
                                  <p:childTnLst>
                                    <p:set>
                                      <p:cBhvr>
                                        <p:cTn id="92" dur="indefinite" fill="hold"/>
                                        <p:tgtEl>
                                          <p:spTgt spid="182"/>
                                        </p:tgtEl>
                                        <p:attrNameLst>
                                          <p:attrName>style.visibility</p:attrName>
                                        </p:attrNameLst>
                                      </p:cBhvr>
                                      <p:to>
                                        <p:strVal val="visible"/>
                                      </p:to>
                                    </p:set>
                                    <p:animEffect transition="in" filter="wipe(down)">
                                      <p:cBhvr>
                                        <p:cTn id="93" dur="500"/>
                                        <p:tgtEl>
                                          <p:spTgt spid="182"/>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19" nodeType="clickEffect">
                                  <p:stCondLst>
                                    <p:cond delay="0"/>
                                  </p:stCondLst>
                                  <p:childTnLst>
                                    <p:set>
                                      <p:cBhvr>
                                        <p:cTn id="97" dur="indefinite" fill="hold"/>
                                        <p:tgtEl>
                                          <p:spTgt spid="209"/>
                                        </p:tgtEl>
                                        <p:attrNameLst>
                                          <p:attrName>style.visibility</p:attrName>
                                        </p:attrNameLst>
                                      </p:cBhvr>
                                      <p:to>
                                        <p:strVal val="visible"/>
                                      </p:to>
                                    </p:set>
                                    <p:animEffect transition="in" filter="blinds(horizontal)">
                                      <p:cBhvr>
                                        <p:cTn id="98" dur="500"/>
                                        <p:tgtEl>
                                          <p:spTgt spid="2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18" animBg="1" advAuto="0"/>
      <p:bldP spid="185" grpId="1" animBg="1" advAuto="0"/>
      <p:bldP spid="188" grpId="3" animBg="1" advAuto="0"/>
      <p:bldP spid="191" grpId="7" animBg="1" advAuto="0"/>
      <p:bldP spid="194" grpId="9" animBg="1" advAuto="0"/>
      <p:bldP spid="195" grpId="12" animBg="1" advAuto="0"/>
      <p:bldP spid="196" grpId="13" animBg="1" advAuto="0"/>
      <p:bldP spid="197" grpId="4" animBg="1" advAuto="0"/>
      <p:bldP spid="198" grpId="5" animBg="1" advAuto="0"/>
      <p:bldP spid="199" grpId="10" animBg="1" advAuto="0"/>
      <p:bldP spid="200" grpId="11" animBg="1" advAuto="0"/>
      <p:bldP spid="201" grpId="2" animBg="1" advAuto="0"/>
      <p:bldP spid="202" grpId="6" animBg="1" advAuto="0"/>
      <p:bldP spid="203" grpId="8" animBg="1" advAuto="0"/>
      <p:bldP spid="204" grpId="14" animBg="1" advAuto="0"/>
      <p:bldP spid="204" grpId="15" animBg="1" advAuto="0"/>
      <p:bldP spid="205" grpId="16" animBg="1" advAuto="0"/>
      <p:bldP spid="206" grpId="17" animBg="1" advAuto="0"/>
      <p:bldP spid="209" grpId="19"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p:nvPr/>
        </p:nvSpPr>
        <p:spPr>
          <a:xfrm>
            <a:off x="684212" y="476250"/>
            <a:ext cx="7416801" cy="878840"/>
          </a:xfrm>
          <a:prstGeom prst="rect">
            <a:avLst/>
          </a:prstGeom>
          <a:ln w="12700">
            <a:miter lim="400000"/>
          </a:ln>
        </p:spPr>
        <p:txBody>
          <a:bodyPr lIns="45719" rIns="45719">
            <a:spAutoFit/>
          </a:bodyPr>
          <a:lstStyle/>
          <a:p>
            <a:pPr>
              <a:spcBef>
                <a:spcPts val="2600"/>
              </a:spcBef>
              <a:defRPr sz="4400" b="1"/>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六、本教学模式的适用条件</a:t>
            </a:r>
            <a:r>
              <a:rPr b="0"/>
              <a:t> </a:t>
            </a:r>
          </a:p>
        </p:txBody>
      </p:sp>
      <p:sp>
        <p:nvSpPr>
          <p:cNvPr id="213" name="Shape 213"/>
          <p:cNvSpPr/>
          <p:nvPr/>
        </p:nvSpPr>
        <p:spPr>
          <a:xfrm>
            <a:off x="250825" y="2334041"/>
            <a:ext cx="8514121" cy="1251705"/>
          </a:xfrm>
          <a:prstGeom prst="rect">
            <a:avLst/>
          </a:prstGeom>
          <a:ln w="12700">
            <a:miter lim="400000"/>
          </a:ln>
        </p:spPr>
        <p:txBody>
          <a:bodyPr wrap="none" lIns="45719" rIns="45719" anchor="ctr">
            <a:spAutoFit/>
          </a:bodyPr>
          <a:lstStyle/>
          <a:p>
            <a:pPr>
              <a:defRPr sz="3200">
                <a:latin typeface="Times New Roman" panose="02020603050405020304"/>
                <a:ea typeface="Times New Roman" panose="02020603050405020304"/>
                <a:cs typeface="Times New Roman" panose="02020603050405020304"/>
                <a:sym typeface="Times New Roman" panose="02020603050405020304"/>
              </a:defRPr>
            </a:pP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《新目标英语（</a:t>
            </a:r>
            <a:r>
              <a:t>Go for it</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）》七至九年级各单元</a:t>
            </a:r>
          </a:p>
          <a:p>
            <a:pPr>
              <a:defRPr sz="3200">
                <a:latin typeface="Times New Roman" panose="02020603050405020304"/>
                <a:ea typeface="Times New Roman" panose="02020603050405020304"/>
                <a:cs typeface="Times New Roman" panose="02020603050405020304"/>
                <a:sym typeface="Times New Roman" panose="02020603050405020304"/>
              </a:defRPr>
            </a:pPr>
            <a:r>
              <a:t>  Section A(1a-2c) , Section B (1a-2c)</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xmlns="" val="811081745"/>
              </p:ext>
            </p:extLst>
          </p:nvPr>
        </p:nvGraphicFramePr>
        <p:xfrm>
          <a:off x="-10" y="0"/>
          <a:ext cx="9144010" cy="6607920"/>
        </p:xfrm>
        <a:graphic>
          <a:graphicData uri="http://schemas.openxmlformats.org/drawingml/2006/table">
            <a:tbl>
              <a:tblPr firstRow="1" bandRow="1">
                <a:tableStyleId>{5C22544A-7EE6-4342-B048-85BDC9FD1C3A}</a:tableStyleId>
              </a:tblPr>
              <a:tblGrid>
                <a:gridCol w="1119986"/>
                <a:gridCol w="1123152"/>
                <a:gridCol w="1457325"/>
                <a:gridCol w="1714501"/>
                <a:gridCol w="1757361"/>
                <a:gridCol w="814391"/>
                <a:gridCol w="1157294"/>
              </a:tblGrid>
              <a:tr h="1152000">
                <a:tc>
                  <a:txBody>
                    <a:bodyPr/>
                    <a:lstStyle/>
                    <a:p>
                      <a:pPr algn="ctr"/>
                      <a:r>
                        <a:rPr lang="zh-CN" altLang="en-US" sz="3200" dirty="0" smtClean="0"/>
                        <a:t>课型</a:t>
                      </a:r>
                      <a:endParaRPr lang="zh-CN" altLang="en-US" sz="3200" dirty="0"/>
                    </a:p>
                  </a:txBody>
                  <a:tcPr/>
                </a:tc>
                <a:tc>
                  <a:txBody>
                    <a:bodyPr/>
                    <a:lstStyle/>
                    <a:p>
                      <a:pPr algn="ctr"/>
                      <a:r>
                        <a:rPr lang="zh-CN" altLang="en-US" sz="3200" b="1" kern="1200" dirty="0" smtClean="0">
                          <a:solidFill>
                            <a:schemeClr val="lt1"/>
                          </a:solidFill>
                          <a:latin typeface="+mn-lt"/>
                          <a:ea typeface="+mn-ea"/>
                          <a:cs typeface="+mn-cs"/>
                        </a:rPr>
                        <a:t>环节</a:t>
                      </a:r>
                      <a:endParaRPr lang="zh-CN" altLang="en-US" sz="3200" b="1" kern="1200" dirty="0">
                        <a:solidFill>
                          <a:schemeClr val="lt1"/>
                        </a:solidFill>
                        <a:latin typeface="+mn-lt"/>
                        <a:ea typeface="+mn-ea"/>
                        <a:cs typeface="+mn-cs"/>
                      </a:endParaRPr>
                    </a:p>
                  </a:txBody>
                  <a:tcPr/>
                </a:tc>
                <a:tc>
                  <a:txBody>
                    <a:bodyPr/>
                    <a:lstStyle/>
                    <a:p>
                      <a:pPr algn="ctr"/>
                      <a:r>
                        <a:rPr lang="zh-CN" altLang="en-US" sz="3200" b="1" kern="1200" dirty="0" smtClean="0">
                          <a:solidFill>
                            <a:schemeClr val="lt1"/>
                          </a:solidFill>
                          <a:latin typeface="+mn-lt"/>
                          <a:ea typeface="+mn-ea"/>
                          <a:cs typeface="+mn-cs"/>
                        </a:rPr>
                        <a:t>活动</a:t>
                      </a:r>
                      <a:endParaRPr lang="zh-CN" altLang="en-US" sz="3200" b="1" kern="1200" dirty="0">
                        <a:solidFill>
                          <a:schemeClr val="lt1"/>
                        </a:solidFill>
                        <a:latin typeface="+mn-lt"/>
                        <a:ea typeface="+mn-ea"/>
                        <a:cs typeface="+mn-cs"/>
                      </a:endParaRPr>
                    </a:p>
                  </a:txBody>
                  <a:tcPr/>
                </a:tc>
                <a:tc>
                  <a:txBody>
                    <a:bodyPr/>
                    <a:lstStyle/>
                    <a:p>
                      <a:pPr algn="ctr"/>
                      <a:r>
                        <a:rPr lang="zh-CN" altLang="en-US" sz="3200" b="1" kern="1200" dirty="0" smtClean="0">
                          <a:solidFill>
                            <a:schemeClr val="lt1"/>
                          </a:solidFill>
                          <a:latin typeface="+mn-lt"/>
                          <a:ea typeface="+mn-ea"/>
                          <a:cs typeface="+mn-cs"/>
                        </a:rPr>
                        <a:t>方式</a:t>
                      </a:r>
                      <a:endParaRPr lang="zh-CN" altLang="en-US" sz="3200" b="1" kern="1200" dirty="0">
                        <a:solidFill>
                          <a:schemeClr val="lt1"/>
                        </a:solidFill>
                        <a:latin typeface="+mn-lt"/>
                        <a:ea typeface="+mn-ea"/>
                        <a:cs typeface="+mn-cs"/>
                      </a:endParaRPr>
                    </a:p>
                  </a:txBody>
                  <a:tcPr/>
                </a:tc>
                <a:tc>
                  <a:txBody>
                    <a:bodyPr/>
                    <a:lstStyle/>
                    <a:p>
                      <a:pPr algn="ctr"/>
                      <a:r>
                        <a:rPr lang="zh-CN" altLang="en-US" sz="3200" b="1" kern="1200" dirty="0" smtClean="0">
                          <a:solidFill>
                            <a:schemeClr val="lt1"/>
                          </a:solidFill>
                          <a:latin typeface="+mn-lt"/>
                          <a:ea typeface="+mn-ea"/>
                          <a:cs typeface="+mn-cs"/>
                        </a:rPr>
                        <a:t>意图</a:t>
                      </a:r>
                      <a:endParaRPr lang="zh-CN" altLang="en-US" sz="3200" b="1" kern="1200" dirty="0">
                        <a:solidFill>
                          <a:schemeClr val="lt1"/>
                        </a:solidFill>
                        <a:latin typeface="+mn-lt"/>
                        <a:ea typeface="+mn-ea"/>
                        <a:cs typeface="+mn-cs"/>
                      </a:endParaRPr>
                    </a:p>
                  </a:txBody>
                  <a:tcPr/>
                </a:tc>
                <a:tc>
                  <a:txBody>
                    <a:bodyPr/>
                    <a:lstStyle/>
                    <a:p>
                      <a:pPr algn="ctr"/>
                      <a:r>
                        <a:rPr lang="zh-CN" altLang="en-US" sz="3200" b="1" kern="1200" dirty="0" smtClean="0">
                          <a:solidFill>
                            <a:schemeClr val="lt1"/>
                          </a:solidFill>
                          <a:latin typeface="+mn-lt"/>
                          <a:ea typeface="+mn-ea"/>
                          <a:cs typeface="+mn-cs"/>
                        </a:rPr>
                        <a:t>时间</a:t>
                      </a:r>
                      <a:endParaRPr lang="zh-CN" altLang="en-US" sz="3200" b="1" kern="1200" dirty="0">
                        <a:solidFill>
                          <a:schemeClr val="lt1"/>
                        </a:solidFill>
                        <a:latin typeface="+mn-lt"/>
                        <a:ea typeface="+mn-ea"/>
                        <a:cs typeface="+mn-cs"/>
                      </a:endParaRPr>
                    </a:p>
                  </a:txBody>
                  <a:tcPr/>
                </a:tc>
                <a:tc>
                  <a:txBody>
                    <a:bodyPr/>
                    <a:lstStyle/>
                    <a:p>
                      <a:pPr algn="ctr"/>
                      <a:r>
                        <a:rPr lang="zh-CN" altLang="en-US" sz="3200" b="1" kern="1200" dirty="0" smtClean="0">
                          <a:solidFill>
                            <a:schemeClr val="lt1"/>
                          </a:solidFill>
                          <a:latin typeface="+mn-lt"/>
                          <a:ea typeface="+mn-ea"/>
                          <a:cs typeface="+mn-cs"/>
                        </a:rPr>
                        <a:t>理论依据</a:t>
                      </a:r>
                      <a:endParaRPr lang="zh-CN" altLang="en-US" sz="3200" b="1" kern="1200" dirty="0">
                        <a:solidFill>
                          <a:schemeClr val="lt1"/>
                        </a:solidFill>
                        <a:latin typeface="+mn-lt"/>
                        <a:ea typeface="+mn-ea"/>
                        <a:cs typeface="+mn-cs"/>
                      </a:endParaRPr>
                    </a:p>
                  </a:txBody>
                  <a:tcPr/>
                </a:tc>
              </a:tr>
              <a:tr h="1152000">
                <a:tc rowSpan="4">
                  <a:txBody>
                    <a:bodyPr/>
                    <a:lstStyle/>
                    <a:p>
                      <a:endParaRPr lang="en-US" altLang="zh-CN" sz="6000" dirty="0" smtClean="0"/>
                    </a:p>
                    <a:p>
                      <a:r>
                        <a:rPr lang="zh-CN" altLang="en-US" sz="6000" dirty="0" smtClean="0"/>
                        <a:t>听说课</a:t>
                      </a:r>
                      <a:endParaRPr lang="en-US" altLang="zh-CN" sz="6000" dirty="0" smtClean="0"/>
                    </a:p>
                  </a:txBody>
                  <a:tcPr/>
                </a:tc>
                <a:tc>
                  <a:txBody>
                    <a:bodyPr/>
                    <a:lstStyle/>
                    <a:p>
                      <a:r>
                        <a:rPr lang="zh-CN" altLang="en-US" sz="2800" dirty="0" smtClean="0"/>
                        <a:t>自主发现</a:t>
                      </a:r>
                      <a:endParaRPr lang="zh-CN" altLang="en-US" sz="2800" dirty="0"/>
                    </a:p>
                  </a:txBody>
                  <a:tcPr/>
                </a:tc>
                <a:tc>
                  <a:txBody>
                    <a:bodyPr/>
                    <a:lstStyle/>
                    <a:p>
                      <a:pPr algn="ctr"/>
                      <a:r>
                        <a:rPr lang="en-US" altLang="zh-CN" sz="2000" dirty="0" smtClean="0"/>
                        <a:t>Pre-listening</a:t>
                      </a:r>
                      <a:endParaRPr lang="zh-CN" altLang="en-US" sz="2000" dirty="0"/>
                    </a:p>
                  </a:txBody>
                  <a:tcPr/>
                </a:tc>
                <a:tc>
                  <a:txBody>
                    <a:bodyPr/>
                    <a:lstStyle/>
                    <a:p>
                      <a:pPr algn="ctr"/>
                      <a:r>
                        <a:rPr lang="en-US" altLang="zh-CN" sz="2000" dirty="0" smtClean="0"/>
                        <a:t>1</a:t>
                      </a:r>
                      <a:r>
                        <a:rPr lang="zh-CN" altLang="en-US" sz="2000" dirty="0" smtClean="0"/>
                        <a:t>话题引入</a:t>
                      </a:r>
                      <a:endParaRPr lang="en-US" altLang="zh-CN" sz="2000" dirty="0" smtClean="0"/>
                    </a:p>
                    <a:p>
                      <a:pPr algn="ctr"/>
                      <a:r>
                        <a:rPr lang="en-US" altLang="zh-CN" sz="2000" dirty="0" smtClean="0"/>
                        <a:t>2</a:t>
                      </a:r>
                      <a:r>
                        <a:rPr lang="zh-CN" altLang="en-US" sz="2000" dirty="0" smtClean="0"/>
                        <a:t>情境导入</a:t>
                      </a:r>
                      <a:endParaRPr lang="en-US" altLang="zh-CN" sz="2000" dirty="0" smtClean="0"/>
                    </a:p>
                    <a:p>
                      <a:pPr algn="ctr"/>
                      <a:r>
                        <a:rPr lang="en-US" altLang="zh-CN" sz="2000" dirty="0" smtClean="0"/>
                        <a:t>3</a:t>
                      </a:r>
                      <a:r>
                        <a:rPr lang="zh-CN" altLang="en-US" sz="2000" dirty="0" smtClean="0"/>
                        <a:t>感知话题</a:t>
                      </a:r>
                      <a:endParaRPr lang="en-US" altLang="zh-CN" sz="2000" dirty="0" smtClean="0"/>
                    </a:p>
                    <a:p>
                      <a:pPr algn="ctr"/>
                      <a:r>
                        <a:rPr lang="en-US" altLang="zh-CN" sz="2000" dirty="0" smtClean="0"/>
                        <a:t>4</a:t>
                      </a:r>
                      <a:r>
                        <a:rPr lang="zh-CN" altLang="en-US" sz="2000" dirty="0" smtClean="0"/>
                        <a:t>感受情境</a:t>
                      </a:r>
                      <a:endParaRPr lang="zh-CN" altLang="en-US" sz="2000" dirty="0"/>
                    </a:p>
                  </a:txBody>
                  <a:tcPr/>
                </a:tc>
                <a:tc>
                  <a:txBody>
                    <a:bodyPr/>
                    <a:lstStyle/>
                    <a:p>
                      <a:pPr algn="ctr"/>
                      <a:r>
                        <a:rPr lang="en-US" altLang="zh-CN" sz="2000" dirty="0" smtClean="0"/>
                        <a:t>Guide and help students prepare to listen </a:t>
                      </a:r>
                      <a:endParaRPr lang="zh-CN" altLang="en-US" sz="2000" dirty="0"/>
                    </a:p>
                  </a:txBody>
                  <a:tcPr/>
                </a:tc>
                <a:tc>
                  <a:txBody>
                    <a:bodyPr/>
                    <a:lstStyle/>
                    <a:p>
                      <a:pPr algn="ctr"/>
                      <a:r>
                        <a:rPr lang="en-US" altLang="zh-CN" sz="2000" dirty="0" smtClean="0"/>
                        <a:t>8</a:t>
                      </a:r>
                      <a:endParaRPr lang="zh-CN" altLang="en-US" sz="2000" dirty="0"/>
                    </a:p>
                  </a:txBody>
                  <a:tcPr/>
                </a:tc>
                <a:tc rowSpan="4">
                  <a:txBody>
                    <a:bodyPr/>
                    <a:lstStyle/>
                    <a:p>
                      <a:pPr algn="ctr"/>
                      <a:r>
                        <a:rPr lang="zh-CN" altLang="en-US" sz="2000" kern="1200" dirty="0" smtClean="0">
                          <a:solidFill>
                            <a:schemeClr val="dk1"/>
                          </a:solidFill>
                          <a:latin typeface="+mn-lt"/>
                          <a:ea typeface="+mn-ea"/>
                          <a:cs typeface="+mn-cs"/>
                        </a:rPr>
                        <a:t>情景认知理论</a:t>
                      </a:r>
                      <a:endParaRPr lang="en-US" altLang="zh-CN" sz="2000" kern="1200" dirty="0" smtClean="0">
                        <a:solidFill>
                          <a:schemeClr val="dk1"/>
                        </a:solidFill>
                        <a:latin typeface="+mn-lt"/>
                        <a:ea typeface="+mn-ea"/>
                        <a:cs typeface="+mn-cs"/>
                      </a:endParaRPr>
                    </a:p>
                    <a:p>
                      <a:pPr algn="ctr"/>
                      <a:endParaRPr lang="en-US" altLang="zh-CN" sz="2000" kern="1200" dirty="0" smtClean="0">
                        <a:solidFill>
                          <a:schemeClr val="dk1"/>
                        </a:solidFill>
                        <a:latin typeface="+mn-lt"/>
                        <a:ea typeface="+mn-ea"/>
                        <a:cs typeface="+mn-cs"/>
                      </a:endParaRPr>
                    </a:p>
                    <a:p>
                      <a:pPr algn="ctr"/>
                      <a:endParaRPr lang="en-US" altLang="zh-CN" sz="2000" kern="1200" dirty="0" smtClean="0">
                        <a:solidFill>
                          <a:schemeClr val="dk1"/>
                        </a:solidFill>
                        <a:latin typeface="+mn-lt"/>
                        <a:ea typeface="+mn-ea"/>
                        <a:cs typeface="+mn-cs"/>
                      </a:endParaRPr>
                    </a:p>
                    <a:p>
                      <a:pPr algn="ctr"/>
                      <a:endParaRPr lang="en-US" altLang="zh-CN" sz="2000" kern="1200" dirty="0" smtClean="0">
                        <a:solidFill>
                          <a:schemeClr val="dk1"/>
                        </a:solidFill>
                        <a:latin typeface="+mn-lt"/>
                        <a:ea typeface="+mn-ea"/>
                        <a:cs typeface="+mn-cs"/>
                      </a:endParaRPr>
                    </a:p>
                    <a:p>
                      <a:pPr algn="ctr"/>
                      <a:endParaRPr lang="en-US" altLang="zh-CN" sz="2000" kern="1200" dirty="0" smtClean="0">
                        <a:solidFill>
                          <a:schemeClr val="dk1"/>
                        </a:solidFill>
                        <a:latin typeface="+mn-lt"/>
                        <a:ea typeface="+mn-ea"/>
                        <a:cs typeface="+mn-cs"/>
                      </a:endParaRPr>
                    </a:p>
                    <a:p>
                      <a:pPr algn="ctr"/>
                      <a:r>
                        <a:rPr lang="zh-CN" altLang="en-US" sz="2000" kern="1200" dirty="0" smtClean="0">
                          <a:solidFill>
                            <a:schemeClr val="dk1"/>
                          </a:solidFill>
                          <a:latin typeface="+mn-lt"/>
                          <a:ea typeface="+mn-ea"/>
                          <a:cs typeface="+mn-cs"/>
                        </a:rPr>
                        <a:t>交际理论</a:t>
                      </a:r>
                      <a:endParaRPr lang="en-US" altLang="zh-CN" sz="2000" kern="1200" dirty="0" smtClean="0">
                        <a:solidFill>
                          <a:schemeClr val="dk1"/>
                        </a:solidFill>
                        <a:latin typeface="+mn-lt"/>
                        <a:ea typeface="+mn-ea"/>
                        <a:cs typeface="+mn-cs"/>
                      </a:endParaRPr>
                    </a:p>
                    <a:p>
                      <a:pPr algn="ctr"/>
                      <a:endParaRPr lang="en-US" altLang="zh-CN" sz="2000" kern="1200" dirty="0" smtClean="0">
                        <a:solidFill>
                          <a:schemeClr val="dk1"/>
                        </a:solidFill>
                        <a:latin typeface="+mn-lt"/>
                        <a:ea typeface="+mn-ea"/>
                        <a:cs typeface="+mn-cs"/>
                      </a:endParaRPr>
                    </a:p>
                    <a:p>
                      <a:pPr algn="ctr"/>
                      <a:endParaRPr lang="en-US" altLang="zh-CN" sz="2000" kern="1200" dirty="0" smtClean="0">
                        <a:solidFill>
                          <a:schemeClr val="dk1"/>
                        </a:solidFill>
                        <a:latin typeface="+mn-lt"/>
                        <a:ea typeface="+mn-ea"/>
                        <a:cs typeface="+mn-cs"/>
                      </a:endParaRPr>
                    </a:p>
                    <a:p>
                      <a:pPr algn="ctr"/>
                      <a:endParaRPr lang="en-US" altLang="zh-CN" sz="2000" kern="1200" dirty="0" smtClean="0">
                        <a:solidFill>
                          <a:schemeClr val="dk1"/>
                        </a:solidFill>
                        <a:latin typeface="+mn-lt"/>
                        <a:ea typeface="+mn-ea"/>
                        <a:cs typeface="+mn-cs"/>
                      </a:endParaRPr>
                    </a:p>
                    <a:p>
                      <a:pPr algn="ctr"/>
                      <a:r>
                        <a:rPr lang="zh-CN" altLang="en-US" sz="2000" kern="1200" dirty="0" smtClean="0">
                          <a:solidFill>
                            <a:schemeClr val="dk1"/>
                          </a:solidFill>
                          <a:latin typeface="+mn-lt"/>
                          <a:ea typeface="+mn-ea"/>
                          <a:cs typeface="+mn-cs"/>
                        </a:rPr>
                        <a:t>建构主义学习理论</a:t>
                      </a:r>
                      <a:endParaRPr lang="zh-CN" altLang="en-US" sz="2000" kern="1200" dirty="0">
                        <a:solidFill>
                          <a:schemeClr val="dk1"/>
                        </a:solidFill>
                        <a:latin typeface="+mn-lt"/>
                        <a:ea typeface="+mn-ea"/>
                        <a:cs typeface="+mn-cs"/>
                      </a:endParaRPr>
                    </a:p>
                  </a:txBody>
                  <a:tcPr/>
                </a:tc>
              </a:tr>
              <a:tr h="1152000">
                <a:tc vMerge="1">
                  <a:txBody>
                    <a:bodyPr/>
                    <a:lstStyle/>
                    <a:p>
                      <a:endParaRPr lang="zh-CN" altLang="en-US" dirty="0"/>
                    </a:p>
                  </a:txBody>
                  <a:tcPr/>
                </a:tc>
                <a:tc>
                  <a:txBody>
                    <a:bodyPr/>
                    <a:lstStyle/>
                    <a:p>
                      <a:r>
                        <a:rPr lang="zh-CN" altLang="en-US" sz="2800" dirty="0" smtClean="0"/>
                        <a:t>互助解疑</a:t>
                      </a:r>
                      <a:endParaRPr lang="zh-CN" altLang="en-US" sz="2800" dirty="0"/>
                    </a:p>
                  </a:txBody>
                  <a:tcPr/>
                </a:tc>
                <a:tc>
                  <a:txBody>
                    <a:bodyPr/>
                    <a:lstStyle/>
                    <a:p>
                      <a:pPr algn="ctr"/>
                      <a:r>
                        <a:rPr lang="en-US" altLang="zh-CN" sz="2000" kern="1200" dirty="0" smtClean="0">
                          <a:solidFill>
                            <a:schemeClr val="dk1"/>
                          </a:solidFill>
                          <a:latin typeface="+mn-lt"/>
                          <a:ea typeface="+mn-ea"/>
                          <a:cs typeface="+mn-cs"/>
                        </a:rPr>
                        <a:t>While-listening</a:t>
                      </a:r>
                      <a:endParaRPr lang="zh-CN" altLang="en-US" sz="2000" kern="1200" dirty="0">
                        <a:solidFill>
                          <a:schemeClr val="dk1"/>
                        </a:solidFill>
                        <a:latin typeface="+mn-lt"/>
                        <a:ea typeface="+mn-ea"/>
                        <a:cs typeface="+mn-cs"/>
                      </a:endParaRPr>
                    </a:p>
                  </a:txBody>
                  <a:tcPr/>
                </a:tc>
                <a:tc>
                  <a:txBody>
                    <a:bodyPr/>
                    <a:lstStyle/>
                    <a:p>
                      <a:pPr algn="ctr"/>
                      <a:r>
                        <a:rPr lang="en-US" altLang="zh-CN" sz="2000" kern="1200" dirty="0" smtClean="0">
                          <a:solidFill>
                            <a:schemeClr val="dk1"/>
                          </a:solidFill>
                          <a:latin typeface="+mn-lt"/>
                          <a:ea typeface="+mn-ea"/>
                          <a:cs typeface="+mn-cs"/>
                        </a:rPr>
                        <a:t>1</a:t>
                      </a:r>
                      <a:r>
                        <a:rPr lang="zh-CN" altLang="en-US" sz="2000" kern="1200" dirty="0" smtClean="0">
                          <a:solidFill>
                            <a:schemeClr val="dk1"/>
                          </a:solidFill>
                          <a:latin typeface="+mn-lt"/>
                          <a:ea typeface="+mn-ea"/>
                          <a:cs typeface="+mn-cs"/>
                        </a:rPr>
                        <a:t>任务探究</a:t>
                      </a:r>
                      <a:endParaRPr lang="en-US" altLang="zh-CN" sz="2000" kern="1200" dirty="0" smtClean="0">
                        <a:solidFill>
                          <a:schemeClr val="dk1"/>
                        </a:solidFill>
                        <a:latin typeface="+mn-lt"/>
                        <a:ea typeface="+mn-ea"/>
                        <a:cs typeface="+mn-cs"/>
                      </a:endParaRPr>
                    </a:p>
                    <a:p>
                      <a:pPr algn="ctr"/>
                      <a:r>
                        <a:rPr lang="en-US" altLang="zh-CN" sz="2000" kern="1200" dirty="0" smtClean="0">
                          <a:solidFill>
                            <a:schemeClr val="dk1"/>
                          </a:solidFill>
                          <a:latin typeface="+mn-lt"/>
                          <a:ea typeface="+mn-ea"/>
                          <a:cs typeface="+mn-cs"/>
                        </a:rPr>
                        <a:t>2</a:t>
                      </a:r>
                      <a:r>
                        <a:rPr lang="zh-CN" altLang="zh-CN" sz="2000" kern="1200" dirty="0" smtClean="0">
                          <a:solidFill>
                            <a:schemeClr val="dk1"/>
                          </a:solidFill>
                          <a:latin typeface="+mn-lt"/>
                          <a:ea typeface="+mn-ea"/>
                          <a:cs typeface="+mn-cs"/>
                        </a:rPr>
                        <a:t>合作探</a:t>
                      </a:r>
                      <a:r>
                        <a:rPr lang="zh-CN" altLang="zh-CN" sz="2000" kern="1200" dirty="0" smtClean="0">
                          <a:solidFill>
                            <a:schemeClr val="dk1"/>
                          </a:solidFill>
                          <a:latin typeface="+mn-lt"/>
                          <a:ea typeface="+mn-ea"/>
                          <a:cs typeface="+mn-cs"/>
                        </a:rPr>
                        <a:t>究</a:t>
                      </a:r>
                      <a:endParaRPr lang="en-US" altLang="zh-CN" sz="2000" kern="1200" dirty="0" smtClean="0">
                        <a:solidFill>
                          <a:schemeClr val="dk1"/>
                        </a:solidFill>
                        <a:latin typeface="+mn-lt"/>
                        <a:ea typeface="+mn-ea"/>
                        <a:cs typeface="+mn-cs"/>
                      </a:endParaRPr>
                    </a:p>
                    <a:p>
                      <a:pPr algn="ctr"/>
                      <a:r>
                        <a:rPr lang="en-US" altLang="zh-CN" sz="2000" kern="1200" dirty="0" smtClean="0">
                          <a:solidFill>
                            <a:schemeClr val="dk1"/>
                          </a:solidFill>
                          <a:latin typeface="+mn-lt"/>
                          <a:ea typeface="+mn-ea"/>
                          <a:cs typeface="+mn-cs"/>
                        </a:rPr>
                        <a:t>3</a:t>
                      </a:r>
                      <a:r>
                        <a:rPr lang="zh-CN" altLang="en-US" sz="2000" kern="1200" dirty="0" smtClean="0">
                          <a:solidFill>
                            <a:schemeClr val="dk1"/>
                          </a:solidFill>
                          <a:latin typeface="+mn-lt"/>
                          <a:ea typeface="+mn-ea"/>
                          <a:cs typeface="+mn-cs"/>
                        </a:rPr>
                        <a:t>体验语言</a:t>
                      </a:r>
                      <a:endParaRPr lang="en-US" altLang="zh-CN" sz="2000" kern="1200" dirty="0" smtClean="0">
                        <a:solidFill>
                          <a:schemeClr val="dk1"/>
                        </a:solidFill>
                        <a:latin typeface="+mn-lt"/>
                        <a:ea typeface="+mn-ea"/>
                        <a:cs typeface="+mn-cs"/>
                      </a:endParaRPr>
                    </a:p>
                  </a:txBody>
                  <a:tcPr/>
                </a:tc>
                <a:tc>
                  <a:txBody>
                    <a:bodyPr/>
                    <a:lstStyle/>
                    <a:p>
                      <a:pPr algn="l"/>
                      <a:r>
                        <a:rPr lang="en-US" altLang="zh-CN" sz="2000" kern="1200" dirty="0" smtClean="0">
                          <a:solidFill>
                            <a:schemeClr val="dk1"/>
                          </a:solidFill>
                          <a:latin typeface="+mn-lt"/>
                          <a:ea typeface="+mn-ea"/>
                          <a:cs typeface="+mn-cs"/>
                        </a:rPr>
                        <a:t>Guide and help students listen and understand </a:t>
                      </a:r>
                      <a:endParaRPr lang="en-US" altLang="zh-CN" sz="2000" kern="1200" dirty="0" smtClean="0">
                        <a:solidFill>
                          <a:schemeClr val="dk1"/>
                        </a:solidFill>
                        <a:latin typeface="+mn-lt"/>
                        <a:ea typeface="+mn-ea"/>
                        <a:cs typeface="+mn-cs"/>
                      </a:endParaRPr>
                    </a:p>
                    <a:p>
                      <a:pPr algn="ctr"/>
                      <a:endParaRPr lang="zh-CN" altLang="en-US" dirty="0"/>
                    </a:p>
                  </a:txBody>
                  <a:tcPr/>
                </a:tc>
                <a:tc>
                  <a:txBody>
                    <a:bodyPr/>
                    <a:lstStyle/>
                    <a:p>
                      <a:pPr algn="ctr"/>
                      <a:r>
                        <a:rPr lang="en-US" altLang="zh-CN" sz="2000" kern="1200" dirty="0" smtClean="0">
                          <a:solidFill>
                            <a:schemeClr val="dk1"/>
                          </a:solidFill>
                          <a:latin typeface="+mn-lt"/>
                          <a:ea typeface="+mn-ea"/>
                          <a:cs typeface="+mn-cs"/>
                        </a:rPr>
                        <a:t>20</a:t>
                      </a:r>
                      <a:endParaRPr lang="zh-CN" altLang="en-US" sz="2000" kern="1200" dirty="0">
                        <a:solidFill>
                          <a:schemeClr val="dk1"/>
                        </a:solidFill>
                        <a:latin typeface="+mn-lt"/>
                        <a:ea typeface="+mn-ea"/>
                        <a:cs typeface="+mn-cs"/>
                      </a:endParaRPr>
                    </a:p>
                  </a:txBody>
                  <a:tcPr/>
                </a:tc>
                <a:tc vMerge="1">
                  <a:txBody>
                    <a:bodyPr/>
                    <a:lstStyle/>
                    <a:p>
                      <a:pPr algn="ctr"/>
                      <a:endParaRPr lang="zh-CN" altLang="en-US" sz="2000" kern="1200" dirty="0">
                        <a:solidFill>
                          <a:schemeClr val="dk1"/>
                        </a:solidFill>
                        <a:latin typeface="+mn-lt"/>
                        <a:ea typeface="+mn-ea"/>
                        <a:cs typeface="+mn-cs"/>
                      </a:endParaRPr>
                    </a:p>
                  </a:txBody>
                  <a:tcPr/>
                </a:tc>
              </a:tr>
              <a:tr h="1152000">
                <a:tc vMerge="1">
                  <a:txBody>
                    <a:bodyPr/>
                    <a:lstStyle/>
                    <a:p>
                      <a:endParaRPr lang="zh-CN" altLang="en-US" dirty="0"/>
                    </a:p>
                  </a:txBody>
                  <a:tcPr/>
                </a:tc>
                <a:tc>
                  <a:txBody>
                    <a:bodyPr/>
                    <a:lstStyle/>
                    <a:p>
                      <a:r>
                        <a:rPr lang="zh-CN" altLang="en-US" sz="2800" dirty="0" smtClean="0"/>
                        <a:t>运用提升</a:t>
                      </a:r>
                      <a:endParaRPr lang="zh-CN" altLang="en-US" sz="2800" dirty="0"/>
                    </a:p>
                  </a:txBody>
                  <a:tcPr/>
                </a:tc>
                <a:tc>
                  <a:txBody>
                    <a:bodyPr/>
                    <a:lstStyle/>
                    <a:p>
                      <a:pPr algn="ctr"/>
                      <a:r>
                        <a:rPr lang="en-US" altLang="zh-CN" sz="2000" kern="1200" dirty="0" smtClean="0">
                          <a:solidFill>
                            <a:schemeClr val="dk1"/>
                          </a:solidFill>
                          <a:latin typeface="+mn-lt"/>
                          <a:ea typeface="+mn-ea"/>
                          <a:cs typeface="+mn-cs"/>
                        </a:rPr>
                        <a:t>Post-listening</a:t>
                      </a:r>
                      <a:endParaRPr lang="zh-CN" altLang="en-US" sz="2000" kern="1200" dirty="0">
                        <a:solidFill>
                          <a:schemeClr val="dk1"/>
                        </a:solidFill>
                        <a:latin typeface="+mn-lt"/>
                        <a:ea typeface="+mn-ea"/>
                        <a:cs typeface="+mn-cs"/>
                      </a:endParaRPr>
                    </a:p>
                  </a:txBody>
                  <a:tcPr/>
                </a:tc>
                <a:tc>
                  <a:txBody>
                    <a:bodyPr/>
                    <a:lstStyle/>
                    <a:p>
                      <a:pPr algn="ctr"/>
                      <a:r>
                        <a:rPr lang="en-US" altLang="zh-CN" sz="2000" kern="1200" dirty="0" smtClean="0">
                          <a:solidFill>
                            <a:schemeClr val="dk1"/>
                          </a:solidFill>
                          <a:latin typeface="+mn-lt"/>
                          <a:ea typeface="+mn-ea"/>
                          <a:cs typeface="+mn-cs"/>
                        </a:rPr>
                        <a:t>1</a:t>
                      </a:r>
                      <a:r>
                        <a:rPr lang="zh-CN" altLang="en-US" sz="2000" kern="1200" dirty="0" smtClean="0">
                          <a:solidFill>
                            <a:schemeClr val="dk1"/>
                          </a:solidFill>
                          <a:latin typeface="+mn-lt"/>
                          <a:ea typeface="+mn-ea"/>
                          <a:cs typeface="+mn-cs"/>
                        </a:rPr>
                        <a:t>深化运用</a:t>
                      </a:r>
                      <a:endParaRPr lang="en-US" altLang="zh-CN" sz="2000" kern="1200" dirty="0" smtClean="0">
                        <a:solidFill>
                          <a:schemeClr val="dk1"/>
                        </a:solidFill>
                        <a:latin typeface="+mn-lt"/>
                        <a:ea typeface="+mn-ea"/>
                        <a:cs typeface="+mn-cs"/>
                      </a:endParaRPr>
                    </a:p>
                    <a:p>
                      <a:pPr algn="ctr"/>
                      <a:r>
                        <a:rPr lang="en-US" altLang="zh-CN" sz="2000" kern="1200" dirty="0" smtClean="0">
                          <a:solidFill>
                            <a:schemeClr val="dk1"/>
                          </a:solidFill>
                          <a:latin typeface="+mn-lt"/>
                          <a:ea typeface="+mn-ea"/>
                          <a:cs typeface="+mn-cs"/>
                        </a:rPr>
                        <a:t>2</a:t>
                      </a:r>
                      <a:r>
                        <a:rPr lang="zh-CN" altLang="en-US" sz="2000" kern="1200" dirty="0" smtClean="0">
                          <a:solidFill>
                            <a:schemeClr val="dk1"/>
                          </a:solidFill>
                          <a:latin typeface="+mn-lt"/>
                          <a:ea typeface="+mn-ea"/>
                          <a:cs typeface="+mn-cs"/>
                        </a:rPr>
                        <a:t>互助探究</a:t>
                      </a:r>
                      <a:endParaRPr lang="en-US" altLang="zh-CN" sz="2000" kern="1200" dirty="0" smtClean="0">
                        <a:solidFill>
                          <a:schemeClr val="dk1"/>
                        </a:solidFill>
                        <a:latin typeface="+mn-lt"/>
                        <a:ea typeface="+mn-ea"/>
                        <a:cs typeface="+mn-cs"/>
                      </a:endParaRPr>
                    </a:p>
                    <a:p>
                      <a:pPr algn="ctr"/>
                      <a:r>
                        <a:rPr lang="en-US" altLang="zh-CN" sz="2000" kern="1200" dirty="0" smtClean="0">
                          <a:solidFill>
                            <a:schemeClr val="dk1"/>
                          </a:solidFill>
                          <a:latin typeface="+mn-lt"/>
                          <a:ea typeface="+mn-ea"/>
                          <a:cs typeface="+mn-cs"/>
                        </a:rPr>
                        <a:t>3</a:t>
                      </a:r>
                      <a:r>
                        <a:rPr lang="zh-CN" altLang="en-US" sz="2000" kern="1200" dirty="0" smtClean="0">
                          <a:solidFill>
                            <a:schemeClr val="dk1"/>
                          </a:solidFill>
                          <a:latin typeface="+mn-lt"/>
                          <a:ea typeface="+mn-ea"/>
                          <a:cs typeface="+mn-cs"/>
                        </a:rPr>
                        <a:t>运用拓展</a:t>
                      </a:r>
                      <a:endParaRPr lang="en-US" altLang="zh-CN" sz="2000" kern="1200" dirty="0" smtClean="0">
                        <a:solidFill>
                          <a:schemeClr val="dk1"/>
                        </a:solidFill>
                        <a:latin typeface="+mn-lt"/>
                        <a:ea typeface="+mn-ea"/>
                        <a:cs typeface="+mn-cs"/>
                      </a:endParaRPr>
                    </a:p>
                    <a:p>
                      <a:pPr algn="ctr"/>
                      <a:r>
                        <a:rPr lang="en-US" altLang="zh-CN" sz="2000" kern="1200" dirty="0" smtClean="0">
                          <a:solidFill>
                            <a:schemeClr val="dk1"/>
                          </a:solidFill>
                          <a:latin typeface="+mn-lt"/>
                          <a:ea typeface="+mn-ea"/>
                          <a:cs typeface="+mn-cs"/>
                        </a:rPr>
                        <a:t>4</a:t>
                      </a:r>
                      <a:r>
                        <a:rPr lang="zh-CN" altLang="en-US" sz="2000" kern="1200" dirty="0" smtClean="0">
                          <a:solidFill>
                            <a:schemeClr val="dk1"/>
                          </a:solidFill>
                          <a:latin typeface="+mn-lt"/>
                          <a:ea typeface="+mn-ea"/>
                          <a:cs typeface="+mn-cs"/>
                        </a:rPr>
                        <a:t>延伸迁移</a:t>
                      </a:r>
                      <a:endParaRPr lang="zh-CN" altLang="en-US" sz="2000" kern="1200" dirty="0">
                        <a:solidFill>
                          <a:schemeClr val="dk1"/>
                        </a:solidFill>
                        <a:latin typeface="+mn-lt"/>
                        <a:ea typeface="+mn-ea"/>
                        <a:cs typeface="+mn-cs"/>
                      </a:endParaRPr>
                    </a:p>
                  </a:txBody>
                  <a:tcPr/>
                </a:tc>
                <a:tc>
                  <a:txBody>
                    <a:bodyPr/>
                    <a:lstStyle/>
                    <a:p>
                      <a:pPr algn="ctr"/>
                      <a:r>
                        <a:rPr lang="en-US" altLang="zh-CN" sz="2000" kern="1200" dirty="0" smtClean="0">
                          <a:solidFill>
                            <a:schemeClr val="dk1"/>
                          </a:solidFill>
                          <a:latin typeface="+mn-lt"/>
                          <a:ea typeface="+mn-ea"/>
                          <a:cs typeface="+mn-cs"/>
                        </a:rPr>
                        <a:t>Guide</a:t>
                      </a:r>
                      <a:r>
                        <a:rPr lang="en-US" altLang="zh-CN" sz="2000" kern="1200" baseline="0" dirty="0" smtClean="0">
                          <a:solidFill>
                            <a:schemeClr val="dk1"/>
                          </a:solidFill>
                          <a:latin typeface="+mn-lt"/>
                          <a:ea typeface="+mn-ea"/>
                          <a:cs typeface="+mn-cs"/>
                        </a:rPr>
                        <a:t> students help students communicate</a:t>
                      </a:r>
                      <a:endParaRPr lang="zh-CN" altLang="en-US" sz="2000" kern="1200" dirty="0">
                        <a:solidFill>
                          <a:schemeClr val="dk1"/>
                        </a:solidFill>
                        <a:latin typeface="+mn-lt"/>
                        <a:ea typeface="+mn-ea"/>
                        <a:cs typeface="+mn-cs"/>
                      </a:endParaRPr>
                    </a:p>
                  </a:txBody>
                  <a:tcPr/>
                </a:tc>
                <a:tc>
                  <a:txBody>
                    <a:bodyPr/>
                    <a:lstStyle/>
                    <a:p>
                      <a:pPr algn="ctr"/>
                      <a:r>
                        <a:rPr lang="en-US" altLang="zh-CN" sz="2000" kern="1200" dirty="0" smtClean="0">
                          <a:solidFill>
                            <a:schemeClr val="dk1"/>
                          </a:solidFill>
                          <a:latin typeface="+mn-lt"/>
                          <a:ea typeface="+mn-ea"/>
                          <a:cs typeface="+mn-cs"/>
                        </a:rPr>
                        <a:t>10</a:t>
                      </a:r>
                      <a:endParaRPr lang="zh-CN" altLang="en-US" sz="2000" kern="1200" dirty="0">
                        <a:solidFill>
                          <a:schemeClr val="dk1"/>
                        </a:solidFill>
                        <a:latin typeface="+mn-lt"/>
                        <a:ea typeface="+mn-ea"/>
                        <a:cs typeface="+mn-cs"/>
                      </a:endParaRPr>
                    </a:p>
                  </a:txBody>
                  <a:tcPr/>
                </a:tc>
                <a:tc vMerge="1">
                  <a:txBody>
                    <a:bodyPr/>
                    <a:lstStyle/>
                    <a:p>
                      <a:pPr algn="ctr"/>
                      <a:endParaRPr lang="zh-CN" altLang="en-US" sz="2000" kern="1200" dirty="0">
                        <a:solidFill>
                          <a:schemeClr val="dk1"/>
                        </a:solidFill>
                        <a:latin typeface="+mn-lt"/>
                        <a:ea typeface="+mn-ea"/>
                        <a:cs typeface="+mn-cs"/>
                      </a:endParaRPr>
                    </a:p>
                  </a:txBody>
                  <a:tcPr/>
                </a:tc>
              </a:tr>
              <a:tr h="1152000">
                <a:tc vMerge="1">
                  <a:txBody>
                    <a:bodyPr/>
                    <a:lstStyle/>
                    <a:p>
                      <a:endParaRPr lang="zh-CN" altLang="en-US" dirty="0"/>
                    </a:p>
                  </a:txBody>
                  <a:tcPr/>
                </a:tc>
                <a:tc>
                  <a:txBody>
                    <a:bodyPr/>
                    <a:lstStyle/>
                    <a:p>
                      <a:r>
                        <a:rPr lang="zh-CN" altLang="en-US" sz="2800" dirty="0" smtClean="0"/>
                        <a:t>总结归纳</a:t>
                      </a:r>
                      <a:endParaRPr lang="zh-CN" altLang="en-US" sz="2800" dirty="0"/>
                    </a:p>
                  </a:txBody>
                  <a:tcPr/>
                </a:tc>
                <a:tc>
                  <a:txBody>
                    <a:bodyPr/>
                    <a:lstStyle/>
                    <a:p>
                      <a:pPr algn="ctr"/>
                      <a:r>
                        <a:rPr lang="en-US" altLang="zh-CN" sz="2000" kern="1200" dirty="0" smtClean="0">
                          <a:solidFill>
                            <a:schemeClr val="dk1"/>
                          </a:solidFill>
                          <a:latin typeface="+mn-lt"/>
                          <a:ea typeface="+mn-ea"/>
                          <a:cs typeface="+mn-cs"/>
                        </a:rPr>
                        <a:t>Summary</a:t>
                      </a:r>
                      <a:endParaRPr lang="zh-CN" altLang="en-US" sz="2000" kern="1200" dirty="0">
                        <a:solidFill>
                          <a:schemeClr val="dk1"/>
                        </a:solidFill>
                        <a:latin typeface="+mn-lt"/>
                        <a:ea typeface="+mn-ea"/>
                        <a:cs typeface="+mn-cs"/>
                      </a:endParaRPr>
                    </a:p>
                  </a:txBody>
                  <a:tcPr/>
                </a:tc>
                <a:tc>
                  <a:txBody>
                    <a:bodyPr/>
                    <a:lstStyle/>
                    <a:p>
                      <a:pPr algn="ctr"/>
                      <a:r>
                        <a:rPr lang="en-US" altLang="zh-CN" sz="2000" kern="1200" dirty="0" smtClean="0">
                          <a:solidFill>
                            <a:schemeClr val="dk1"/>
                          </a:solidFill>
                          <a:latin typeface="+mn-lt"/>
                          <a:ea typeface="+mn-ea"/>
                          <a:cs typeface="+mn-cs"/>
                        </a:rPr>
                        <a:t>1</a:t>
                      </a:r>
                      <a:r>
                        <a:rPr lang="zh-CN" altLang="en-US" sz="2000" kern="1200" dirty="0" smtClean="0">
                          <a:solidFill>
                            <a:schemeClr val="dk1"/>
                          </a:solidFill>
                          <a:latin typeface="+mn-lt"/>
                          <a:ea typeface="+mn-ea"/>
                          <a:cs typeface="+mn-cs"/>
                        </a:rPr>
                        <a:t>学生总结</a:t>
                      </a:r>
                      <a:endParaRPr lang="en-US" altLang="zh-CN" sz="2000" kern="1200" dirty="0" smtClean="0">
                        <a:solidFill>
                          <a:schemeClr val="dk1"/>
                        </a:solidFill>
                        <a:latin typeface="+mn-lt"/>
                        <a:ea typeface="+mn-ea"/>
                        <a:cs typeface="+mn-cs"/>
                      </a:endParaRPr>
                    </a:p>
                    <a:p>
                      <a:pPr algn="ctr"/>
                      <a:r>
                        <a:rPr lang="en-US" altLang="zh-CN" sz="2000" kern="1200" dirty="0" smtClean="0">
                          <a:solidFill>
                            <a:schemeClr val="dk1"/>
                          </a:solidFill>
                          <a:latin typeface="+mn-lt"/>
                          <a:ea typeface="+mn-ea"/>
                          <a:cs typeface="+mn-cs"/>
                        </a:rPr>
                        <a:t>2</a:t>
                      </a:r>
                      <a:r>
                        <a:rPr lang="zh-CN" altLang="en-US" sz="2000" kern="1200" dirty="0" smtClean="0">
                          <a:solidFill>
                            <a:schemeClr val="dk1"/>
                          </a:solidFill>
                          <a:latin typeface="+mn-lt"/>
                          <a:ea typeface="+mn-ea"/>
                          <a:cs typeface="+mn-cs"/>
                        </a:rPr>
                        <a:t>点拨归纳</a:t>
                      </a:r>
                      <a:endParaRPr lang="en-US" altLang="zh-CN" sz="2000" kern="1200" dirty="0" smtClean="0">
                        <a:solidFill>
                          <a:schemeClr val="dk1"/>
                        </a:solidFill>
                        <a:latin typeface="+mn-lt"/>
                        <a:ea typeface="+mn-ea"/>
                        <a:cs typeface="+mn-cs"/>
                      </a:endParaRPr>
                    </a:p>
                  </a:txBody>
                  <a:tcPr/>
                </a:tc>
                <a:tc>
                  <a:txBody>
                    <a:bodyPr/>
                    <a:lstStyle/>
                    <a:p>
                      <a:pPr algn="ctr"/>
                      <a:r>
                        <a:rPr lang="en-US" altLang="zh-CN" sz="2000" kern="1200" dirty="0" smtClean="0">
                          <a:solidFill>
                            <a:schemeClr val="dk1"/>
                          </a:solidFill>
                          <a:latin typeface="+mn-lt"/>
                          <a:ea typeface="+mn-ea"/>
                          <a:cs typeface="+mn-cs"/>
                        </a:rPr>
                        <a:t>Guide students and help students summarize</a:t>
                      </a:r>
                      <a:endParaRPr lang="zh-CN" altLang="en-US" sz="2000" kern="1200" dirty="0">
                        <a:solidFill>
                          <a:schemeClr val="dk1"/>
                        </a:solidFill>
                        <a:latin typeface="+mn-lt"/>
                        <a:ea typeface="+mn-ea"/>
                        <a:cs typeface="+mn-cs"/>
                      </a:endParaRPr>
                    </a:p>
                  </a:txBody>
                  <a:tcPr/>
                </a:tc>
                <a:tc>
                  <a:txBody>
                    <a:bodyPr/>
                    <a:lstStyle/>
                    <a:p>
                      <a:pPr algn="ctr"/>
                      <a:r>
                        <a:rPr lang="en-US" altLang="zh-CN" sz="2000" kern="1200" dirty="0" smtClean="0">
                          <a:solidFill>
                            <a:schemeClr val="dk1"/>
                          </a:solidFill>
                          <a:latin typeface="+mn-lt"/>
                          <a:ea typeface="+mn-ea"/>
                          <a:cs typeface="+mn-cs"/>
                        </a:rPr>
                        <a:t>2</a:t>
                      </a:r>
                      <a:endParaRPr lang="zh-CN" altLang="en-US" sz="2000" kern="1200" dirty="0">
                        <a:solidFill>
                          <a:schemeClr val="dk1"/>
                        </a:solidFill>
                        <a:latin typeface="+mn-lt"/>
                        <a:ea typeface="+mn-ea"/>
                        <a:cs typeface="+mn-cs"/>
                      </a:endParaRPr>
                    </a:p>
                  </a:txBody>
                  <a:tcPr/>
                </a:tc>
                <a:tc vMerge="1">
                  <a:txBody>
                    <a:bodyPr/>
                    <a:lstStyle/>
                    <a:p>
                      <a:pPr algn="ctr"/>
                      <a:endParaRPr lang="zh-CN" altLang="en-US" sz="20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xmlns="" val="3861808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hape 24"/>
          <p:cNvSpPr/>
          <p:nvPr/>
        </p:nvSpPr>
        <p:spPr>
          <a:xfrm>
            <a:off x="214312" y="0"/>
            <a:ext cx="7777163" cy="878840"/>
          </a:xfrm>
          <a:prstGeom prst="rect">
            <a:avLst/>
          </a:prstGeom>
          <a:ln w="12700">
            <a:miter lim="400000"/>
          </a:ln>
        </p:spPr>
        <p:txBody>
          <a:bodyPr lIns="45719" rIns="45719">
            <a:spAutoFit/>
          </a:bodyPr>
          <a:lstStyle/>
          <a:p>
            <a:pPr>
              <a:spcBef>
                <a:spcPts val="2600"/>
              </a:spcBef>
              <a:defRPr sz="4400" b="1"/>
            </a:pPr>
            <a:r>
              <a:rPr b="0" dirty="0" err="1">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一、本教学模式的指导思想</a:t>
            </a:r>
            <a:r>
              <a:rPr b="0" dirty="0"/>
              <a:t> </a:t>
            </a:r>
          </a:p>
        </p:txBody>
      </p:sp>
      <p:sp>
        <p:nvSpPr>
          <p:cNvPr id="25" name="Shape 25"/>
          <p:cNvSpPr/>
          <p:nvPr/>
        </p:nvSpPr>
        <p:spPr>
          <a:xfrm>
            <a:off x="669925" y="2594292"/>
            <a:ext cx="1882140" cy="944499"/>
          </a:xfrm>
          <a:prstGeom prst="rect">
            <a:avLst/>
          </a:prstGeom>
          <a:ln w="12700">
            <a:miter lim="400000"/>
          </a:ln>
        </p:spPr>
        <p:txBody>
          <a:bodyPr wrap="none" lIns="45719" rIns="45719">
            <a:spAutoFit/>
          </a:bodyPr>
          <a:lstStyle/>
          <a:p>
            <a:pPr>
              <a:defRPr sz="28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t>2.交际理论</a:t>
            </a:r>
          </a:p>
          <a:p>
            <a:pPr>
              <a:defRPr sz="24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t>  </a:t>
            </a:r>
          </a:p>
        </p:txBody>
      </p:sp>
      <p:sp>
        <p:nvSpPr>
          <p:cNvPr id="26" name="Shape 26"/>
          <p:cNvSpPr/>
          <p:nvPr/>
        </p:nvSpPr>
        <p:spPr>
          <a:xfrm>
            <a:off x="614362" y="5122227"/>
            <a:ext cx="3290570" cy="487680"/>
          </a:xfrm>
          <a:prstGeom prst="rect">
            <a:avLst/>
          </a:prstGeom>
          <a:ln w="12700">
            <a:miter lim="400000"/>
          </a:ln>
        </p:spPr>
        <p:txBody>
          <a:bodyPr wrap="none" lIns="45719" rIns="45719">
            <a:spAutoFit/>
          </a:bodyPr>
          <a:lstStyle/>
          <a:p>
            <a:pPr>
              <a:defRPr sz="2600">
                <a:solidFill>
                  <a:srgbClr val="FFFF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t> </a:t>
            </a:r>
            <a:r>
              <a:rPr lang="en-US">
                <a:solidFill>
                  <a:srgbClr val="000000"/>
                </a:solidFill>
              </a:rPr>
              <a:t>3</a:t>
            </a:r>
            <a:r>
              <a:rPr>
                <a:solidFill>
                  <a:srgbClr val="000000"/>
                </a:solidFill>
              </a:rPr>
              <a:t>.建构主义学习理论</a:t>
            </a:r>
            <a:r>
              <a:rPr sz="1800">
                <a:solidFill>
                  <a:srgbClr val="000000"/>
                </a:solidFill>
                <a:latin typeface="+mj-lt"/>
                <a:ea typeface="+mj-ea"/>
                <a:cs typeface="+mj-cs"/>
                <a:sym typeface="Arial" panose="020B0604020202020204"/>
              </a:rPr>
              <a:t> </a:t>
            </a:r>
          </a:p>
        </p:txBody>
      </p:sp>
      <p:sp>
        <p:nvSpPr>
          <p:cNvPr id="27" name="Shape 27"/>
          <p:cNvSpPr/>
          <p:nvPr/>
        </p:nvSpPr>
        <p:spPr>
          <a:xfrm>
            <a:off x="733742" y="3144837"/>
            <a:ext cx="7929563" cy="810951"/>
          </a:xfrm>
          <a:prstGeom prst="rect">
            <a:avLst/>
          </a:prstGeom>
          <a:ln w="12700">
            <a:miter lim="400000"/>
          </a:ln>
        </p:spPr>
        <p:txBody>
          <a:bodyPr lIns="45719" rIns="45719">
            <a:spAutoFit/>
          </a:bodyPr>
          <a:lstStyle/>
          <a:p>
            <a:pPr>
              <a:defRPr sz="2000"/>
            </a:pPr>
            <a:r>
              <a:t>    </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学习语言的目的就是掌握语言交际的能力。在语言课堂中应该为语言学习者提供使用目的语进行交际的机会，以达到学习语言的目的。</a:t>
            </a:r>
          </a:p>
        </p:txBody>
      </p:sp>
      <p:sp>
        <p:nvSpPr>
          <p:cNvPr id="28" name="Shape 28"/>
          <p:cNvSpPr/>
          <p:nvPr/>
        </p:nvSpPr>
        <p:spPr>
          <a:xfrm>
            <a:off x="614362" y="3955732"/>
            <a:ext cx="7885113" cy="1166551"/>
          </a:xfrm>
          <a:prstGeom prst="rect">
            <a:avLst/>
          </a:prstGeom>
          <a:ln w="12700">
            <a:miter lim="400000"/>
          </a:ln>
        </p:spPr>
        <p:txBody>
          <a:bodyPr lIns="45719" rIns="45719">
            <a:spAutoFit/>
          </a:bodyPr>
          <a:lstStyle/>
          <a:p>
            <a:pPr>
              <a:defRPr sz="2000"/>
            </a:pPr>
            <a:r>
              <a:t>    </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这种交流具有即兴成分，交际的真实性更强，语言学习者可以在特定的语境下有目的地输出，通过有意义的学习，建构语言知识并提高语言交际能力。</a:t>
            </a:r>
          </a:p>
        </p:txBody>
      </p:sp>
      <p:sp>
        <p:nvSpPr>
          <p:cNvPr id="29" name="Shape 29"/>
          <p:cNvSpPr/>
          <p:nvPr/>
        </p:nvSpPr>
        <p:spPr>
          <a:xfrm>
            <a:off x="239870" y="5609273"/>
            <a:ext cx="8916353" cy="707886"/>
          </a:xfrm>
          <a:prstGeom prst="rect">
            <a:avLst/>
          </a:prstGeom>
          <a:ln w="12700">
            <a:miter lim="400000"/>
          </a:ln>
        </p:spPr>
        <p:txBody>
          <a:bodyPr wrap="square" lIns="45719" rIns="45719">
            <a:spAutoFit/>
          </a:bodyPr>
          <a:lstStyle/>
          <a:p>
            <a:pPr>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r>
              <a:rPr dirty="0" err="1"/>
              <a:t>提倡以认知主体为中心的学习，同时又不忽视教师的主导作用</a:t>
            </a:r>
            <a:r>
              <a:rPr dirty="0"/>
              <a:t>。</a:t>
            </a:r>
            <a:endParaRPr lang="en-US" altLang="zh-CN" dirty="0"/>
          </a:p>
          <a:p>
            <a:pPr>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err="1"/>
              <a:t>通过图式、同化、顺应和平衡这一过程积极主动地建构意义</a:t>
            </a:r>
            <a:r>
              <a:rPr dirty="0"/>
              <a:t>。 </a:t>
            </a:r>
          </a:p>
        </p:txBody>
      </p:sp>
      <p:sp>
        <p:nvSpPr>
          <p:cNvPr id="30" name="Shape 30"/>
          <p:cNvSpPr/>
          <p:nvPr/>
        </p:nvSpPr>
        <p:spPr>
          <a:xfrm>
            <a:off x="501015" y="727075"/>
            <a:ext cx="2520315" cy="518160"/>
          </a:xfrm>
          <a:prstGeom prst="rect">
            <a:avLst/>
          </a:prstGeom>
          <a:ln w="12700">
            <a:miter lim="400000"/>
          </a:ln>
        </p:spPr>
        <p:txBody>
          <a:bodyPr wrap="none" lIns="45719" rIns="45719">
            <a:spAutoFit/>
          </a:bodyPr>
          <a:lstStyle/>
          <a:p>
            <a:pPr>
              <a:defRPr sz="2800" b="1"/>
            </a:pPr>
            <a:r>
              <a:rPr lang="en-US" b="0"/>
              <a:t>1</a:t>
            </a:r>
            <a:r>
              <a:rPr b="0"/>
              <a:t>.</a:t>
            </a: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情境认知理论</a:t>
            </a:r>
          </a:p>
        </p:txBody>
      </p:sp>
      <p:sp>
        <p:nvSpPr>
          <p:cNvPr id="31" name="Shape 31"/>
          <p:cNvSpPr/>
          <p:nvPr/>
        </p:nvSpPr>
        <p:spPr>
          <a:xfrm>
            <a:off x="821690" y="1245552"/>
            <a:ext cx="8143875" cy="701040"/>
          </a:xfrm>
          <a:prstGeom prst="rect">
            <a:avLst/>
          </a:prstGeom>
          <a:ln w="12700">
            <a:miter lim="400000"/>
          </a:ln>
        </p:spPr>
        <p:txBody>
          <a:bodyPr lIns="45719" rIns="45719">
            <a:spAutoFit/>
          </a:bodyPr>
          <a:lstStyle/>
          <a:p>
            <a:pPr>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t>  情境认知理论认为，知与行是交互的-----------知识是情境化的，</a:t>
            </a:r>
            <a:r>
              <a:rPr lang="zh-CN"/>
              <a:t>即任何语言的发生都在一定的情境下，并且</a:t>
            </a:r>
            <a:r>
              <a:t>通过活动不断向前发展。</a:t>
            </a:r>
          </a:p>
        </p:txBody>
      </p:sp>
      <p:sp>
        <p:nvSpPr>
          <p:cNvPr id="32" name="Shape 32"/>
          <p:cNvSpPr/>
          <p:nvPr/>
        </p:nvSpPr>
        <p:spPr>
          <a:xfrm>
            <a:off x="670242" y="1946275"/>
            <a:ext cx="7993063" cy="810950"/>
          </a:xfrm>
          <a:prstGeom prst="rect">
            <a:avLst/>
          </a:prstGeom>
          <a:ln w="12700">
            <a:miter lim="400000"/>
          </a:ln>
        </p:spPr>
        <p:txBody>
          <a:bodyPr lIns="45719" rIns="45719">
            <a:spAutoFit/>
          </a:bodyPr>
          <a:lstStyle/>
          <a:p>
            <a:pPr>
              <a:defRPr sz="2000"/>
            </a:pPr>
            <a:r>
              <a:t>    </a:t>
            </a: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情境认知理论向我们强调了学习的设计要以学习者为主体，内容与活动的安排要与人类社会的具体实践相联通。</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indefinite" fill="hold"/>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2" nodeType="clickEffect">
                                  <p:stCondLst>
                                    <p:cond delay="0"/>
                                  </p:stCondLst>
                                  <p:childTnLst>
                                    <p:set>
                                      <p:cBhvr>
                                        <p:cTn id="11" dur="indefinite" fill="hold"/>
                                        <p:tgtEl>
                                          <p:spTgt spid="29"/>
                                        </p:tgtEl>
                                        <p:attrNameLst>
                                          <p:attrName>style.visibility</p:attrName>
                                        </p:attrNameLst>
                                      </p:cBhvr>
                                      <p:to>
                                        <p:strVal val="visible"/>
                                      </p:to>
                                    </p:set>
                                    <p:animEffect transition="in" filter="blinds(horizontal)">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3" nodeType="clickEffect">
                                  <p:stCondLst>
                                    <p:cond delay="0"/>
                                  </p:stCondLst>
                                  <p:childTnLst>
                                    <p:set>
                                      <p:cBhvr>
                                        <p:cTn id="16" dur="indefinite" fill="hold"/>
                                        <p:tgtEl>
                                          <p:spTgt spid="25"/>
                                        </p:tgtEl>
                                        <p:attrNameLst>
                                          <p:attrName>style.visibility</p:attrName>
                                        </p:attrNameLst>
                                      </p:cBhvr>
                                      <p:to>
                                        <p:strVal val="visible"/>
                                      </p:to>
                                    </p:set>
                                    <p:animEffect transition="in" filter="blinds(horizontal)">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4" nodeType="clickEffect">
                                  <p:stCondLst>
                                    <p:cond delay="0"/>
                                  </p:stCondLst>
                                  <p:childTnLst>
                                    <p:set>
                                      <p:cBhvr>
                                        <p:cTn id="21" dur="indefinite" fill="hold"/>
                                        <p:tgtEl>
                                          <p:spTgt spid="27"/>
                                        </p:tgtEl>
                                        <p:attrNameLst>
                                          <p:attrName>style.visibility</p:attrName>
                                        </p:attrNameLst>
                                      </p:cBhvr>
                                      <p:to>
                                        <p:strVal val="visible"/>
                                      </p:to>
                                    </p:set>
                                    <p:animEffect transition="in" filter="blinds(horizontal)">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5" nodeType="clickEffect">
                                  <p:stCondLst>
                                    <p:cond delay="0"/>
                                  </p:stCondLst>
                                  <p:childTnLst>
                                    <p:set>
                                      <p:cBhvr>
                                        <p:cTn id="26" dur="indefinite" fill="hold"/>
                                        <p:tgtEl>
                                          <p:spTgt spid="28"/>
                                        </p:tgtEl>
                                        <p:attrNameLst>
                                          <p:attrName>style.visibility</p:attrName>
                                        </p:attrNameLst>
                                      </p:cBhvr>
                                      <p:to>
                                        <p:strVal val="visible"/>
                                      </p:to>
                                    </p:set>
                                    <p:animEffect transition="in" filter="blinds(horizontal)">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6" nodeType="clickEffect">
                                  <p:stCondLst>
                                    <p:cond delay="0"/>
                                  </p:stCondLst>
                                  <p:childTnLst>
                                    <p:set>
                                      <p:cBhvr>
                                        <p:cTn id="31" dur="indefinite" fill="hold"/>
                                        <p:tgtEl>
                                          <p:spTgt spid="30"/>
                                        </p:tgtEl>
                                        <p:attrNameLst>
                                          <p:attrName>style.visibility</p:attrName>
                                        </p:attrNameLst>
                                      </p:cBhvr>
                                      <p:to>
                                        <p:strVal val="visible"/>
                                      </p:to>
                                    </p:set>
                                    <p:animEffect transition="in" filter="blinds(horizontal)">
                                      <p:cBhvr>
                                        <p:cTn id="32" dur="500"/>
                                        <p:tgtEl>
                                          <p:spTgt spid="3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7" nodeType="clickEffect">
                                  <p:stCondLst>
                                    <p:cond delay="0"/>
                                  </p:stCondLst>
                                  <p:childTnLst>
                                    <p:set>
                                      <p:cBhvr>
                                        <p:cTn id="36" dur="indefinite" fill="hold"/>
                                        <p:tgtEl>
                                          <p:spTgt spid="31"/>
                                        </p:tgtEl>
                                        <p:attrNameLst>
                                          <p:attrName>style.visibility</p:attrName>
                                        </p:attrNameLst>
                                      </p:cBhvr>
                                      <p:to>
                                        <p:strVal val="visible"/>
                                      </p:to>
                                    </p:set>
                                    <p:animEffect transition="in" filter="blinds(horizontal)">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8" nodeType="clickEffect">
                                  <p:stCondLst>
                                    <p:cond delay="0"/>
                                  </p:stCondLst>
                                  <p:childTnLst>
                                    <p:set>
                                      <p:cBhvr>
                                        <p:cTn id="41" dur="indefinite" fill="hold"/>
                                        <p:tgtEl>
                                          <p:spTgt spid="32"/>
                                        </p:tgtEl>
                                        <p:attrNameLst>
                                          <p:attrName>style.visibility</p:attrName>
                                        </p:attrNameLst>
                                      </p:cBhvr>
                                      <p:to>
                                        <p:strVal val="visible"/>
                                      </p:to>
                                    </p:set>
                                    <p:animEffect transition="in" filter="blinds(horizontal)">
                                      <p:cBhvr>
                                        <p:cTn id="4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3" animBg="1" advAuto="0"/>
      <p:bldP spid="26" grpId="1" animBg="1" advAuto="0"/>
      <p:bldP spid="27" grpId="4" animBg="1" advAuto="0"/>
      <p:bldP spid="28" grpId="5" animBg="1" advAuto="0"/>
      <p:bldP spid="29" grpId="2" animBg="1" advAuto="0"/>
      <p:bldP spid="30" grpId="6" animBg="1" advAuto="0"/>
      <p:bldP spid="31" grpId="7" animBg="1" advAuto="0"/>
      <p:bldP spid="32" grpId="8"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hape 34"/>
          <p:cNvSpPr/>
          <p:nvPr/>
        </p:nvSpPr>
        <p:spPr>
          <a:xfrm>
            <a:off x="611187" y="404812"/>
            <a:ext cx="7561263" cy="878841"/>
          </a:xfrm>
          <a:prstGeom prst="rect">
            <a:avLst/>
          </a:prstGeom>
          <a:ln w="12700">
            <a:miter lim="400000"/>
          </a:ln>
        </p:spPr>
        <p:txBody>
          <a:bodyPr lIns="45719" rIns="45719">
            <a:spAutoFit/>
          </a:bodyPr>
          <a:lstStyle/>
          <a:p>
            <a:pPr>
              <a:spcBef>
                <a:spcPts val="2600"/>
              </a:spcBef>
              <a:defRPr sz="4400" b="1"/>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二、本教学模式的教学目标</a:t>
            </a:r>
            <a:r>
              <a:rPr b="0"/>
              <a:t> </a:t>
            </a:r>
          </a:p>
        </p:txBody>
      </p:sp>
      <p:sp>
        <p:nvSpPr>
          <p:cNvPr id="35" name="Shape 35"/>
          <p:cNvSpPr/>
          <p:nvPr/>
        </p:nvSpPr>
        <p:spPr>
          <a:xfrm>
            <a:off x="0" y="3166305"/>
            <a:ext cx="6490970" cy="518160"/>
          </a:xfrm>
          <a:prstGeom prst="rect">
            <a:avLst/>
          </a:prstGeom>
          <a:ln w="12700">
            <a:miter lim="400000"/>
          </a:ln>
        </p:spPr>
        <p:txBody>
          <a:bodyPr wrap="none" lIns="45719" rIns="45719" anchor="ctr">
            <a:spAutoFit/>
          </a:bodyPr>
          <a:lstStyle/>
          <a:p>
            <a:pPr>
              <a:defRPr sz="28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r>
              <a:rPr dirty="0" err="1"/>
              <a:t>通过听模仿语音、语调，培养语感</a:t>
            </a:r>
            <a:r>
              <a:rPr lang="zh-CN" dirty="0"/>
              <a:t>。</a:t>
            </a:r>
          </a:p>
        </p:txBody>
      </p:sp>
      <p:sp>
        <p:nvSpPr>
          <p:cNvPr id="2" name="Shape 35"/>
          <p:cNvSpPr/>
          <p:nvPr/>
        </p:nvSpPr>
        <p:spPr>
          <a:xfrm>
            <a:off x="532110" y="3862059"/>
            <a:ext cx="8710075" cy="1384995"/>
          </a:xfrm>
          <a:prstGeom prst="rect">
            <a:avLst/>
          </a:prstGeom>
          <a:ln w="12700">
            <a:miter lim="400000"/>
          </a:ln>
        </p:spPr>
        <p:txBody>
          <a:bodyPr wrap="none" lIns="45719" rIns="45719" anchor="ctr">
            <a:spAutoFit/>
          </a:bodyPr>
          <a:lstStyle/>
          <a:p>
            <a:pPr algn="l">
              <a:defRPr sz="28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p>
          <a:p>
            <a:pPr algn="l">
              <a:defRPr sz="28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err="1"/>
              <a:t>通过说，培养</a:t>
            </a:r>
            <a:r>
              <a:rPr lang="zh-CN" dirty="0"/>
              <a:t>学生</a:t>
            </a:r>
            <a:r>
              <a:rPr dirty="0" err="1">
                <a:sym typeface="+mn-ea"/>
              </a:rPr>
              <a:t>描述事物</a:t>
            </a:r>
            <a:r>
              <a:rPr lang="zh-CN" dirty="0">
                <a:sym typeface="+mn-ea"/>
              </a:rPr>
              <a:t>能</a:t>
            </a:r>
            <a:r>
              <a:rPr dirty="0" err="1"/>
              <a:t>准确、得体、</a:t>
            </a:r>
            <a:r>
              <a:rPr dirty="0" err="1" smtClean="0"/>
              <a:t>流利和</a:t>
            </a:r>
            <a:endParaRPr lang="en-US" dirty="0" smtClean="0"/>
          </a:p>
          <a:p>
            <a:pPr algn="l">
              <a:defRPr sz="28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err="1" smtClean="0"/>
              <a:t>连贯，促进交流和表达情感</a:t>
            </a:r>
            <a:r>
              <a:rPr dirty="0" err="1"/>
              <a:t>、观点</a:t>
            </a:r>
            <a:r>
              <a:rPr lang="zh-CN" dirty="0"/>
              <a:t>及</a:t>
            </a:r>
            <a:r>
              <a:rPr dirty="0" err="1"/>
              <a:t>意见</a:t>
            </a:r>
            <a:r>
              <a:rPr lang="zh-CN" dirty="0"/>
              <a:t>，增强语感。</a:t>
            </a:r>
          </a:p>
        </p:txBody>
      </p:sp>
      <p:sp>
        <p:nvSpPr>
          <p:cNvPr id="3" name="Shape 35"/>
          <p:cNvSpPr/>
          <p:nvPr/>
        </p:nvSpPr>
        <p:spPr>
          <a:xfrm>
            <a:off x="0" y="1406013"/>
            <a:ext cx="8233410" cy="1384995"/>
          </a:xfrm>
          <a:prstGeom prst="rect">
            <a:avLst/>
          </a:prstGeom>
          <a:ln w="12700">
            <a:miter lim="400000"/>
          </a:ln>
        </p:spPr>
        <p:txBody>
          <a:bodyPr wrap="square" lIns="45719" rIns="45719" anchor="ctr">
            <a:spAutoFit/>
          </a:bodyPr>
          <a:lstStyle/>
          <a:p>
            <a:pPr>
              <a:defRPr sz="28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r>
              <a:rPr dirty="0" err="1" smtClean="0"/>
              <a:t>通过</a:t>
            </a:r>
            <a:r>
              <a:rPr lang="zh-CN" dirty="0"/>
              <a:t>听</a:t>
            </a:r>
            <a:r>
              <a:rPr dirty="0"/>
              <a:t>，</a:t>
            </a:r>
            <a:r>
              <a:rPr lang="zh-CN" dirty="0"/>
              <a:t>渗透听力策略如预测，猜测，推断，</a:t>
            </a:r>
          </a:p>
          <a:p>
            <a:pPr>
              <a:defRPr sz="28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lang="zh-CN" dirty="0"/>
              <a:t>抓主旨具体及细节信息，培养学生获取和处理信息的能力。</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indefinite" fill="hold"/>
                                        <p:tgtEl>
                                          <p:spTgt spid="35"/>
                                        </p:tgtEl>
                                        <p:attrNameLst>
                                          <p:attrName>style.visibility</p:attrName>
                                        </p:attrNameLst>
                                      </p:cBhvr>
                                      <p:to>
                                        <p:strVal val="visible"/>
                                      </p:to>
                                    </p:set>
                                    <p:animEffect transition="in" filter="blinds(horizontal)">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indefinite" fill="hold"/>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1" nodeType="clickEffect">
                                  <p:stCondLst>
                                    <p:cond delay="0"/>
                                  </p:stCondLst>
                                  <p:childTnLst>
                                    <p:set>
                                      <p:cBhvr>
                                        <p:cTn id="16" dur="indefinite" fill="hold"/>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1" animBg="1" advAuto="0"/>
      <p:bldP spid="2" grpId="1" animBg="1" advAuto="0"/>
      <p:bldP spid="3" grpId="1"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p:nvPr/>
        </p:nvSpPr>
        <p:spPr>
          <a:xfrm>
            <a:off x="179387" y="404812"/>
            <a:ext cx="8208963" cy="878841"/>
          </a:xfrm>
          <a:prstGeom prst="rect">
            <a:avLst/>
          </a:prstGeom>
          <a:ln w="12700">
            <a:miter lim="400000"/>
          </a:ln>
        </p:spPr>
        <p:txBody>
          <a:bodyPr lIns="45719" rIns="45719">
            <a:spAutoFit/>
          </a:bodyPr>
          <a:lstStyle/>
          <a:p>
            <a:pPr>
              <a:spcBef>
                <a:spcPts val="2600"/>
              </a:spcBef>
              <a:defRPr sz="4400" b="1"/>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三、本教学模式遵循的基本原则</a:t>
            </a:r>
            <a:r>
              <a:rPr b="0"/>
              <a:t> </a:t>
            </a:r>
          </a:p>
        </p:txBody>
      </p:sp>
      <p:sp>
        <p:nvSpPr>
          <p:cNvPr id="38" name="Shape 38"/>
          <p:cNvSpPr/>
          <p:nvPr/>
        </p:nvSpPr>
        <p:spPr>
          <a:xfrm>
            <a:off x="0" y="1317148"/>
            <a:ext cx="3075940" cy="510541"/>
          </a:xfrm>
          <a:prstGeom prst="rect">
            <a:avLst/>
          </a:prstGeom>
          <a:ln w="12700">
            <a:miter lim="400000"/>
          </a:ln>
        </p:spPr>
        <p:txBody>
          <a:bodyPr wrap="none" lIns="45719" rIns="45719" anchor="ctr">
            <a:spAutoFit/>
          </a:bodyPr>
          <a:lstStyle/>
          <a:p>
            <a:pPr>
              <a:defRPr sz="2400" b="1">
                <a:solidFill>
                  <a:srgbClr val="FFFF00"/>
                </a:solidFill>
                <a:latin typeface="Times New Roman" panose="02020603050405020304"/>
                <a:ea typeface="Times New Roman" panose="02020603050405020304"/>
                <a:cs typeface="Times New Roman" panose="02020603050405020304"/>
                <a:sym typeface="Times New Roman" panose="02020603050405020304"/>
              </a:defRPr>
            </a:pPr>
            <a:r>
              <a:t> </a:t>
            </a:r>
            <a:r>
              <a:rPr>
                <a:solidFill>
                  <a:srgbClr val="000000"/>
                </a:solidFill>
              </a:rPr>
              <a:t>1</a:t>
            </a:r>
            <a:r>
              <a:rPr b="0">
                <a:solidFill>
                  <a:srgbClr val="0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、听力能力的阶段性</a:t>
            </a:r>
          </a:p>
        </p:txBody>
      </p:sp>
      <p:sp>
        <p:nvSpPr>
          <p:cNvPr id="39" name="Shape 39"/>
          <p:cNvSpPr/>
          <p:nvPr/>
        </p:nvSpPr>
        <p:spPr>
          <a:xfrm>
            <a:off x="-252413" y="1991518"/>
            <a:ext cx="8802688" cy="457200"/>
          </a:xfrm>
          <a:prstGeom prst="rect">
            <a:avLst/>
          </a:prstGeom>
          <a:ln w="12700">
            <a:miter lim="400000"/>
          </a:ln>
        </p:spPr>
        <p:txBody>
          <a:bodyPr lIns="45719" rIns="45719" anchor="ctr">
            <a:spAutoFit/>
          </a:bodyPr>
          <a:lstStyle/>
          <a:p>
            <a:pPr indent="304800">
              <a:defRPr sz="2400">
                <a:latin typeface="Times New Roman" panose="02020603050405020304"/>
                <a:ea typeface="Times New Roman" panose="02020603050405020304"/>
                <a:cs typeface="Times New Roman" panose="02020603050405020304"/>
                <a:sym typeface="Times New Roman" panose="02020603050405020304"/>
              </a:defRPr>
            </a:pPr>
            <a:r>
              <a:t>  </a:t>
            </a:r>
            <a:r>
              <a: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教学阶段与对象的不同决定了听力训练的侧重点不同。</a:t>
            </a:r>
          </a:p>
        </p:txBody>
      </p:sp>
      <p:sp>
        <p:nvSpPr>
          <p:cNvPr id="40" name="Shape 40"/>
          <p:cNvSpPr/>
          <p:nvPr/>
        </p:nvSpPr>
        <p:spPr>
          <a:xfrm>
            <a:off x="179387" y="2825751"/>
            <a:ext cx="8642351" cy="1005840"/>
          </a:xfrm>
          <a:prstGeom prst="rect">
            <a:avLst/>
          </a:prstGeom>
          <a:ln w="12700">
            <a:miter lim="400000"/>
          </a:ln>
        </p:spPr>
        <p:txBody>
          <a:bodyPr lIns="45719" rIns="45719" anchor="ctr">
            <a:spAutoFit/>
          </a:bodyPr>
          <a:lstStyle/>
          <a:p>
            <a:pPr>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t>如，低年级要侧重对学生语音辨别能力培养，逐渐到意群，识别语义。在听力前的导入环节，7年级的学生在看图分析图片信息与预测之前引入</a:t>
            </a:r>
            <a:r>
              <a:rPr lang="zh-CN"/>
              <a:t>部分</a:t>
            </a:r>
            <a:r>
              <a:t>目标词汇</a:t>
            </a:r>
            <a:r>
              <a:rPr lang="zh-CN"/>
              <a:t>，</a:t>
            </a:r>
            <a:r>
              <a:t>目标语言则可以通过听力活动感知。</a:t>
            </a:r>
          </a:p>
        </p:txBody>
      </p:sp>
      <p:sp>
        <p:nvSpPr>
          <p:cNvPr id="41" name="Shape 41"/>
          <p:cNvSpPr/>
          <p:nvPr/>
        </p:nvSpPr>
        <p:spPr>
          <a:xfrm>
            <a:off x="0" y="4484211"/>
            <a:ext cx="2390140" cy="510541"/>
          </a:xfrm>
          <a:prstGeom prst="rect">
            <a:avLst/>
          </a:prstGeom>
          <a:ln w="12700">
            <a:miter lim="400000"/>
          </a:ln>
        </p:spPr>
        <p:txBody>
          <a:bodyPr wrap="none" lIns="45719" rIns="45719" anchor="ctr">
            <a:spAutoFit/>
          </a:bodyPr>
          <a:lstStyle/>
          <a:p>
            <a:pPr>
              <a:defRPr sz="2400" b="1">
                <a:latin typeface="Times New Roman" panose="02020603050405020304"/>
                <a:ea typeface="Times New Roman" panose="02020603050405020304"/>
                <a:cs typeface="Times New Roman" panose="02020603050405020304"/>
                <a:sym typeface="Times New Roman" panose="02020603050405020304"/>
              </a:defRPr>
            </a:pPr>
            <a:r>
              <a:t>2</a:t>
            </a: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、语言模音理论</a:t>
            </a:r>
          </a:p>
        </p:txBody>
      </p:sp>
      <p:sp>
        <p:nvSpPr>
          <p:cNvPr id="42" name="Shape 42"/>
          <p:cNvSpPr/>
          <p:nvPr/>
        </p:nvSpPr>
        <p:spPr>
          <a:xfrm>
            <a:off x="323849" y="5373687"/>
            <a:ext cx="8820152" cy="447041"/>
          </a:xfrm>
          <a:prstGeom prst="rect">
            <a:avLst/>
          </a:prstGeom>
          <a:ln w="12700">
            <a:miter lim="400000"/>
          </a:ln>
        </p:spPr>
        <p:txBody>
          <a:bodyPr lIns="45719" rIns="45719">
            <a:spAutoFit/>
          </a:bodyPr>
          <a:lstStyle>
            <a:lvl1pPr>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a:latin typeface="+mj-lt"/>
                <a:ea typeface="+mj-ea"/>
                <a:cs typeface="+mj-cs"/>
                <a:sym typeface="Arial" panose="020B0604020202020204"/>
              </a:defRPr>
            </a:pPr>
            <a:r>
              <a: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听力及对话训练既要迎合学生的兴趣，也要充分考虑学生的背景知识与能力。</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indefinite" fill="hold"/>
                                        <p:tgtEl>
                                          <p:spTgt spid="38"/>
                                        </p:tgtEl>
                                        <p:attrNameLst>
                                          <p:attrName>style.visibility</p:attrName>
                                        </p:attrNameLst>
                                      </p:cBhvr>
                                      <p:to>
                                        <p:strVal val="visible"/>
                                      </p:to>
                                    </p:set>
                                    <p:animEffect transition="in" filter="blinds(horizontal)">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2" nodeType="clickEffect">
                                  <p:stCondLst>
                                    <p:cond delay="0"/>
                                  </p:stCondLst>
                                  <p:childTnLst>
                                    <p:set>
                                      <p:cBhvr>
                                        <p:cTn id="11" dur="indefinite" fill="hold"/>
                                        <p:tgtEl>
                                          <p:spTgt spid="39"/>
                                        </p:tgtEl>
                                        <p:attrNameLst>
                                          <p:attrName>style.visibility</p:attrName>
                                        </p:attrNameLst>
                                      </p:cBhvr>
                                      <p:to>
                                        <p:strVal val="visible"/>
                                      </p:to>
                                    </p:set>
                                    <p:animEffect transition="in" filter="blinds(horizontal)">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3" nodeType="clickEffect">
                                  <p:stCondLst>
                                    <p:cond delay="0"/>
                                  </p:stCondLst>
                                  <p:childTnLst>
                                    <p:set>
                                      <p:cBhvr>
                                        <p:cTn id="16" dur="indefinite" fill="hold"/>
                                        <p:tgtEl>
                                          <p:spTgt spid="40"/>
                                        </p:tgtEl>
                                        <p:attrNameLst>
                                          <p:attrName>style.visibility</p:attrName>
                                        </p:attrNameLst>
                                      </p:cBhvr>
                                      <p:to>
                                        <p:strVal val="visible"/>
                                      </p:to>
                                    </p:set>
                                    <p:animEffect transition="in" filter="blinds(horizontal)">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4" nodeType="clickEffect">
                                  <p:stCondLst>
                                    <p:cond delay="0"/>
                                  </p:stCondLst>
                                  <p:childTnLst>
                                    <p:set>
                                      <p:cBhvr>
                                        <p:cTn id="21" dur="indefinite" fill="hold"/>
                                        <p:tgtEl>
                                          <p:spTgt spid="41"/>
                                        </p:tgtEl>
                                        <p:attrNameLst>
                                          <p:attrName>style.visibility</p:attrName>
                                        </p:attrNameLst>
                                      </p:cBhvr>
                                      <p:to>
                                        <p:strVal val="visible"/>
                                      </p:to>
                                    </p:set>
                                    <p:animEffect transition="in" filter="blinds(horizontal)">
                                      <p:cBhvr>
                                        <p:cTn id="22" dur="500"/>
                                        <p:tgtEl>
                                          <p:spTgt spid="4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5" nodeType="clickEffect">
                                  <p:stCondLst>
                                    <p:cond delay="0"/>
                                  </p:stCondLst>
                                  <p:childTnLst>
                                    <p:set>
                                      <p:cBhvr>
                                        <p:cTn id="26" dur="indefinite" fill="hold"/>
                                        <p:tgtEl>
                                          <p:spTgt spid="42"/>
                                        </p:tgtEl>
                                        <p:attrNameLst>
                                          <p:attrName>style.visibility</p:attrName>
                                        </p:attrNameLst>
                                      </p:cBhvr>
                                      <p:to>
                                        <p:strVal val="visible"/>
                                      </p:to>
                                    </p:set>
                                    <p:animEffect transition="in" filter="blinds(horizontal)">
                                      <p:cBhvr>
                                        <p:cTn id="2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1" animBg="1" advAuto="0"/>
      <p:bldP spid="39" grpId="2" animBg="1" advAuto="0"/>
      <p:bldP spid="40" grpId="3" animBg="1" advAuto="0"/>
      <p:bldP spid="41" grpId="4" animBg="1" advAuto="0"/>
      <p:bldP spid="42" grpId="5"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p:nvPr/>
        </p:nvSpPr>
        <p:spPr>
          <a:xfrm>
            <a:off x="179387" y="1316355"/>
            <a:ext cx="1856741" cy="510540"/>
          </a:xfrm>
          <a:prstGeom prst="rect">
            <a:avLst/>
          </a:prstGeom>
          <a:ln w="12700">
            <a:miter lim="400000"/>
          </a:ln>
        </p:spPr>
        <p:txBody>
          <a:bodyPr wrap="none" lIns="45719" rIns="45719" anchor="ctr">
            <a:spAutoFit/>
          </a:bodyPr>
          <a:lstStyle/>
          <a:p>
            <a:pPr>
              <a:defRPr sz="2400" b="1">
                <a:solidFill>
                  <a:srgbClr val="FFFF00"/>
                </a:solidFill>
                <a:latin typeface="Times New Roman" panose="02020603050405020304"/>
                <a:ea typeface="Times New Roman" panose="02020603050405020304"/>
                <a:cs typeface="Times New Roman" panose="02020603050405020304"/>
                <a:sym typeface="Times New Roman" panose="02020603050405020304"/>
              </a:defRPr>
            </a:pPr>
            <a:r>
              <a:t> </a:t>
            </a:r>
            <a:r>
              <a:rPr>
                <a:solidFill>
                  <a:srgbClr val="000000"/>
                </a:solidFill>
              </a:rPr>
              <a:t>3</a:t>
            </a:r>
            <a:r>
              <a:rPr b="0">
                <a:solidFill>
                  <a:srgbClr val="0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、策略原则</a:t>
            </a:r>
          </a:p>
        </p:txBody>
      </p:sp>
      <p:sp>
        <p:nvSpPr>
          <p:cNvPr id="45" name="Shape 45"/>
          <p:cNvSpPr/>
          <p:nvPr/>
        </p:nvSpPr>
        <p:spPr>
          <a:xfrm>
            <a:off x="539750" y="1916112"/>
            <a:ext cx="8604250" cy="701040"/>
          </a:xfrm>
          <a:prstGeom prst="rect">
            <a:avLst/>
          </a:prstGeom>
          <a:ln w="12700">
            <a:miter lim="400000"/>
          </a:ln>
        </p:spPr>
        <p:txBody>
          <a:bodyPr lIns="45719" rIns="45719">
            <a:spAutoFit/>
          </a:bodyPr>
          <a:lstStyle>
            <a:lvl1pPr>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a:latin typeface="+mj-lt"/>
                <a:ea typeface="+mj-ea"/>
                <a:cs typeface="+mj-cs"/>
                <a:sym typeface="Arial" panose="020B0604020202020204"/>
              </a:defRPr>
            </a:pPr>
            <a:r>
              <a:rPr dirty="0" err="1">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听力策略的培养有利于学生听力能力的提高</a:t>
            </a:r>
            <a:r>
              <a:rPr dirty="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r>
              <a:rPr dirty="0" err="1" smtClean="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听力过程中可以适时加以指导点拨</a:t>
            </a:r>
            <a:r>
              <a:rPr lang="zh-CN" dirty="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r>
              <a:rPr dirty="0" err="1">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让策略贯穿于听力活动当中</a:t>
            </a:r>
            <a:r>
              <a:rPr dirty="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a:t>
            </a:r>
          </a:p>
        </p:txBody>
      </p:sp>
      <p:sp>
        <p:nvSpPr>
          <p:cNvPr id="46" name="Shape 46"/>
          <p:cNvSpPr/>
          <p:nvPr/>
        </p:nvSpPr>
        <p:spPr>
          <a:xfrm>
            <a:off x="0" y="3004899"/>
            <a:ext cx="9685339" cy="447041"/>
          </a:xfrm>
          <a:prstGeom prst="rect">
            <a:avLst/>
          </a:prstGeom>
          <a:ln w="12700">
            <a:miter lim="400000"/>
          </a:ln>
        </p:spPr>
        <p:txBody>
          <a:bodyPr lIns="45719" rIns="45719">
            <a:spAutoFit/>
          </a:bodyPr>
          <a:lstStyle/>
          <a:p>
            <a:pPr>
              <a:defRPr sz="2000" b="1">
                <a:solidFill>
                  <a:srgbClr val="FFFF00"/>
                </a:solidFill>
              </a:defRPr>
            </a:pPr>
            <a:r>
              <a:t> </a:t>
            </a:r>
            <a:r>
              <a:rPr>
                <a:solidFill>
                  <a:srgbClr val="000000"/>
                </a:solidFill>
              </a:rPr>
              <a:t>4</a:t>
            </a:r>
            <a:r>
              <a:rPr b="0">
                <a:solidFill>
                  <a:srgbClr val="0000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、交互式活动原则</a:t>
            </a:r>
          </a:p>
        </p:txBody>
      </p:sp>
      <p:sp>
        <p:nvSpPr>
          <p:cNvPr id="47" name="Shape 47"/>
          <p:cNvSpPr/>
          <p:nvPr/>
        </p:nvSpPr>
        <p:spPr>
          <a:xfrm>
            <a:off x="468312" y="3814286"/>
            <a:ext cx="8675688" cy="1005840"/>
          </a:xfrm>
          <a:prstGeom prst="rect">
            <a:avLst/>
          </a:prstGeom>
          <a:ln w="12700">
            <a:miter lim="400000"/>
          </a:ln>
        </p:spPr>
        <p:txBody>
          <a:bodyPr lIns="45719" rIns="45719" anchor="ctr">
            <a:spAutoFit/>
          </a:bodyPr>
          <a:lstStyle>
            <a:lvl1pPr>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r>
              <a:t>自上而下，自下而上相结合。自下而上的模式指从部分到整体对语言进行加工的过程，如由语音到字到语义的判断；自上而下的模式指学生利用自己已有的知识和经验对听的内容进行判断、推测。</a:t>
            </a:r>
          </a:p>
        </p:txBody>
      </p:sp>
      <p:sp>
        <p:nvSpPr>
          <p:cNvPr id="48" name="Shape 48"/>
          <p:cNvSpPr/>
          <p:nvPr/>
        </p:nvSpPr>
        <p:spPr>
          <a:xfrm>
            <a:off x="468312" y="5229225"/>
            <a:ext cx="8496301" cy="701040"/>
          </a:xfrm>
          <a:prstGeom prst="rect">
            <a:avLst/>
          </a:prstGeom>
          <a:ln w="12700">
            <a:miter lim="400000"/>
          </a:ln>
        </p:spPr>
        <p:txBody>
          <a:bodyPr lIns="45719" rIns="45719">
            <a:spAutoFit/>
          </a:bodyPr>
          <a:lstStyle>
            <a:lvl1pPr>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r>
              <a:rPr dirty="0" err="1"/>
              <a:t>如活动设计</a:t>
            </a:r>
            <a:r>
              <a:rPr lang="zh-CN" dirty="0"/>
              <a:t>有时</a:t>
            </a:r>
            <a:r>
              <a:rPr dirty="0" err="1"/>
              <a:t>包括找出代词所指代的部分</a:t>
            </a:r>
            <a:r>
              <a:rPr dirty="0"/>
              <a:t>，</a:t>
            </a:r>
            <a:r>
              <a:rPr lang="zh-CN" dirty="0"/>
              <a:t>有时又</a:t>
            </a:r>
            <a:r>
              <a:rPr dirty="0" err="1" smtClean="0"/>
              <a:t>根据部分内容判断主题判断说话人的态度</a:t>
            </a:r>
            <a:r>
              <a:rPr dirty="0" err="1"/>
              <a:t>，预测后续对话等等</a:t>
            </a:r>
            <a:r>
              <a:rPr dirty="0"/>
              <a:t>。</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indefinite" fill="hold"/>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2" nodeType="clickEffect">
                                  <p:stCondLst>
                                    <p:cond delay="0"/>
                                  </p:stCondLst>
                                  <p:childTnLst>
                                    <p:set>
                                      <p:cBhvr>
                                        <p:cTn id="11" dur="indefinite" fill="hold"/>
                                        <p:tgtEl>
                                          <p:spTgt spid="45"/>
                                        </p:tgtEl>
                                        <p:attrNameLst>
                                          <p:attrName>style.visibility</p:attrName>
                                        </p:attrNameLst>
                                      </p:cBhvr>
                                      <p:to>
                                        <p:strVal val="visible"/>
                                      </p:to>
                                    </p:set>
                                    <p:animEffect transition="in" filter="blinds(horizontal)">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3" nodeType="clickEffect">
                                  <p:stCondLst>
                                    <p:cond delay="0"/>
                                  </p:stCondLst>
                                  <p:childTnLst>
                                    <p:set>
                                      <p:cBhvr>
                                        <p:cTn id="16" dur="indefinite" fill="hold"/>
                                        <p:tgtEl>
                                          <p:spTgt spid="46"/>
                                        </p:tgtEl>
                                        <p:attrNameLst>
                                          <p:attrName>style.visibility</p:attrName>
                                        </p:attrNameLst>
                                      </p:cBhvr>
                                      <p:to>
                                        <p:strVal val="visible"/>
                                      </p:to>
                                    </p:set>
                                    <p:animEffect transition="in" filter="blinds(horizontal)">
                                      <p:cBhvr>
                                        <p:cTn id="17" dur="5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4" nodeType="clickEffect">
                                  <p:stCondLst>
                                    <p:cond delay="0"/>
                                  </p:stCondLst>
                                  <p:childTnLst>
                                    <p:set>
                                      <p:cBhvr>
                                        <p:cTn id="21" dur="indefinite" fill="hold"/>
                                        <p:tgtEl>
                                          <p:spTgt spid="47"/>
                                        </p:tgtEl>
                                        <p:attrNameLst>
                                          <p:attrName>style.visibility</p:attrName>
                                        </p:attrNameLst>
                                      </p:cBhvr>
                                      <p:to>
                                        <p:strVal val="visible"/>
                                      </p:to>
                                    </p:set>
                                    <p:animEffect transition="in" filter="blinds(horizontal)">
                                      <p:cBhvr>
                                        <p:cTn id="22" dur="500"/>
                                        <p:tgtEl>
                                          <p:spTgt spid="4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5" nodeType="clickEffect">
                                  <p:stCondLst>
                                    <p:cond delay="0"/>
                                  </p:stCondLst>
                                  <p:childTnLst>
                                    <p:set>
                                      <p:cBhvr>
                                        <p:cTn id="26" dur="indefinite" fill="hold"/>
                                        <p:tgtEl>
                                          <p:spTgt spid="48"/>
                                        </p:tgtEl>
                                        <p:attrNameLst>
                                          <p:attrName>style.visibility</p:attrName>
                                        </p:attrNameLst>
                                      </p:cBhvr>
                                      <p:to>
                                        <p:strVal val="visible"/>
                                      </p:to>
                                    </p:set>
                                    <p:animEffect transition="in" filter="blinds(horizontal)">
                                      <p:cBhvr>
                                        <p:cTn id="2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1" animBg="1" advAuto="0"/>
      <p:bldP spid="45" grpId="2" animBg="1" advAuto="0"/>
      <p:bldP spid="46" grpId="3" animBg="1" advAuto="0"/>
      <p:bldP spid="47" grpId="4" animBg="1" advAuto="0"/>
      <p:bldP spid="48" grpId="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p:nvPr/>
        </p:nvSpPr>
        <p:spPr>
          <a:xfrm>
            <a:off x="1428750" y="2357437"/>
            <a:ext cx="9182100" cy="1831271"/>
          </a:xfrm>
          <a:prstGeom prst="rect">
            <a:avLst/>
          </a:prstGeom>
          <a:ln w="12700">
            <a:miter lim="400000"/>
          </a:ln>
        </p:spPr>
        <p:txBody>
          <a:bodyPr lIns="0" tIns="0" rIns="0" bIns="0">
            <a:spAutoFit/>
          </a:bodyPr>
          <a:lstStyle/>
          <a:p>
            <a:pPr marL="228600" indent="1600200">
              <a:lnSpc>
                <a:spcPct val="85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1.通过听力，完成基本任务,初步感知语言。  </a:t>
            </a:r>
          </a:p>
          <a:p>
            <a:pPr marL="228600" indent="1600200">
              <a:lnSpc>
                <a:spcPct val="85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p>
          <a:p>
            <a:pPr marL="228600" indent="1600200">
              <a:lnSpc>
                <a:spcPct val="85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2</a:t>
            </a:r>
            <a:r>
              <a:rPr dirty="0" smtClean="0"/>
              <a:t>.设置不同任务</a:t>
            </a:r>
            <a:r>
              <a:rPr dirty="0"/>
              <a:t>，熟悉听力材料，深挖听力材料</a:t>
            </a:r>
          </a:p>
          <a:p>
            <a:pPr marL="228600" indent="1600200">
              <a:lnSpc>
                <a:spcPct val="85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p>
          <a:p>
            <a:pPr marL="228600" indent="1600200">
              <a:lnSpc>
                <a:spcPct val="85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r>
              <a:rPr dirty="0" err="1"/>
              <a:t>听熟，听透，听出感悟</a:t>
            </a:r>
            <a:endParaRPr dirty="0"/>
          </a:p>
          <a:p>
            <a:pPr marL="228600" indent="1600200">
              <a:lnSpc>
                <a:spcPct val="85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p>
          <a:p>
            <a:pPr marL="228600" indent="1600200">
              <a:lnSpc>
                <a:spcPct val="85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r>
              <a:rPr dirty="0" err="1"/>
              <a:t>语言信息，语境信息，语者意图</a:t>
            </a:r>
            <a:r>
              <a:rPr dirty="0"/>
              <a:t>）</a:t>
            </a:r>
          </a:p>
        </p:txBody>
      </p:sp>
      <p:sp>
        <p:nvSpPr>
          <p:cNvPr id="51" name="Shape 51"/>
          <p:cNvSpPr/>
          <p:nvPr/>
        </p:nvSpPr>
        <p:spPr>
          <a:xfrm>
            <a:off x="642937" y="1143000"/>
            <a:ext cx="8785226" cy="355600"/>
          </a:xfrm>
          <a:prstGeom prst="rect">
            <a:avLst/>
          </a:prstGeom>
          <a:ln w="12700">
            <a:miter lim="400000"/>
          </a:ln>
        </p:spPr>
        <p:txBody>
          <a:bodyPr lIns="0" tIns="0" rIns="0" bIns="0">
            <a:spAutoFit/>
          </a:bodyPr>
          <a:lstStyle/>
          <a:p>
            <a:pPr marL="342900" indent="1485900" algn="ctr">
              <a:lnSpc>
                <a:spcPct val="85000"/>
              </a:lnSpc>
              <a:defRPr sz="2000">
                <a:solidFill>
                  <a:srgbClr val="FF6600"/>
                </a:solidFill>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dirty="0"/>
              <a:t>  </a:t>
            </a:r>
            <a:r>
              <a:rPr dirty="0">
                <a:solidFill>
                  <a:srgbClr val="000000"/>
                </a:solidFill>
              </a:rPr>
              <a:t>1.激发兴趣  2. </a:t>
            </a:r>
            <a:r>
              <a:rPr dirty="0" err="1">
                <a:solidFill>
                  <a:srgbClr val="000000"/>
                </a:solidFill>
              </a:rPr>
              <a:t>熟悉话题和情景</a:t>
            </a:r>
            <a:r>
              <a:rPr dirty="0">
                <a:solidFill>
                  <a:srgbClr val="000000"/>
                </a:solidFill>
              </a:rPr>
              <a:t> 3.激活背景知识</a:t>
            </a:r>
          </a:p>
        </p:txBody>
      </p:sp>
      <p:sp>
        <p:nvSpPr>
          <p:cNvPr id="52" name="Shape 52"/>
          <p:cNvSpPr>
            <a:spLocks noGrp="1"/>
          </p:cNvSpPr>
          <p:nvPr>
            <p:ph type="body" sz="quarter" idx="4294967295"/>
          </p:nvPr>
        </p:nvSpPr>
        <p:spPr>
          <a:xfrm>
            <a:off x="0" y="0"/>
            <a:ext cx="7235825" cy="981075"/>
          </a:xfrm>
          <a:prstGeom prst="rect">
            <a:avLst/>
          </a:prstGeom>
        </p:spPr>
        <p:txBody>
          <a:bodyPr>
            <a:normAutofit/>
          </a:bodyPr>
          <a:lstStyle>
            <a:lvl1pPr>
              <a:buSzTx/>
              <a:buNone/>
              <a:defRPr>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lvl1pPr>
          </a:lstStyle>
          <a:p>
            <a:pPr>
              <a:defRPr b="1">
                <a:latin typeface="+mj-lt"/>
                <a:ea typeface="+mj-ea"/>
                <a:cs typeface="+mj-cs"/>
                <a:sym typeface="Arial" panose="020B0604020202020204"/>
              </a:defRPr>
            </a:pPr>
            <a:r>
              <a:rPr b="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rPr>
              <a:t>四、本教学模式的基本操作程序</a:t>
            </a:r>
          </a:p>
        </p:txBody>
      </p:sp>
      <p:sp>
        <p:nvSpPr>
          <p:cNvPr id="53" name="Shape 53"/>
          <p:cNvSpPr/>
          <p:nvPr/>
        </p:nvSpPr>
        <p:spPr>
          <a:xfrm>
            <a:off x="755650" y="1236662"/>
            <a:ext cx="1655763" cy="277813"/>
          </a:xfrm>
          <a:prstGeom prst="rect">
            <a:avLst/>
          </a:prstGeom>
          <a:solidFill>
            <a:srgbClr val="FF6600"/>
          </a:solidFill>
          <a:ln>
            <a:solidFill>
              <a:srgbClr val="000000"/>
            </a:solidFill>
          </a:ln>
        </p:spPr>
        <p:txBody>
          <a:bodyPr lIns="45719" rIns="45719" anchor="ctr"/>
          <a:lstStyle/>
          <a:p>
            <a:endParaRPr/>
          </a:p>
        </p:txBody>
      </p:sp>
      <p:sp>
        <p:nvSpPr>
          <p:cNvPr id="54" name="Shape 54"/>
          <p:cNvSpPr/>
          <p:nvPr/>
        </p:nvSpPr>
        <p:spPr>
          <a:xfrm>
            <a:off x="539750" y="3167062"/>
            <a:ext cx="1944688" cy="277813"/>
          </a:xfrm>
          <a:prstGeom prst="rect">
            <a:avLst/>
          </a:prstGeom>
          <a:solidFill>
            <a:srgbClr val="FF6600"/>
          </a:solidFill>
          <a:ln>
            <a:solidFill>
              <a:srgbClr val="000000"/>
            </a:solidFill>
          </a:ln>
        </p:spPr>
        <p:txBody>
          <a:bodyPr lIns="45719" rIns="45719" anchor="ctr"/>
          <a:lstStyle/>
          <a:p>
            <a:endParaRPr/>
          </a:p>
        </p:txBody>
      </p:sp>
      <p:sp>
        <p:nvSpPr>
          <p:cNvPr id="55" name="Shape 55"/>
          <p:cNvSpPr/>
          <p:nvPr/>
        </p:nvSpPr>
        <p:spPr>
          <a:xfrm>
            <a:off x="684212" y="5084762"/>
            <a:ext cx="1800226" cy="282576"/>
          </a:xfrm>
          <a:prstGeom prst="rect">
            <a:avLst/>
          </a:prstGeom>
          <a:solidFill>
            <a:srgbClr val="FF6600"/>
          </a:solidFill>
          <a:ln>
            <a:solidFill>
              <a:srgbClr val="000000"/>
            </a:solidFill>
          </a:ln>
        </p:spPr>
        <p:txBody>
          <a:bodyPr lIns="45719" rIns="45719" anchor="ctr"/>
          <a:lstStyle/>
          <a:p>
            <a:endParaRPr/>
          </a:p>
        </p:txBody>
      </p:sp>
      <p:grpSp>
        <p:nvGrpSpPr>
          <p:cNvPr id="59" name="Group 59"/>
          <p:cNvGrpSpPr/>
          <p:nvPr/>
        </p:nvGrpSpPr>
        <p:grpSpPr>
          <a:xfrm>
            <a:off x="1187449" y="1700212"/>
            <a:ext cx="550864" cy="1008064"/>
            <a:chOff x="0" y="0"/>
            <a:chExt cx="550862" cy="1008062"/>
          </a:xfrm>
        </p:grpSpPr>
        <p:sp>
          <p:nvSpPr>
            <p:cNvPr id="56" name="Shape 56"/>
            <p:cNvSpPr/>
            <p:nvPr/>
          </p:nvSpPr>
          <p:spPr>
            <a:xfrm rot="5400000">
              <a:off x="-149846" y="307354"/>
              <a:ext cx="850554" cy="550864"/>
            </a:xfrm>
            <a:custGeom>
              <a:avLst/>
              <a:gdLst/>
              <a:ahLst/>
              <a:cxnLst>
                <a:cxn ang="0">
                  <a:pos x="wd2" y="hd2"/>
                </a:cxn>
                <a:cxn ang="5400000">
                  <a:pos x="wd2" y="hd2"/>
                </a:cxn>
                <a:cxn ang="10800000">
                  <a:pos x="wd2" y="hd2"/>
                </a:cxn>
                <a:cxn ang="16200000">
                  <a:pos x="wd2" y="hd2"/>
                </a:cxn>
              </a:cxnLst>
              <a:rect l="0" t="0" r="r" b="b"/>
              <a:pathLst>
                <a:path w="21600" h="21600" extrusionOk="0">
                  <a:moveTo>
                    <a:pt x="15200" y="0"/>
                  </a:moveTo>
                  <a:lnTo>
                    <a:pt x="15200" y="5400"/>
                  </a:lnTo>
                  <a:lnTo>
                    <a:pt x="0" y="5400"/>
                  </a:lnTo>
                  <a:lnTo>
                    <a:pt x="0" y="16200"/>
                  </a:lnTo>
                  <a:lnTo>
                    <a:pt x="15200" y="16200"/>
                  </a:lnTo>
                  <a:lnTo>
                    <a:pt x="15200" y="21600"/>
                  </a:lnTo>
                  <a:lnTo>
                    <a:pt x="21600" y="10800"/>
                  </a:lnTo>
                  <a:close/>
                </a:path>
              </a:pathLst>
            </a:custGeom>
            <a:solidFill>
              <a:srgbClr val="000000"/>
            </a:solidFill>
            <a:ln w="9525" cap="flat">
              <a:solidFill>
                <a:srgbClr val="000000"/>
              </a:solidFill>
              <a:prstDash val="solid"/>
              <a:miter lim="800000"/>
            </a:ln>
            <a:effectLst/>
          </p:spPr>
          <p:txBody>
            <a:bodyPr wrap="square" lIns="45719" tIns="45719" rIns="45719" bIns="45719" numCol="1" anchor="ctr">
              <a:noAutofit/>
            </a:bodyPr>
            <a:lstStyle/>
            <a:p>
              <a:endParaRPr/>
            </a:p>
          </p:txBody>
        </p:sp>
        <p:sp>
          <p:nvSpPr>
            <p:cNvPr id="57" name="Shape 57"/>
            <p:cNvSpPr/>
            <p:nvPr/>
          </p:nvSpPr>
          <p:spPr>
            <a:xfrm rot="5400000">
              <a:off x="243929" y="-43210"/>
              <a:ext cx="63005" cy="275432"/>
            </a:xfrm>
            <a:prstGeom prst="rect">
              <a:avLst/>
            </a:prstGeom>
            <a:solidFill>
              <a:srgbClr val="000000"/>
            </a:solidFill>
            <a:ln w="9525" cap="flat">
              <a:solidFill>
                <a:srgbClr val="000000"/>
              </a:solidFill>
              <a:prstDash val="solid"/>
              <a:miter lim="800000"/>
            </a:ln>
            <a:effectLst/>
          </p:spPr>
          <p:txBody>
            <a:bodyPr wrap="square" lIns="45719" tIns="45719" rIns="45719" bIns="45719" numCol="1" anchor="ctr">
              <a:noAutofit/>
            </a:bodyPr>
            <a:lstStyle/>
            <a:p>
              <a:endParaRPr/>
            </a:p>
          </p:txBody>
        </p:sp>
        <p:sp>
          <p:nvSpPr>
            <p:cNvPr id="58" name="Shape 58"/>
            <p:cNvSpPr/>
            <p:nvPr/>
          </p:nvSpPr>
          <p:spPr>
            <a:xfrm rot="5400000">
              <a:off x="259680" y="-121965"/>
              <a:ext cx="31503" cy="275432"/>
            </a:xfrm>
            <a:prstGeom prst="rect">
              <a:avLst/>
            </a:prstGeom>
            <a:solidFill>
              <a:srgbClr val="000000"/>
            </a:solidFill>
            <a:ln w="9525" cap="flat">
              <a:solidFill>
                <a:srgbClr val="000000"/>
              </a:solidFill>
              <a:prstDash val="solid"/>
              <a:miter lim="800000"/>
            </a:ln>
            <a:effectLst/>
          </p:spPr>
          <p:txBody>
            <a:bodyPr wrap="square" lIns="45719" tIns="45719" rIns="45719" bIns="45719" numCol="1" anchor="ctr">
              <a:noAutofit/>
            </a:bodyPr>
            <a:lstStyle/>
            <a:p>
              <a:endParaRPr/>
            </a:p>
          </p:txBody>
        </p:sp>
      </p:grpSp>
      <p:grpSp>
        <p:nvGrpSpPr>
          <p:cNvPr id="63" name="Group 63"/>
          <p:cNvGrpSpPr/>
          <p:nvPr/>
        </p:nvGrpSpPr>
        <p:grpSpPr>
          <a:xfrm>
            <a:off x="1187450" y="3644899"/>
            <a:ext cx="550863" cy="1152526"/>
            <a:chOff x="0" y="0"/>
            <a:chExt cx="550862" cy="1152525"/>
          </a:xfrm>
        </p:grpSpPr>
        <p:sp>
          <p:nvSpPr>
            <p:cNvPr id="60" name="Shape 60"/>
            <p:cNvSpPr/>
            <p:nvPr/>
          </p:nvSpPr>
          <p:spPr>
            <a:xfrm rot="5400000">
              <a:off x="-210791" y="390872"/>
              <a:ext cx="972444" cy="550863"/>
            </a:xfrm>
            <a:custGeom>
              <a:avLst/>
              <a:gdLst/>
              <a:ahLst/>
              <a:cxnLst>
                <a:cxn ang="0">
                  <a:pos x="wd2" y="hd2"/>
                </a:cxn>
                <a:cxn ang="5400000">
                  <a:pos x="wd2" y="hd2"/>
                </a:cxn>
                <a:cxn ang="10800000">
                  <a:pos x="wd2" y="hd2"/>
                </a:cxn>
                <a:cxn ang="16200000">
                  <a:pos x="wd2" y="hd2"/>
                </a:cxn>
              </a:cxnLst>
              <a:rect l="0" t="0" r="r" b="b"/>
              <a:pathLst>
                <a:path w="21600" h="21600" extrusionOk="0">
                  <a:moveTo>
                    <a:pt x="15200" y="0"/>
                  </a:moveTo>
                  <a:lnTo>
                    <a:pt x="15200" y="5400"/>
                  </a:lnTo>
                  <a:lnTo>
                    <a:pt x="0" y="5400"/>
                  </a:lnTo>
                  <a:lnTo>
                    <a:pt x="0" y="16200"/>
                  </a:lnTo>
                  <a:lnTo>
                    <a:pt x="15200" y="16200"/>
                  </a:lnTo>
                  <a:lnTo>
                    <a:pt x="15200" y="21600"/>
                  </a:lnTo>
                  <a:lnTo>
                    <a:pt x="21600" y="10800"/>
                  </a:lnTo>
                  <a:close/>
                </a:path>
              </a:pathLst>
            </a:custGeom>
            <a:solidFill>
              <a:srgbClr val="000000"/>
            </a:solidFill>
            <a:ln w="9525" cap="flat">
              <a:solidFill>
                <a:srgbClr val="000000"/>
              </a:solidFill>
              <a:prstDash val="solid"/>
              <a:miter lim="800000"/>
            </a:ln>
            <a:effectLst/>
          </p:spPr>
          <p:txBody>
            <a:bodyPr wrap="square" lIns="45719" tIns="45719" rIns="45719" bIns="45719" numCol="1" anchor="ctr">
              <a:noAutofit/>
            </a:bodyPr>
            <a:lstStyle/>
            <a:p>
              <a:endParaRPr/>
            </a:p>
          </p:txBody>
        </p:sp>
        <p:sp>
          <p:nvSpPr>
            <p:cNvPr id="61" name="Shape 61"/>
            <p:cNvSpPr/>
            <p:nvPr/>
          </p:nvSpPr>
          <p:spPr>
            <a:xfrm rot="5400000">
              <a:off x="239414" y="-29667"/>
              <a:ext cx="72034" cy="275432"/>
            </a:xfrm>
            <a:prstGeom prst="rect">
              <a:avLst/>
            </a:prstGeom>
            <a:solidFill>
              <a:srgbClr val="000000"/>
            </a:solidFill>
            <a:ln w="9525" cap="flat">
              <a:solidFill>
                <a:srgbClr val="000000"/>
              </a:solidFill>
              <a:prstDash val="solid"/>
              <a:miter lim="800000"/>
            </a:ln>
            <a:effectLst/>
          </p:spPr>
          <p:txBody>
            <a:bodyPr wrap="square" lIns="45719" tIns="45719" rIns="45719" bIns="45719" numCol="1" anchor="ctr">
              <a:noAutofit/>
            </a:bodyPr>
            <a:lstStyle/>
            <a:p>
              <a:endParaRPr/>
            </a:p>
          </p:txBody>
        </p:sp>
        <p:sp>
          <p:nvSpPr>
            <p:cNvPr id="62" name="Shape 62"/>
            <p:cNvSpPr/>
            <p:nvPr/>
          </p:nvSpPr>
          <p:spPr>
            <a:xfrm rot="5400000">
              <a:off x="257423" y="-119708"/>
              <a:ext cx="36017" cy="275432"/>
            </a:xfrm>
            <a:prstGeom prst="rect">
              <a:avLst/>
            </a:prstGeom>
            <a:solidFill>
              <a:srgbClr val="000000"/>
            </a:solidFill>
            <a:ln w="9525" cap="flat">
              <a:solidFill>
                <a:srgbClr val="000000"/>
              </a:solidFill>
              <a:prstDash val="solid"/>
              <a:miter lim="800000"/>
            </a:ln>
            <a:effectLst/>
          </p:spPr>
          <p:txBody>
            <a:bodyPr wrap="square" lIns="45719" tIns="45719" rIns="45719" bIns="45719" numCol="1" anchor="ctr">
              <a:noAutofit/>
            </a:bodyPr>
            <a:lstStyle/>
            <a:p>
              <a:endParaRPr/>
            </a:p>
          </p:txBody>
        </p:sp>
      </p:grpSp>
      <p:sp>
        <p:nvSpPr>
          <p:cNvPr id="64" name="Shape 64"/>
          <p:cNvSpPr/>
          <p:nvPr/>
        </p:nvSpPr>
        <p:spPr>
          <a:xfrm>
            <a:off x="-1331913" y="1196975"/>
            <a:ext cx="3889376" cy="345629"/>
          </a:xfrm>
          <a:prstGeom prst="rect">
            <a:avLst/>
          </a:prstGeom>
          <a:ln w="12700">
            <a:miter lim="400000"/>
          </a:ln>
        </p:spPr>
        <p:txBody>
          <a:bodyPr lIns="0" tIns="0" rIns="0" bIns="0">
            <a:spAutoFit/>
          </a:bodyPr>
          <a:lstStyle>
            <a:lvl1pPr marL="228600" indent="1600200" algn="ctr">
              <a:spcBef>
                <a:spcPts val="1400"/>
              </a:spcBef>
              <a:defRPr sz="2400" b="1">
                <a:solidFill>
                  <a:srgbClr val="0000FF"/>
                </a:solidFill>
              </a:defRPr>
            </a:lvl1pPr>
          </a:lstStyle>
          <a:p>
            <a:r>
              <a:t>Pre-listing</a:t>
            </a:r>
          </a:p>
        </p:txBody>
      </p:sp>
      <p:sp>
        <p:nvSpPr>
          <p:cNvPr id="65" name="Shape 65"/>
          <p:cNvSpPr/>
          <p:nvPr/>
        </p:nvSpPr>
        <p:spPr>
          <a:xfrm>
            <a:off x="-1643063" y="3143250"/>
            <a:ext cx="4832351" cy="345629"/>
          </a:xfrm>
          <a:prstGeom prst="rect">
            <a:avLst/>
          </a:prstGeom>
          <a:ln w="12700">
            <a:miter lim="400000"/>
          </a:ln>
        </p:spPr>
        <p:txBody>
          <a:bodyPr lIns="0" tIns="0" rIns="0" bIns="0">
            <a:spAutoFit/>
          </a:bodyPr>
          <a:lstStyle>
            <a:lvl1pPr marL="228600" indent="1600200" algn="ctr">
              <a:spcBef>
                <a:spcPts val="1400"/>
              </a:spcBef>
              <a:defRPr sz="2400" b="1">
                <a:solidFill>
                  <a:srgbClr val="0000FF"/>
                </a:solidFill>
              </a:defRPr>
            </a:lvl1pPr>
          </a:lstStyle>
          <a:p>
            <a:r>
              <a:t>While-listening</a:t>
            </a:r>
          </a:p>
        </p:txBody>
      </p:sp>
      <p:sp>
        <p:nvSpPr>
          <p:cNvPr id="66" name="Shape 66"/>
          <p:cNvSpPr/>
          <p:nvPr/>
        </p:nvSpPr>
        <p:spPr>
          <a:xfrm>
            <a:off x="-1428750" y="5072062"/>
            <a:ext cx="4403725" cy="345630"/>
          </a:xfrm>
          <a:prstGeom prst="rect">
            <a:avLst/>
          </a:prstGeom>
          <a:ln w="12700">
            <a:miter lim="400000"/>
          </a:ln>
        </p:spPr>
        <p:txBody>
          <a:bodyPr lIns="0" tIns="0" rIns="0" bIns="0">
            <a:spAutoFit/>
          </a:bodyPr>
          <a:lstStyle>
            <a:lvl1pPr marL="228600" indent="1600200" algn="ctr">
              <a:spcBef>
                <a:spcPts val="1400"/>
              </a:spcBef>
              <a:defRPr sz="2400" b="1">
                <a:solidFill>
                  <a:srgbClr val="0000FF"/>
                </a:solidFill>
              </a:defRPr>
            </a:lvl1pPr>
          </a:lstStyle>
          <a:p>
            <a:r>
              <a:t>Post-listening</a:t>
            </a:r>
          </a:p>
        </p:txBody>
      </p:sp>
      <p:sp>
        <p:nvSpPr>
          <p:cNvPr id="67" name="Shape 67"/>
          <p:cNvSpPr/>
          <p:nvPr/>
        </p:nvSpPr>
        <p:spPr>
          <a:xfrm>
            <a:off x="2555875" y="1268412"/>
            <a:ext cx="431800" cy="215901"/>
          </a:xfrm>
          <a:prstGeom prst="chevron">
            <a:avLst>
              <a:gd name="adj" fmla="val 50000"/>
            </a:avLst>
          </a:prstGeom>
          <a:solidFill>
            <a:srgbClr val="000000"/>
          </a:solidFill>
          <a:ln>
            <a:solidFill>
              <a:srgbClr val="000000"/>
            </a:solidFill>
          </a:ln>
        </p:spPr>
        <p:txBody>
          <a:bodyPr lIns="45719" rIns="45719" anchor="ctr"/>
          <a:lstStyle/>
          <a:p>
            <a:endParaRPr/>
          </a:p>
        </p:txBody>
      </p:sp>
      <p:sp>
        <p:nvSpPr>
          <p:cNvPr id="68" name="Shape 68"/>
          <p:cNvSpPr/>
          <p:nvPr/>
        </p:nvSpPr>
        <p:spPr>
          <a:xfrm>
            <a:off x="2857500" y="3143250"/>
            <a:ext cx="431800" cy="215900"/>
          </a:xfrm>
          <a:prstGeom prst="chevron">
            <a:avLst>
              <a:gd name="adj" fmla="val 50000"/>
            </a:avLst>
          </a:prstGeom>
          <a:solidFill>
            <a:srgbClr val="000000"/>
          </a:solidFill>
          <a:ln>
            <a:solidFill>
              <a:srgbClr val="000000"/>
            </a:solidFill>
          </a:ln>
        </p:spPr>
        <p:txBody>
          <a:bodyPr lIns="45719" rIns="45719" anchor="ctr"/>
          <a:lstStyle/>
          <a:p>
            <a:endParaRPr/>
          </a:p>
        </p:txBody>
      </p:sp>
      <p:sp>
        <p:nvSpPr>
          <p:cNvPr id="69" name="Shape 69"/>
          <p:cNvSpPr/>
          <p:nvPr/>
        </p:nvSpPr>
        <p:spPr>
          <a:xfrm>
            <a:off x="2643187" y="5072062"/>
            <a:ext cx="431801" cy="215901"/>
          </a:xfrm>
          <a:prstGeom prst="chevron">
            <a:avLst>
              <a:gd name="adj" fmla="val 50000"/>
            </a:avLst>
          </a:prstGeom>
          <a:solidFill>
            <a:srgbClr val="000000"/>
          </a:solidFill>
          <a:ln>
            <a:solidFill>
              <a:srgbClr val="000000"/>
            </a:solidFill>
          </a:ln>
        </p:spPr>
        <p:txBody>
          <a:bodyPr lIns="45719" rIns="45719" anchor="ctr"/>
          <a:lstStyle/>
          <a:p>
            <a:endParaRPr/>
          </a:p>
        </p:txBody>
      </p:sp>
      <p:sp>
        <p:nvSpPr>
          <p:cNvPr id="70" name="Shape 70"/>
          <p:cNvSpPr/>
          <p:nvPr/>
        </p:nvSpPr>
        <p:spPr>
          <a:xfrm>
            <a:off x="1583531" y="4953446"/>
            <a:ext cx="7100570" cy="1004570"/>
          </a:xfrm>
          <a:prstGeom prst="rect">
            <a:avLst/>
          </a:prstGeom>
          <a:ln w="12700">
            <a:miter lim="400000"/>
          </a:ln>
        </p:spPr>
        <p:txBody>
          <a:bodyPr lIns="0" tIns="0" rIns="0" bIns="0">
            <a:spAutoFit/>
          </a:bodyPr>
          <a:lstStyle/>
          <a:p>
            <a:pPr marL="342900" indent="1485900">
              <a:lnSpc>
                <a:spcPct val="8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t>1. 语言知识的巩固</a:t>
            </a:r>
            <a:r>
              <a:rPr lang="zh-CN"/>
              <a:t>。</a:t>
            </a:r>
          </a:p>
          <a:p>
            <a:pPr marL="342900" indent="1485900">
              <a:lnSpc>
                <a:spcPct val="8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endParaRPr lang="zh-CN"/>
          </a:p>
          <a:p>
            <a:pPr marL="342900" indent="1485900">
              <a:lnSpc>
                <a:spcPct val="8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rPr lang="en-US" altLang="zh-CN"/>
              <a:t>2. </a:t>
            </a:r>
            <a:r>
              <a:t>用所学语言恰当得体的交流</a:t>
            </a:r>
          </a:p>
          <a:p>
            <a:pPr marL="342900" indent="1485900">
              <a:lnSpc>
                <a:spcPct val="80000"/>
              </a:lnSpc>
              <a:defRPr sz="2000">
                <a:latin typeface="宋体" panose="02010600030101010101" pitchFamily="2" charset="-122"/>
                <a:ea typeface="宋体" panose="02010600030101010101" pitchFamily="2" charset="-122"/>
                <a:cs typeface="宋体" panose="02010600030101010101" pitchFamily="2" charset="-122"/>
                <a:sym typeface="宋体" panose="02010600030101010101" pitchFamily="2" charset="-122"/>
              </a:defRPr>
            </a:pPr>
            <a:r>
              <a:t>   </a:t>
            </a:r>
          </a:p>
        </p:txBody>
      </p:sp>
      <p:sp>
        <p:nvSpPr>
          <p:cNvPr id="23" name="Shape 205"/>
          <p:cNvSpPr/>
          <p:nvPr/>
        </p:nvSpPr>
        <p:spPr>
          <a:xfrm>
            <a:off x="652155" y="1694221"/>
            <a:ext cx="3571876" cy="650240"/>
          </a:xfrm>
          <a:prstGeom prst="rect">
            <a:avLst/>
          </a:prstGeom>
          <a:ln w="12700">
            <a:miter lim="400000"/>
          </a:ln>
        </p:spPr>
        <p:txBody>
          <a:bodyPr lIns="45719" rIns="45719">
            <a:spAutoFit/>
          </a:bodyPr>
          <a:lstStyle>
            <a:lvl1pPr>
              <a:defRPr sz="3600">
                <a:solidFill>
                  <a:srgbClr val="FF0000"/>
                </a:solidFill>
                <a:latin typeface="Impact" panose="020B0806030902050204"/>
                <a:ea typeface="Impact" panose="020B0806030902050204"/>
                <a:cs typeface="Impact" panose="020B0806030902050204"/>
                <a:sym typeface="Impact" panose="020B0806030902050204"/>
              </a:defRPr>
            </a:lvl1pPr>
          </a:lstStyle>
          <a:p>
            <a:r>
              <a:rPr lang="en-US" dirty="0" smtClean="0"/>
              <a:t>8minutes</a:t>
            </a:r>
            <a:endParaRPr dirty="0"/>
          </a:p>
        </p:txBody>
      </p:sp>
      <p:sp>
        <p:nvSpPr>
          <p:cNvPr id="24" name="Shape 205"/>
          <p:cNvSpPr/>
          <p:nvPr/>
        </p:nvSpPr>
        <p:spPr>
          <a:xfrm>
            <a:off x="760310" y="3763912"/>
            <a:ext cx="3571876" cy="650240"/>
          </a:xfrm>
          <a:prstGeom prst="rect">
            <a:avLst/>
          </a:prstGeom>
          <a:ln w="12700">
            <a:miter lim="400000"/>
          </a:ln>
        </p:spPr>
        <p:txBody>
          <a:bodyPr lIns="45719" rIns="45719">
            <a:spAutoFit/>
          </a:bodyPr>
          <a:lstStyle>
            <a:lvl1pPr>
              <a:defRPr sz="3600">
                <a:solidFill>
                  <a:srgbClr val="FF0000"/>
                </a:solidFill>
                <a:latin typeface="Impact" panose="020B0806030902050204"/>
                <a:ea typeface="Impact" panose="020B0806030902050204"/>
                <a:cs typeface="Impact" panose="020B0806030902050204"/>
                <a:sym typeface="Impact" panose="020B0806030902050204"/>
              </a:defRPr>
            </a:lvl1pPr>
          </a:lstStyle>
          <a:p>
            <a:r>
              <a:rPr lang="en-US" dirty="0" smtClean="0"/>
              <a:t>20minutes</a:t>
            </a:r>
            <a:endParaRPr dirty="0"/>
          </a:p>
        </p:txBody>
      </p:sp>
      <p:sp>
        <p:nvSpPr>
          <p:cNvPr id="25" name="Shape 205"/>
          <p:cNvSpPr/>
          <p:nvPr/>
        </p:nvSpPr>
        <p:spPr>
          <a:xfrm>
            <a:off x="730813" y="5769692"/>
            <a:ext cx="3571876" cy="650240"/>
          </a:xfrm>
          <a:prstGeom prst="rect">
            <a:avLst/>
          </a:prstGeom>
          <a:ln w="12700">
            <a:miter lim="400000"/>
          </a:ln>
        </p:spPr>
        <p:txBody>
          <a:bodyPr lIns="45719" rIns="45719">
            <a:spAutoFit/>
          </a:bodyPr>
          <a:lstStyle>
            <a:lvl1pPr>
              <a:defRPr sz="3600">
                <a:solidFill>
                  <a:srgbClr val="FF0000"/>
                </a:solidFill>
                <a:latin typeface="Impact" panose="020B0806030902050204"/>
                <a:ea typeface="Impact" panose="020B0806030902050204"/>
                <a:cs typeface="Impact" panose="020B0806030902050204"/>
                <a:sym typeface="Impact" panose="020B0806030902050204"/>
              </a:defRPr>
            </a:lvl1pPr>
          </a:lstStyle>
          <a:p>
            <a:r>
              <a:rPr lang="en-US" dirty="0" smtClean="0"/>
              <a:t>10minutes</a:t>
            </a:r>
            <a:endParaRPr dirty="0"/>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indefinite" fill="hold"/>
                                        <p:tgtEl>
                                          <p:spTgt spid="51"/>
                                        </p:tgtEl>
                                        <p:attrNameLst>
                                          <p:attrName>style.visibility</p:attrName>
                                        </p:attrNameLst>
                                      </p:cBhvr>
                                      <p:to>
                                        <p:strVal val="visible"/>
                                      </p:to>
                                    </p:set>
                                    <p:anim calcmode="lin" valueType="num">
                                      <p:cBhvr>
                                        <p:cTn id="7" dur="500" fill="hold"/>
                                        <p:tgtEl>
                                          <p:spTgt spid="51"/>
                                        </p:tgtEl>
                                        <p:attrNameLst>
                                          <p:attrName>ppt_x</p:attrName>
                                        </p:attrNameLst>
                                      </p:cBhvr>
                                      <p:tavLst>
                                        <p:tav tm="0">
                                          <p:val>
                                            <p:strVal val="#ppt_x"/>
                                          </p:val>
                                        </p:tav>
                                        <p:tav tm="100000">
                                          <p:val>
                                            <p:strVal val="#ppt_x"/>
                                          </p:val>
                                        </p:tav>
                                      </p:tavLst>
                                    </p:anim>
                                    <p:anim calcmode="lin" valueType="num">
                                      <p:cBhvr>
                                        <p:cTn id="8"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2" nodeType="clickEffect">
                                  <p:stCondLst>
                                    <p:cond delay="0"/>
                                  </p:stCondLst>
                                  <p:childTnLst>
                                    <p:set>
                                      <p:cBhvr>
                                        <p:cTn id="12" dur="indefinite" fill="hold"/>
                                        <p:tgtEl>
                                          <p:spTgt spid="50"/>
                                        </p:tgtEl>
                                        <p:attrNameLst>
                                          <p:attrName>style.visibility</p:attrName>
                                        </p:attrNameLst>
                                      </p:cBhvr>
                                      <p:to>
                                        <p:strVal val="visible"/>
                                      </p:to>
                                    </p:set>
                                    <p:anim calcmode="lin" valueType="num">
                                      <p:cBhvr>
                                        <p:cTn id="13" dur="500" fill="hold"/>
                                        <p:tgtEl>
                                          <p:spTgt spid="50"/>
                                        </p:tgtEl>
                                        <p:attrNameLst>
                                          <p:attrName>ppt_x</p:attrName>
                                        </p:attrNameLst>
                                      </p:cBhvr>
                                      <p:tavLst>
                                        <p:tav tm="0">
                                          <p:val>
                                            <p:strVal val="#ppt_x"/>
                                          </p:val>
                                        </p:tav>
                                        <p:tav tm="100000">
                                          <p:val>
                                            <p:strVal val="#ppt_x"/>
                                          </p:val>
                                        </p:tav>
                                      </p:tavLst>
                                    </p:anim>
                                    <p:anim calcmode="lin" valueType="num">
                                      <p:cBhvr>
                                        <p:cTn id="14"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3" nodeType="clickEffect">
                                  <p:stCondLst>
                                    <p:cond delay="0"/>
                                  </p:stCondLst>
                                  <p:childTnLst>
                                    <p:set>
                                      <p:cBhvr>
                                        <p:cTn id="18" dur="indefinite" fill="hold"/>
                                        <p:tgtEl>
                                          <p:spTgt spid="70"/>
                                        </p:tgtEl>
                                        <p:attrNameLst>
                                          <p:attrName>style.visibility</p:attrName>
                                        </p:attrNameLst>
                                      </p:cBhvr>
                                      <p:to>
                                        <p:strVal val="visible"/>
                                      </p:to>
                                    </p:set>
                                    <p:anim calcmode="lin" valueType="num">
                                      <p:cBhvr>
                                        <p:cTn id="19" dur="500" fill="hold"/>
                                        <p:tgtEl>
                                          <p:spTgt spid="70"/>
                                        </p:tgtEl>
                                        <p:attrNameLst>
                                          <p:attrName>ppt_x</p:attrName>
                                        </p:attrNameLst>
                                      </p:cBhvr>
                                      <p:tavLst>
                                        <p:tav tm="0">
                                          <p:val>
                                            <p:strVal val="#ppt_x"/>
                                          </p:val>
                                        </p:tav>
                                        <p:tav tm="100000">
                                          <p:val>
                                            <p:strVal val="#ppt_x"/>
                                          </p:val>
                                        </p:tav>
                                      </p:tavLst>
                                    </p:anim>
                                    <p:anim calcmode="lin" valueType="num">
                                      <p:cBhvr>
                                        <p:cTn id="20"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indefinite" fill="hold"/>
                                        <p:tgtEl>
                                          <p:spTgt spid="23"/>
                                        </p:tgtEl>
                                        <p:attrNameLst>
                                          <p:attrName>style.visibility</p:attrName>
                                        </p:attrNameLst>
                                      </p:cBhvr>
                                      <p:to>
                                        <p:strVal val="visible"/>
                                      </p:to>
                                    </p:set>
                                    <p:animEffect transition="in" filter="dissolve">
                                      <p:cBhvr>
                                        <p:cTn id="25" dur="30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indefinite" fill="hold"/>
                                        <p:tgtEl>
                                          <p:spTgt spid="24"/>
                                        </p:tgtEl>
                                        <p:attrNameLst>
                                          <p:attrName>style.visibility</p:attrName>
                                        </p:attrNameLst>
                                      </p:cBhvr>
                                      <p:to>
                                        <p:strVal val="visible"/>
                                      </p:to>
                                    </p:set>
                                    <p:animEffect transition="in" filter="dissolve">
                                      <p:cBhvr>
                                        <p:cTn id="30" dur="30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indefinite" fill="hold"/>
                                        <p:tgtEl>
                                          <p:spTgt spid="25"/>
                                        </p:tgtEl>
                                        <p:attrNameLst>
                                          <p:attrName>style.visibility</p:attrName>
                                        </p:attrNameLst>
                                      </p:cBhvr>
                                      <p:to>
                                        <p:strVal val="visible"/>
                                      </p:to>
                                    </p:set>
                                    <p:animEffect transition="in" filter="dissolve">
                                      <p:cBhvr>
                                        <p:cTn id="35" dur="3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2" animBg="1" advAuto="0"/>
      <p:bldP spid="51" grpId="1" animBg="1" advAuto="0"/>
      <p:bldP spid="70" grpId="3" animBg="1" advAuto="0"/>
      <p:bldP spid="23" grpId="0" animBg="1" advAuto="0"/>
      <p:bldP spid="24" grpId="0" animBg="1" advAuto="0"/>
      <p:bldP spid="25" grpId="0"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p:nvPr/>
        </p:nvSpPr>
        <p:spPr>
          <a:xfrm>
            <a:off x="6553200" y="6505575"/>
            <a:ext cx="2133600" cy="226986"/>
          </a:xfrm>
          <a:prstGeom prst="rect">
            <a:avLst/>
          </a:prstGeom>
          <a:ln w="12700">
            <a:miter lim="400000"/>
          </a:ln>
        </p:spPr>
        <p:txBody>
          <a:bodyPr lIns="45719" rIns="45719">
            <a:spAutoFit/>
          </a:bodyPr>
          <a:lstStyle>
            <a:lvl1pPr algn="ctr">
              <a:defRPr sz="1000"/>
            </a:lvl1pPr>
          </a:lstStyle>
          <a:p>
            <a:r>
              <a:t>www.pptcn.com</a:t>
            </a:r>
          </a:p>
        </p:txBody>
      </p:sp>
      <p:sp>
        <p:nvSpPr>
          <p:cNvPr id="74" name="Shape 74"/>
          <p:cNvSpPr>
            <a:spLocks noGrp="1"/>
          </p:cNvSpPr>
          <p:nvPr>
            <p:ph type="title" idx="4294967295"/>
          </p:nvPr>
        </p:nvSpPr>
        <p:spPr>
          <a:xfrm>
            <a:off x="-2714625" y="-214313"/>
            <a:ext cx="8229600" cy="1143001"/>
          </a:xfrm>
          <a:prstGeom prst="rect">
            <a:avLst/>
          </a:prstGeom>
        </p:spPr>
        <p:txBody>
          <a:bodyPr>
            <a:normAutofit/>
          </a:bodyPr>
          <a:lstStyle>
            <a:lvl1pPr>
              <a:defRPr sz="4000">
                <a:solidFill>
                  <a:srgbClr val="CC00FF"/>
                </a:solidFill>
              </a:defRPr>
            </a:lvl1pPr>
          </a:lstStyle>
          <a:p>
            <a:r>
              <a:rPr dirty="0"/>
              <a:t>Pre-listening</a:t>
            </a:r>
          </a:p>
        </p:txBody>
      </p:sp>
      <p:graphicFrame>
        <p:nvGraphicFramePr>
          <p:cNvPr id="75" name="Table 75"/>
          <p:cNvGraphicFramePr/>
          <p:nvPr/>
        </p:nvGraphicFramePr>
        <p:xfrm>
          <a:off x="179387" y="1052512"/>
          <a:ext cx="8713787" cy="4595812"/>
        </p:xfrm>
        <a:graphic>
          <a:graphicData uri="http://schemas.openxmlformats.org/drawingml/2006/table">
            <a:tbl>
              <a:tblPr>
                <a:tableStyleId>{4C3C2611-4C71-4FC5-86AE-919BDF0F9419}</a:tableStyleId>
              </a:tblPr>
              <a:tblGrid>
                <a:gridCol w="1223962"/>
                <a:gridCol w="7489825"/>
              </a:tblGrid>
              <a:tr h="2662237">
                <a:tc>
                  <a:txBody>
                    <a:bodyPr/>
                    <a:lstStyle/>
                    <a:p>
                      <a:pPr algn="l">
                        <a:spcBef>
                          <a:spcPts val="400"/>
                        </a:spcBef>
                        <a:defRPr sz="3200" b="1">
                          <a:solidFill>
                            <a:srgbClr val="0000FF"/>
                          </a:solidFill>
                        </a:defRPr>
                      </a:pPr>
                      <a:endParaRPr dirty="0"/>
                    </a:p>
                    <a:p>
                      <a:pPr algn="l">
                        <a:spcBef>
                          <a:spcPts val="400"/>
                        </a:spcBef>
                        <a:defRPr sz="3200" b="1">
                          <a:solidFill>
                            <a:srgbClr val="0000FF"/>
                          </a:solidFill>
                        </a:defRPr>
                      </a:pPr>
                      <a:endParaRPr dirty="0"/>
                    </a:p>
                  </a:txBody>
                  <a:tcPr marL="45720" marR="45720" horzOverflow="overflow">
                    <a:lnL w="28575">
                      <a:solidFill>
                        <a:srgbClr val="000000"/>
                      </a:solidFill>
                    </a:lnL>
                    <a:lnR w="12700">
                      <a:solidFill>
                        <a:srgbClr val="000000"/>
                      </a:solidFill>
                    </a:lnR>
                    <a:lnT w="28575">
                      <a:solidFill>
                        <a:srgbClr val="000000"/>
                      </a:solidFill>
                    </a:lnT>
                    <a:lnB w="12700">
                      <a:solidFill>
                        <a:srgbClr val="000000"/>
                      </a:solidFill>
                    </a:lnB>
                    <a:noFill/>
                  </a:tcPr>
                </a:tc>
                <a:tc>
                  <a:txBody>
                    <a:bodyPr/>
                    <a:lstStyle/>
                    <a:p>
                      <a:pPr marL="457200" indent="-457200" algn="l">
                        <a:spcBef>
                          <a:spcPts val="400"/>
                        </a:spcBef>
                        <a:defRPr sz="2400"/>
                      </a:pPr>
                      <a:endParaRPr/>
                    </a:p>
                  </a:txBody>
                  <a:tcPr marL="45720" marR="45720" horzOverflow="overflow">
                    <a:lnL w="12700">
                      <a:solidFill>
                        <a:srgbClr val="000000"/>
                      </a:solidFill>
                    </a:lnL>
                    <a:lnR w="28575">
                      <a:solidFill>
                        <a:srgbClr val="000000"/>
                      </a:solidFill>
                    </a:lnR>
                    <a:lnT w="28575">
                      <a:solidFill>
                        <a:srgbClr val="000000"/>
                      </a:solidFill>
                    </a:lnT>
                    <a:lnB w="12700">
                      <a:solidFill>
                        <a:srgbClr val="000000"/>
                      </a:solidFill>
                    </a:lnB>
                    <a:noFill/>
                  </a:tcPr>
                </a:tc>
              </a:tr>
              <a:tr h="1933575">
                <a:tc>
                  <a:txBody>
                    <a:bodyPr/>
                    <a:lstStyle/>
                    <a:p>
                      <a:pPr algn="l">
                        <a:spcBef>
                          <a:spcPts val="400"/>
                        </a:spcBef>
                        <a:defRPr sz="2400"/>
                      </a:pPr>
                      <a:endParaRPr/>
                    </a:p>
                  </a:txBody>
                  <a:tcPr marL="45720" marR="45720" horzOverflow="overflow">
                    <a:lnL w="28575">
                      <a:solidFill>
                        <a:srgbClr val="000000"/>
                      </a:solidFill>
                    </a:lnL>
                    <a:lnR w="12700">
                      <a:solidFill>
                        <a:srgbClr val="000000"/>
                      </a:solidFill>
                    </a:lnR>
                    <a:lnT w="12700">
                      <a:solidFill>
                        <a:srgbClr val="000000"/>
                      </a:solidFill>
                    </a:lnT>
                    <a:lnB w="28575">
                      <a:solidFill>
                        <a:srgbClr val="000000"/>
                      </a:solidFill>
                    </a:lnB>
                    <a:noFill/>
                  </a:tcPr>
                </a:tc>
                <a:tc>
                  <a:txBody>
                    <a:bodyPr/>
                    <a:lstStyle/>
                    <a:p>
                      <a:pPr marL="457200" indent="-457200" algn="l">
                        <a:spcBef>
                          <a:spcPts val="400"/>
                        </a:spcBef>
                        <a:defRPr sz="2400"/>
                      </a:pPr>
                      <a:endParaRPr dirty="0"/>
                    </a:p>
                  </a:txBody>
                  <a:tcPr marL="45720" marR="45720" horzOverflow="overflow">
                    <a:lnL w="12700">
                      <a:solidFill>
                        <a:srgbClr val="000000"/>
                      </a:solidFill>
                    </a:lnL>
                    <a:lnR w="28575">
                      <a:solidFill>
                        <a:srgbClr val="000000"/>
                      </a:solidFill>
                    </a:lnR>
                    <a:lnT w="12700">
                      <a:solidFill>
                        <a:srgbClr val="000000"/>
                      </a:solidFill>
                    </a:lnT>
                    <a:lnB w="28575">
                      <a:solidFill>
                        <a:srgbClr val="000000"/>
                      </a:solidFill>
                    </a:lnB>
                    <a:noFill/>
                  </a:tcPr>
                </a:tc>
              </a:tr>
            </a:tbl>
          </a:graphicData>
        </a:graphic>
      </p:graphicFrame>
      <p:sp>
        <p:nvSpPr>
          <p:cNvPr id="76" name="Shape 76"/>
          <p:cNvSpPr/>
          <p:nvPr/>
        </p:nvSpPr>
        <p:spPr>
          <a:xfrm>
            <a:off x="1476375" y="1096759"/>
            <a:ext cx="3514487" cy="487770"/>
          </a:xfrm>
          <a:prstGeom prst="rect">
            <a:avLst/>
          </a:prstGeom>
          <a:ln w="12700">
            <a:miter lim="400000"/>
          </a:ln>
        </p:spPr>
        <p:txBody>
          <a:bodyPr wrap="none" lIns="45719" rIns="45719" anchor="ctr">
            <a:spAutoFit/>
          </a:bodyPr>
          <a:lstStyle/>
          <a:p>
            <a:pPr marL="342900" indent="-342900">
              <a:spcBef>
                <a:spcPts val="600"/>
              </a:spcBef>
              <a:defRPr sz="2800"/>
            </a:pPr>
            <a:r>
              <a:t>1. </a:t>
            </a:r>
            <a:r>
              <a:rPr>
                <a:latin typeface="Times New Roman" panose="02020603050405020304"/>
                <a:ea typeface="Times New Roman" panose="02020603050405020304"/>
                <a:cs typeface="Times New Roman" panose="02020603050405020304"/>
                <a:sym typeface="Times New Roman" panose="02020603050405020304"/>
              </a:rPr>
              <a:t>To motivate students</a:t>
            </a:r>
            <a:r>
              <a:rPr sz="1800">
                <a:latin typeface="Times New Roman" panose="02020603050405020304"/>
                <a:ea typeface="Times New Roman" panose="02020603050405020304"/>
                <a:cs typeface="Times New Roman" panose="02020603050405020304"/>
                <a:sym typeface="Times New Roman" panose="02020603050405020304"/>
              </a:rPr>
              <a:t> </a:t>
            </a:r>
          </a:p>
        </p:txBody>
      </p:sp>
      <p:sp>
        <p:nvSpPr>
          <p:cNvPr id="77" name="Shape 77"/>
          <p:cNvSpPr/>
          <p:nvPr/>
        </p:nvSpPr>
        <p:spPr>
          <a:xfrm>
            <a:off x="233804" y="1953351"/>
            <a:ext cx="1042105" cy="889135"/>
          </a:xfrm>
          <a:prstGeom prst="rect">
            <a:avLst/>
          </a:prstGeom>
          <a:ln w="12700">
            <a:miter lim="400000"/>
          </a:ln>
        </p:spPr>
        <p:txBody>
          <a:bodyPr wrap="none" lIns="45719" rIns="45719" anchor="ctr">
            <a:spAutoFit/>
          </a:bodyPr>
          <a:lstStyle/>
          <a:p>
            <a:pPr algn="ctr">
              <a:defRPr sz="2800">
                <a:latin typeface="Times New Roman" panose="02020603050405020304"/>
                <a:ea typeface="Times New Roman" panose="02020603050405020304"/>
                <a:cs typeface="Times New Roman" panose="02020603050405020304"/>
                <a:sym typeface="Times New Roman" panose="02020603050405020304"/>
              </a:defRPr>
            </a:pPr>
            <a:r>
              <a:t>Objec</a:t>
            </a:r>
          </a:p>
          <a:p>
            <a:pPr algn="ctr">
              <a:defRPr sz="2800">
                <a:latin typeface="Times New Roman" panose="02020603050405020304"/>
                <a:ea typeface="Times New Roman" panose="02020603050405020304"/>
                <a:cs typeface="Times New Roman" panose="02020603050405020304"/>
                <a:sym typeface="Times New Roman" panose="02020603050405020304"/>
              </a:defRPr>
            </a:pPr>
            <a:r>
              <a:t>-tives</a:t>
            </a:r>
          </a:p>
        </p:txBody>
      </p:sp>
      <p:sp>
        <p:nvSpPr>
          <p:cNvPr id="78" name="Shape 78"/>
          <p:cNvSpPr/>
          <p:nvPr/>
        </p:nvSpPr>
        <p:spPr>
          <a:xfrm>
            <a:off x="288089" y="4359208"/>
            <a:ext cx="1003385" cy="482734"/>
          </a:xfrm>
          <a:prstGeom prst="rect">
            <a:avLst/>
          </a:prstGeom>
          <a:ln w="12700">
            <a:miter lim="400000"/>
          </a:ln>
        </p:spPr>
        <p:txBody>
          <a:bodyPr wrap="none" lIns="45719" rIns="45719" anchor="ctr">
            <a:spAutoFit/>
          </a:bodyPr>
          <a:lstStyle>
            <a:lvl1pPr algn="ctr">
              <a:defRPr sz="2800">
                <a:latin typeface="Times New Roman" panose="02020603050405020304"/>
                <a:ea typeface="Times New Roman" panose="02020603050405020304"/>
                <a:cs typeface="Times New Roman" panose="02020603050405020304"/>
                <a:sym typeface="Times New Roman" panose="02020603050405020304"/>
              </a:defRPr>
            </a:lvl1pPr>
          </a:lstStyle>
          <a:p>
            <a:r>
              <a:t>Skills </a:t>
            </a:r>
          </a:p>
        </p:txBody>
      </p:sp>
      <p:sp>
        <p:nvSpPr>
          <p:cNvPr id="79" name="Shape 79"/>
          <p:cNvSpPr/>
          <p:nvPr/>
        </p:nvSpPr>
        <p:spPr>
          <a:xfrm>
            <a:off x="1500187" y="1700009"/>
            <a:ext cx="7150161" cy="894170"/>
          </a:xfrm>
          <a:prstGeom prst="rect">
            <a:avLst/>
          </a:prstGeom>
          <a:ln w="12700">
            <a:miter lim="400000"/>
          </a:ln>
        </p:spPr>
        <p:txBody>
          <a:bodyPr wrap="none" lIns="45719" rIns="45719" anchor="ctr">
            <a:spAutoFit/>
          </a:bodyPr>
          <a:lstStyle/>
          <a:p>
            <a:pPr>
              <a:defRPr sz="2800"/>
            </a:pPr>
            <a:r>
              <a:t>2. </a:t>
            </a:r>
            <a:r>
              <a:rPr>
                <a:latin typeface="Times New Roman" panose="02020603050405020304"/>
                <a:ea typeface="Times New Roman" panose="02020603050405020304"/>
                <a:cs typeface="Times New Roman" panose="02020603050405020304"/>
                <a:sym typeface="Times New Roman" panose="02020603050405020304"/>
              </a:rPr>
              <a:t>To let students be familiar to  some necessary </a:t>
            </a:r>
          </a:p>
          <a:p>
            <a:pPr>
              <a:defRPr sz="2800">
                <a:latin typeface="Times New Roman" panose="02020603050405020304"/>
                <a:ea typeface="Times New Roman" panose="02020603050405020304"/>
                <a:cs typeface="Times New Roman" panose="02020603050405020304"/>
                <a:sym typeface="Times New Roman" panose="02020603050405020304"/>
              </a:defRPr>
            </a:pPr>
            <a:r>
              <a:t>     keywords or key structures </a:t>
            </a:r>
          </a:p>
        </p:txBody>
      </p:sp>
      <p:sp>
        <p:nvSpPr>
          <p:cNvPr id="80" name="Shape 80"/>
          <p:cNvSpPr/>
          <p:nvPr/>
        </p:nvSpPr>
        <p:spPr>
          <a:xfrm>
            <a:off x="1500187" y="4010751"/>
            <a:ext cx="2010282" cy="482735"/>
          </a:xfrm>
          <a:prstGeom prst="rect">
            <a:avLst/>
          </a:prstGeom>
          <a:ln w="12700">
            <a:miter lim="400000"/>
          </a:ln>
        </p:spPr>
        <p:txBody>
          <a:bodyPr wrap="none" lIns="45719" rIns="45719" anchor="ctr">
            <a:spAutoFit/>
          </a:bodyPr>
          <a:lstStyle>
            <a:lvl1pPr>
              <a:spcBef>
                <a:spcPts val="600"/>
              </a:spcBef>
              <a:defRPr sz="2800">
                <a:latin typeface="Times New Roman" panose="02020603050405020304"/>
                <a:ea typeface="Times New Roman" panose="02020603050405020304"/>
                <a:cs typeface="Times New Roman" panose="02020603050405020304"/>
                <a:sym typeface="Times New Roman" panose="02020603050405020304"/>
              </a:defRPr>
            </a:lvl1pPr>
          </a:lstStyle>
          <a:p>
            <a:r>
              <a:t>1. Predicting </a:t>
            </a:r>
          </a:p>
        </p:txBody>
      </p:sp>
      <p:sp>
        <p:nvSpPr>
          <p:cNvPr id="81" name="Shape 81"/>
          <p:cNvSpPr/>
          <p:nvPr/>
        </p:nvSpPr>
        <p:spPr>
          <a:xfrm>
            <a:off x="1571625" y="4689408"/>
            <a:ext cx="1872243" cy="482734"/>
          </a:xfrm>
          <a:prstGeom prst="rect">
            <a:avLst/>
          </a:prstGeom>
          <a:ln w="12700">
            <a:miter lim="400000"/>
          </a:ln>
        </p:spPr>
        <p:txBody>
          <a:bodyPr wrap="none" lIns="45719" rIns="45719" anchor="ctr">
            <a:spAutoFit/>
          </a:bodyPr>
          <a:lstStyle>
            <a:lvl1pPr>
              <a:defRPr sz="2800">
                <a:latin typeface="Times New Roman" panose="02020603050405020304"/>
                <a:ea typeface="Times New Roman" panose="02020603050405020304"/>
                <a:cs typeface="Times New Roman" panose="02020603050405020304"/>
                <a:sym typeface="Times New Roman" panose="02020603050405020304"/>
              </a:defRPr>
            </a:lvl1pPr>
          </a:lstStyle>
          <a:p>
            <a:r>
              <a:t>2. Guessing </a:t>
            </a:r>
          </a:p>
        </p:txBody>
      </p:sp>
      <p:pic>
        <p:nvPicPr>
          <p:cNvPr id="82" name="daisies_waving_md_clr.png" descr="daisies_waving_md_clr">
            <a:hlinkClick r:id="rId2" action="ppaction://hlinksldjump"/>
          </p:cNvPr>
          <p:cNvPicPr>
            <a:picLocks noChangeAspect="1"/>
          </p:cNvPicPr>
          <p:nvPr/>
        </p:nvPicPr>
        <p:blipFill>
          <a:blip r:embed="rId3" cstate="print"/>
          <a:stretch>
            <a:fillRect/>
          </a:stretch>
        </p:blipFill>
        <p:spPr>
          <a:xfrm>
            <a:off x="8459787" y="5876925"/>
            <a:ext cx="436563" cy="576263"/>
          </a:xfrm>
          <a:prstGeom prst="rect">
            <a:avLst/>
          </a:prstGeom>
          <a:ln w="12700">
            <a:miter lim="400000"/>
            <a:headEnd/>
            <a:tailEnd/>
          </a:ln>
        </p:spPr>
      </p:pic>
      <p:sp>
        <p:nvSpPr>
          <p:cNvPr id="83" name="Shape 83"/>
          <p:cNvSpPr/>
          <p:nvPr/>
        </p:nvSpPr>
        <p:spPr>
          <a:xfrm>
            <a:off x="1500187" y="2866821"/>
            <a:ext cx="7118584" cy="487770"/>
          </a:xfrm>
          <a:prstGeom prst="rect">
            <a:avLst/>
          </a:prstGeom>
          <a:ln w="12700">
            <a:miter lim="400000"/>
          </a:ln>
        </p:spPr>
        <p:txBody>
          <a:bodyPr wrap="none" lIns="45719" rIns="45719" anchor="ctr">
            <a:spAutoFit/>
          </a:bodyPr>
          <a:lstStyle/>
          <a:p>
            <a:pPr>
              <a:defRPr sz="2800"/>
            </a:pPr>
            <a:r>
              <a:t>3. </a:t>
            </a:r>
            <a:r>
              <a:rPr>
                <a:latin typeface="Times New Roman" panose="02020603050405020304"/>
                <a:ea typeface="Times New Roman" panose="02020603050405020304"/>
                <a:cs typeface="Times New Roman" panose="02020603050405020304"/>
                <a:sym typeface="Times New Roman" panose="02020603050405020304"/>
              </a:rPr>
              <a:t>To introduce enough background  information</a:t>
            </a:r>
            <a:r>
              <a:rPr sz="1800">
                <a:latin typeface="Times New Roman" panose="02020603050405020304"/>
                <a:ea typeface="Times New Roman" panose="02020603050405020304"/>
                <a:cs typeface="Times New Roman" panose="02020603050405020304"/>
                <a:sym typeface="Times New Roman" panose="02020603050405020304"/>
              </a:rPr>
              <a:t> </a:t>
            </a:r>
          </a:p>
        </p:txBody>
      </p:sp>
      <p:sp>
        <p:nvSpPr>
          <p:cNvPr id="84" name="Shape 84"/>
          <p:cNvSpPr/>
          <p:nvPr/>
        </p:nvSpPr>
        <p:spPr>
          <a:xfrm>
            <a:off x="3457470" y="118201"/>
            <a:ext cx="5496135" cy="482735"/>
          </a:xfrm>
          <a:prstGeom prst="rect">
            <a:avLst/>
          </a:prstGeom>
          <a:ln w="12700">
            <a:miter lim="400000"/>
          </a:ln>
        </p:spPr>
        <p:txBody>
          <a:bodyPr wrap="none" lIns="45719" rIns="45719" anchor="ctr">
            <a:spAutoFit/>
          </a:bodyPr>
          <a:lstStyle/>
          <a:p>
            <a:pPr algn="ctr">
              <a:defRPr sz="2800">
                <a:solidFill>
                  <a:srgbClr val="FF3300"/>
                </a:solidFill>
                <a:latin typeface="Times New Roman" panose="02020603050405020304"/>
                <a:ea typeface="Times New Roman" panose="02020603050405020304"/>
                <a:cs typeface="Times New Roman" panose="02020603050405020304"/>
                <a:sym typeface="Times New Roman" panose="02020603050405020304"/>
              </a:defRPr>
            </a:pPr>
            <a:r>
              <a:t>Helping</a:t>
            </a:r>
            <a:r>
              <a:rPr>
                <a:solidFill>
                  <a:srgbClr val="000000"/>
                </a:solidFill>
              </a:rPr>
              <a:t> the students </a:t>
            </a:r>
            <a:r>
              <a:rPr>
                <a:solidFill>
                  <a:srgbClr val="0000FF"/>
                </a:solidFill>
              </a:rPr>
              <a:t>prepare</a:t>
            </a:r>
            <a:r>
              <a:rPr>
                <a:solidFill>
                  <a:srgbClr val="000000"/>
                </a:solidFill>
              </a:rPr>
              <a:t> to listen </a:t>
            </a:r>
          </a:p>
        </p:txBody>
      </p:sp>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1" nodeType="afterEffect">
                                  <p:stCondLst>
                                    <p:cond delay="0"/>
                                  </p:stCondLst>
                                  <p:childTnLst>
                                    <p:set>
                                      <p:cBhvr>
                                        <p:cTn id="6" dur="indefinite" fill="hold"/>
                                        <p:tgtEl>
                                          <p:spTgt spid="74"/>
                                        </p:tgtEl>
                                        <p:attrNameLst>
                                          <p:attrName>style.visibility</p:attrName>
                                        </p:attrNameLst>
                                      </p:cBhvr>
                                      <p:to>
                                        <p:strVal val="visible"/>
                                      </p:to>
                                    </p:set>
                                    <p:animEffect transition="in" filter="dissolve">
                                      <p:cBhvr>
                                        <p:cTn id="7" dur="500"/>
                                        <p:tgtEl>
                                          <p:spTgt spid="7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2" nodeType="clickEffect">
                                  <p:stCondLst>
                                    <p:cond delay="0"/>
                                  </p:stCondLst>
                                  <p:childTnLst>
                                    <p:set>
                                      <p:cBhvr>
                                        <p:cTn id="11" dur="indefinite" fill="hold"/>
                                        <p:tgtEl>
                                          <p:spTgt spid="77"/>
                                        </p:tgtEl>
                                        <p:attrNameLst>
                                          <p:attrName>style.visibility</p:attrName>
                                        </p:attrNameLst>
                                      </p:cBhvr>
                                      <p:to>
                                        <p:strVal val="visible"/>
                                      </p:to>
                                    </p:set>
                                    <p:anim calcmode="lin" valueType="num">
                                      <p:cBhvr>
                                        <p:cTn id="12" dur="500" fill="hold"/>
                                        <p:tgtEl>
                                          <p:spTgt spid="77"/>
                                        </p:tgtEl>
                                        <p:attrNameLst>
                                          <p:attrName>ppt_x</p:attrName>
                                        </p:attrNameLst>
                                      </p:cBhvr>
                                      <p:tavLst>
                                        <p:tav tm="0">
                                          <p:val>
                                            <p:strVal val="#ppt_x"/>
                                          </p:val>
                                        </p:tav>
                                        <p:tav tm="100000">
                                          <p:val>
                                            <p:strVal val="#ppt_x"/>
                                          </p:val>
                                        </p:tav>
                                      </p:tavLst>
                                    </p:anim>
                                    <p:anim calcmode="lin" valueType="num">
                                      <p:cBhvr>
                                        <p:cTn id="13" dur="500" fill="hold"/>
                                        <p:tgtEl>
                                          <p:spTgt spid="7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3" nodeType="clickEffect">
                                  <p:stCondLst>
                                    <p:cond delay="0"/>
                                  </p:stCondLst>
                                  <p:childTnLst>
                                    <p:set>
                                      <p:cBhvr>
                                        <p:cTn id="17" dur="indefinite" fill="hold"/>
                                        <p:tgtEl>
                                          <p:spTgt spid="76"/>
                                        </p:tgtEl>
                                        <p:attrNameLst>
                                          <p:attrName>style.visibility</p:attrName>
                                        </p:attrNameLst>
                                      </p:cBhvr>
                                      <p:to>
                                        <p:strVal val="visible"/>
                                      </p:to>
                                    </p:set>
                                    <p:animEffect transition="in" filter="box(in)">
                                      <p:cBhvr>
                                        <p:cTn id="18" dur="2000"/>
                                        <p:tgtEl>
                                          <p:spTgt spid="7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4" nodeType="clickEffect">
                                  <p:stCondLst>
                                    <p:cond delay="0"/>
                                  </p:stCondLst>
                                  <p:childTnLst>
                                    <p:set>
                                      <p:cBhvr>
                                        <p:cTn id="22" dur="indefinite" fill="hold"/>
                                        <p:tgtEl>
                                          <p:spTgt spid="79"/>
                                        </p:tgtEl>
                                        <p:attrNameLst>
                                          <p:attrName>style.visibility</p:attrName>
                                        </p:attrNameLst>
                                      </p:cBhvr>
                                      <p:to>
                                        <p:strVal val="visible"/>
                                      </p:to>
                                    </p:set>
                                    <p:anim calcmode="lin" valueType="num">
                                      <p:cBhvr>
                                        <p:cTn id="23" dur="500" fill="hold"/>
                                        <p:tgtEl>
                                          <p:spTgt spid="79"/>
                                        </p:tgtEl>
                                        <p:attrNameLst>
                                          <p:attrName>ppt_x</p:attrName>
                                        </p:attrNameLst>
                                      </p:cBhvr>
                                      <p:tavLst>
                                        <p:tav tm="0">
                                          <p:val>
                                            <p:strVal val="#ppt_x"/>
                                          </p:val>
                                        </p:tav>
                                        <p:tav tm="100000">
                                          <p:val>
                                            <p:strVal val="#ppt_x"/>
                                          </p:val>
                                        </p:tav>
                                      </p:tavLst>
                                    </p:anim>
                                    <p:anim calcmode="lin" valueType="num">
                                      <p:cBhvr>
                                        <p:cTn id="24"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5" nodeType="clickEffect">
                                  <p:stCondLst>
                                    <p:cond delay="0"/>
                                  </p:stCondLst>
                                  <p:childTnLst>
                                    <p:set>
                                      <p:cBhvr>
                                        <p:cTn id="28" dur="indefinite" fill="hold"/>
                                        <p:tgtEl>
                                          <p:spTgt spid="83"/>
                                        </p:tgtEl>
                                        <p:attrNameLst>
                                          <p:attrName>style.visibility</p:attrName>
                                        </p:attrNameLst>
                                      </p:cBhvr>
                                      <p:to>
                                        <p:strVal val="visible"/>
                                      </p:to>
                                    </p:set>
                                    <p:animEffect transition="in" filter="dissolve">
                                      <p:cBhvr>
                                        <p:cTn id="29" dur="500"/>
                                        <p:tgtEl>
                                          <p:spTgt spid="83"/>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6" nodeType="clickEffect">
                                  <p:stCondLst>
                                    <p:cond delay="0"/>
                                  </p:stCondLst>
                                  <p:childTnLst>
                                    <p:set>
                                      <p:cBhvr>
                                        <p:cTn id="33" dur="indefinite" fill="hold"/>
                                        <p:tgtEl>
                                          <p:spTgt spid="78"/>
                                        </p:tgtEl>
                                        <p:attrNameLst>
                                          <p:attrName>style.visibility</p:attrName>
                                        </p:attrNameLst>
                                      </p:cBhvr>
                                      <p:to>
                                        <p:strVal val="visible"/>
                                      </p:to>
                                    </p:set>
                                    <p:anim calcmode="lin" valueType="num">
                                      <p:cBhvr>
                                        <p:cTn id="34" dur="1000" fill="hold"/>
                                        <p:tgtEl>
                                          <p:spTgt spid="78"/>
                                        </p:tgtEl>
                                        <p:attrNameLst>
                                          <p:attrName>ppt_x</p:attrName>
                                        </p:attrNameLst>
                                      </p:cBhvr>
                                      <p:tavLst>
                                        <p:tav tm="0">
                                          <p:val>
                                            <p:strVal val="0-#ppt_w/2"/>
                                          </p:val>
                                        </p:tav>
                                        <p:tav tm="100000">
                                          <p:val>
                                            <p:strVal val="#ppt_x"/>
                                          </p:val>
                                        </p:tav>
                                      </p:tavLst>
                                    </p:anim>
                                    <p:anim calcmode="lin" valueType="num">
                                      <p:cBhvr>
                                        <p:cTn id="35" dur="1000" fill="hold"/>
                                        <p:tgtEl>
                                          <p:spTgt spid="78"/>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3" presetClass="entr" presetSubtype="32" fill="hold" grpId="7" nodeType="clickEffect">
                                  <p:stCondLst>
                                    <p:cond delay="0"/>
                                  </p:stCondLst>
                                  <p:childTnLst>
                                    <p:set>
                                      <p:cBhvr>
                                        <p:cTn id="39" dur="indefinite" fill="hold"/>
                                        <p:tgtEl>
                                          <p:spTgt spid="80"/>
                                        </p:tgtEl>
                                        <p:attrNameLst>
                                          <p:attrName>style.visibility</p:attrName>
                                        </p:attrNameLst>
                                      </p:cBhvr>
                                      <p:to>
                                        <p:strVal val="visible"/>
                                      </p:to>
                                    </p:set>
                                    <p:anim calcmode="lin" valueType="num">
                                      <p:cBhvr>
                                        <p:cTn id="40" dur="500" fill="hold"/>
                                        <p:tgtEl>
                                          <p:spTgt spid="80"/>
                                        </p:tgtEl>
                                        <p:attrNameLst>
                                          <p:attrName>ppt_w</p:attrName>
                                        </p:attrNameLst>
                                      </p:cBhvr>
                                      <p:tavLst>
                                        <p:tav tm="0">
                                          <p:val>
                                            <p:strVal val="4*#ppt_w"/>
                                          </p:val>
                                        </p:tav>
                                        <p:tav tm="100000">
                                          <p:val>
                                            <p:strVal val="#ppt_w"/>
                                          </p:val>
                                        </p:tav>
                                      </p:tavLst>
                                    </p:anim>
                                    <p:anim calcmode="lin" valueType="num">
                                      <p:cBhvr>
                                        <p:cTn id="41" dur="500" fill="hold"/>
                                        <p:tgtEl>
                                          <p:spTgt spid="80"/>
                                        </p:tgtEl>
                                        <p:attrNameLst>
                                          <p:attrName>ppt_h</p:attrName>
                                        </p:attrNameLst>
                                      </p:cBhvr>
                                      <p:tavLst>
                                        <p:tav tm="0">
                                          <p:val>
                                            <p:strVal val="4*#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23" presetClass="entr" presetSubtype="32" fill="hold" grpId="8" nodeType="clickEffect">
                                  <p:stCondLst>
                                    <p:cond delay="0"/>
                                  </p:stCondLst>
                                  <p:childTnLst>
                                    <p:set>
                                      <p:cBhvr>
                                        <p:cTn id="45" dur="indefinite" fill="hold"/>
                                        <p:tgtEl>
                                          <p:spTgt spid="81"/>
                                        </p:tgtEl>
                                        <p:attrNameLst>
                                          <p:attrName>style.visibility</p:attrName>
                                        </p:attrNameLst>
                                      </p:cBhvr>
                                      <p:to>
                                        <p:strVal val="visible"/>
                                      </p:to>
                                    </p:set>
                                    <p:anim calcmode="lin" valueType="num">
                                      <p:cBhvr>
                                        <p:cTn id="46" dur="1000" fill="hold"/>
                                        <p:tgtEl>
                                          <p:spTgt spid="81"/>
                                        </p:tgtEl>
                                        <p:attrNameLst>
                                          <p:attrName>ppt_w</p:attrName>
                                        </p:attrNameLst>
                                      </p:cBhvr>
                                      <p:tavLst>
                                        <p:tav tm="0">
                                          <p:val>
                                            <p:strVal val="4*#ppt_w"/>
                                          </p:val>
                                        </p:tav>
                                        <p:tav tm="100000">
                                          <p:val>
                                            <p:strVal val="#ppt_w"/>
                                          </p:val>
                                        </p:tav>
                                      </p:tavLst>
                                    </p:anim>
                                    <p:anim calcmode="lin" valueType="num">
                                      <p:cBhvr>
                                        <p:cTn id="47" dur="1000" fill="hold"/>
                                        <p:tgtEl>
                                          <p:spTgt spid="81"/>
                                        </p:tgtEl>
                                        <p:attrNameLst>
                                          <p:attrName>ppt_h</p:attrName>
                                        </p:attrNameLst>
                                      </p:cBhvr>
                                      <p:tavLst>
                                        <p:tav tm="0">
                                          <p:val>
                                            <p:strVal val="4*#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9" nodeType="clickEffect">
                                  <p:stCondLst>
                                    <p:cond delay="0"/>
                                  </p:stCondLst>
                                  <p:childTnLst>
                                    <p:set>
                                      <p:cBhvr>
                                        <p:cTn id="51" dur="indefinite" fill="hold"/>
                                        <p:tgtEl>
                                          <p:spTgt spid="84"/>
                                        </p:tgtEl>
                                        <p:attrNameLst>
                                          <p:attrName>style.visibility</p:attrName>
                                        </p:attrNameLst>
                                      </p:cBhvr>
                                      <p:to>
                                        <p:strVal val="visible"/>
                                      </p:to>
                                    </p:set>
                                    <p:animEffect transition="in" filter="dissolve">
                                      <p:cBhvr>
                                        <p:cTn id="52" dur="2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1" animBg="1" advAuto="0"/>
      <p:bldP spid="76" grpId="3" animBg="1" advAuto="0"/>
      <p:bldP spid="77" grpId="2" animBg="1" advAuto="0"/>
      <p:bldP spid="78" grpId="6" animBg="1" advAuto="0"/>
      <p:bldP spid="79" grpId="4" animBg="1" advAuto="0"/>
      <p:bldP spid="80" grpId="7" animBg="1" advAuto="0"/>
      <p:bldP spid="81" grpId="8" animBg="1" advAuto="0"/>
      <p:bldP spid="83" grpId="5" animBg="1" advAuto="0"/>
      <p:bldP spid="84" grpId="9"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6553200" y="6505575"/>
            <a:ext cx="2133600" cy="226986"/>
          </a:xfrm>
          <a:prstGeom prst="rect">
            <a:avLst/>
          </a:prstGeom>
          <a:ln w="12700">
            <a:miter lim="400000"/>
          </a:ln>
        </p:spPr>
        <p:txBody>
          <a:bodyPr lIns="45719" rIns="45719">
            <a:spAutoFit/>
          </a:bodyPr>
          <a:lstStyle>
            <a:lvl1pPr algn="ctr">
              <a:defRPr sz="1000"/>
            </a:lvl1pPr>
          </a:lstStyle>
          <a:p>
            <a:r>
              <a:t>www.pptcn.com</a:t>
            </a:r>
          </a:p>
        </p:txBody>
      </p:sp>
      <p:sp>
        <p:nvSpPr>
          <p:cNvPr id="87" name="Shape 87"/>
          <p:cNvSpPr>
            <a:spLocks noGrp="1"/>
          </p:cNvSpPr>
          <p:nvPr>
            <p:ph type="title" idx="4294967295"/>
          </p:nvPr>
        </p:nvSpPr>
        <p:spPr>
          <a:xfrm>
            <a:off x="990600" y="188912"/>
            <a:ext cx="7086600" cy="503238"/>
          </a:xfrm>
          <a:prstGeom prst="rect">
            <a:avLst/>
          </a:prstGeom>
        </p:spPr>
        <p:txBody>
          <a:bodyPr>
            <a:normAutofit fontScale="90000"/>
          </a:bodyPr>
          <a:lstStyle>
            <a:lvl1pPr>
              <a:defRPr sz="2800">
                <a:solidFill>
                  <a:srgbClr val="FF0000"/>
                </a:solidFill>
                <a:latin typeface="Times New Roman" panose="02020603050405020304"/>
                <a:ea typeface="Times New Roman" panose="02020603050405020304"/>
                <a:cs typeface="Times New Roman" panose="02020603050405020304"/>
                <a:sym typeface="Times New Roman" panose="02020603050405020304"/>
              </a:defRPr>
            </a:lvl1pPr>
          </a:lstStyle>
          <a:p>
            <a:r>
              <a:t>Activities in pre-listening </a:t>
            </a:r>
          </a:p>
        </p:txBody>
      </p:sp>
      <p:sp>
        <p:nvSpPr>
          <p:cNvPr id="88" name="Shape 88"/>
          <p:cNvSpPr>
            <a:spLocks noGrp="1"/>
          </p:cNvSpPr>
          <p:nvPr>
            <p:ph type="body" idx="4294967295"/>
          </p:nvPr>
        </p:nvSpPr>
        <p:spPr>
          <a:xfrm>
            <a:off x="323850" y="908050"/>
            <a:ext cx="8401050" cy="5492750"/>
          </a:xfrm>
          <a:prstGeom prst="rect">
            <a:avLst/>
          </a:prstGeom>
        </p:spPr>
        <p:txBody>
          <a:bodyPr>
            <a:normAutofit/>
          </a:bodyPr>
          <a:lstStyle/>
          <a:p>
            <a:pPr>
              <a:spcBef>
                <a:spcPts val="500"/>
              </a:spcBef>
              <a:buSzTx/>
              <a:buNone/>
              <a:defRPr sz="2400" b="1">
                <a:latin typeface="Times New Roman" panose="02020603050405020304"/>
                <a:ea typeface="Times New Roman" panose="02020603050405020304"/>
                <a:cs typeface="Times New Roman" panose="02020603050405020304"/>
                <a:sym typeface="Times New Roman" panose="02020603050405020304"/>
              </a:defRPr>
            </a:pPr>
            <a:r>
              <a:t>1) Predicting  based on pictures（尤其主题图）, key words, questions, the title etc.</a:t>
            </a:r>
          </a:p>
          <a:p>
            <a:pPr>
              <a:buChar char="•"/>
              <a:defRPr sz="2400" b="1">
                <a:latin typeface="Times New Roman" panose="02020603050405020304"/>
                <a:ea typeface="Times New Roman" panose="02020603050405020304"/>
                <a:cs typeface="Times New Roman" panose="02020603050405020304"/>
                <a:sym typeface="Times New Roman" panose="02020603050405020304"/>
              </a:defRPr>
            </a:pPr>
            <a:endParaRPr/>
          </a:p>
          <a:p>
            <a:pPr>
              <a:spcBef>
                <a:spcPts val="500"/>
              </a:spcBef>
              <a:buSzTx/>
              <a:buNone/>
              <a:defRPr sz="2400" b="1">
                <a:latin typeface="Times New Roman" panose="02020603050405020304"/>
                <a:ea typeface="Times New Roman" panose="02020603050405020304"/>
                <a:cs typeface="Times New Roman" panose="02020603050405020304"/>
                <a:sym typeface="Times New Roman" panose="02020603050405020304"/>
              </a:defRPr>
            </a:pPr>
            <a:r>
              <a:t>2) Having a discussion</a:t>
            </a:r>
          </a:p>
          <a:p>
            <a:pPr>
              <a:buChar char="•"/>
              <a:defRPr sz="2400" b="1">
                <a:latin typeface="Times New Roman" panose="02020603050405020304"/>
                <a:ea typeface="Times New Roman" panose="02020603050405020304"/>
                <a:cs typeface="Times New Roman" panose="02020603050405020304"/>
                <a:sym typeface="Times New Roman" panose="02020603050405020304"/>
              </a:defRPr>
            </a:pPr>
            <a:endParaRPr/>
          </a:p>
          <a:p>
            <a:pPr>
              <a:spcBef>
                <a:spcPts val="500"/>
              </a:spcBef>
              <a:buSzTx/>
              <a:buNone/>
              <a:defRPr sz="2400" b="1">
                <a:latin typeface="Times New Roman" panose="02020603050405020304"/>
                <a:ea typeface="Times New Roman" panose="02020603050405020304"/>
                <a:cs typeface="Times New Roman" panose="02020603050405020304"/>
                <a:sym typeface="Times New Roman" panose="02020603050405020304"/>
              </a:defRPr>
            </a:pPr>
            <a:r>
              <a:t>3) Understanding new or key words</a:t>
            </a:r>
          </a:p>
          <a:p>
            <a:pPr>
              <a:buSzTx/>
              <a:buNone/>
              <a:defRPr sz="2400" b="1">
                <a:latin typeface="Times New Roman" panose="02020603050405020304"/>
                <a:ea typeface="Times New Roman" panose="02020603050405020304"/>
                <a:cs typeface="Times New Roman" panose="02020603050405020304"/>
                <a:sym typeface="Times New Roman" panose="02020603050405020304"/>
              </a:defRPr>
            </a:pPr>
            <a:endParaRPr/>
          </a:p>
          <a:p>
            <a:pPr>
              <a:spcBef>
                <a:spcPts val="500"/>
              </a:spcBef>
              <a:buSzTx/>
              <a:buNone/>
              <a:defRPr sz="2400" b="1">
                <a:solidFill>
                  <a:srgbClr val="0000FF"/>
                </a:solidFill>
                <a:latin typeface="Times New Roman" panose="02020603050405020304"/>
                <a:ea typeface="Times New Roman" panose="02020603050405020304"/>
                <a:cs typeface="Times New Roman" panose="02020603050405020304"/>
                <a:sym typeface="Times New Roman" panose="02020603050405020304"/>
              </a:defRPr>
            </a:pPr>
            <a:r>
              <a:t> </a:t>
            </a:r>
            <a:r>
              <a:rPr>
                <a:solidFill>
                  <a:srgbClr val="000000"/>
                </a:solidFill>
              </a:rPr>
              <a:t>4) Free talk </a:t>
            </a:r>
          </a:p>
          <a:p>
            <a:pPr>
              <a:buSzTx/>
              <a:buNone/>
              <a:defRPr sz="2400" b="1">
                <a:latin typeface="Times New Roman" panose="02020603050405020304"/>
                <a:ea typeface="Times New Roman" panose="02020603050405020304"/>
                <a:cs typeface="Times New Roman" panose="02020603050405020304"/>
                <a:sym typeface="Times New Roman" panose="02020603050405020304"/>
              </a:defRPr>
            </a:pPr>
            <a:endParaRPr>
              <a:solidFill>
                <a:srgbClr val="000000"/>
              </a:solidFill>
            </a:endParaRPr>
          </a:p>
          <a:p>
            <a:pPr>
              <a:spcBef>
                <a:spcPts val="500"/>
              </a:spcBef>
              <a:buSzTx/>
              <a:buNone/>
              <a:defRPr sz="2400" b="1">
                <a:latin typeface="Times New Roman" panose="02020603050405020304"/>
                <a:ea typeface="Times New Roman" panose="02020603050405020304"/>
                <a:cs typeface="Times New Roman" panose="02020603050405020304"/>
                <a:sym typeface="Times New Roman" panose="02020603050405020304"/>
              </a:defRPr>
            </a:pPr>
            <a:r>
              <a:t>5) Answering questions</a:t>
            </a:r>
          </a:p>
        </p:txBody>
      </p:sp>
      <p:pic>
        <p:nvPicPr>
          <p:cNvPr id="89" name="daisies_waving_md_clr.png" descr="daisies_waving_md_clr"/>
          <p:cNvPicPr>
            <a:picLocks noChangeAspect="1"/>
          </p:cNvPicPr>
          <p:nvPr/>
        </p:nvPicPr>
        <p:blipFill>
          <a:blip r:embed="rId2" cstate="print"/>
          <a:stretch>
            <a:fillRect/>
          </a:stretch>
        </p:blipFill>
        <p:spPr>
          <a:xfrm>
            <a:off x="7740650" y="5661025"/>
            <a:ext cx="436563" cy="576263"/>
          </a:xfrm>
          <a:prstGeom prst="rect">
            <a:avLst/>
          </a:prstGeom>
          <a:ln w="12700">
            <a:miter lim="400000"/>
            <a:headEnd/>
            <a:tailEnd/>
          </a:ln>
        </p:spPr>
      </p:pic>
    </p:spTree>
  </p:cSld>
  <p:clrMapOvr>
    <a:masterClrMapping/>
  </p:clrMapOvr>
  <p:transition spd="med"/>
  <p:timing>
    <p:tnLst>
      <p:par>
        <p:cTn id="1" dur="indefinite" restart="never" fill="hold" nodeType="tmRoot">
          <p:childTnLst>
            <p:seq concurrent="1"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1" nodeType="afterEffect">
                                  <p:stCondLst>
                                    <p:cond delay="0"/>
                                  </p:stCondLst>
                                  <p:childTnLst>
                                    <p:set>
                                      <p:cBhvr>
                                        <p:cTn id="6" dur="indefinite" fill="hold"/>
                                        <p:tgtEl>
                                          <p:spTgt spid="87"/>
                                        </p:tgtEl>
                                        <p:attrNameLst>
                                          <p:attrName>style.visibility</p:attrName>
                                        </p:attrNameLst>
                                      </p:cBhvr>
                                      <p:to>
                                        <p:strVal val="visible"/>
                                      </p:to>
                                    </p:set>
                                    <p:animEffect transition="in" filter="dissolve">
                                      <p:cBhvr>
                                        <p:cTn id="7" dur="600"/>
                                        <p:tgtEl>
                                          <p:spTgt spid="8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2" nodeType="clickEffect">
                                  <p:stCondLst>
                                    <p:cond delay="0"/>
                                  </p:stCondLst>
                                  <p:childTnLst>
                                    <p:set>
                                      <p:cBhvr>
                                        <p:cTn id="11" dur="indefinite" fill="hold"/>
                                        <p:tgtEl>
                                          <p:spTgt spid="88">
                                            <p:bg/>
                                          </p:spTgt>
                                        </p:tgtEl>
                                        <p:attrNameLst>
                                          <p:attrName>style.visibility</p:attrName>
                                        </p:attrNameLst>
                                      </p:cBhvr>
                                      <p:to>
                                        <p:strVal val="visible"/>
                                      </p:to>
                                    </p:set>
                                    <p:animEffect transition="in" filter="dissolve">
                                      <p:cBhvr>
                                        <p:cTn id="12" dur="500"/>
                                        <p:tgtEl>
                                          <p:spTgt spid="88">
                                            <p:bg/>
                                          </p:spTgt>
                                        </p:tgtEl>
                                      </p:cBhvr>
                                    </p:animEffect>
                                  </p:childTnLst>
                                </p:cTn>
                              </p:par>
                              <p:par>
                                <p:cTn id="13" presetID="9" presetClass="entr" presetSubtype="0" fill="hold" grpId="2" nodeType="withEffect">
                                  <p:stCondLst>
                                    <p:cond delay="0"/>
                                  </p:stCondLst>
                                  <p:childTnLst>
                                    <p:set>
                                      <p:cBhvr>
                                        <p:cTn id="14" dur="indefinite" fill="hold"/>
                                        <p:tgtEl>
                                          <p:spTgt spid="88">
                                            <p:txEl>
                                              <p:pRg st="0" end="0"/>
                                            </p:txEl>
                                          </p:spTgt>
                                        </p:tgtEl>
                                        <p:attrNameLst>
                                          <p:attrName>style.visibility</p:attrName>
                                        </p:attrNameLst>
                                      </p:cBhvr>
                                      <p:to>
                                        <p:strVal val="visible"/>
                                      </p:to>
                                    </p:set>
                                    <p:animEffect transition="in" filter="dissolve">
                                      <p:cBhvr>
                                        <p:cTn id="15" dur="500"/>
                                        <p:tgtEl>
                                          <p:spTgt spid="88">
                                            <p:txEl>
                                              <p:pRg st="0" end="0"/>
                                            </p:txEl>
                                          </p:spTgt>
                                        </p:tgtEl>
                                      </p:cBhvr>
                                    </p:animEffect>
                                  </p:childTnLst>
                                </p:cTn>
                              </p:par>
                            </p:childTnLst>
                          </p:cTn>
                        </p:par>
                        <p:par>
                          <p:cTn id="16" fill="hold">
                            <p:stCondLst>
                              <p:cond delay="500"/>
                            </p:stCondLst>
                            <p:childTnLst>
                              <p:par>
                                <p:cTn id="17" presetID="9" presetClass="entr" presetSubtype="0" fill="hold" grpId="2" nodeType="afterEffect">
                                  <p:stCondLst>
                                    <p:cond delay="0"/>
                                  </p:stCondLst>
                                  <p:childTnLst>
                                    <p:set>
                                      <p:cBhvr>
                                        <p:cTn id="18" dur="indefinite" fill="hold"/>
                                        <p:tgtEl>
                                          <p:spTgt spid="88">
                                            <p:txEl>
                                              <p:pRg st="1" end="1"/>
                                            </p:txEl>
                                          </p:spTgt>
                                        </p:tgtEl>
                                        <p:attrNameLst>
                                          <p:attrName>style.visibility</p:attrName>
                                        </p:attrNameLst>
                                      </p:cBhvr>
                                      <p:to>
                                        <p:strVal val="visible"/>
                                      </p:to>
                                    </p:set>
                                    <p:animEffect transition="in" filter="dissolve">
                                      <p:cBhvr>
                                        <p:cTn id="19" dur="500"/>
                                        <p:tgtEl>
                                          <p:spTgt spid="88">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2" nodeType="clickEffect">
                                  <p:stCondLst>
                                    <p:cond delay="0"/>
                                  </p:stCondLst>
                                  <p:childTnLst>
                                    <p:set>
                                      <p:cBhvr>
                                        <p:cTn id="23" dur="indefinite" fill="hold"/>
                                        <p:tgtEl>
                                          <p:spTgt spid="88">
                                            <p:txEl>
                                              <p:pRg st="2" end="2"/>
                                            </p:txEl>
                                          </p:spTgt>
                                        </p:tgtEl>
                                        <p:attrNameLst>
                                          <p:attrName>style.visibility</p:attrName>
                                        </p:attrNameLst>
                                      </p:cBhvr>
                                      <p:to>
                                        <p:strVal val="visible"/>
                                      </p:to>
                                    </p:set>
                                    <p:animEffect transition="in" filter="dissolve">
                                      <p:cBhvr>
                                        <p:cTn id="24" dur="500"/>
                                        <p:tgtEl>
                                          <p:spTgt spid="88">
                                            <p:txEl>
                                              <p:pRg st="2" end="2"/>
                                            </p:txEl>
                                          </p:spTgt>
                                        </p:tgtEl>
                                      </p:cBhvr>
                                    </p:animEffect>
                                  </p:childTnLst>
                                </p:cTn>
                              </p:par>
                            </p:childTnLst>
                          </p:cTn>
                        </p:par>
                        <p:par>
                          <p:cTn id="25" fill="hold">
                            <p:stCondLst>
                              <p:cond delay="500"/>
                            </p:stCondLst>
                            <p:childTnLst>
                              <p:par>
                                <p:cTn id="26" presetID="9" presetClass="entr" presetSubtype="0" fill="hold" grpId="2" nodeType="afterEffect">
                                  <p:stCondLst>
                                    <p:cond delay="0"/>
                                  </p:stCondLst>
                                  <p:childTnLst>
                                    <p:set>
                                      <p:cBhvr>
                                        <p:cTn id="27" dur="indefinite" fill="hold"/>
                                        <p:tgtEl>
                                          <p:spTgt spid="88">
                                            <p:txEl>
                                              <p:pRg st="3" end="3"/>
                                            </p:txEl>
                                          </p:spTgt>
                                        </p:tgtEl>
                                        <p:attrNameLst>
                                          <p:attrName>style.visibility</p:attrName>
                                        </p:attrNameLst>
                                      </p:cBhvr>
                                      <p:to>
                                        <p:strVal val="visible"/>
                                      </p:to>
                                    </p:set>
                                    <p:animEffect transition="in" filter="dissolve">
                                      <p:cBhvr>
                                        <p:cTn id="28" dur="500"/>
                                        <p:tgtEl>
                                          <p:spTgt spid="88">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2" nodeType="clickEffect">
                                  <p:stCondLst>
                                    <p:cond delay="0"/>
                                  </p:stCondLst>
                                  <p:childTnLst>
                                    <p:set>
                                      <p:cBhvr>
                                        <p:cTn id="32" dur="indefinite" fill="hold"/>
                                        <p:tgtEl>
                                          <p:spTgt spid="88">
                                            <p:txEl>
                                              <p:pRg st="4" end="4"/>
                                            </p:txEl>
                                          </p:spTgt>
                                        </p:tgtEl>
                                        <p:attrNameLst>
                                          <p:attrName>style.visibility</p:attrName>
                                        </p:attrNameLst>
                                      </p:cBhvr>
                                      <p:to>
                                        <p:strVal val="visible"/>
                                      </p:to>
                                    </p:set>
                                    <p:animEffect transition="in" filter="dissolve">
                                      <p:cBhvr>
                                        <p:cTn id="33" dur="500"/>
                                        <p:tgtEl>
                                          <p:spTgt spid="88">
                                            <p:txEl>
                                              <p:pRg st="4" end="4"/>
                                            </p:txEl>
                                          </p:spTgt>
                                        </p:tgtEl>
                                      </p:cBhvr>
                                    </p:animEffect>
                                  </p:childTnLst>
                                </p:cTn>
                              </p:par>
                            </p:childTnLst>
                          </p:cTn>
                        </p:par>
                        <p:par>
                          <p:cTn id="34" fill="hold">
                            <p:stCondLst>
                              <p:cond delay="500"/>
                            </p:stCondLst>
                            <p:childTnLst>
                              <p:par>
                                <p:cTn id="35" presetID="9" presetClass="entr" presetSubtype="0" fill="hold" grpId="2" nodeType="afterEffect">
                                  <p:stCondLst>
                                    <p:cond delay="0"/>
                                  </p:stCondLst>
                                  <p:childTnLst>
                                    <p:set>
                                      <p:cBhvr>
                                        <p:cTn id="36" dur="indefinite" fill="hold"/>
                                        <p:tgtEl>
                                          <p:spTgt spid="88">
                                            <p:txEl>
                                              <p:pRg st="5" end="5"/>
                                            </p:txEl>
                                          </p:spTgt>
                                        </p:tgtEl>
                                        <p:attrNameLst>
                                          <p:attrName>style.visibility</p:attrName>
                                        </p:attrNameLst>
                                      </p:cBhvr>
                                      <p:to>
                                        <p:strVal val="visible"/>
                                      </p:to>
                                    </p:set>
                                    <p:animEffect transition="in" filter="dissolve">
                                      <p:cBhvr>
                                        <p:cTn id="37" dur="500"/>
                                        <p:tgtEl>
                                          <p:spTgt spid="88">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2" nodeType="clickEffect">
                                  <p:stCondLst>
                                    <p:cond delay="0"/>
                                  </p:stCondLst>
                                  <p:childTnLst>
                                    <p:set>
                                      <p:cBhvr>
                                        <p:cTn id="41" dur="indefinite" fill="hold"/>
                                        <p:tgtEl>
                                          <p:spTgt spid="88">
                                            <p:txEl>
                                              <p:pRg st="6" end="6"/>
                                            </p:txEl>
                                          </p:spTgt>
                                        </p:tgtEl>
                                        <p:attrNameLst>
                                          <p:attrName>style.visibility</p:attrName>
                                        </p:attrNameLst>
                                      </p:cBhvr>
                                      <p:to>
                                        <p:strVal val="visible"/>
                                      </p:to>
                                    </p:set>
                                    <p:animEffect transition="in" filter="dissolve">
                                      <p:cBhvr>
                                        <p:cTn id="42" dur="500"/>
                                        <p:tgtEl>
                                          <p:spTgt spid="88">
                                            <p:txEl>
                                              <p:pRg st="6" end="6"/>
                                            </p:txEl>
                                          </p:spTgt>
                                        </p:tgtEl>
                                      </p:cBhvr>
                                    </p:animEffect>
                                  </p:childTnLst>
                                </p:cTn>
                              </p:par>
                            </p:childTnLst>
                          </p:cTn>
                        </p:par>
                        <p:par>
                          <p:cTn id="43" fill="hold">
                            <p:stCondLst>
                              <p:cond delay="500"/>
                            </p:stCondLst>
                            <p:childTnLst>
                              <p:par>
                                <p:cTn id="44" presetID="9" presetClass="entr" presetSubtype="0" fill="hold" grpId="2" nodeType="afterEffect">
                                  <p:stCondLst>
                                    <p:cond delay="0"/>
                                  </p:stCondLst>
                                  <p:childTnLst>
                                    <p:set>
                                      <p:cBhvr>
                                        <p:cTn id="45" dur="indefinite" fill="hold"/>
                                        <p:tgtEl>
                                          <p:spTgt spid="88">
                                            <p:txEl>
                                              <p:pRg st="7" end="7"/>
                                            </p:txEl>
                                          </p:spTgt>
                                        </p:tgtEl>
                                        <p:attrNameLst>
                                          <p:attrName>style.visibility</p:attrName>
                                        </p:attrNameLst>
                                      </p:cBhvr>
                                      <p:to>
                                        <p:strVal val="visible"/>
                                      </p:to>
                                    </p:set>
                                    <p:animEffect transition="in" filter="dissolve">
                                      <p:cBhvr>
                                        <p:cTn id="46" dur="500"/>
                                        <p:tgtEl>
                                          <p:spTgt spid="88">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2" nodeType="clickEffect">
                                  <p:stCondLst>
                                    <p:cond delay="0"/>
                                  </p:stCondLst>
                                  <p:childTnLst>
                                    <p:set>
                                      <p:cBhvr>
                                        <p:cTn id="50" dur="indefinite" fill="hold"/>
                                        <p:tgtEl>
                                          <p:spTgt spid="88">
                                            <p:txEl>
                                              <p:pRg st="8" end="8"/>
                                            </p:txEl>
                                          </p:spTgt>
                                        </p:tgtEl>
                                        <p:attrNameLst>
                                          <p:attrName>style.visibility</p:attrName>
                                        </p:attrNameLst>
                                      </p:cBhvr>
                                      <p:to>
                                        <p:strVal val="visible"/>
                                      </p:to>
                                    </p:set>
                                    <p:animEffect transition="in" filter="dissolve">
                                      <p:cBhvr>
                                        <p:cTn id="51" dur="500"/>
                                        <p:tgtEl>
                                          <p:spTgt spid="8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1" animBg="1" advAuto="0"/>
      <p:bldP spid="88" grpId="2" build="p" animBg="1" advAuto="0"/>
    </p:bldLst>
  </p:timing>
</p:sld>
</file>

<file path=ppt/theme/theme1.xml><?xml version="1.0" encoding="utf-8"?>
<a:theme xmlns:a="http://schemas.openxmlformats.org/drawingml/2006/main" name="默认设计模板">
  <a:themeElements>
    <a:clrScheme name="默认设计模板">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默认设计模板">
      <a:majorFont>
        <a:latin typeface="Arial"/>
        <a:ea typeface="Arial"/>
        <a:cs typeface="Arial"/>
      </a:majorFont>
      <a:minorFont>
        <a:latin typeface="Helvetica"/>
        <a:ea typeface="Helvetica"/>
        <a:cs typeface="Helvetica"/>
      </a:minorFont>
    </a:fontScheme>
    <a:fmtScheme name="默认设计模板">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默认设计模板">
  <a:themeElements>
    <a:clrScheme name="默认设计模板">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默认设计模板">
      <a:majorFont>
        <a:latin typeface="Arial"/>
        <a:ea typeface="Arial"/>
        <a:cs typeface="Arial"/>
      </a:majorFont>
      <a:minorFont>
        <a:latin typeface="Helvetica"/>
        <a:ea typeface="Helvetica"/>
        <a:cs typeface="Helvetica"/>
      </a:minorFont>
    </a:fontScheme>
    <a:fmtScheme name="默认设计模板">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j-lt"/>
            <a:ea typeface="+mj-ea"/>
            <a:cs typeface="+mj-cs"/>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794</Words>
  <Application>Microsoft Office PowerPoint</Application>
  <PresentationFormat>全屏显示(4:3)</PresentationFormat>
  <Paragraphs>203</Paragraphs>
  <Slides>15</Slides>
  <Notes>0</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默认设计模板</vt:lpstr>
      <vt:lpstr>幻灯片 1</vt:lpstr>
      <vt:lpstr>幻灯片 2</vt:lpstr>
      <vt:lpstr>幻灯片 3</vt:lpstr>
      <vt:lpstr>幻灯片 4</vt:lpstr>
      <vt:lpstr>幻灯片 5</vt:lpstr>
      <vt:lpstr>幻灯片 6</vt:lpstr>
      <vt:lpstr>幻灯片 7</vt:lpstr>
      <vt:lpstr>Pre-listening</vt:lpstr>
      <vt:lpstr>Activities in pre-listening </vt:lpstr>
      <vt:lpstr>幻灯片 10</vt:lpstr>
      <vt:lpstr>Activities in while-listening </vt:lpstr>
      <vt:lpstr>Post-listening (Speaking) </vt:lpstr>
      <vt:lpstr>幻灯片 13</vt:lpstr>
      <vt:lpstr>Learning Process</vt:lpstr>
      <vt:lpstr>幻灯片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XZJD</cp:lastModifiedBy>
  <cp:revision>19</cp:revision>
  <dcterms:created xsi:type="dcterms:W3CDTF">2017-03-29T02:56:35Z</dcterms:created>
  <dcterms:modified xsi:type="dcterms:W3CDTF">2017-04-01T07:56:33Z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