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31" r:id="rId2"/>
    <p:sldId id="564" r:id="rId3"/>
    <p:sldId id="462" r:id="rId4"/>
    <p:sldId id="463" r:id="rId5"/>
    <p:sldId id="465" r:id="rId6"/>
    <p:sldId id="528" r:id="rId7"/>
    <p:sldId id="523" r:id="rId8"/>
    <p:sldId id="433" r:id="rId9"/>
    <p:sldId id="561" r:id="rId10"/>
    <p:sldId id="544" r:id="rId11"/>
    <p:sldId id="545" r:id="rId12"/>
    <p:sldId id="550" r:id="rId13"/>
    <p:sldId id="549" r:id="rId14"/>
    <p:sldId id="541" r:id="rId15"/>
    <p:sldId id="556" r:id="rId16"/>
    <p:sldId id="557" r:id="rId17"/>
    <p:sldId id="559" r:id="rId18"/>
    <p:sldId id="562" r:id="rId19"/>
    <p:sldId id="563" r:id="rId20"/>
    <p:sldId id="560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006600"/>
    <a:srgbClr val="CC00FF"/>
    <a:srgbClr val="660033"/>
    <a:srgbClr val="0000CC"/>
    <a:srgbClr val="5F5F5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0" autoAdjust="0"/>
    <p:restoredTop sz="94632" autoAdjust="0"/>
  </p:normalViewPr>
  <p:slideViewPr>
    <p:cSldViewPr snapToGrid="0">
      <p:cViewPr>
        <p:scale>
          <a:sx n="66" d="100"/>
          <a:sy n="66" d="100"/>
        </p:scale>
        <p:origin x="-10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E8D9B84-B26E-47A8-A138-418AC68D0B0A}" type="datetimeFigureOut">
              <a:rPr lang="zh-CN" altLang="en-US"/>
              <a:pPr>
                <a:defRPr/>
              </a:pPr>
              <a:t>2013-10-20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ED022F8-CBF0-4242-92BD-C4BD0BCAC6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9856E6-26C3-4933-9237-405F1A7AC08C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E842B-22D4-488A-A5A4-64DFDABA154D}" type="datetimeFigureOut">
              <a:rPr lang="zh-CN" altLang="en-US"/>
              <a:pPr>
                <a:defRPr/>
              </a:pPr>
              <a:t>2013-10-20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C780-1026-43F0-9967-FCD72AA48C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8BC47-4840-4C9B-9985-4B3830CE2485}" type="datetimeFigureOut">
              <a:rPr lang="zh-CN" altLang="en-US"/>
              <a:pPr>
                <a:defRPr/>
              </a:pPr>
              <a:t>2013-10-20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DC4BE-9477-449A-91F9-7E01C1718A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CD589-69DB-41AB-9372-F22ABBE6BA2B}" type="datetimeFigureOut">
              <a:rPr lang="zh-CN" altLang="en-US"/>
              <a:pPr>
                <a:defRPr/>
              </a:pPr>
              <a:t>2013-10-20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53C4E-96B0-4FBB-BA22-62D072B878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30E0-51CC-4EED-8C60-76CF63FDF0B4}" type="datetimeFigureOut">
              <a:rPr lang="zh-CN" altLang="en-US"/>
              <a:pPr>
                <a:defRPr/>
              </a:pPr>
              <a:t>2013-10-20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E2E36-7782-4A94-AF79-8066118039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320B-C8B6-4ADF-BA73-5EFBA963BA60}" type="datetimeFigureOut">
              <a:rPr lang="zh-CN" altLang="en-US"/>
              <a:pPr>
                <a:defRPr/>
              </a:pPr>
              <a:t>2013-10-20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7CB9-6762-4B43-BD8E-CFE96544D4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89425-8932-4A27-930A-8DAA94319ED3}" type="datetimeFigureOut">
              <a:rPr lang="zh-CN" altLang="en-US"/>
              <a:pPr>
                <a:defRPr/>
              </a:pPr>
              <a:t>2013-10-20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0B46-2392-4DEA-85D0-5539B17E4C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4444-66B7-47C7-92C4-09EB0884501E}" type="datetimeFigureOut">
              <a:rPr lang="zh-CN" altLang="en-US"/>
              <a:pPr>
                <a:defRPr/>
              </a:pPr>
              <a:t>2013-10-20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9339-30D2-425F-9CAA-4DA93A984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EFEE-A223-46C6-B5EE-64B02C8A26BC}" type="datetimeFigureOut">
              <a:rPr lang="zh-CN" altLang="en-US"/>
              <a:pPr>
                <a:defRPr/>
              </a:pPr>
              <a:t>2013-10-20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A5C7-EF5E-41EF-B258-96E1504BE4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2C826-81CB-46DF-AF22-DED05DD0C91B}" type="datetimeFigureOut">
              <a:rPr lang="zh-CN" altLang="en-US"/>
              <a:pPr>
                <a:defRPr/>
              </a:pPr>
              <a:t>2013-10-20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86E1D-9658-4D11-95DC-FA74EFFE49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ABFB-0408-47A8-ACC0-559383F88E88}" type="datetimeFigureOut">
              <a:rPr lang="zh-CN" altLang="en-US"/>
              <a:pPr>
                <a:defRPr/>
              </a:pPr>
              <a:t>2013-10-20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CDBEB-EABD-4B6B-B824-D68E65B6DF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95F0-E590-4304-A685-405F93564DD7}" type="datetimeFigureOut">
              <a:rPr lang="zh-CN" altLang="en-US"/>
              <a:pPr>
                <a:defRPr/>
              </a:pPr>
              <a:t>2013-10-20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9AFC2-7D3A-4897-8AD8-67D0420C8A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A5DDE1-BABC-4D33-9C42-08D6071FF226}" type="datetimeFigureOut">
              <a:rPr lang="zh-CN" altLang="en-US"/>
              <a:pPr>
                <a:defRPr/>
              </a:pPr>
              <a:t>2013-10-20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D18DD3-E66A-40F7-8691-895E03ABD9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37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smtClean="0">
                <a:ea typeface="黑体" pitchFamily="2" charset="-122"/>
              </a:rPr>
              <a:t>北京市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smtClean="0">
                <a:solidFill>
                  <a:schemeClr val="tx1"/>
                </a:solidFill>
                <a:ea typeface="楷体_GB2312" pitchFamily="49" charset="-122"/>
              </a:rPr>
              <a:t>西城区黄城根小学</a:t>
            </a:r>
          </a:p>
          <a:p>
            <a:r>
              <a:rPr lang="zh-CN" altLang="en-US" b="1" smtClean="0">
                <a:solidFill>
                  <a:schemeClr val="tx1"/>
                </a:solidFill>
                <a:ea typeface="楷体_GB2312" pitchFamily="49" charset="-122"/>
              </a:rPr>
              <a:t>薛铮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20071224113559206_2"/>
          <p:cNvPicPr>
            <a:picLocks noChangeAspect="1" noChangeArrowheads="1"/>
          </p:cNvPicPr>
          <p:nvPr/>
        </p:nvPicPr>
        <p:blipFill>
          <a:blip r:embed="rId2">
            <a:lum bright="2000" contrast="2000"/>
          </a:blip>
          <a:srcRect l="55089" t="67970" r="14731" b="6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3555" name="图片 1" descr="绿豆蛙4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11FA"/>
              </a:clrFrom>
              <a:clrTo>
                <a:srgbClr val="0011FA">
                  <a:alpha val="0"/>
                </a:srgbClr>
              </a:clrTo>
            </a:clrChange>
          </a:blip>
          <a:srcRect l="21262" t="12601" r="17314" b="7600"/>
          <a:stretch>
            <a:fillRect/>
          </a:stretch>
        </p:blipFill>
        <p:spPr bwMode="auto">
          <a:xfrm>
            <a:off x="2284413" y="622300"/>
            <a:ext cx="4700587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20071224113559206_2"/>
          <p:cNvPicPr>
            <a:picLocks noChangeAspect="1" noChangeArrowheads="1"/>
          </p:cNvPicPr>
          <p:nvPr/>
        </p:nvPicPr>
        <p:blipFill>
          <a:blip r:embed="rId2">
            <a:lum bright="2000" contrast="2000"/>
          </a:blip>
          <a:srcRect l="55089" t="67970" r="14731" b="6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4579" name="图片 4" descr="绿豆蛙4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11FA"/>
              </a:clrFrom>
              <a:clrTo>
                <a:srgbClr val="0011FA">
                  <a:alpha val="0"/>
                </a:srgbClr>
              </a:clrTo>
            </a:clrChange>
          </a:blip>
          <a:srcRect l="21262" t="12601" r="17314" b="7600"/>
          <a:stretch>
            <a:fillRect/>
          </a:stretch>
        </p:blipFill>
        <p:spPr bwMode="auto">
          <a:xfrm>
            <a:off x="3419475" y="765175"/>
            <a:ext cx="240188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2"/>
          <p:cNvGrpSpPr>
            <a:grpSpLocks/>
          </p:cNvGrpSpPr>
          <p:nvPr/>
        </p:nvGrpSpPr>
        <p:grpSpPr bwMode="auto">
          <a:xfrm>
            <a:off x="3635375" y="3040063"/>
            <a:ext cx="2065338" cy="1006475"/>
            <a:chOff x="3808413" y="2708275"/>
            <a:chExt cx="2065337" cy="1006475"/>
          </a:xfrm>
        </p:grpSpPr>
        <p:sp>
          <p:nvSpPr>
            <p:cNvPr id="24581" name="Text Box 25"/>
            <p:cNvSpPr txBox="1">
              <a:spLocks noChangeArrowheads="1"/>
            </p:cNvSpPr>
            <p:nvPr/>
          </p:nvSpPr>
          <p:spPr bwMode="auto">
            <a:xfrm>
              <a:off x="3808413" y="2708275"/>
              <a:ext cx="2065337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FF0000"/>
                  </a:solidFill>
                  <a:latin typeface="宋体" charset="-122"/>
                </a:rPr>
                <a:t>×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4592638" y="2881312"/>
              <a:ext cx="681038" cy="681038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8" descr="20071224113559206_2"/>
          <p:cNvPicPr>
            <a:picLocks noChangeAspect="1" noChangeArrowheads="1"/>
          </p:cNvPicPr>
          <p:nvPr/>
        </p:nvPicPr>
        <p:blipFill>
          <a:blip r:embed="rId2">
            <a:lum bright="2000" contrast="2000"/>
          </a:blip>
          <a:srcRect l="55089" t="67970" r="14731" b="6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5602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" name="图片 3" descr="绿豆蛙3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11FA"/>
              </a:clrFrom>
              <a:clrTo>
                <a:srgbClr val="0011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5650" y="1000125"/>
            <a:ext cx="27098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48125" y="1804988"/>
            <a:ext cx="1038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60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32000" y="3357563"/>
            <a:ext cx="1357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15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2033588" y="3357563"/>
            <a:ext cx="18129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15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49463" y="4902200"/>
            <a:ext cx="1276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30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62400" y="1631950"/>
            <a:ext cx="14636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120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54225" y="4895850"/>
            <a:ext cx="1038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30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60588" y="1677988"/>
            <a:ext cx="9350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5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52863" y="1703388"/>
            <a:ext cx="22907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20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54238" y="1671638"/>
            <a:ext cx="5762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5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4587" name="组合 22"/>
          <p:cNvGrpSpPr>
            <a:grpSpLocks/>
          </p:cNvGrpSpPr>
          <p:nvPr/>
        </p:nvGrpSpPr>
        <p:grpSpPr bwMode="auto">
          <a:xfrm>
            <a:off x="3635375" y="3040063"/>
            <a:ext cx="2065338" cy="1006475"/>
            <a:chOff x="3808413" y="2708275"/>
            <a:chExt cx="2065337" cy="1006475"/>
          </a:xfrm>
        </p:grpSpPr>
        <p:sp>
          <p:nvSpPr>
            <p:cNvPr id="25616" name="Text Box 25"/>
            <p:cNvSpPr txBox="1">
              <a:spLocks noChangeArrowheads="1"/>
            </p:cNvSpPr>
            <p:nvPr/>
          </p:nvSpPr>
          <p:spPr bwMode="auto">
            <a:xfrm>
              <a:off x="3808413" y="2708275"/>
              <a:ext cx="2065337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FF0000"/>
                  </a:solidFill>
                  <a:latin typeface="宋体" charset="-122"/>
                </a:rPr>
                <a:t>×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592638" y="2881312"/>
              <a:ext cx="681038" cy="681038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28" name="图片 27" descr="绿豆蛙4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011FA"/>
              </a:clrFrom>
              <a:clrTo>
                <a:srgbClr val="0011FA">
                  <a:alpha val="0"/>
                </a:srgbClr>
              </a:clrTo>
            </a:clrChange>
          </a:blip>
          <a:srcRect l="21262" t="12601" r="17314" b="7600"/>
          <a:stretch>
            <a:fillRect/>
          </a:stretch>
        </p:blipFill>
        <p:spPr bwMode="auto">
          <a:xfrm>
            <a:off x="3419475" y="765175"/>
            <a:ext cx="240188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30713" y="2947988"/>
            <a:ext cx="7239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660066"/>
                </a:solidFill>
                <a:latin typeface="黑体" pitchFamily="2" charset="-122"/>
                <a:ea typeface="黑体" pitchFamily="2" charset="-122"/>
              </a:rPr>
              <a:t>4</a:t>
            </a:r>
            <a:endParaRPr lang="zh-CN" altLang="en-US" sz="6600" b="1">
              <a:solidFill>
                <a:srgbClr val="660066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764 L 0.2283 0.0180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25487 -0.038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0.22431 -0.2101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22535 0.2039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10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17391E-6 L 0.22587 -0.45167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22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0.0111 L 0.20694 0.4523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22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8" grpId="1"/>
      <p:bldP spid="11270" grpId="0"/>
      <p:bldP spid="13" grpId="0"/>
      <p:bldP spid="13" grpId="1"/>
      <p:bldP spid="13" grpId="2"/>
      <p:bldP spid="14" grpId="0"/>
      <p:bldP spid="14" grpId="1"/>
      <p:bldP spid="15" grpId="0"/>
      <p:bldP spid="16" grpId="0"/>
      <p:bldP spid="16" grpId="1"/>
      <p:bldP spid="16" grpId="2"/>
      <p:bldP spid="16" grpId="3"/>
      <p:bldP spid="17" grpId="0"/>
      <p:bldP spid="17" grpId="1"/>
      <p:bldP spid="18" grpId="0"/>
      <p:bldP spid="18" grpId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8" descr="20071224113559206_2"/>
          <p:cNvPicPr>
            <a:picLocks noChangeAspect="1" noChangeArrowheads="1"/>
          </p:cNvPicPr>
          <p:nvPr/>
        </p:nvPicPr>
        <p:blipFill>
          <a:blip r:embed="rId2">
            <a:lum bright="2000" contrast="2000"/>
          </a:blip>
          <a:srcRect l="55089" t="67970" r="14731" b="6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6626" name="Rectangle 2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" name="图片 3" descr="绿豆蛙3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0011FA"/>
              </a:clrFrom>
              <a:clrTo>
                <a:srgbClr val="0011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5650" y="1000125"/>
            <a:ext cx="27098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75088" y="1852613"/>
            <a:ext cx="41132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222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图片 4" descr="绿豆蛙4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011FA"/>
              </a:clrFrom>
              <a:clrTo>
                <a:srgbClr val="0011FA">
                  <a:alpha val="0"/>
                </a:srgbClr>
              </a:clrTo>
            </a:clrChange>
          </a:blip>
          <a:srcRect l="21262" t="12601" r="17314" b="7600"/>
          <a:stretch>
            <a:fillRect/>
          </a:stretch>
        </p:blipFill>
        <p:spPr bwMode="auto">
          <a:xfrm>
            <a:off x="3419475" y="830263"/>
            <a:ext cx="240188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68538" y="3357563"/>
            <a:ext cx="647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6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2278063" y="3357563"/>
            <a:ext cx="647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6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46300" y="5013325"/>
            <a:ext cx="1028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24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83025" y="1825625"/>
            <a:ext cx="33416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888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49475" y="5006975"/>
            <a:ext cx="10287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24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68538" y="1677988"/>
            <a:ext cx="5746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3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881438" y="1825625"/>
            <a:ext cx="3016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111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65363" y="1677988"/>
            <a:ext cx="5762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66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3</a:t>
            </a:r>
            <a:endParaRPr lang="zh-CN" altLang="en-US" sz="66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1620838" y="2863850"/>
            <a:ext cx="1077912" cy="646113"/>
            <a:chOff x="1857375" y="3005138"/>
            <a:chExt cx="1077913" cy="646112"/>
          </a:xfrm>
        </p:grpSpPr>
        <p:sp>
          <p:nvSpPr>
            <p:cNvPr id="26651" name="TextBox 18"/>
            <p:cNvSpPr txBox="1">
              <a:spLocks noChangeArrowheads="1"/>
            </p:cNvSpPr>
            <p:nvPr/>
          </p:nvSpPr>
          <p:spPr bwMode="auto">
            <a:xfrm>
              <a:off x="1857375" y="3005138"/>
              <a:ext cx="10414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0000"/>
                  </a:solidFill>
                  <a:latin typeface="宋体" charset="-122"/>
                </a:rPr>
                <a:t>÷2</a:t>
              </a:r>
              <a:endParaRPr lang="zh-CN" altLang="en-US" sz="3600" b="1">
                <a:solidFill>
                  <a:srgbClr val="FF0000"/>
                </a:solidFill>
                <a:latin typeface="宋体" charset="-122"/>
              </a:endParaRPr>
            </a:p>
          </p:txBody>
        </p:sp>
        <p:sp>
          <p:nvSpPr>
            <p:cNvPr id="21" name="下箭头 20"/>
            <p:cNvSpPr/>
            <p:nvPr/>
          </p:nvSpPr>
          <p:spPr>
            <a:xfrm flipV="1">
              <a:off x="2740026" y="3008313"/>
              <a:ext cx="195262" cy="52863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组合 20"/>
          <p:cNvGrpSpPr>
            <a:grpSpLocks/>
          </p:cNvGrpSpPr>
          <p:nvPr/>
        </p:nvGrpSpPr>
        <p:grpSpPr bwMode="auto">
          <a:xfrm>
            <a:off x="1665288" y="4373563"/>
            <a:ext cx="1041400" cy="646112"/>
            <a:chOff x="1885950" y="4405313"/>
            <a:chExt cx="1041400" cy="646112"/>
          </a:xfrm>
        </p:grpSpPr>
        <p:sp>
          <p:nvSpPr>
            <p:cNvPr id="26649" name="TextBox 25"/>
            <p:cNvSpPr txBox="1">
              <a:spLocks noChangeArrowheads="1"/>
            </p:cNvSpPr>
            <p:nvPr/>
          </p:nvSpPr>
          <p:spPr bwMode="auto">
            <a:xfrm>
              <a:off x="1885950" y="4405313"/>
              <a:ext cx="10414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0000"/>
                  </a:solidFill>
                  <a:latin typeface="宋体" charset="-122"/>
                </a:rPr>
                <a:t>×4</a:t>
              </a:r>
              <a:endParaRPr lang="zh-CN" altLang="en-US" sz="3600" b="1">
                <a:solidFill>
                  <a:srgbClr val="FF0000"/>
                </a:solidFill>
                <a:latin typeface="宋体" charset="-122"/>
              </a:endParaRPr>
            </a:p>
          </p:txBody>
        </p:sp>
        <p:sp>
          <p:nvSpPr>
            <p:cNvPr id="24" name="下箭头 23"/>
            <p:cNvSpPr/>
            <p:nvPr/>
          </p:nvSpPr>
          <p:spPr>
            <a:xfrm>
              <a:off x="2746375" y="4500563"/>
              <a:ext cx="180975" cy="5222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6" name="组合 27"/>
          <p:cNvGrpSpPr>
            <a:grpSpLocks/>
          </p:cNvGrpSpPr>
          <p:nvPr/>
        </p:nvGrpSpPr>
        <p:grpSpPr bwMode="auto">
          <a:xfrm>
            <a:off x="6100763" y="2827338"/>
            <a:ext cx="1127125" cy="646112"/>
            <a:chOff x="6156325" y="2935288"/>
            <a:chExt cx="1127125" cy="646112"/>
          </a:xfrm>
        </p:grpSpPr>
        <p:sp>
          <p:nvSpPr>
            <p:cNvPr id="26647" name="TextBox 28"/>
            <p:cNvSpPr txBox="1">
              <a:spLocks noChangeArrowheads="1"/>
            </p:cNvSpPr>
            <p:nvPr/>
          </p:nvSpPr>
          <p:spPr bwMode="auto">
            <a:xfrm>
              <a:off x="6242050" y="2935288"/>
              <a:ext cx="1041400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0000"/>
                  </a:solidFill>
                  <a:latin typeface="宋体" charset="-122"/>
                </a:rPr>
                <a:t>÷2</a:t>
              </a:r>
              <a:endParaRPr lang="zh-CN" altLang="en-US" sz="3600" b="1">
                <a:solidFill>
                  <a:srgbClr val="FF0000"/>
                </a:solidFill>
                <a:latin typeface="宋体" charset="-122"/>
              </a:endParaRPr>
            </a:p>
          </p:txBody>
        </p:sp>
        <p:sp>
          <p:nvSpPr>
            <p:cNvPr id="27" name="下箭头 26"/>
            <p:cNvSpPr/>
            <p:nvPr/>
          </p:nvSpPr>
          <p:spPr>
            <a:xfrm flipV="1">
              <a:off x="6156325" y="2935288"/>
              <a:ext cx="192087" cy="57308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7" name="组合 30"/>
          <p:cNvGrpSpPr>
            <a:grpSpLocks/>
          </p:cNvGrpSpPr>
          <p:nvPr/>
        </p:nvGrpSpPr>
        <p:grpSpPr bwMode="auto">
          <a:xfrm>
            <a:off x="6122988" y="4367213"/>
            <a:ext cx="1149350" cy="647700"/>
            <a:chOff x="6130925" y="4333875"/>
            <a:chExt cx="1149350" cy="647700"/>
          </a:xfrm>
        </p:grpSpPr>
        <p:sp>
          <p:nvSpPr>
            <p:cNvPr id="26645" name="TextBox 31"/>
            <p:cNvSpPr txBox="1">
              <a:spLocks noChangeArrowheads="1"/>
            </p:cNvSpPr>
            <p:nvPr/>
          </p:nvSpPr>
          <p:spPr bwMode="auto">
            <a:xfrm>
              <a:off x="6237288" y="4333875"/>
              <a:ext cx="1042987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3600" b="1">
                  <a:solidFill>
                    <a:srgbClr val="FF0000"/>
                  </a:solidFill>
                  <a:latin typeface="宋体" charset="-122"/>
                </a:rPr>
                <a:t>×4</a:t>
              </a:r>
              <a:endParaRPr lang="zh-CN" altLang="en-US" sz="3600" b="1">
                <a:solidFill>
                  <a:srgbClr val="FF0000"/>
                </a:solidFill>
                <a:latin typeface="宋体" charset="-122"/>
              </a:endParaRPr>
            </a:p>
          </p:txBody>
        </p:sp>
        <p:sp>
          <p:nvSpPr>
            <p:cNvPr id="30" name="下箭头 29"/>
            <p:cNvSpPr/>
            <p:nvPr/>
          </p:nvSpPr>
          <p:spPr>
            <a:xfrm>
              <a:off x="6130925" y="4451350"/>
              <a:ext cx="180975" cy="5207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5616" name="组合 22"/>
          <p:cNvGrpSpPr>
            <a:grpSpLocks/>
          </p:cNvGrpSpPr>
          <p:nvPr/>
        </p:nvGrpSpPr>
        <p:grpSpPr bwMode="auto">
          <a:xfrm>
            <a:off x="3649663" y="3040063"/>
            <a:ext cx="2065337" cy="1006475"/>
            <a:chOff x="3808413" y="2708275"/>
            <a:chExt cx="2065337" cy="1006475"/>
          </a:xfrm>
        </p:grpSpPr>
        <p:sp>
          <p:nvSpPr>
            <p:cNvPr id="26643" name="Text Box 25"/>
            <p:cNvSpPr txBox="1">
              <a:spLocks noChangeArrowheads="1"/>
            </p:cNvSpPr>
            <p:nvPr/>
          </p:nvSpPr>
          <p:spPr bwMode="auto">
            <a:xfrm>
              <a:off x="3808413" y="2708275"/>
              <a:ext cx="2065337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6000" b="1">
                  <a:solidFill>
                    <a:srgbClr val="FF0000"/>
                  </a:solidFill>
                  <a:latin typeface="宋体" charset="-122"/>
                </a:rPr>
                <a:t>×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4592638" y="2881312"/>
              <a:ext cx="681037" cy="681038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71785E-6 L 0.2243 -0.2102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0.00902 L 0.2099 0.217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17391E-6 L 0.22587 -0.4516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22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0.0111 L 0.20694 0.4523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07 L 0.2283 0.0111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0486 -0.0106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6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8" grpId="1"/>
      <p:bldP spid="11270" grpId="0"/>
      <p:bldP spid="13" grpId="0"/>
      <p:bldP spid="13" grpId="1"/>
      <p:bldP spid="13" grpId="2"/>
      <p:bldP spid="14" grpId="0"/>
      <p:bldP spid="14" grpId="1"/>
      <p:bldP spid="15" grpId="0"/>
      <p:bldP spid="16" grpId="0"/>
      <p:bldP spid="16" grpId="1"/>
      <p:bldP spid="16" grpId="2"/>
      <p:bldP spid="17" grpId="0"/>
      <p:bldP spid="17" grpId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箭头 4"/>
          <p:cNvSpPr/>
          <p:nvPr/>
        </p:nvSpPr>
        <p:spPr>
          <a:xfrm rot="2616123">
            <a:off x="6410325" y="1566863"/>
            <a:ext cx="827088" cy="49212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13393933">
            <a:off x="2284413" y="4892675"/>
            <a:ext cx="825500" cy="493713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9335509">
            <a:off x="2135188" y="1466850"/>
            <a:ext cx="825500" cy="493713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415925"/>
            <a:ext cx="29702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975" y="4295775"/>
            <a:ext cx="22494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右箭头 25"/>
          <p:cNvSpPr/>
          <p:nvPr/>
        </p:nvSpPr>
        <p:spPr>
          <a:xfrm rot="8384932">
            <a:off x="6210300" y="4897438"/>
            <a:ext cx="827088" cy="49212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20544134">
            <a:off x="-372133" y="599007"/>
            <a:ext cx="3596494" cy="76944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4400" b="1" dirty="0">
                <a:ln w="11430">
                  <a:solidFill>
                    <a:srgbClr val="660066"/>
                  </a:solidFill>
                </a:ln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宋体" pitchFamily="2" charset="-122"/>
              </a:rPr>
              <a:t>回头看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159000"/>
            <a:ext cx="336232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2592388"/>
            <a:ext cx="3476625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>
          <a:xfrm>
            <a:off x="3302000" y="4725988"/>
            <a:ext cx="254000" cy="25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208713" y="1751013"/>
            <a:ext cx="254000" cy="255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22875" y="2732088"/>
            <a:ext cx="254000" cy="255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246563" y="3735388"/>
            <a:ext cx="255587" cy="25558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424113" y="5867400"/>
            <a:ext cx="5486400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432050" y="447675"/>
            <a:ext cx="4763" cy="5440363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0" name="图片 36" descr="sky.jpg"/>
          <p:cNvPicPr>
            <a:picLocks noChangeAspect="1"/>
          </p:cNvPicPr>
          <p:nvPr/>
        </p:nvPicPr>
        <p:blipFill>
          <a:blip r:embed="rId3"/>
          <a:srcRect r="74913" b="79193"/>
          <a:stretch>
            <a:fillRect/>
          </a:stretch>
        </p:blipFill>
        <p:spPr bwMode="auto">
          <a:xfrm>
            <a:off x="0" y="0"/>
            <a:ext cx="229393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图片 36" descr="sky.jpg"/>
          <p:cNvPicPr>
            <a:picLocks noChangeAspect="1"/>
          </p:cNvPicPr>
          <p:nvPr/>
        </p:nvPicPr>
        <p:blipFill>
          <a:blip r:embed="rId3"/>
          <a:srcRect l="75087" t="85461" b="3656"/>
          <a:stretch>
            <a:fillRect/>
          </a:stretch>
        </p:blipFill>
        <p:spPr bwMode="auto">
          <a:xfrm>
            <a:off x="6865938" y="6083300"/>
            <a:ext cx="22780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" descr="sky.jpg"/>
          <p:cNvPicPr>
            <a:picLocks noChangeAspect="1"/>
          </p:cNvPicPr>
          <p:nvPr/>
        </p:nvPicPr>
        <p:blipFill>
          <a:blip r:embed="rId2"/>
          <a:srcRect b="3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26" descr="sky.jpg"/>
          <p:cNvPicPr>
            <a:picLocks noChangeAspect="1"/>
          </p:cNvPicPr>
          <p:nvPr/>
        </p:nvPicPr>
        <p:blipFill>
          <a:blip r:embed="rId2"/>
          <a:srcRect b="3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9138" y="1157288"/>
            <a:ext cx="2563812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6" descr="sky.jpg"/>
          <p:cNvPicPr>
            <a:picLocks noChangeAspect="1"/>
          </p:cNvPicPr>
          <p:nvPr/>
        </p:nvPicPr>
        <p:blipFill>
          <a:blip r:embed="rId3"/>
          <a:srcRect b="3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439988" y="876300"/>
          <a:ext cx="4845050" cy="4979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949"/>
                <a:gridCol w="968949"/>
                <a:gridCol w="968949"/>
                <a:gridCol w="968949"/>
                <a:gridCol w="968949"/>
              </a:tblGrid>
              <a:tr h="99585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85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85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85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852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8263" y="4594225"/>
            <a:ext cx="19939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n-ea"/>
                <a:ea typeface="+mn-ea"/>
              </a:rPr>
              <a:t>10</a:t>
            </a:r>
            <a:r>
              <a:rPr lang="zh-CN" altLang="en-US" sz="3200" b="1" dirty="0">
                <a:latin typeface="+mn-ea"/>
                <a:ea typeface="+mn-ea"/>
              </a:rPr>
              <a:t>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3525" y="5522913"/>
            <a:ext cx="19939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n-ea"/>
                <a:ea typeface="+mn-ea"/>
              </a:rPr>
              <a:t>0</a:t>
            </a:r>
            <a:r>
              <a:rPr lang="zh-CN" altLang="en-US" sz="3200" b="1" dirty="0">
                <a:latin typeface="+mn-ea"/>
                <a:ea typeface="+mn-ea"/>
              </a:rPr>
              <a:t>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4825" y="6110288"/>
            <a:ext cx="1682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秒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37013" y="6113463"/>
            <a:ext cx="1682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4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秒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6116638"/>
            <a:ext cx="1682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6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秒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07100" y="6116638"/>
            <a:ext cx="1682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n-ea"/>
                <a:ea typeface="+mn-ea"/>
              </a:rPr>
              <a:t>8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ea typeface="+mn-ea"/>
              </a:rPr>
              <a:t>秒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41438" y="3597275"/>
            <a:ext cx="19939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n-ea"/>
                <a:ea typeface="+mn-ea"/>
              </a:rPr>
              <a:t>20</a:t>
            </a:r>
            <a:r>
              <a:rPr lang="zh-CN" altLang="en-US" sz="3200" b="1" dirty="0">
                <a:latin typeface="+mn-ea"/>
                <a:ea typeface="+mn-ea"/>
              </a:rPr>
              <a:t>米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44613" y="2549525"/>
            <a:ext cx="19939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n-ea"/>
                <a:ea typeface="+mn-ea"/>
              </a:rPr>
              <a:t>30</a:t>
            </a:r>
            <a:r>
              <a:rPr lang="zh-CN" altLang="en-US" sz="3200" b="1" dirty="0">
                <a:latin typeface="+mn-ea"/>
                <a:ea typeface="+mn-ea"/>
              </a:rPr>
              <a:t>米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55725" y="1582738"/>
            <a:ext cx="19939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n-ea"/>
                <a:ea typeface="+mn-ea"/>
              </a:rPr>
              <a:t>40</a:t>
            </a:r>
            <a:r>
              <a:rPr lang="zh-CN" altLang="en-US" sz="3200" b="1" dirty="0">
                <a:latin typeface="+mn-ea"/>
                <a:ea typeface="+mn-ea"/>
              </a:rPr>
              <a:t>米</a:t>
            </a:r>
          </a:p>
        </p:txBody>
      </p:sp>
      <p:sp>
        <p:nvSpPr>
          <p:cNvPr id="35" name="TextBox 38"/>
          <p:cNvSpPr txBox="1">
            <a:spLocks noChangeArrowheads="1"/>
          </p:cNvSpPr>
          <p:nvPr/>
        </p:nvSpPr>
        <p:spPr bwMode="auto">
          <a:xfrm>
            <a:off x="1452563" y="520700"/>
            <a:ext cx="73818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3600">
                <a:latin typeface="宋体" charset="-122"/>
              </a:rPr>
              <a:t>……</a:t>
            </a:r>
            <a:endParaRPr lang="zh-CN" altLang="en-US" sz="3600">
              <a:latin typeface="宋体" charset="-122"/>
            </a:endParaRPr>
          </a:p>
        </p:txBody>
      </p:sp>
      <p:sp>
        <p:nvSpPr>
          <p:cNvPr id="36" name="TextBox 40"/>
          <p:cNvSpPr txBox="1">
            <a:spLocks noChangeArrowheads="1"/>
          </p:cNvSpPr>
          <p:nvPr/>
        </p:nvSpPr>
        <p:spPr bwMode="auto">
          <a:xfrm>
            <a:off x="6810375" y="6008688"/>
            <a:ext cx="2633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宋体" charset="-122"/>
              </a:rPr>
              <a:t>……</a:t>
            </a:r>
            <a:endParaRPr lang="zh-CN" altLang="en-US" sz="4000">
              <a:latin typeface="宋体" charset="-122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3232150" y="239713"/>
            <a:ext cx="3432175" cy="523875"/>
          </a:xfrm>
          <a:prstGeom prst="rect">
            <a:avLst/>
          </a:prstGeom>
          <a:ln>
            <a:solidFill>
              <a:srgbClr val="FFFFFF"/>
            </a:solidFill>
            <a:headEnd/>
            <a:tailEnd/>
          </a:ln>
          <a:effectLst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  如果每秒上升</a:t>
            </a:r>
            <a:r>
              <a:rPr lang="en-US" altLang="zh-CN" sz="2800" b="1" dirty="0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米</a:t>
            </a:r>
          </a:p>
        </p:txBody>
      </p:sp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1988" y="5640388"/>
            <a:ext cx="39211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组合 43"/>
          <p:cNvGrpSpPr/>
          <p:nvPr/>
        </p:nvGrpSpPr>
        <p:grpSpPr>
          <a:xfrm>
            <a:off x="3352796" y="4806138"/>
            <a:ext cx="100822" cy="1080886"/>
            <a:chOff x="3345762" y="4206241"/>
            <a:chExt cx="100822" cy="1080886"/>
          </a:xfrm>
          <a:solidFill>
            <a:srgbClr val="0000FF"/>
          </a:solidFill>
        </p:grpSpPr>
        <p:cxnSp>
          <p:nvCxnSpPr>
            <p:cNvPr id="39" name="直接连接符 38"/>
            <p:cNvCxnSpPr/>
            <p:nvPr/>
          </p:nvCxnSpPr>
          <p:spPr>
            <a:xfrm rot="5400000">
              <a:off x="2881423" y="4742121"/>
              <a:ext cx="1020726" cy="1588"/>
            </a:xfrm>
            <a:prstGeom prst="line">
              <a:avLst/>
            </a:prstGeom>
            <a:grpFill/>
            <a:ln w="571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/>
          </p:nvSpPr>
          <p:spPr>
            <a:xfrm>
              <a:off x="3355144" y="4206241"/>
              <a:ext cx="91440" cy="91440"/>
            </a:xfrm>
            <a:prstGeom prst="ellipse">
              <a:avLst/>
            </a:prstGeom>
            <a:grp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345762" y="5195687"/>
              <a:ext cx="91440" cy="91440"/>
            </a:xfrm>
            <a:prstGeom prst="ellipse">
              <a:avLst/>
            </a:prstGeom>
            <a:grpFill/>
            <a:ln w="571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0363" y="5634038"/>
            <a:ext cx="3921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" name="组合 82"/>
          <p:cNvGrpSpPr/>
          <p:nvPr/>
        </p:nvGrpSpPr>
        <p:grpSpPr>
          <a:xfrm>
            <a:off x="4321123" y="3867069"/>
            <a:ext cx="112544" cy="2067969"/>
            <a:chOff x="4321123" y="4229687"/>
            <a:chExt cx="112544" cy="2067969"/>
          </a:xfrm>
          <a:solidFill>
            <a:srgbClr val="0000FF"/>
          </a:solidFill>
        </p:grpSpPr>
        <p:grpSp>
          <p:nvGrpSpPr>
            <p:cNvPr id="59" name="组合 58"/>
            <p:cNvGrpSpPr/>
            <p:nvPr/>
          </p:nvGrpSpPr>
          <p:grpSpPr>
            <a:xfrm>
              <a:off x="4321123" y="5216770"/>
              <a:ext cx="100822" cy="1080886"/>
              <a:chOff x="3345762" y="4206241"/>
              <a:chExt cx="100822" cy="1080886"/>
            </a:xfrm>
            <a:grpFill/>
          </p:grpSpPr>
          <p:cxnSp>
            <p:nvCxnSpPr>
              <p:cNvPr id="60" name="直接连接符 59"/>
              <p:cNvCxnSpPr/>
              <p:nvPr/>
            </p:nvCxnSpPr>
            <p:spPr>
              <a:xfrm rot="5400000">
                <a:off x="2881423" y="4742121"/>
                <a:ext cx="1020726" cy="1588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椭圆 60"/>
              <p:cNvSpPr/>
              <p:nvPr/>
            </p:nvSpPr>
            <p:spPr>
              <a:xfrm>
                <a:off x="3355144" y="4206241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CC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3345762" y="5195687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4332845" y="4229687"/>
              <a:ext cx="100822" cy="1080886"/>
              <a:chOff x="3345762" y="4206241"/>
              <a:chExt cx="100822" cy="1080886"/>
            </a:xfrm>
            <a:grpFill/>
          </p:grpSpPr>
          <p:cxnSp>
            <p:nvCxnSpPr>
              <p:cNvPr id="64" name="直接连接符 63"/>
              <p:cNvCxnSpPr/>
              <p:nvPr/>
            </p:nvCxnSpPr>
            <p:spPr>
              <a:xfrm rot="5400000">
                <a:off x="2881423" y="4742121"/>
                <a:ext cx="1020726" cy="1588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>
              <a:xfrm>
                <a:off x="3355144" y="4206241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345762" y="5195687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4450" y="5640388"/>
            <a:ext cx="3921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050" y="5645150"/>
            <a:ext cx="3921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5" name="组合 84"/>
          <p:cNvGrpSpPr/>
          <p:nvPr/>
        </p:nvGrpSpPr>
        <p:grpSpPr>
          <a:xfrm>
            <a:off x="6271842" y="1860078"/>
            <a:ext cx="110201" cy="4070271"/>
            <a:chOff x="6271842" y="2222696"/>
            <a:chExt cx="110201" cy="4070271"/>
          </a:xfrm>
          <a:solidFill>
            <a:srgbClr val="0000FF"/>
          </a:solidFill>
        </p:grpSpPr>
        <p:grpSp>
          <p:nvGrpSpPr>
            <p:cNvPr id="67" name="组合 66"/>
            <p:cNvGrpSpPr/>
            <p:nvPr/>
          </p:nvGrpSpPr>
          <p:grpSpPr>
            <a:xfrm>
              <a:off x="6278876" y="2222696"/>
              <a:ext cx="100822" cy="1080886"/>
              <a:chOff x="3345762" y="4206241"/>
              <a:chExt cx="100822" cy="1080886"/>
            </a:xfrm>
            <a:grpFill/>
          </p:grpSpPr>
          <p:cxnSp>
            <p:nvCxnSpPr>
              <p:cNvPr id="68" name="直接连接符 67"/>
              <p:cNvCxnSpPr/>
              <p:nvPr/>
            </p:nvCxnSpPr>
            <p:spPr>
              <a:xfrm rot="5400000">
                <a:off x="2881423" y="4742121"/>
                <a:ext cx="1020726" cy="1588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椭圆 68"/>
              <p:cNvSpPr/>
              <p:nvPr/>
            </p:nvSpPr>
            <p:spPr>
              <a:xfrm>
                <a:off x="3355144" y="4206241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345762" y="5195687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6276532" y="3226191"/>
              <a:ext cx="100822" cy="1080886"/>
              <a:chOff x="3345762" y="4206241"/>
              <a:chExt cx="100822" cy="1080886"/>
            </a:xfrm>
            <a:grpFill/>
          </p:grpSpPr>
          <p:cxnSp>
            <p:nvCxnSpPr>
              <p:cNvPr id="72" name="直接连接符 71"/>
              <p:cNvCxnSpPr/>
              <p:nvPr/>
            </p:nvCxnSpPr>
            <p:spPr>
              <a:xfrm rot="5400000">
                <a:off x="2881423" y="4742121"/>
                <a:ext cx="1020726" cy="1588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椭圆 72"/>
              <p:cNvSpPr/>
              <p:nvPr/>
            </p:nvSpPr>
            <p:spPr>
              <a:xfrm>
                <a:off x="3355144" y="4206241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3345762" y="5195687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6281221" y="4222653"/>
              <a:ext cx="100822" cy="1080886"/>
              <a:chOff x="3345762" y="4206241"/>
              <a:chExt cx="100822" cy="1080886"/>
            </a:xfrm>
            <a:grpFill/>
          </p:grpSpPr>
          <p:cxnSp>
            <p:nvCxnSpPr>
              <p:cNvPr id="76" name="直接连接符 75"/>
              <p:cNvCxnSpPr/>
              <p:nvPr/>
            </p:nvCxnSpPr>
            <p:spPr>
              <a:xfrm rot="5400000">
                <a:off x="2881423" y="4742121"/>
                <a:ext cx="1020726" cy="1588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椭圆 76"/>
              <p:cNvSpPr/>
              <p:nvPr/>
            </p:nvSpPr>
            <p:spPr>
              <a:xfrm>
                <a:off x="3355144" y="4206241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345762" y="5195687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6271842" y="5212081"/>
              <a:ext cx="100822" cy="1080886"/>
              <a:chOff x="3345762" y="4206241"/>
              <a:chExt cx="100822" cy="1080886"/>
            </a:xfrm>
            <a:grpFill/>
          </p:grpSpPr>
          <p:cxnSp>
            <p:nvCxnSpPr>
              <p:cNvPr id="80" name="直接连接符 79"/>
              <p:cNvCxnSpPr/>
              <p:nvPr/>
            </p:nvCxnSpPr>
            <p:spPr>
              <a:xfrm rot="5400000">
                <a:off x="2881423" y="4742121"/>
                <a:ext cx="1020726" cy="1588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80"/>
              <p:cNvSpPr/>
              <p:nvPr/>
            </p:nvSpPr>
            <p:spPr>
              <a:xfrm>
                <a:off x="3355144" y="4206241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345762" y="5195687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5294138" y="2835437"/>
            <a:ext cx="112545" cy="3059743"/>
            <a:chOff x="5294138" y="3198055"/>
            <a:chExt cx="112545" cy="3059743"/>
          </a:xfrm>
          <a:solidFill>
            <a:srgbClr val="0000FF"/>
          </a:solidFill>
        </p:grpSpPr>
        <p:grpSp>
          <p:nvGrpSpPr>
            <p:cNvPr id="45" name="组合 44"/>
            <p:cNvGrpSpPr/>
            <p:nvPr/>
          </p:nvGrpSpPr>
          <p:grpSpPr>
            <a:xfrm>
              <a:off x="5305861" y="3198055"/>
              <a:ext cx="100822" cy="1080886"/>
              <a:chOff x="3345762" y="4206241"/>
              <a:chExt cx="100822" cy="1080886"/>
            </a:xfrm>
            <a:grpFill/>
          </p:grpSpPr>
          <p:cxnSp>
            <p:nvCxnSpPr>
              <p:cNvPr id="46" name="直接连接符 45"/>
              <p:cNvCxnSpPr/>
              <p:nvPr/>
            </p:nvCxnSpPr>
            <p:spPr>
              <a:xfrm rot="5400000">
                <a:off x="2881423" y="4742121"/>
                <a:ext cx="1020726" cy="1588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3355144" y="4206241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345762" y="5195687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303516" y="4187483"/>
              <a:ext cx="100822" cy="1080886"/>
              <a:chOff x="3345762" y="4206241"/>
              <a:chExt cx="100822" cy="1080886"/>
            </a:xfrm>
            <a:grpFill/>
          </p:grpSpPr>
          <p:cxnSp>
            <p:nvCxnSpPr>
              <p:cNvPr id="52" name="直接连接符 51"/>
              <p:cNvCxnSpPr/>
              <p:nvPr/>
            </p:nvCxnSpPr>
            <p:spPr>
              <a:xfrm rot="5400000">
                <a:off x="2881423" y="4742121"/>
                <a:ext cx="1020726" cy="1588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椭圆 52"/>
              <p:cNvSpPr/>
              <p:nvPr/>
            </p:nvSpPr>
            <p:spPr>
              <a:xfrm>
                <a:off x="3355144" y="4206241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345762" y="5195687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5294138" y="5176912"/>
              <a:ext cx="100822" cy="1080886"/>
              <a:chOff x="3345762" y="4206241"/>
              <a:chExt cx="100822" cy="1080886"/>
            </a:xfrm>
            <a:grpFill/>
          </p:grpSpPr>
          <p:cxnSp>
            <p:nvCxnSpPr>
              <p:cNvPr id="56" name="直接连接符 55"/>
              <p:cNvCxnSpPr/>
              <p:nvPr/>
            </p:nvCxnSpPr>
            <p:spPr>
              <a:xfrm rot="5400000">
                <a:off x="2881423" y="4742121"/>
                <a:ext cx="1020726" cy="1588"/>
              </a:xfrm>
              <a:prstGeom prst="lin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椭圆 56"/>
              <p:cNvSpPr/>
              <p:nvPr/>
            </p:nvSpPr>
            <p:spPr>
              <a:xfrm>
                <a:off x="3355144" y="4206241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345762" y="5195687"/>
                <a:ext cx="91440" cy="91440"/>
              </a:xfrm>
              <a:prstGeom prst="ellipse">
                <a:avLst/>
              </a:prstGeom>
              <a:grpFill/>
              <a:ln w="571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3.05556E-6 -0.15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0174 -0.2909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173 -2.22222E-6 L 0.00347 -0.44282 " pathEditMode="relative" rAng="0" ptsTypes="AA">
                                      <p:cBhvr>
                                        <p:cTn id="69" dur="19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2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2.59259E-6 L -0.00017 -0.5828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9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8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9" grpId="0"/>
      <p:bldP spid="22" grpId="0"/>
      <p:bldP spid="23" grpId="0"/>
      <p:bldP spid="26" grpId="0"/>
      <p:bldP spid="18" grpId="0"/>
      <p:bldP spid="32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3260725" y="1201738"/>
            <a:ext cx="248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itchFamily="2" charset="-122"/>
                <a:ea typeface="黑体" pitchFamily="2" charset="-122"/>
              </a:rPr>
              <a:t>学习建议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609600" y="2254250"/>
            <a:ext cx="110140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zh-CN" altLang="en-US" sz="3400" b="1">
                <a:latin typeface="黑体" pitchFamily="2" charset="-122"/>
                <a:ea typeface="黑体" pitchFamily="2" charset="-122"/>
              </a:rPr>
              <a:t>独立思考，在算式上写一写、画一画。</a:t>
            </a:r>
            <a:endParaRPr lang="en-US" altLang="zh-CN" sz="3400" b="1">
              <a:latin typeface="黑体" pitchFamily="2" charset="-122"/>
              <a:ea typeface="黑体" pitchFamily="2" charset="-122"/>
            </a:endParaRPr>
          </a:p>
          <a:p>
            <a:pPr marL="342900" indent="-342900">
              <a:buFontTx/>
              <a:buAutoNum type="arabicPeriod"/>
            </a:pPr>
            <a:endParaRPr lang="en-US" altLang="zh-CN" sz="3400" b="1">
              <a:latin typeface="黑体" pitchFamily="2" charset="-122"/>
              <a:ea typeface="黑体" pitchFamily="2" charset="-122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3400" b="1">
                <a:latin typeface="黑体" pitchFamily="2" charset="-122"/>
                <a:ea typeface="黑体" pitchFamily="2" charset="-122"/>
              </a:rPr>
              <a:t>同伴交流，说说你的发现。</a:t>
            </a:r>
          </a:p>
        </p:txBody>
      </p:sp>
    </p:spTree>
  </p:cSld>
  <p:clrMapOvr>
    <a:masterClrMapping/>
  </p:clrMapOvr>
  <p:transition advTm="10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20071224113559206_2"/>
          <p:cNvPicPr>
            <a:picLocks noChangeAspect="1" noChangeArrowheads="1"/>
          </p:cNvPicPr>
          <p:nvPr/>
        </p:nvPicPr>
        <p:blipFill>
          <a:blip r:embed="rId2">
            <a:lum bright="2000" contrast="2000"/>
          </a:blip>
          <a:srcRect l="55089" t="67970" r="14731" b="6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none">
        <a:spAutoFit/>
        <a:scene3d>
          <a:camera prst="orthographicFront"/>
          <a:lightRig rig="soft" dir="tl">
            <a:rot lat="0" lon="0" rev="0"/>
          </a:lightRig>
        </a:scene3d>
        <a:sp3d extrusionH="57150" contourW="25400" prstMaterial="matte">
          <a:bevelT w="25400" h="55880" prst="artDeco"/>
          <a:extrusionClr>
            <a:srgbClr val="0000FF"/>
          </a:extrusionClr>
          <a:contourClr>
            <a:srgbClr val="0000FF"/>
          </a:contourClr>
        </a:sp3d>
      </a:bodyPr>
      <a:lstStyle>
        <a:defPPr algn="ctr">
          <a:defRPr sz="5400" b="1" spc="50" dirty="0">
            <a:ln w="11430">
              <a:solidFill>
                <a:srgbClr val="006600"/>
              </a:solidFill>
            </a:ln>
            <a:solidFill>
              <a:srgbClr val="0066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4690</TotalTime>
  <Words>91</Words>
  <Application>Microsoft Office PowerPoint</Application>
  <PresentationFormat>全屏显示(4:3)</PresentationFormat>
  <Paragraphs>46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Arial</vt:lpstr>
      <vt:lpstr>宋体</vt:lpstr>
      <vt:lpstr>Calibri</vt:lpstr>
      <vt:lpstr>黑体</vt:lpstr>
      <vt:lpstr>楷体_GB2312</vt:lpstr>
      <vt:lpstr>Office 主题</vt:lpstr>
      <vt:lpstr>北京市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liujian</dc:creator>
  <cp:lastModifiedBy>USER</cp:lastModifiedBy>
  <cp:revision>488</cp:revision>
  <dcterms:created xsi:type="dcterms:W3CDTF">2013-02-23T13:09:05Z</dcterms:created>
  <dcterms:modified xsi:type="dcterms:W3CDTF">2013-10-20T03:16:00Z</dcterms:modified>
</cp:coreProperties>
</file>