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1077" r:id="rId5"/>
    <p:sldId id="1137" r:id="rId6"/>
    <p:sldId id="1138" r:id="rId7"/>
    <p:sldId id="927" r:id="rId8"/>
    <p:sldId id="695" r:id="rId9"/>
    <p:sldId id="1020" r:id="rId10"/>
    <p:sldId id="696" r:id="rId11"/>
    <p:sldId id="958" r:id="rId12"/>
    <p:sldId id="1173" r:id="rId13"/>
    <p:sldId id="698" r:id="rId14"/>
    <p:sldId id="699" r:id="rId15"/>
    <p:sldId id="1174" r:id="rId16"/>
    <p:sldId id="1175" r:id="rId17"/>
    <p:sldId id="1176" r:id="rId18"/>
    <p:sldId id="1205" r:id="rId19"/>
    <p:sldId id="1206" r:id="rId20"/>
    <p:sldId id="1207" r:id="rId21"/>
    <p:sldId id="1208" r:id="rId22"/>
    <p:sldId id="1209" r:id="rId23"/>
    <p:sldId id="1210" r:id="rId24"/>
    <p:sldId id="1211" r:id="rId25"/>
    <p:sldId id="704" r:id="rId26"/>
    <p:sldId id="705" r:id="rId27"/>
    <p:sldId id="1231" r:id="rId28"/>
    <p:sldId id="706" r:id="rId29"/>
    <p:sldId id="707" r:id="rId30"/>
    <p:sldId id="708" r:id="rId31"/>
    <p:sldId id="709" r:id="rId32"/>
    <p:sldId id="710" r:id="rId33"/>
    <p:sldId id="712" r:id="rId34"/>
    <p:sldId id="713" r:id="rId35"/>
    <p:sldId id="714" r:id="rId36"/>
    <p:sldId id="715" r:id="rId37"/>
    <p:sldId id="716" r:id="rId38"/>
    <p:sldId id="717" r:id="rId39"/>
    <p:sldId id="718" r:id="rId40"/>
    <p:sldId id="719" r:id="rId41"/>
    <p:sldId id="720" r:id="rId42"/>
    <p:sldId id="721" r:id="rId43"/>
    <p:sldId id="894" r:id="rId44"/>
    <p:sldId id="722" r:id="rId4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oft"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A18"/>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p:cViewPr varScale="1">
        <p:scale>
          <a:sx n="72" d="100"/>
          <a:sy n="72" d="100"/>
        </p:scale>
        <p:origin x="1266" y="66"/>
      </p:cViewPr>
      <p:guideLst>
        <p:guide orient="horz" pos="2149"/>
        <p:guide pos="2804"/>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880" y="-84"/>
      </p:cViewPr>
      <p:guideLst>
        <p:guide orient="horz" pos="2866"/>
        <p:guide pos="2103"/>
      </p:guideLst>
    </p:cSldViewPr>
  </p:notesViewPr>
  <p:gridSpacing cx="36000" cy="36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A06A8D-3873-403B-97A6-04E3A3A5D85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E150EE-C19D-4064-907A-D468586D791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23BE866-C9F4-4953-AF6C-27968751A9E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711450" y="4533901"/>
            <a:ext cx="6089650" cy="938212"/>
          </a:xfrm>
        </p:spPr>
        <p:txBody>
          <a:bodyPr anchor="ctr" anchorCtr="0">
            <a:normAutofit/>
          </a:bodyPr>
          <a:lstStyle>
            <a:lvl1pPr algn="ctr">
              <a:defRPr sz="3600">
                <a:solidFill>
                  <a:schemeClr val="bg1"/>
                </a:solidFill>
              </a:defRPr>
            </a:lvl1pPr>
          </a:lstStyle>
          <a:p>
            <a:r>
              <a:rPr lang="zh-CN" altLang="en-US" dirty="0" smtClean="0"/>
              <a:t>单击此处编辑母版标题样式</a:t>
            </a:r>
            <a:endParaRPr lang="en-US" dirty="0"/>
          </a:p>
        </p:txBody>
      </p:sp>
      <p:sp>
        <p:nvSpPr>
          <p:cNvPr id="3" name="Subtitle 2"/>
          <p:cNvSpPr>
            <a:spLocks noGrp="1"/>
          </p:cNvSpPr>
          <p:nvPr>
            <p:ph type="subTitle" idx="1"/>
          </p:nvPr>
        </p:nvSpPr>
        <p:spPr>
          <a:xfrm>
            <a:off x="3311525" y="5472112"/>
            <a:ext cx="4889500" cy="527051"/>
          </a:xfrm>
        </p:spPr>
        <p:txBody>
          <a:bodyPr anchor="ctr" anchorCtr="0">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4" name="Date Placeholder 3"/>
          <p:cNvSpPr>
            <a:spLocks noGrp="1"/>
          </p:cNvSpPr>
          <p:nvPr>
            <p:ph type="dt" sz="half" idx="10"/>
          </p:nvPr>
        </p:nvSpPr>
        <p:spPr/>
        <p:txBody>
          <a:bodyPr>
            <a:normAutofit/>
          </a:bodyPr>
          <a:lstStyle/>
          <a:p>
            <a:fld id="{3593BDC9-6546-4255-A786-51F88A4CA75F}" type="datetimeFigureOut">
              <a:rPr lang="zh-CN" altLang="en-US" smtClean="0"/>
            </a:fld>
            <a:endParaRPr lang="zh-CN" altLang="en-US"/>
          </a:p>
        </p:txBody>
      </p:sp>
      <p:sp>
        <p:nvSpPr>
          <p:cNvPr id="5" name="Footer Placeholder 4"/>
          <p:cNvSpPr>
            <a:spLocks noGrp="1"/>
          </p:cNvSpPr>
          <p:nvPr>
            <p:ph type="ftr" sz="quarter" idx="11"/>
          </p:nvPr>
        </p:nvSpPr>
        <p:spPr/>
        <p:txBody>
          <a:bodyPr>
            <a:normAutofit/>
          </a:bodyPr>
          <a:lstStyle/>
          <a:p>
            <a:endParaRPr lang="zh-CN" altLang="en-US"/>
          </a:p>
        </p:txBody>
      </p:sp>
      <p:sp>
        <p:nvSpPr>
          <p:cNvPr id="6" name="Slide Number Placeholder 5"/>
          <p:cNvSpPr>
            <a:spLocks noGrp="1"/>
          </p:cNvSpPr>
          <p:nvPr>
            <p:ph type="sldNum" sz="quarter" idx="12"/>
          </p:nvPr>
        </p:nvSpPr>
        <p:spPr/>
        <p:txBody>
          <a:bodyPr>
            <a:normAutofit/>
          </a:bodyPr>
          <a:lstStyle/>
          <a:p>
            <a:fld id="{52BE1C4E-00B4-412F-9944-A79485D46405}"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2BE1C4E-00B4-412F-9944-A79485D46405}" type="slidenum">
              <a:rPr lang="zh-CN" altLang="en-US" smtClean="0"/>
            </a:fld>
            <a:endParaRPr lang="zh-CN" altLang="en-US"/>
          </a:p>
        </p:txBody>
      </p:sp>
      <p:sp>
        <p:nvSpPr>
          <p:cNvPr id="6" name="内容占位符 5"/>
          <p:cNvSpPr>
            <a:spLocks noGrp="1"/>
          </p:cNvSpPr>
          <p:nvPr>
            <p:ph sz="quarter" idx="13"/>
          </p:nvPr>
        </p:nvSpPr>
        <p:spPr>
          <a:xfrm>
            <a:off x="628650" y="495300"/>
            <a:ext cx="7886700" cy="57531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4975" y="1546227"/>
            <a:ext cx="5683250" cy="638174"/>
          </a:xfrm>
        </p:spPr>
        <p:txBody>
          <a:bodyPr>
            <a:normAutofit/>
          </a:bodyPr>
          <a:lstStyle>
            <a:lvl1pPr algn="ctr">
              <a:defRPr sz="3200" b="1">
                <a:solidFill>
                  <a:schemeClr val="accent1"/>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1377950" y="2413001"/>
            <a:ext cx="6286500" cy="2451099"/>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344" y="2801258"/>
            <a:ext cx="6952342" cy="730705"/>
          </a:xfrm>
        </p:spPr>
        <p:txBody>
          <a:bodyPr anchor="ctr" anchorCtr="0">
            <a:normAutofit/>
          </a:bodyPr>
          <a:lstStyle>
            <a:lvl1pPr>
              <a:defRPr sz="36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1872344" y="3558952"/>
            <a:ext cx="6952342" cy="563106"/>
          </a:xfrm>
        </p:spPr>
        <p:txBody>
          <a:bodyPr anchor="ctr"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Date Placeholder 3"/>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4975" y="1546227"/>
            <a:ext cx="5683250" cy="638174"/>
          </a:xfrm>
        </p:spPr>
        <p:txBody>
          <a:bodyPr>
            <a:normAutofit/>
          </a:bodyPr>
          <a:lstStyle>
            <a:lvl1pPr algn="ctr">
              <a:defRPr sz="3200" b="1">
                <a:solidFill>
                  <a:schemeClr val="accent1"/>
                </a:solidFill>
              </a:defRPr>
            </a:lvl1pPr>
          </a:lstStyle>
          <a:p>
            <a:r>
              <a:rPr lang="zh-CN" altLang="en-US" dirty="0" smtClean="0"/>
              <a:t>单击此处编辑母版标题样式</a:t>
            </a:r>
            <a:endParaRPr lang="en-US" dirty="0"/>
          </a:p>
        </p:txBody>
      </p:sp>
      <p:sp>
        <p:nvSpPr>
          <p:cNvPr id="3" name="Content Placeholder 2"/>
          <p:cNvSpPr>
            <a:spLocks noGrp="1"/>
          </p:cNvSpPr>
          <p:nvPr>
            <p:ph sz="half" idx="1"/>
          </p:nvPr>
        </p:nvSpPr>
        <p:spPr>
          <a:xfrm>
            <a:off x="628650" y="2423886"/>
            <a:ext cx="3886200" cy="245291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Content Placeholder 3"/>
          <p:cNvSpPr>
            <a:spLocks noGrp="1"/>
          </p:cNvSpPr>
          <p:nvPr>
            <p:ph sz="half" idx="2"/>
          </p:nvPr>
        </p:nvSpPr>
        <p:spPr>
          <a:xfrm>
            <a:off x="4629150" y="2423886"/>
            <a:ext cx="3886200" cy="2452914"/>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5" name="Date Placeholder 4"/>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636360"/>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536020"/>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smtClean="0"/>
              <a:t>单击此处编辑母版文本样式</a:t>
            </a:r>
            <a:endParaRPr lang="zh-CN" altLang="en-US" dirty="0" smtClean="0"/>
          </a:p>
        </p:txBody>
      </p:sp>
      <p:sp>
        <p:nvSpPr>
          <p:cNvPr id="4" name="Content Placeholder 3"/>
          <p:cNvSpPr>
            <a:spLocks noGrp="1"/>
          </p:cNvSpPr>
          <p:nvPr>
            <p:ph sz="half" idx="2"/>
          </p:nvPr>
        </p:nvSpPr>
        <p:spPr>
          <a:xfrm>
            <a:off x="629842" y="2359932"/>
            <a:ext cx="3868340"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536020"/>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2359932"/>
            <a:ext cx="3887391"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grpSp>
        <p:nvGrpSpPr>
          <p:cNvPr id="9" name="组合 8"/>
          <p:cNvGrpSpPr/>
          <p:nvPr/>
        </p:nvGrpSpPr>
        <p:grpSpPr>
          <a:xfrm>
            <a:off x="0" y="0"/>
            <a:ext cx="9144000" cy="6858000"/>
            <a:chOff x="0" y="0"/>
            <a:chExt cx="9144000" cy="6858000"/>
          </a:xfrm>
        </p:grpSpPr>
        <p:sp>
          <p:nvSpPr>
            <p:cNvPr id="10" name="矩形 9"/>
            <p:cNvSpPr/>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353917" y="1347479"/>
              <a:ext cx="4436167" cy="443616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lvl="0" algn="ctr">
                <a:defRPr/>
              </a:pPr>
              <a:endParaRPr lang="zh-CN" altLang="en-US" sz="6600" b="1" dirty="0">
                <a:solidFill>
                  <a:srgbClr val="FFFFFF"/>
                </a:solidFill>
                <a:cs typeface="Verdana" panose="020B0604030504040204" pitchFamily="34" charset="0"/>
                <a:sym typeface="Arial" panose="020B0604020202020204" pitchFamily="34" charset="0"/>
              </a:endParaRPr>
            </a:p>
          </p:txBody>
        </p:sp>
      </p:grpSp>
      <p:sp>
        <p:nvSpPr>
          <p:cNvPr id="2" name="Title 1"/>
          <p:cNvSpPr>
            <a:spLocks noGrp="1"/>
          </p:cNvSpPr>
          <p:nvPr>
            <p:ph type="title" hasCustomPrompt="1"/>
          </p:nvPr>
        </p:nvSpPr>
        <p:spPr>
          <a:xfrm>
            <a:off x="2353916" y="1347479"/>
            <a:ext cx="4436167" cy="4436166"/>
          </a:xfrm>
        </p:spPr>
        <p:txBody>
          <a:bodyPr>
            <a:normAutofit/>
          </a:bodyPr>
          <a:lstStyle>
            <a:lvl1pPr algn="ctr">
              <a:defRPr sz="7200">
                <a:solidFill>
                  <a:schemeClr val="bg1"/>
                </a:solidFill>
              </a:defRPr>
            </a:lvl1pPr>
          </a:lstStyle>
          <a:p>
            <a:r>
              <a:rPr lang="zh-CN" altLang="en-US" dirty="0" smtClean="0"/>
              <a:t>编辑标题</a:t>
            </a:r>
            <a:endParaRPr lang="en-US" dirty="0"/>
          </a:p>
        </p:txBody>
      </p:sp>
      <p:sp>
        <p:nvSpPr>
          <p:cNvPr id="3" name="Date Placeholder 2"/>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9841" y="711200"/>
            <a:ext cx="3196800" cy="1600200"/>
          </a:xfrm>
        </p:spPr>
        <p:txBody>
          <a:bodyPr anchor="t" anchorCtr="0">
            <a:normAutofit/>
          </a:bodyPr>
          <a:lstStyle>
            <a:lvl1pPr>
              <a:defRPr sz="3200"/>
            </a:lvl1pPr>
          </a:lstStyle>
          <a:p>
            <a:r>
              <a:rPr lang="zh-CN" altLang="en-US" dirty="0" smtClean="0"/>
              <a:t>单击此处编辑标题</a:t>
            </a:r>
            <a:endParaRPr lang="zh-CN" altLang="en-US" dirty="0"/>
          </a:p>
        </p:txBody>
      </p:sp>
      <p:sp>
        <p:nvSpPr>
          <p:cNvPr id="3" name="图片占位符 2"/>
          <p:cNvSpPr>
            <a:spLocks noGrp="1"/>
          </p:cNvSpPr>
          <p:nvPr>
            <p:ph type="pic" idx="1"/>
          </p:nvPr>
        </p:nvSpPr>
        <p:spPr>
          <a:xfrm>
            <a:off x="4014391" y="733425"/>
            <a:ext cx="4478400" cy="5403600"/>
          </a:xfrm>
        </p:spPr>
        <p:txBody>
          <a:bodyPr>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311400"/>
            <a:ext cx="3196800" cy="3811588"/>
          </a:xfrm>
        </p:spPr>
        <p:txBody>
          <a:bodyPr>
            <a:normAutofit/>
          </a:bodyPr>
          <a:lstStyle>
            <a:lvl1pPr marL="0" indent="0">
              <a:buNone/>
              <a:defRPr sz="20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normAutofit/>
          </a:bodyPr>
          <a:lstStyle/>
          <a:p>
            <a:fld id="{6EF2F5ED-D19D-4097-92A9-D6092B3D6E68}" type="datetimeFigureOut">
              <a:rPr lang="zh-CN" altLang="en-US" smtClean="0"/>
            </a:fld>
            <a:endParaRPr lang="zh-CN" altLang="en-US"/>
          </a:p>
        </p:txBody>
      </p:sp>
      <p:sp>
        <p:nvSpPr>
          <p:cNvPr id="6" name="页脚占位符 5"/>
          <p:cNvSpPr>
            <a:spLocks noGrp="1"/>
          </p:cNvSpPr>
          <p:nvPr>
            <p:ph type="ftr" sz="quarter" idx="11"/>
          </p:nvPr>
        </p:nvSpPr>
        <p:spPr/>
        <p:txBody>
          <a:bodyPr>
            <a:normAutofit/>
          </a:bodyPr>
          <a:lstStyle/>
          <a:p>
            <a:endParaRPr lang="zh-CN" altLang="en-US"/>
          </a:p>
        </p:txBody>
      </p:sp>
      <p:sp>
        <p:nvSpPr>
          <p:cNvPr id="7" name="灯片编号占位符 6"/>
          <p:cNvSpPr>
            <a:spLocks noGrp="1"/>
          </p:cNvSpPr>
          <p:nvPr>
            <p:ph type="sldNum" sz="quarter" idx="12"/>
          </p:nvPr>
        </p:nvSpPr>
        <p:spPr/>
        <p:txBody>
          <a:bodyPr>
            <a:normAutofit/>
          </a:bodyPr>
          <a:lstStyle/>
          <a:p>
            <a:fld id="{A7AAEAA2-D029-4D23-B6D5-DE004B8B3ED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dirty="0" smtClean="0"/>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10"/>
          </p:nvPr>
        </p:nvSpPr>
        <p:spPr/>
        <p:txBody>
          <a:bodyPr/>
          <a:lstStyle/>
          <a:p>
            <a:fld id="{3593BDC9-6546-4255-A786-51F88A4CA75F}"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2BE1C4E-00B4-412F-9944-A79485D4640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2.xml"/><Relationship Id="rId12" Type="http://schemas.openxmlformats.org/officeDocument/2006/relationships/tags" Target="../tags/tag1.xml"/><Relationship Id="rId11" Type="http://schemas.openxmlformats.org/officeDocument/2006/relationships/image" Target="../media/image4.pn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12"/>
            </p:custDataLst>
          </p:nvPr>
        </p:nvSpPr>
        <p:spPr>
          <a:xfrm>
            <a:off x="628650" y="365127"/>
            <a:ext cx="7886700" cy="638174"/>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13"/>
            </p:custDataLst>
          </p:nvPr>
        </p:nvSpPr>
        <p:spPr>
          <a:xfrm>
            <a:off x="628650" y="1397000"/>
            <a:ext cx="7886700" cy="4779963"/>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3593BDC9-6546-4255-A786-51F88A4CA75F}" type="datetimeFigureOut">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52BE1C4E-00B4-412F-9944-A79485D4640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36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m"/>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m"/>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m"/>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m"/>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m"/>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xml"/><Relationship Id="rId3"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4.xml"/><Relationship Id="rId5" Type="http://schemas.openxmlformats.org/officeDocument/2006/relationships/image" Target="../media/image5.png"/><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s>
</file>

<file path=ppt/slides/_rels/slide1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image" Target="../media/image5.png"/><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7.xml"/><Relationship Id="rId5" Type="http://schemas.openxmlformats.org/officeDocument/2006/relationships/tags" Target="../tags/tag43.xml"/><Relationship Id="rId4" Type="http://schemas.openxmlformats.org/officeDocument/2006/relationships/image" Target="../media/image5.png"/><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image" Target="../media/image5.png"/><Relationship Id="rId2" Type="http://schemas.openxmlformats.org/officeDocument/2006/relationships/tags" Target="../tags/tag45.xml"/><Relationship Id="rId1" Type="http://schemas.openxmlformats.org/officeDocument/2006/relationships/tags" Target="../tags/tag44.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1.xml"/><Relationship Id="rId4" Type="http://schemas.openxmlformats.org/officeDocument/2006/relationships/image" Target="../media/image5.png"/><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5.xml"/><Relationship Id="rId4" Type="http://schemas.openxmlformats.org/officeDocument/2006/relationships/image" Target="../media/image5.png"/><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59.xml"/><Relationship Id="rId4" Type="http://schemas.openxmlformats.org/officeDocument/2006/relationships/image" Target="../media/image5.png"/><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3.xml"/><Relationship Id="rId4" Type="http://schemas.openxmlformats.org/officeDocument/2006/relationships/image" Target="../media/image5.png"/><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image" Target="../media/image5.png"/><Relationship Id="rId2" Type="http://schemas.openxmlformats.org/officeDocument/2006/relationships/tags" Target="../tags/tag65.xml"/><Relationship Id="rId1" Type="http://schemas.openxmlformats.org/officeDocument/2006/relationships/tags" Target="../tags/tag64.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9.xml"/><Relationship Id="rId3" Type="http://schemas.openxmlformats.org/officeDocument/2006/relationships/image" Target="../media/image5.png"/><Relationship Id="rId2" Type="http://schemas.openxmlformats.org/officeDocument/2006/relationships/tags" Target="../tags/tag68.xml"/><Relationship Id="rId1" Type="http://schemas.openxmlformats.org/officeDocument/2006/relationships/tags" Target="../tags/tag6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2.xml"/><Relationship Id="rId3" Type="http://schemas.openxmlformats.org/officeDocument/2006/relationships/image" Target="../media/image5.png"/><Relationship Id="rId2" Type="http://schemas.openxmlformats.org/officeDocument/2006/relationships/tags" Target="../tags/tag71.xml"/><Relationship Id="rId1" Type="http://schemas.openxmlformats.org/officeDocument/2006/relationships/tags" Target="../tags/tag70.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5.xml"/><Relationship Id="rId3" Type="http://schemas.openxmlformats.org/officeDocument/2006/relationships/image" Target="../media/image5.png"/><Relationship Id="rId2" Type="http://schemas.openxmlformats.org/officeDocument/2006/relationships/tags" Target="../tags/tag74.xml"/><Relationship Id="rId1" Type="http://schemas.openxmlformats.org/officeDocument/2006/relationships/tags" Target="../tags/tag73.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emf"/></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8.xml"/><Relationship Id="rId3"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6.emf"/></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1.xml"/><Relationship Id="rId3" Type="http://schemas.openxmlformats.org/officeDocument/2006/relationships/image" Target="../media/image5.png"/><Relationship Id="rId2" Type="http://schemas.openxmlformats.org/officeDocument/2006/relationships/tags" Target="../tags/tag10.xml"/><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77.xml"/><Relationship Id="rId2" Type="http://schemas.openxmlformats.org/officeDocument/2006/relationships/image" Target="../media/image5.png"/><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xml"/><Relationship Id="rId3" Type="http://schemas.openxmlformats.org/officeDocument/2006/relationships/image" Target="../media/image5.png"/><Relationship Id="rId2" Type="http://schemas.openxmlformats.org/officeDocument/2006/relationships/tags" Target="../tags/tag13.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8.xml"/><Relationship Id="rId4" Type="http://schemas.openxmlformats.org/officeDocument/2006/relationships/image" Target="../media/image5.png"/><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image" Target="../media/image5.png"/><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29.xml"/><Relationship Id="rId5" Type="http://schemas.openxmlformats.org/officeDocument/2006/relationships/image" Target="../media/image5.png"/><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custDataLst>
              <p:tags r:id="rId1"/>
            </p:custDataLst>
          </p:nvPr>
        </p:nvSpPr>
        <p:spPr>
          <a:xfrm>
            <a:off x="1211580" y="1756410"/>
            <a:ext cx="6299835" cy="1515745"/>
          </a:xfrm>
        </p:spPr>
        <p:txBody>
          <a:bodyPr>
            <a:noAutofit/>
          </a:bodyPr>
          <a:p>
            <a:pPr algn="ctr">
              <a:lnSpc>
                <a:spcPct val="150000"/>
              </a:lnSpc>
            </a:pPr>
            <a:r>
              <a:rPr lang="zh-CN" altLang="en-US" dirty="0" smtClean="0"/>
              <a:t>构建和实施基于素养发展的</a:t>
            </a:r>
            <a:br>
              <a:rPr lang="zh-CN" altLang="en-US" dirty="0" smtClean="0"/>
            </a:br>
            <a:r>
              <a:rPr lang="zh-CN" altLang="en-US" dirty="0" smtClean="0"/>
              <a:t>课堂教学目标体系</a:t>
            </a:r>
            <a:endParaRPr lang="zh-CN" altLang="en-US" dirty="0" smtClean="0"/>
          </a:p>
        </p:txBody>
      </p:sp>
      <p:sp>
        <p:nvSpPr>
          <p:cNvPr id="5" name="副标题 4"/>
          <p:cNvSpPr>
            <a:spLocks noGrp="1"/>
          </p:cNvSpPr>
          <p:nvPr>
            <p:ph type="subTitle" idx="1"/>
            <p:custDataLst>
              <p:tags r:id="rId2"/>
            </p:custDataLst>
          </p:nvPr>
        </p:nvSpPr>
        <p:spPr>
          <a:xfrm>
            <a:off x="2021840" y="3734435"/>
            <a:ext cx="4889500" cy="1513840"/>
          </a:xfrm>
        </p:spPr>
        <p:txBody>
          <a:bodyPr>
            <a:normAutofit fontScale="25000"/>
          </a:bodyPr>
          <a:p>
            <a:pPr algn="ctr">
              <a:lnSpc>
                <a:spcPct val="150000"/>
              </a:lnSpc>
              <a:spcBef>
                <a:spcPct val="0"/>
              </a:spcBef>
              <a:defRPr/>
            </a:pPr>
            <a:r>
              <a:rPr lang="zh-CN" altLang="en-US" sz="9600" b="1" dirty="0" smtClean="0">
                <a:latin typeface="华文仿宋" panose="02010600040101010101" pitchFamily="2" charset="-122"/>
                <a:ea typeface="华文仿宋" panose="02010600040101010101" pitchFamily="2" charset="-122"/>
              </a:rPr>
              <a:t>杭州市基础教育研究室</a:t>
            </a:r>
            <a:endParaRPr lang="zh-CN" altLang="en-US" sz="9600" b="1" dirty="0" smtClean="0">
              <a:latin typeface="华文仿宋" panose="02010600040101010101" pitchFamily="2" charset="-122"/>
              <a:ea typeface="华文仿宋" panose="02010600040101010101" pitchFamily="2" charset="-122"/>
            </a:endParaRPr>
          </a:p>
          <a:p>
            <a:pPr algn="ctr">
              <a:lnSpc>
                <a:spcPct val="150000"/>
              </a:lnSpc>
              <a:spcBef>
                <a:spcPct val="0"/>
              </a:spcBef>
              <a:defRPr/>
            </a:pPr>
            <a:r>
              <a:rPr lang="zh-CN" altLang="en-US" sz="9600" b="1" dirty="0" smtClean="0">
                <a:latin typeface="华文仿宋" panose="02010600040101010101" pitchFamily="2" charset="-122"/>
                <a:ea typeface="华文仿宋" panose="02010600040101010101" pitchFamily="2" charset="-122"/>
              </a:rPr>
              <a:t>曹宝龙   </a:t>
            </a:r>
            <a:r>
              <a:rPr lang="zh-CN" altLang="zh-CN" sz="8000" b="1" dirty="0" smtClean="0">
                <a:latin typeface="华文仿宋" panose="02010600040101010101" pitchFamily="2" charset="-122"/>
                <a:ea typeface="华文仿宋" panose="02010600040101010101" pitchFamily="2" charset="-122"/>
              </a:rPr>
              <a:t>20</a:t>
            </a:r>
            <a:r>
              <a:rPr lang="zh-CN" altLang="en-US" sz="8000" b="1" dirty="0" smtClean="0">
                <a:latin typeface="华文仿宋" panose="02010600040101010101" pitchFamily="2" charset="-122"/>
                <a:ea typeface="华文仿宋" panose="02010600040101010101" pitchFamily="2" charset="-122"/>
              </a:rPr>
              <a:t>1</a:t>
            </a:r>
            <a:r>
              <a:rPr lang="en-US" altLang="zh-CN" sz="8000" b="1" dirty="0" smtClean="0">
                <a:latin typeface="华文仿宋" panose="02010600040101010101" pitchFamily="2" charset="-122"/>
                <a:ea typeface="华文仿宋" panose="02010600040101010101" pitchFamily="2" charset="-122"/>
              </a:rPr>
              <a:t>8</a:t>
            </a:r>
            <a:r>
              <a:rPr lang="zh-CN" altLang="en-US" sz="8000" b="1" dirty="0" smtClean="0">
                <a:latin typeface="华文仿宋" panose="02010600040101010101" pitchFamily="2" charset="-122"/>
                <a:ea typeface="华文仿宋" panose="02010600040101010101" pitchFamily="2" charset="-122"/>
              </a:rPr>
              <a:t>年</a:t>
            </a:r>
            <a:r>
              <a:rPr lang="en-US" altLang="zh-CN" sz="8000" b="1" dirty="0" smtClean="0">
                <a:latin typeface="华文仿宋" panose="02010600040101010101" pitchFamily="2" charset="-122"/>
                <a:ea typeface="华文仿宋" panose="02010600040101010101" pitchFamily="2" charset="-122"/>
              </a:rPr>
              <a:t>7</a:t>
            </a:r>
            <a:r>
              <a:rPr lang="zh-CN" altLang="en-US" sz="8000" b="1" dirty="0" smtClean="0">
                <a:latin typeface="华文仿宋" panose="02010600040101010101" pitchFamily="2" charset="-122"/>
                <a:ea typeface="华文仿宋" panose="02010600040101010101" pitchFamily="2" charset="-122"/>
              </a:rPr>
              <a:t>月</a:t>
            </a:r>
            <a:r>
              <a:rPr lang="en-US" altLang="zh-CN" sz="8000" b="1" dirty="0" smtClean="0">
                <a:latin typeface="华文仿宋" panose="02010600040101010101" pitchFamily="2" charset="-122"/>
                <a:ea typeface="华文仿宋" panose="02010600040101010101" pitchFamily="2" charset="-122"/>
              </a:rPr>
              <a:t>28</a:t>
            </a:r>
            <a:r>
              <a:rPr lang="zh-CN" altLang="en-US" sz="8000" b="1" dirty="0" smtClean="0">
                <a:latin typeface="华文仿宋" panose="02010600040101010101" pitchFamily="2" charset="-122"/>
                <a:ea typeface="华文仿宋" panose="02010600040101010101" pitchFamily="2" charset="-122"/>
              </a:rPr>
              <a:t>日</a:t>
            </a:r>
            <a:endParaRPr lang="zh-CN" altLang="en-US" sz="8000" b="1" dirty="0" smtClean="0">
              <a:latin typeface="华文仿宋" panose="02010600040101010101" pitchFamily="2" charset="-122"/>
              <a:ea typeface="华文仿宋" panose="02010600040101010101" pitchFamily="2" charset="-122"/>
            </a:endParaRPr>
          </a:p>
          <a:p>
            <a:pPr algn="ctr"/>
            <a:endParaRPr lang="zh-CN" altLang="en-US" sz="2000" b="1" dirty="0" smtClean="0">
              <a:latin typeface="华文仿宋" panose="02010600040101010101" pitchFamily="2" charset="-122"/>
              <a:ea typeface="华文仿宋" panose="02010600040101010101" pitchFamily="2" charset="-122"/>
            </a:endParaRPr>
          </a:p>
        </p:txBody>
      </p:sp>
      <p:pic>
        <p:nvPicPr>
          <p:cNvPr id="6" name="图片 5" descr="4"/>
          <p:cNvPicPr>
            <a:picLocks noChangeAspect="1"/>
          </p:cNvPicPr>
          <p:nvPr/>
        </p:nvPicPr>
        <p:blipFill>
          <a:blip r:embed="rId3"/>
          <a:stretch>
            <a:fillRect/>
          </a:stretch>
        </p:blipFill>
        <p:spPr>
          <a:xfrm>
            <a:off x="6911340" y="-365760"/>
            <a:ext cx="2856865" cy="2856865"/>
          </a:xfrm>
          <a:prstGeom prst="rect">
            <a:avLst/>
          </a:prstGeom>
        </p:spPr>
      </p:pic>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7" name="标题 6"/>
          <p:cNvSpPr>
            <a:spLocks noGrp="1"/>
          </p:cNvSpPr>
          <p:nvPr>
            <p:ph type="title" idx="4294967295"/>
            <p:custDataLst>
              <p:tags r:id="rId3"/>
            </p:custDataLst>
          </p:nvPr>
        </p:nvSpPr>
        <p:spPr>
          <a:xfrm>
            <a:off x="1034415" y="1223645"/>
            <a:ext cx="7499350" cy="741680"/>
          </a:xfrm>
        </p:spPr>
        <p:txBody>
          <a:bodyPr>
            <a:normAutofit/>
          </a:bodyPr>
          <a:p>
            <a:pPr algn="l"/>
            <a:r>
              <a:rPr lang="zh-CN" altLang="en-US" sz="2800" dirty="0">
                <a:solidFill>
                  <a:schemeClr val="tx1"/>
                </a:solidFill>
                <a:latin typeface="黑体" panose="02010609060101010101" pitchFamily="49" charset="-122"/>
                <a:ea typeface="黑体" panose="02010609060101010101" pitchFamily="49" charset="-122"/>
                <a:sym typeface="+mn-ea"/>
              </a:rPr>
              <a:t>课堂教学的示意模型</a:t>
            </a:r>
            <a:endParaRPr lang="zh-CN" altLang="en-US" sz="2800" dirty="0">
              <a:solidFill>
                <a:schemeClr val="tx1"/>
              </a:solidFill>
              <a:latin typeface="黑体" panose="02010609060101010101" pitchFamily="49" charset="-122"/>
              <a:ea typeface="黑体" panose="02010609060101010101" pitchFamily="49" charset="-122"/>
              <a:sym typeface="+mn-ea"/>
            </a:endParaRPr>
          </a:p>
        </p:txBody>
      </p:sp>
      <p:sp>
        <p:nvSpPr>
          <p:cNvPr id="9" name="内容占位符 8"/>
          <p:cNvSpPr>
            <a:spLocks noGrp="1"/>
          </p:cNvSpPr>
          <p:nvPr>
            <p:ph idx="4294967295"/>
            <p:custDataLst>
              <p:tags r:id="rId4"/>
            </p:custDataLst>
          </p:nvPr>
        </p:nvSpPr>
        <p:spPr>
          <a:xfrm>
            <a:off x="628650" y="1597660"/>
            <a:ext cx="7404100" cy="4632960"/>
          </a:xfrm>
        </p:spPr>
        <p:txBody>
          <a:bodyPr>
            <a:normAutofit/>
          </a:bodyPr>
          <a:p>
            <a:pPr marL="0" indent="0">
              <a:lnSpc>
                <a:spcPct val="200000"/>
              </a:lnSpc>
              <a:buNone/>
            </a:pPr>
            <a:endParaRPr lang="zh-CN" altLang="en-US" sz="2000" b="1" dirty="0">
              <a:latin typeface="华文仿宋" panose="02010600040101010101" pitchFamily="2" charset="-122"/>
              <a:ea typeface="华文仿宋" panose="02010600040101010101" pitchFamily="2" charset="-122"/>
            </a:endParaRPr>
          </a:p>
          <a:p>
            <a:pPr>
              <a:lnSpc>
                <a:spcPct val="200000"/>
              </a:lnSpc>
              <a:buFont typeface="Wingdings" panose="05000000000000000000" charset="0"/>
              <a:buChar char="ü"/>
            </a:pPr>
            <a:endParaRPr lang="zh-CN" altLang="en-US" sz="2000" b="1" dirty="0">
              <a:latin typeface="华文仿宋" panose="02010600040101010101" pitchFamily="2" charset="-122"/>
              <a:ea typeface="华文仿宋" panose="02010600040101010101" pitchFamily="2" charset="-122"/>
            </a:endParaRPr>
          </a:p>
        </p:txBody>
      </p:sp>
      <p:pic>
        <p:nvPicPr>
          <p:cNvPr id="15" name="图片 14" descr="4"/>
          <p:cNvPicPr>
            <a:picLocks noChangeAspect="1"/>
          </p:cNvPicPr>
          <p:nvPr/>
        </p:nvPicPr>
        <p:blipFill>
          <a:blip r:embed="rId5"/>
          <a:stretch>
            <a:fillRect/>
          </a:stretch>
        </p:blipFill>
        <p:spPr>
          <a:xfrm>
            <a:off x="7480300" y="-114300"/>
            <a:ext cx="1880235" cy="1880235"/>
          </a:xfrm>
          <a:prstGeom prst="rect">
            <a:avLst/>
          </a:prstGeom>
        </p:spPr>
      </p:pic>
      <p:grpSp>
        <p:nvGrpSpPr>
          <p:cNvPr id="6" name="组合 5"/>
          <p:cNvGrpSpPr/>
          <p:nvPr/>
        </p:nvGrpSpPr>
        <p:grpSpPr>
          <a:xfrm>
            <a:off x="934085" y="1965325"/>
            <a:ext cx="7464425" cy="2549186"/>
            <a:chOff x="1936" y="6679"/>
            <a:chExt cx="8226" cy="2739"/>
          </a:xfrm>
        </p:grpSpPr>
        <p:sp>
          <p:nvSpPr>
            <p:cNvPr id="16" name=" 290"/>
            <p:cNvSpPr/>
            <p:nvPr/>
          </p:nvSpPr>
          <p:spPr>
            <a:xfrm>
              <a:off x="2383" y="8145"/>
              <a:ext cx="532" cy="70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ln>
              <a:solidFill>
                <a:srgbClr val="FF0000"/>
              </a:solidFill>
            </a:ln>
          </p:spPr>
          <p:style>
            <a:lnRef idx="2">
              <a:schemeClr val="accent2"/>
            </a:lnRef>
            <a:fillRef idx="1">
              <a:schemeClr val="lt1"/>
            </a:fillRef>
            <a:effectRef idx="0">
              <a:schemeClr val="accent2"/>
            </a:effectRef>
            <a:fontRef idx="minor">
              <a:schemeClr val="dk1"/>
            </a:fontRef>
          </p:style>
          <p:txBody>
            <a:bodyPr bIns="243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0" dirty="0">
                <a:solidFill>
                  <a:srgbClr val="FFFFFF"/>
                </a:solidFill>
              </a:endParaRPr>
            </a:p>
          </p:txBody>
        </p:sp>
        <p:sp>
          <p:nvSpPr>
            <p:cNvPr id="17" name=" 290"/>
            <p:cNvSpPr/>
            <p:nvPr/>
          </p:nvSpPr>
          <p:spPr>
            <a:xfrm>
              <a:off x="8105" y="7298"/>
              <a:ext cx="532" cy="70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ln>
              <a:solidFill>
                <a:srgbClr val="FF0000"/>
              </a:solidFill>
            </a:ln>
          </p:spPr>
          <p:style>
            <a:lnRef idx="2">
              <a:schemeClr val="accent2"/>
            </a:lnRef>
            <a:fillRef idx="1">
              <a:schemeClr val="lt1"/>
            </a:fillRef>
            <a:effectRef idx="0">
              <a:schemeClr val="accent2"/>
            </a:effectRef>
            <a:fontRef idx="minor">
              <a:schemeClr val="dk1"/>
            </a:fontRef>
          </p:style>
          <p:txBody>
            <a:bodyPr bIns="243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350" dirty="0">
                <a:solidFill>
                  <a:srgbClr val="FFFFFF"/>
                </a:solidFill>
              </a:endParaRPr>
            </a:p>
          </p:txBody>
        </p:sp>
        <p:cxnSp>
          <p:nvCxnSpPr>
            <p:cNvPr id="18" name="曲线连接符 17"/>
            <p:cNvCxnSpPr/>
            <p:nvPr/>
          </p:nvCxnSpPr>
          <p:spPr>
            <a:xfrm flipV="1">
              <a:off x="2797" y="7407"/>
              <a:ext cx="5197" cy="700"/>
            </a:xfrm>
            <a:prstGeom prst="curvedConnector3">
              <a:avLst>
                <a:gd name="adj1" fmla="val 50007"/>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任意多边形 18"/>
            <p:cNvSpPr/>
            <p:nvPr/>
          </p:nvSpPr>
          <p:spPr>
            <a:xfrm>
              <a:off x="2719" y="7847"/>
              <a:ext cx="6017" cy="1571"/>
            </a:xfrm>
            <a:custGeom>
              <a:avLst/>
              <a:gdLst>
                <a:gd name="connisteX0" fmla="*/ 0 w 5094763"/>
                <a:gd name="connsiteY0" fmla="*/ 822960 h 1329760"/>
                <a:gd name="connisteX1" fmla="*/ 66040 w 5094763"/>
                <a:gd name="connsiteY1" fmla="*/ 877570 h 1329760"/>
                <a:gd name="connisteX2" fmla="*/ 186690 w 5094763"/>
                <a:gd name="connsiteY2" fmla="*/ 899795 h 1329760"/>
                <a:gd name="connisteX3" fmla="*/ 252730 w 5094763"/>
                <a:gd name="connsiteY3" fmla="*/ 922020 h 1329760"/>
                <a:gd name="connisteX4" fmla="*/ 318135 w 5094763"/>
                <a:gd name="connsiteY4" fmla="*/ 922020 h 1329760"/>
                <a:gd name="connisteX5" fmla="*/ 384175 w 5094763"/>
                <a:gd name="connsiteY5" fmla="*/ 943610 h 1329760"/>
                <a:gd name="connisteX6" fmla="*/ 461010 w 5094763"/>
                <a:gd name="connsiteY6" fmla="*/ 943610 h 1329760"/>
                <a:gd name="connisteX7" fmla="*/ 527050 w 5094763"/>
                <a:gd name="connsiteY7" fmla="*/ 965835 h 1329760"/>
                <a:gd name="connisteX8" fmla="*/ 592455 w 5094763"/>
                <a:gd name="connsiteY8" fmla="*/ 976630 h 1329760"/>
                <a:gd name="connisteX9" fmla="*/ 669290 w 5094763"/>
                <a:gd name="connsiteY9" fmla="*/ 910590 h 1329760"/>
                <a:gd name="connisteX10" fmla="*/ 735330 w 5094763"/>
                <a:gd name="connsiteY10" fmla="*/ 855980 h 1329760"/>
                <a:gd name="connisteX11" fmla="*/ 812165 w 5094763"/>
                <a:gd name="connsiteY11" fmla="*/ 779145 h 1329760"/>
                <a:gd name="connisteX12" fmla="*/ 878205 w 5094763"/>
                <a:gd name="connsiteY12" fmla="*/ 724535 h 1329760"/>
                <a:gd name="connisteX13" fmla="*/ 955040 w 5094763"/>
                <a:gd name="connsiteY13" fmla="*/ 691515 h 1329760"/>
                <a:gd name="connisteX14" fmla="*/ 1020445 w 5094763"/>
                <a:gd name="connsiteY14" fmla="*/ 669290 h 1329760"/>
                <a:gd name="connisteX15" fmla="*/ 1097280 w 5094763"/>
                <a:gd name="connsiteY15" fmla="*/ 647700 h 1329760"/>
                <a:gd name="connisteX16" fmla="*/ 1163320 w 5094763"/>
                <a:gd name="connsiteY16" fmla="*/ 647700 h 1329760"/>
                <a:gd name="connisteX17" fmla="*/ 1229360 w 5094763"/>
                <a:gd name="connsiteY17" fmla="*/ 680085 h 1329760"/>
                <a:gd name="connisteX18" fmla="*/ 1262380 w 5094763"/>
                <a:gd name="connsiteY18" fmla="*/ 746125 h 1329760"/>
                <a:gd name="connisteX19" fmla="*/ 1306195 w 5094763"/>
                <a:gd name="connsiteY19" fmla="*/ 812165 h 1329760"/>
                <a:gd name="connisteX20" fmla="*/ 1338580 w 5094763"/>
                <a:gd name="connsiteY20" fmla="*/ 877570 h 1329760"/>
                <a:gd name="connisteX21" fmla="*/ 1371600 w 5094763"/>
                <a:gd name="connsiteY21" fmla="*/ 943610 h 1329760"/>
                <a:gd name="connisteX22" fmla="*/ 1415415 w 5094763"/>
                <a:gd name="connsiteY22" fmla="*/ 1009650 h 1329760"/>
                <a:gd name="connisteX23" fmla="*/ 1481455 w 5094763"/>
                <a:gd name="connsiteY23" fmla="*/ 1075690 h 1329760"/>
                <a:gd name="connisteX24" fmla="*/ 1558290 w 5094763"/>
                <a:gd name="connsiteY24" fmla="*/ 1141095 h 1329760"/>
                <a:gd name="connisteX25" fmla="*/ 1624330 w 5094763"/>
                <a:gd name="connsiteY25" fmla="*/ 1184910 h 1329760"/>
                <a:gd name="connisteX26" fmla="*/ 1689735 w 5094763"/>
                <a:gd name="connsiteY26" fmla="*/ 1196340 h 1329760"/>
                <a:gd name="connisteX27" fmla="*/ 1766570 w 5094763"/>
                <a:gd name="connsiteY27" fmla="*/ 1207135 h 1329760"/>
                <a:gd name="connisteX28" fmla="*/ 1832610 w 5094763"/>
                <a:gd name="connsiteY28" fmla="*/ 1207135 h 1329760"/>
                <a:gd name="connisteX29" fmla="*/ 1909445 w 5094763"/>
                <a:gd name="connsiteY29" fmla="*/ 1196340 h 1329760"/>
                <a:gd name="connisteX30" fmla="*/ 1986280 w 5094763"/>
                <a:gd name="connsiteY30" fmla="*/ 1151890 h 1329760"/>
                <a:gd name="connisteX31" fmla="*/ 2063115 w 5094763"/>
                <a:gd name="connsiteY31" fmla="*/ 1119505 h 1329760"/>
                <a:gd name="connisteX32" fmla="*/ 2129155 w 5094763"/>
                <a:gd name="connsiteY32" fmla="*/ 1097280 h 1329760"/>
                <a:gd name="connisteX33" fmla="*/ 2194560 w 5094763"/>
                <a:gd name="connsiteY33" fmla="*/ 1075690 h 1329760"/>
                <a:gd name="connisteX34" fmla="*/ 2271395 w 5094763"/>
                <a:gd name="connsiteY34" fmla="*/ 1020445 h 1329760"/>
                <a:gd name="connisteX35" fmla="*/ 2326640 w 5094763"/>
                <a:gd name="connsiteY35" fmla="*/ 954405 h 1329760"/>
                <a:gd name="connisteX36" fmla="*/ 2392045 w 5094763"/>
                <a:gd name="connsiteY36" fmla="*/ 889000 h 1329760"/>
                <a:gd name="connisteX37" fmla="*/ 2447290 w 5094763"/>
                <a:gd name="connsiteY37" fmla="*/ 822960 h 1329760"/>
                <a:gd name="connisteX38" fmla="*/ 2512695 w 5094763"/>
                <a:gd name="connsiteY38" fmla="*/ 779145 h 1329760"/>
                <a:gd name="connisteX39" fmla="*/ 2578735 w 5094763"/>
                <a:gd name="connsiteY39" fmla="*/ 724535 h 1329760"/>
                <a:gd name="connisteX40" fmla="*/ 2644775 w 5094763"/>
                <a:gd name="connsiteY40" fmla="*/ 691515 h 1329760"/>
                <a:gd name="connisteX41" fmla="*/ 2710180 w 5094763"/>
                <a:gd name="connsiteY41" fmla="*/ 680085 h 1329760"/>
                <a:gd name="connisteX42" fmla="*/ 2776220 w 5094763"/>
                <a:gd name="connsiteY42" fmla="*/ 680085 h 1329760"/>
                <a:gd name="connisteX43" fmla="*/ 2842260 w 5094763"/>
                <a:gd name="connsiteY43" fmla="*/ 735330 h 1329760"/>
                <a:gd name="connisteX44" fmla="*/ 2908300 w 5094763"/>
                <a:gd name="connsiteY44" fmla="*/ 801370 h 1329760"/>
                <a:gd name="connisteX45" fmla="*/ 2962910 w 5094763"/>
                <a:gd name="connsiteY45" fmla="*/ 877570 h 1329760"/>
                <a:gd name="connisteX46" fmla="*/ 3006725 w 5094763"/>
                <a:gd name="connsiteY46" fmla="*/ 943610 h 1329760"/>
                <a:gd name="connisteX47" fmla="*/ 3039745 w 5094763"/>
                <a:gd name="connsiteY47" fmla="*/ 1009650 h 1329760"/>
                <a:gd name="connisteX48" fmla="*/ 3083560 w 5094763"/>
                <a:gd name="connsiteY48" fmla="*/ 1075690 h 1329760"/>
                <a:gd name="connisteX49" fmla="*/ 3160395 w 5094763"/>
                <a:gd name="connsiteY49" fmla="*/ 1151890 h 1329760"/>
                <a:gd name="connisteX50" fmla="*/ 3215005 w 5094763"/>
                <a:gd name="connsiteY50" fmla="*/ 1217930 h 1329760"/>
                <a:gd name="connisteX51" fmla="*/ 3291840 w 5094763"/>
                <a:gd name="connsiteY51" fmla="*/ 1273175 h 1329760"/>
                <a:gd name="connisteX52" fmla="*/ 3357880 w 5094763"/>
                <a:gd name="connsiteY52" fmla="*/ 1305560 h 1329760"/>
                <a:gd name="connisteX53" fmla="*/ 3423920 w 5094763"/>
                <a:gd name="connsiteY53" fmla="*/ 1327785 h 1329760"/>
                <a:gd name="connisteX54" fmla="*/ 3489325 w 5094763"/>
                <a:gd name="connsiteY54" fmla="*/ 1327785 h 1329760"/>
                <a:gd name="connisteX55" fmla="*/ 3555365 w 5094763"/>
                <a:gd name="connsiteY55" fmla="*/ 1327785 h 1329760"/>
                <a:gd name="connisteX56" fmla="*/ 3632200 w 5094763"/>
                <a:gd name="connsiteY56" fmla="*/ 1316990 h 1329760"/>
                <a:gd name="connisteX57" fmla="*/ 3698240 w 5094763"/>
                <a:gd name="connsiteY57" fmla="*/ 1283970 h 1329760"/>
                <a:gd name="connisteX58" fmla="*/ 3763645 w 5094763"/>
                <a:gd name="connsiteY58" fmla="*/ 1250950 h 1329760"/>
                <a:gd name="connisteX59" fmla="*/ 3829685 w 5094763"/>
                <a:gd name="connsiteY59" fmla="*/ 1207135 h 1329760"/>
                <a:gd name="connisteX60" fmla="*/ 3873500 w 5094763"/>
                <a:gd name="connsiteY60" fmla="*/ 1141095 h 1329760"/>
                <a:gd name="connisteX61" fmla="*/ 3939540 w 5094763"/>
                <a:gd name="connsiteY61" fmla="*/ 1075690 h 1329760"/>
                <a:gd name="connisteX62" fmla="*/ 3994150 w 5094763"/>
                <a:gd name="connsiteY62" fmla="*/ 1009650 h 1329760"/>
                <a:gd name="connisteX63" fmla="*/ 4060190 w 5094763"/>
                <a:gd name="connsiteY63" fmla="*/ 954405 h 1329760"/>
                <a:gd name="connisteX64" fmla="*/ 4104005 w 5094763"/>
                <a:gd name="connsiteY64" fmla="*/ 889000 h 1329760"/>
                <a:gd name="connisteX65" fmla="*/ 4147820 w 5094763"/>
                <a:gd name="connsiteY65" fmla="*/ 822960 h 1329760"/>
                <a:gd name="connisteX66" fmla="*/ 4213860 w 5094763"/>
                <a:gd name="connsiteY66" fmla="*/ 746125 h 1329760"/>
                <a:gd name="connisteX67" fmla="*/ 4246880 w 5094763"/>
                <a:gd name="connsiteY67" fmla="*/ 680085 h 1329760"/>
                <a:gd name="connisteX68" fmla="*/ 4268470 w 5094763"/>
                <a:gd name="connsiteY68" fmla="*/ 614680 h 1329760"/>
                <a:gd name="connisteX69" fmla="*/ 4301490 w 5094763"/>
                <a:gd name="connsiteY69" fmla="*/ 548640 h 1329760"/>
                <a:gd name="connisteX70" fmla="*/ 4367530 w 5094763"/>
                <a:gd name="connsiteY70" fmla="*/ 471805 h 1329760"/>
                <a:gd name="connisteX71" fmla="*/ 4432935 w 5094763"/>
                <a:gd name="connsiteY71" fmla="*/ 427990 h 1329760"/>
                <a:gd name="connisteX72" fmla="*/ 4521200 w 5094763"/>
                <a:gd name="connsiteY72" fmla="*/ 384175 h 1329760"/>
                <a:gd name="connisteX73" fmla="*/ 4630420 w 5094763"/>
                <a:gd name="connsiteY73" fmla="*/ 361950 h 1329760"/>
                <a:gd name="connisteX74" fmla="*/ 4751705 w 5094763"/>
                <a:gd name="connsiteY74" fmla="*/ 361950 h 1329760"/>
                <a:gd name="connisteX75" fmla="*/ 4828540 w 5094763"/>
                <a:gd name="connsiteY75" fmla="*/ 373380 h 1329760"/>
                <a:gd name="connisteX76" fmla="*/ 4893945 w 5094763"/>
                <a:gd name="connsiteY76" fmla="*/ 417195 h 1329760"/>
                <a:gd name="connisteX77" fmla="*/ 4970780 w 5094763"/>
                <a:gd name="connsiteY77" fmla="*/ 384175 h 1329760"/>
                <a:gd name="connisteX78" fmla="*/ 5036820 w 5094763"/>
                <a:gd name="connsiteY78" fmla="*/ 328930 h 1329760"/>
                <a:gd name="connisteX79" fmla="*/ 5069840 w 5094763"/>
                <a:gd name="connsiteY79" fmla="*/ 263525 h 1329760"/>
                <a:gd name="connisteX80" fmla="*/ 5091430 w 5094763"/>
                <a:gd name="connsiteY80" fmla="*/ 197485 h 1329760"/>
                <a:gd name="connisteX81" fmla="*/ 5091430 w 5094763"/>
                <a:gd name="connsiteY81" fmla="*/ 131445 h 1329760"/>
                <a:gd name="connisteX82" fmla="*/ 5069840 w 5094763"/>
                <a:gd name="connsiteY82" fmla="*/ 66040 h 1329760"/>
                <a:gd name="connisteX83" fmla="*/ 4993005 w 5094763"/>
                <a:gd name="connsiteY83" fmla="*/ 54610 h 1329760"/>
                <a:gd name="connisteX84" fmla="*/ 4926965 w 5094763"/>
                <a:gd name="connsiteY84" fmla="*/ 22225 h 1329760"/>
                <a:gd name="connisteX85" fmla="*/ 4860925 w 5094763"/>
                <a:gd name="connsiteY85" fmla="*/ 0 h 13297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Lst>
              <a:rect l="l" t="t" r="r" b="b"/>
              <a:pathLst>
                <a:path w="5094764" h="1329761">
                  <a:moveTo>
                    <a:pt x="0" y="822960"/>
                  </a:moveTo>
                  <a:cubicBezTo>
                    <a:pt x="10795" y="833120"/>
                    <a:pt x="28575" y="862330"/>
                    <a:pt x="66040" y="877570"/>
                  </a:cubicBezTo>
                  <a:cubicBezTo>
                    <a:pt x="103505" y="892810"/>
                    <a:pt x="149225" y="890905"/>
                    <a:pt x="186690" y="899795"/>
                  </a:cubicBezTo>
                  <a:cubicBezTo>
                    <a:pt x="224155" y="908685"/>
                    <a:pt x="226695" y="917575"/>
                    <a:pt x="252730" y="922020"/>
                  </a:cubicBezTo>
                  <a:cubicBezTo>
                    <a:pt x="278765" y="926465"/>
                    <a:pt x="292100" y="917575"/>
                    <a:pt x="318135" y="922020"/>
                  </a:cubicBezTo>
                  <a:cubicBezTo>
                    <a:pt x="344170" y="926465"/>
                    <a:pt x="355600" y="939165"/>
                    <a:pt x="384175" y="943610"/>
                  </a:cubicBezTo>
                  <a:cubicBezTo>
                    <a:pt x="412750" y="948055"/>
                    <a:pt x="432435" y="939165"/>
                    <a:pt x="461010" y="943610"/>
                  </a:cubicBezTo>
                  <a:cubicBezTo>
                    <a:pt x="489585" y="948055"/>
                    <a:pt x="501015" y="959485"/>
                    <a:pt x="527050" y="965835"/>
                  </a:cubicBezTo>
                  <a:cubicBezTo>
                    <a:pt x="553085" y="972185"/>
                    <a:pt x="563880" y="987425"/>
                    <a:pt x="592455" y="976630"/>
                  </a:cubicBezTo>
                  <a:cubicBezTo>
                    <a:pt x="621030" y="965835"/>
                    <a:pt x="640715" y="934720"/>
                    <a:pt x="669290" y="910590"/>
                  </a:cubicBezTo>
                  <a:cubicBezTo>
                    <a:pt x="697865" y="886460"/>
                    <a:pt x="706755" y="882015"/>
                    <a:pt x="735330" y="855980"/>
                  </a:cubicBezTo>
                  <a:cubicBezTo>
                    <a:pt x="763905" y="829945"/>
                    <a:pt x="783590" y="805180"/>
                    <a:pt x="812165" y="779145"/>
                  </a:cubicBezTo>
                  <a:cubicBezTo>
                    <a:pt x="840740" y="753110"/>
                    <a:pt x="849630" y="742315"/>
                    <a:pt x="878205" y="724535"/>
                  </a:cubicBezTo>
                  <a:cubicBezTo>
                    <a:pt x="906780" y="706755"/>
                    <a:pt x="926465" y="702310"/>
                    <a:pt x="955040" y="691515"/>
                  </a:cubicBezTo>
                  <a:cubicBezTo>
                    <a:pt x="983615" y="680720"/>
                    <a:pt x="991870" y="678180"/>
                    <a:pt x="1020445" y="669290"/>
                  </a:cubicBezTo>
                  <a:cubicBezTo>
                    <a:pt x="1049020" y="660400"/>
                    <a:pt x="1068705" y="652145"/>
                    <a:pt x="1097280" y="647700"/>
                  </a:cubicBezTo>
                  <a:cubicBezTo>
                    <a:pt x="1125855" y="643255"/>
                    <a:pt x="1136650" y="641350"/>
                    <a:pt x="1163320" y="647700"/>
                  </a:cubicBezTo>
                  <a:cubicBezTo>
                    <a:pt x="1189990" y="654050"/>
                    <a:pt x="1209675" y="660400"/>
                    <a:pt x="1229360" y="680085"/>
                  </a:cubicBezTo>
                  <a:cubicBezTo>
                    <a:pt x="1249045" y="699770"/>
                    <a:pt x="1247140" y="719455"/>
                    <a:pt x="1262380" y="746125"/>
                  </a:cubicBezTo>
                  <a:cubicBezTo>
                    <a:pt x="1277620" y="772795"/>
                    <a:pt x="1290955" y="786130"/>
                    <a:pt x="1306195" y="812165"/>
                  </a:cubicBezTo>
                  <a:cubicBezTo>
                    <a:pt x="1321435" y="838200"/>
                    <a:pt x="1325245" y="851535"/>
                    <a:pt x="1338580" y="877570"/>
                  </a:cubicBezTo>
                  <a:cubicBezTo>
                    <a:pt x="1351915" y="903605"/>
                    <a:pt x="1356360" y="916940"/>
                    <a:pt x="1371600" y="943610"/>
                  </a:cubicBezTo>
                  <a:cubicBezTo>
                    <a:pt x="1386840" y="970280"/>
                    <a:pt x="1393190" y="982980"/>
                    <a:pt x="1415415" y="1009650"/>
                  </a:cubicBezTo>
                  <a:cubicBezTo>
                    <a:pt x="1437640" y="1036320"/>
                    <a:pt x="1452880" y="1049655"/>
                    <a:pt x="1481455" y="1075690"/>
                  </a:cubicBezTo>
                  <a:cubicBezTo>
                    <a:pt x="1510030" y="1101725"/>
                    <a:pt x="1529715" y="1119505"/>
                    <a:pt x="1558290" y="1141095"/>
                  </a:cubicBezTo>
                  <a:cubicBezTo>
                    <a:pt x="1586865" y="1162685"/>
                    <a:pt x="1598295" y="1174115"/>
                    <a:pt x="1624330" y="1184910"/>
                  </a:cubicBezTo>
                  <a:cubicBezTo>
                    <a:pt x="1650365" y="1195705"/>
                    <a:pt x="1661160" y="1191895"/>
                    <a:pt x="1689735" y="1196340"/>
                  </a:cubicBezTo>
                  <a:cubicBezTo>
                    <a:pt x="1718310" y="1200785"/>
                    <a:pt x="1737995" y="1205230"/>
                    <a:pt x="1766570" y="1207135"/>
                  </a:cubicBezTo>
                  <a:cubicBezTo>
                    <a:pt x="1795145" y="1209040"/>
                    <a:pt x="1804035" y="1209040"/>
                    <a:pt x="1832610" y="1207135"/>
                  </a:cubicBezTo>
                  <a:cubicBezTo>
                    <a:pt x="1861185" y="1205230"/>
                    <a:pt x="1878965" y="1207135"/>
                    <a:pt x="1909445" y="1196340"/>
                  </a:cubicBezTo>
                  <a:cubicBezTo>
                    <a:pt x="1939925" y="1185545"/>
                    <a:pt x="1955800" y="1167130"/>
                    <a:pt x="1986280" y="1151890"/>
                  </a:cubicBezTo>
                  <a:cubicBezTo>
                    <a:pt x="2016760" y="1136650"/>
                    <a:pt x="2034540" y="1130300"/>
                    <a:pt x="2063115" y="1119505"/>
                  </a:cubicBezTo>
                  <a:cubicBezTo>
                    <a:pt x="2091690" y="1108710"/>
                    <a:pt x="2103120" y="1106170"/>
                    <a:pt x="2129155" y="1097280"/>
                  </a:cubicBezTo>
                  <a:cubicBezTo>
                    <a:pt x="2155190" y="1088390"/>
                    <a:pt x="2165985" y="1090930"/>
                    <a:pt x="2194560" y="1075690"/>
                  </a:cubicBezTo>
                  <a:cubicBezTo>
                    <a:pt x="2223135" y="1060450"/>
                    <a:pt x="2244725" y="1044575"/>
                    <a:pt x="2271395" y="1020445"/>
                  </a:cubicBezTo>
                  <a:cubicBezTo>
                    <a:pt x="2298065" y="996315"/>
                    <a:pt x="2302510" y="980440"/>
                    <a:pt x="2326640" y="954405"/>
                  </a:cubicBezTo>
                  <a:cubicBezTo>
                    <a:pt x="2350770" y="928370"/>
                    <a:pt x="2367915" y="915035"/>
                    <a:pt x="2392045" y="889000"/>
                  </a:cubicBezTo>
                  <a:cubicBezTo>
                    <a:pt x="2416175" y="862965"/>
                    <a:pt x="2423160" y="845185"/>
                    <a:pt x="2447290" y="822960"/>
                  </a:cubicBezTo>
                  <a:cubicBezTo>
                    <a:pt x="2471420" y="800735"/>
                    <a:pt x="2486660" y="798830"/>
                    <a:pt x="2512695" y="779145"/>
                  </a:cubicBezTo>
                  <a:cubicBezTo>
                    <a:pt x="2538730" y="759460"/>
                    <a:pt x="2552065" y="742315"/>
                    <a:pt x="2578735" y="724535"/>
                  </a:cubicBezTo>
                  <a:cubicBezTo>
                    <a:pt x="2605405" y="706755"/>
                    <a:pt x="2618740" y="700405"/>
                    <a:pt x="2644775" y="691515"/>
                  </a:cubicBezTo>
                  <a:cubicBezTo>
                    <a:pt x="2670810" y="682625"/>
                    <a:pt x="2684145" y="682625"/>
                    <a:pt x="2710180" y="680085"/>
                  </a:cubicBezTo>
                  <a:cubicBezTo>
                    <a:pt x="2736215" y="677545"/>
                    <a:pt x="2749550" y="669290"/>
                    <a:pt x="2776220" y="680085"/>
                  </a:cubicBezTo>
                  <a:cubicBezTo>
                    <a:pt x="2802890" y="690880"/>
                    <a:pt x="2815590" y="711200"/>
                    <a:pt x="2842260" y="735330"/>
                  </a:cubicBezTo>
                  <a:cubicBezTo>
                    <a:pt x="2868930" y="759460"/>
                    <a:pt x="2884170" y="772795"/>
                    <a:pt x="2908300" y="801370"/>
                  </a:cubicBezTo>
                  <a:cubicBezTo>
                    <a:pt x="2932430" y="829945"/>
                    <a:pt x="2943225" y="848995"/>
                    <a:pt x="2962910" y="877570"/>
                  </a:cubicBezTo>
                  <a:cubicBezTo>
                    <a:pt x="2982595" y="906145"/>
                    <a:pt x="2991485" y="916940"/>
                    <a:pt x="3006725" y="943610"/>
                  </a:cubicBezTo>
                  <a:cubicBezTo>
                    <a:pt x="3021965" y="970280"/>
                    <a:pt x="3024505" y="982980"/>
                    <a:pt x="3039745" y="1009650"/>
                  </a:cubicBezTo>
                  <a:cubicBezTo>
                    <a:pt x="3054985" y="1036320"/>
                    <a:pt x="3059430" y="1047115"/>
                    <a:pt x="3083560" y="1075690"/>
                  </a:cubicBezTo>
                  <a:cubicBezTo>
                    <a:pt x="3107690" y="1104265"/>
                    <a:pt x="3134360" y="1123315"/>
                    <a:pt x="3160395" y="1151890"/>
                  </a:cubicBezTo>
                  <a:cubicBezTo>
                    <a:pt x="3186430" y="1180465"/>
                    <a:pt x="3188970" y="1193800"/>
                    <a:pt x="3215005" y="1217930"/>
                  </a:cubicBezTo>
                  <a:cubicBezTo>
                    <a:pt x="3241040" y="1242060"/>
                    <a:pt x="3263265" y="1255395"/>
                    <a:pt x="3291840" y="1273175"/>
                  </a:cubicBezTo>
                  <a:cubicBezTo>
                    <a:pt x="3320415" y="1290955"/>
                    <a:pt x="3331210" y="1294765"/>
                    <a:pt x="3357880" y="1305560"/>
                  </a:cubicBezTo>
                  <a:cubicBezTo>
                    <a:pt x="3384550" y="1316355"/>
                    <a:pt x="3397885" y="1323340"/>
                    <a:pt x="3423920" y="1327785"/>
                  </a:cubicBezTo>
                  <a:cubicBezTo>
                    <a:pt x="3449955" y="1332230"/>
                    <a:pt x="3463290" y="1327785"/>
                    <a:pt x="3489325" y="1327785"/>
                  </a:cubicBezTo>
                  <a:cubicBezTo>
                    <a:pt x="3515360" y="1327785"/>
                    <a:pt x="3526790" y="1329690"/>
                    <a:pt x="3555365" y="1327785"/>
                  </a:cubicBezTo>
                  <a:cubicBezTo>
                    <a:pt x="3583940" y="1325880"/>
                    <a:pt x="3603625" y="1325880"/>
                    <a:pt x="3632200" y="1316990"/>
                  </a:cubicBezTo>
                  <a:cubicBezTo>
                    <a:pt x="3660775" y="1308100"/>
                    <a:pt x="3672205" y="1297305"/>
                    <a:pt x="3698240" y="1283970"/>
                  </a:cubicBezTo>
                  <a:cubicBezTo>
                    <a:pt x="3724275" y="1270635"/>
                    <a:pt x="3737610" y="1266190"/>
                    <a:pt x="3763645" y="1250950"/>
                  </a:cubicBezTo>
                  <a:cubicBezTo>
                    <a:pt x="3789680" y="1235710"/>
                    <a:pt x="3807460" y="1229360"/>
                    <a:pt x="3829685" y="1207135"/>
                  </a:cubicBezTo>
                  <a:cubicBezTo>
                    <a:pt x="3851910" y="1184910"/>
                    <a:pt x="3851275" y="1167130"/>
                    <a:pt x="3873500" y="1141095"/>
                  </a:cubicBezTo>
                  <a:cubicBezTo>
                    <a:pt x="3895725" y="1115060"/>
                    <a:pt x="3915410" y="1101725"/>
                    <a:pt x="3939540" y="1075690"/>
                  </a:cubicBezTo>
                  <a:cubicBezTo>
                    <a:pt x="3963670" y="1049655"/>
                    <a:pt x="3970020" y="1033780"/>
                    <a:pt x="3994150" y="1009650"/>
                  </a:cubicBezTo>
                  <a:cubicBezTo>
                    <a:pt x="4018280" y="985520"/>
                    <a:pt x="4037965" y="978535"/>
                    <a:pt x="4060190" y="954405"/>
                  </a:cubicBezTo>
                  <a:cubicBezTo>
                    <a:pt x="4082415" y="930275"/>
                    <a:pt x="4086225" y="915035"/>
                    <a:pt x="4104005" y="889000"/>
                  </a:cubicBezTo>
                  <a:cubicBezTo>
                    <a:pt x="4121785" y="862965"/>
                    <a:pt x="4125595" y="851535"/>
                    <a:pt x="4147820" y="822960"/>
                  </a:cubicBezTo>
                  <a:cubicBezTo>
                    <a:pt x="4170045" y="794385"/>
                    <a:pt x="4194175" y="774700"/>
                    <a:pt x="4213860" y="746125"/>
                  </a:cubicBezTo>
                  <a:cubicBezTo>
                    <a:pt x="4233545" y="717550"/>
                    <a:pt x="4236085" y="706120"/>
                    <a:pt x="4246880" y="680085"/>
                  </a:cubicBezTo>
                  <a:cubicBezTo>
                    <a:pt x="4257675" y="654050"/>
                    <a:pt x="4257675" y="640715"/>
                    <a:pt x="4268470" y="614680"/>
                  </a:cubicBezTo>
                  <a:cubicBezTo>
                    <a:pt x="4279265" y="588645"/>
                    <a:pt x="4281805" y="577215"/>
                    <a:pt x="4301490" y="548640"/>
                  </a:cubicBezTo>
                  <a:cubicBezTo>
                    <a:pt x="4321175" y="520065"/>
                    <a:pt x="4341495" y="495935"/>
                    <a:pt x="4367530" y="471805"/>
                  </a:cubicBezTo>
                  <a:cubicBezTo>
                    <a:pt x="4393565" y="447675"/>
                    <a:pt x="4402455" y="445770"/>
                    <a:pt x="4432935" y="427990"/>
                  </a:cubicBezTo>
                  <a:cubicBezTo>
                    <a:pt x="4463415" y="410210"/>
                    <a:pt x="4481830" y="397510"/>
                    <a:pt x="4521200" y="384175"/>
                  </a:cubicBezTo>
                  <a:cubicBezTo>
                    <a:pt x="4560570" y="370840"/>
                    <a:pt x="4584065" y="366395"/>
                    <a:pt x="4630420" y="361950"/>
                  </a:cubicBezTo>
                  <a:cubicBezTo>
                    <a:pt x="4676775" y="357505"/>
                    <a:pt x="4712335" y="359410"/>
                    <a:pt x="4751705" y="361950"/>
                  </a:cubicBezTo>
                  <a:cubicBezTo>
                    <a:pt x="4791075" y="364490"/>
                    <a:pt x="4799965" y="362585"/>
                    <a:pt x="4828540" y="373380"/>
                  </a:cubicBezTo>
                  <a:cubicBezTo>
                    <a:pt x="4857115" y="384175"/>
                    <a:pt x="4865370" y="415290"/>
                    <a:pt x="4893945" y="417195"/>
                  </a:cubicBezTo>
                  <a:cubicBezTo>
                    <a:pt x="4922520" y="419100"/>
                    <a:pt x="4942205" y="401955"/>
                    <a:pt x="4970780" y="384175"/>
                  </a:cubicBezTo>
                  <a:cubicBezTo>
                    <a:pt x="4999355" y="366395"/>
                    <a:pt x="5017135" y="353060"/>
                    <a:pt x="5036820" y="328930"/>
                  </a:cubicBezTo>
                  <a:cubicBezTo>
                    <a:pt x="5056505" y="304800"/>
                    <a:pt x="5059045" y="289560"/>
                    <a:pt x="5069840" y="263525"/>
                  </a:cubicBezTo>
                  <a:cubicBezTo>
                    <a:pt x="5080635" y="237490"/>
                    <a:pt x="5086985" y="224155"/>
                    <a:pt x="5091430" y="197485"/>
                  </a:cubicBezTo>
                  <a:cubicBezTo>
                    <a:pt x="5095875" y="170815"/>
                    <a:pt x="5095875" y="157480"/>
                    <a:pt x="5091430" y="131445"/>
                  </a:cubicBezTo>
                  <a:cubicBezTo>
                    <a:pt x="5086985" y="105410"/>
                    <a:pt x="5089525" y="81280"/>
                    <a:pt x="5069840" y="66040"/>
                  </a:cubicBezTo>
                  <a:cubicBezTo>
                    <a:pt x="5050155" y="50800"/>
                    <a:pt x="5021580" y="63500"/>
                    <a:pt x="4993005" y="54610"/>
                  </a:cubicBezTo>
                  <a:cubicBezTo>
                    <a:pt x="4964430" y="45720"/>
                    <a:pt x="4953635" y="33020"/>
                    <a:pt x="4926965" y="22225"/>
                  </a:cubicBezTo>
                  <a:cubicBezTo>
                    <a:pt x="4900295" y="11430"/>
                    <a:pt x="4872990" y="3810"/>
                    <a:pt x="486092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0" name="任意多边形 19"/>
            <p:cNvSpPr/>
            <p:nvPr/>
          </p:nvSpPr>
          <p:spPr>
            <a:xfrm>
              <a:off x="2795" y="6679"/>
              <a:ext cx="5640" cy="1518"/>
            </a:xfrm>
            <a:custGeom>
              <a:avLst/>
              <a:gdLst>
                <a:gd name="connisteX0" fmla="*/ 1754 w 4775049"/>
                <a:gd name="connsiteY0" fmla="*/ 1285168 h 1285168"/>
                <a:gd name="connisteX1" fmla="*/ 12549 w 4775049"/>
                <a:gd name="connsiteY1" fmla="*/ 1219128 h 1285168"/>
                <a:gd name="connisteX2" fmla="*/ 100814 w 4775049"/>
                <a:gd name="connsiteY2" fmla="*/ 1043233 h 1285168"/>
                <a:gd name="connisteX3" fmla="*/ 144629 w 4775049"/>
                <a:gd name="connsiteY3" fmla="*/ 967033 h 1285168"/>
                <a:gd name="connisteX4" fmla="*/ 199239 w 4775049"/>
                <a:gd name="connsiteY4" fmla="*/ 890198 h 1285168"/>
                <a:gd name="connisteX5" fmla="*/ 232259 w 4775049"/>
                <a:gd name="connsiteY5" fmla="*/ 824158 h 1285168"/>
                <a:gd name="connisteX6" fmla="*/ 286869 w 4775049"/>
                <a:gd name="connsiteY6" fmla="*/ 758118 h 1285168"/>
                <a:gd name="connisteX7" fmla="*/ 352909 w 4775049"/>
                <a:gd name="connsiteY7" fmla="*/ 681283 h 1285168"/>
                <a:gd name="connisteX8" fmla="*/ 418949 w 4775049"/>
                <a:gd name="connsiteY8" fmla="*/ 626673 h 1285168"/>
                <a:gd name="connisteX9" fmla="*/ 484354 w 4775049"/>
                <a:gd name="connsiteY9" fmla="*/ 593653 h 1285168"/>
                <a:gd name="connisteX10" fmla="*/ 550394 w 4775049"/>
                <a:gd name="connsiteY10" fmla="*/ 571428 h 1285168"/>
                <a:gd name="connisteX11" fmla="*/ 616434 w 4775049"/>
                <a:gd name="connsiteY11" fmla="*/ 560633 h 1285168"/>
                <a:gd name="connisteX12" fmla="*/ 681839 w 4775049"/>
                <a:gd name="connsiteY12" fmla="*/ 560633 h 1285168"/>
                <a:gd name="connisteX13" fmla="*/ 747879 w 4775049"/>
                <a:gd name="connsiteY13" fmla="*/ 560633 h 1285168"/>
                <a:gd name="connisteX14" fmla="*/ 813919 w 4775049"/>
                <a:gd name="connsiteY14" fmla="*/ 593653 h 1285168"/>
                <a:gd name="connisteX15" fmla="*/ 879324 w 4775049"/>
                <a:gd name="connsiteY15" fmla="*/ 637468 h 1285168"/>
                <a:gd name="connisteX16" fmla="*/ 934569 w 4775049"/>
                <a:gd name="connsiteY16" fmla="*/ 703508 h 1285168"/>
                <a:gd name="connisteX17" fmla="*/ 999974 w 4775049"/>
                <a:gd name="connsiteY17" fmla="*/ 736528 h 1285168"/>
                <a:gd name="connisteX18" fmla="*/ 1044424 w 4775049"/>
                <a:gd name="connsiteY18" fmla="*/ 659693 h 1285168"/>
                <a:gd name="connisteX19" fmla="*/ 1076809 w 4775049"/>
                <a:gd name="connsiteY19" fmla="*/ 593653 h 1285168"/>
                <a:gd name="connisteX20" fmla="*/ 1132054 w 4775049"/>
                <a:gd name="connsiteY20" fmla="*/ 516818 h 1285168"/>
                <a:gd name="connisteX21" fmla="*/ 1198094 w 4775049"/>
                <a:gd name="connsiteY21" fmla="*/ 462208 h 1285168"/>
                <a:gd name="connisteX22" fmla="*/ 1241909 w 4775049"/>
                <a:gd name="connsiteY22" fmla="*/ 396168 h 1285168"/>
                <a:gd name="connisteX23" fmla="*/ 1307314 w 4775049"/>
                <a:gd name="connsiteY23" fmla="*/ 341558 h 1285168"/>
                <a:gd name="connisteX24" fmla="*/ 1373354 w 4775049"/>
                <a:gd name="connsiteY24" fmla="*/ 330128 h 1285168"/>
                <a:gd name="connisteX25" fmla="*/ 1460984 w 4775049"/>
                <a:gd name="connsiteY25" fmla="*/ 330128 h 1285168"/>
                <a:gd name="connisteX26" fmla="*/ 1527024 w 4775049"/>
                <a:gd name="connsiteY26" fmla="*/ 330128 h 1285168"/>
                <a:gd name="connisteX27" fmla="*/ 1593064 w 4775049"/>
                <a:gd name="connsiteY27" fmla="*/ 341558 h 1285168"/>
                <a:gd name="connisteX28" fmla="*/ 1647674 w 4775049"/>
                <a:gd name="connsiteY28" fmla="*/ 418393 h 1285168"/>
                <a:gd name="connisteX29" fmla="*/ 1713714 w 4775049"/>
                <a:gd name="connsiteY29" fmla="*/ 473003 h 1285168"/>
                <a:gd name="connisteX30" fmla="*/ 1779119 w 4775049"/>
                <a:gd name="connsiteY30" fmla="*/ 483798 h 1285168"/>
                <a:gd name="connisteX31" fmla="*/ 1845159 w 4775049"/>
                <a:gd name="connsiteY31" fmla="*/ 462208 h 1285168"/>
                <a:gd name="connisteX32" fmla="*/ 1911199 w 4775049"/>
                <a:gd name="connsiteY32" fmla="*/ 429188 h 1285168"/>
                <a:gd name="connisteX33" fmla="*/ 2021054 w 4775049"/>
                <a:gd name="connsiteY33" fmla="*/ 385373 h 1285168"/>
                <a:gd name="connisteX34" fmla="*/ 2086459 w 4775049"/>
                <a:gd name="connsiteY34" fmla="*/ 352353 h 1285168"/>
                <a:gd name="connisteX35" fmla="*/ 2152499 w 4775049"/>
                <a:gd name="connsiteY35" fmla="*/ 330128 h 1285168"/>
                <a:gd name="connisteX36" fmla="*/ 2229334 w 4775049"/>
                <a:gd name="connsiteY36" fmla="*/ 286313 h 1285168"/>
                <a:gd name="connisteX37" fmla="*/ 2295374 w 4775049"/>
                <a:gd name="connsiteY37" fmla="*/ 231703 h 1285168"/>
                <a:gd name="connisteX38" fmla="*/ 2371574 w 4775049"/>
                <a:gd name="connsiteY38" fmla="*/ 176458 h 1285168"/>
                <a:gd name="connisteX39" fmla="*/ 2437614 w 4775049"/>
                <a:gd name="connsiteY39" fmla="*/ 176458 h 1285168"/>
                <a:gd name="connisteX40" fmla="*/ 2503654 w 4775049"/>
                <a:gd name="connsiteY40" fmla="*/ 220273 h 1285168"/>
                <a:gd name="connisteX41" fmla="*/ 2569694 w 4775049"/>
                <a:gd name="connsiteY41" fmla="*/ 286313 h 1285168"/>
                <a:gd name="connisteX42" fmla="*/ 2635099 w 4775049"/>
                <a:gd name="connsiteY42" fmla="*/ 341558 h 1285168"/>
                <a:gd name="connisteX43" fmla="*/ 2701139 w 4775049"/>
                <a:gd name="connsiteY43" fmla="*/ 373943 h 1285168"/>
                <a:gd name="connisteX44" fmla="*/ 2810994 w 4775049"/>
                <a:gd name="connsiteY44" fmla="*/ 363148 h 1285168"/>
                <a:gd name="connisteX45" fmla="*/ 2876399 w 4775049"/>
                <a:gd name="connsiteY45" fmla="*/ 330128 h 1285168"/>
                <a:gd name="connisteX46" fmla="*/ 2942439 w 4775049"/>
                <a:gd name="connsiteY46" fmla="*/ 297108 h 1285168"/>
                <a:gd name="connisteX47" fmla="*/ 3008479 w 4775049"/>
                <a:gd name="connsiteY47" fmla="*/ 242498 h 1285168"/>
                <a:gd name="connisteX48" fmla="*/ 3073884 w 4775049"/>
                <a:gd name="connsiteY48" fmla="*/ 198683 h 1285168"/>
                <a:gd name="connisteX49" fmla="*/ 3139924 w 4775049"/>
                <a:gd name="connsiteY49" fmla="*/ 187888 h 1285168"/>
                <a:gd name="connisteX50" fmla="*/ 3205964 w 4775049"/>
                <a:gd name="connsiteY50" fmla="*/ 209478 h 1285168"/>
                <a:gd name="connisteX51" fmla="*/ 3249779 w 4775049"/>
                <a:gd name="connsiteY51" fmla="*/ 275518 h 1285168"/>
                <a:gd name="connisteX52" fmla="*/ 3271369 w 4775049"/>
                <a:gd name="connsiteY52" fmla="*/ 341558 h 1285168"/>
                <a:gd name="connisteX53" fmla="*/ 3249779 w 4775049"/>
                <a:gd name="connsiteY53" fmla="*/ 406963 h 1285168"/>
                <a:gd name="connisteX54" fmla="*/ 3205964 w 4775049"/>
                <a:gd name="connsiteY54" fmla="*/ 473003 h 1285168"/>
                <a:gd name="connisteX55" fmla="*/ 3172944 w 4775049"/>
                <a:gd name="connsiteY55" fmla="*/ 549838 h 1285168"/>
                <a:gd name="connisteX56" fmla="*/ 3118334 w 4775049"/>
                <a:gd name="connsiteY56" fmla="*/ 626673 h 1285168"/>
                <a:gd name="connisteX57" fmla="*/ 3030069 w 4775049"/>
                <a:gd name="connsiteY57" fmla="*/ 681283 h 1285168"/>
                <a:gd name="connisteX58" fmla="*/ 2920214 w 4775049"/>
                <a:gd name="connsiteY58" fmla="*/ 714303 h 1285168"/>
                <a:gd name="connisteX59" fmla="*/ 2854809 w 4775049"/>
                <a:gd name="connsiteY59" fmla="*/ 736528 h 1285168"/>
                <a:gd name="connisteX60" fmla="*/ 2788769 w 4775049"/>
                <a:gd name="connsiteY60" fmla="*/ 758118 h 1285168"/>
                <a:gd name="connisteX61" fmla="*/ 2722729 w 4775049"/>
                <a:gd name="connsiteY61" fmla="*/ 801933 h 1285168"/>
                <a:gd name="connisteX62" fmla="*/ 2657324 w 4775049"/>
                <a:gd name="connsiteY62" fmla="*/ 824158 h 1285168"/>
                <a:gd name="connisteX63" fmla="*/ 2591284 w 4775049"/>
                <a:gd name="connsiteY63" fmla="*/ 845748 h 1285168"/>
                <a:gd name="connisteX64" fmla="*/ 2580489 w 4775049"/>
                <a:gd name="connsiteY64" fmla="*/ 911788 h 1285168"/>
                <a:gd name="connisteX65" fmla="*/ 2635099 w 4775049"/>
                <a:gd name="connsiteY65" fmla="*/ 977828 h 1285168"/>
                <a:gd name="connisteX66" fmla="*/ 2701139 w 4775049"/>
                <a:gd name="connsiteY66" fmla="*/ 1043233 h 1285168"/>
                <a:gd name="connisteX67" fmla="*/ 2767179 w 4775049"/>
                <a:gd name="connsiteY67" fmla="*/ 1076253 h 1285168"/>
                <a:gd name="connisteX68" fmla="*/ 2832584 w 4775049"/>
                <a:gd name="connsiteY68" fmla="*/ 1098478 h 1285168"/>
                <a:gd name="connisteX69" fmla="*/ 2898624 w 4775049"/>
                <a:gd name="connsiteY69" fmla="*/ 1098478 h 1285168"/>
                <a:gd name="connisteX70" fmla="*/ 2997049 w 4775049"/>
                <a:gd name="connsiteY70" fmla="*/ 1098478 h 1285168"/>
                <a:gd name="connisteX71" fmla="*/ 3063089 w 4775049"/>
                <a:gd name="connsiteY71" fmla="*/ 1098478 h 1285168"/>
                <a:gd name="connisteX72" fmla="*/ 3150719 w 4775049"/>
                <a:gd name="connsiteY72" fmla="*/ 1098478 h 1285168"/>
                <a:gd name="connisteX73" fmla="*/ 3216759 w 4775049"/>
                <a:gd name="connsiteY73" fmla="*/ 1098478 h 1285168"/>
                <a:gd name="connisteX74" fmla="*/ 3304389 w 4775049"/>
                <a:gd name="connsiteY74" fmla="*/ 1098478 h 1285168"/>
                <a:gd name="connisteX75" fmla="*/ 3370429 w 4775049"/>
                <a:gd name="connsiteY75" fmla="*/ 1098478 h 1285168"/>
                <a:gd name="connisteX76" fmla="*/ 3436469 w 4775049"/>
                <a:gd name="connsiteY76" fmla="*/ 1087683 h 1285168"/>
                <a:gd name="connisteX77" fmla="*/ 3501874 w 4775049"/>
                <a:gd name="connsiteY77" fmla="*/ 1021643 h 1285168"/>
                <a:gd name="connisteX78" fmla="*/ 3567914 w 4775049"/>
                <a:gd name="connsiteY78" fmla="*/ 988623 h 1285168"/>
                <a:gd name="connisteX79" fmla="*/ 3633954 w 4775049"/>
                <a:gd name="connsiteY79" fmla="*/ 977828 h 1285168"/>
                <a:gd name="connisteX80" fmla="*/ 3710789 w 4775049"/>
                <a:gd name="connsiteY80" fmla="*/ 944808 h 1285168"/>
                <a:gd name="connisteX81" fmla="*/ 3776194 w 4775049"/>
                <a:gd name="connsiteY81" fmla="*/ 900993 h 1285168"/>
                <a:gd name="connisteX82" fmla="*/ 3809214 w 4775049"/>
                <a:gd name="connsiteY82" fmla="*/ 834953 h 1285168"/>
                <a:gd name="connisteX83" fmla="*/ 3853029 w 4775049"/>
                <a:gd name="connsiteY83" fmla="*/ 768913 h 1285168"/>
                <a:gd name="connisteX84" fmla="*/ 3886049 w 4775049"/>
                <a:gd name="connsiteY84" fmla="*/ 703508 h 1285168"/>
                <a:gd name="connisteX85" fmla="*/ 3929864 w 4775049"/>
                <a:gd name="connsiteY85" fmla="*/ 626673 h 1285168"/>
                <a:gd name="connisteX86" fmla="*/ 3995904 w 4775049"/>
                <a:gd name="connsiteY86" fmla="*/ 539043 h 1285168"/>
                <a:gd name="connisteX87" fmla="*/ 4039719 w 4775049"/>
                <a:gd name="connsiteY87" fmla="*/ 462208 h 1285168"/>
                <a:gd name="connisteX88" fmla="*/ 4083534 w 4775049"/>
                <a:gd name="connsiteY88" fmla="*/ 396168 h 1285168"/>
                <a:gd name="connisteX89" fmla="*/ 4127349 w 4775049"/>
                <a:gd name="connsiteY89" fmla="*/ 330128 h 1285168"/>
                <a:gd name="connisteX90" fmla="*/ 4182594 w 4775049"/>
                <a:gd name="connsiteY90" fmla="*/ 253293 h 1285168"/>
                <a:gd name="connisteX91" fmla="*/ 4247999 w 4775049"/>
                <a:gd name="connsiteY91" fmla="*/ 209478 h 1285168"/>
                <a:gd name="connisteX92" fmla="*/ 4291814 w 4775049"/>
                <a:gd name="connsiteY92" fmla="*/ 144073 h 1285168"/>
                <a:gd name="connisteX93" fmla="*/ 4357854 w 4775049"/>
                <a:gd name="connsiteY93" fmla="*/ 78033 h 1285168"/>
                <a:gd name="connisteX94" fmla="*/ 4423894 w 4775049"/>
                <a:gd name="connsiteY94" fmla="*/ 34218 h 1285168"/>
                <a:gd name="connisteX95" fmla="*/ 4500729 w 4775049"/>
                <a:gd name="connsiteY95" fmla="*/ 1198 h 1285168"/>
                <a:gd name="connisteX96" fmla="*/ 4577564 w 4775049"/>
                <a:gd name="connsiteY96" fmla="*/ 11993 h 1285168"/>
                <a:gd name="connisteX97" fmla="*/ 4654399 w 4775049"/>
                <a:gd name="connsiteY97" fmla="*/ 34218 h 1285168"/>
                <a:gd name="connisteX98" fmla="*/ 4709009 w 4775049"/>
                <a:gd name="connsiteY98" fmla="*/ 99623 h 1285168"/>
                <a:gd name="connisteX99" fmla="*/ 4742029 w 4775049"/>
                <a:gd name="connsiteY99" fmla="*/ 165663 h 1285168"/>
                <a:gd name="connisteX100" fmla="*/ 4752824 w 4775049"/>
                <a:gd name="connsiteY100" fmla="*/ 231703 h 1285168"/>
                <a:gd name="connisteX101" fmla="*/ 4764254 w 4775049"/>
                <a:gd name="connsiteY101" fmla="*/ 297108 h 1285168"/>
                <a:gd name="connisteX102" fmla="*/ 4764254 w 4775049"/>
                <a:gd name="connsiteY102" fmla="*/ 363148 h 1285168"/>
                <a:gd name="connisteX103" fmla="*/ 4764254 w 4775049"/>
                <a:gd name="connsiteY103" fmla="*/ 429188 h 1285168"/>
                <a:gd name="connisteX104" fmla="*/ 4775049 w 4775049"/>
                <a:gd name="connsiteY104" fmla="*/ 494593 h 128516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Lst>
              <a:rect l="l" t="t" r="r" b="b"/>
              <a:pathLst>
                <a:path w="4775049" h="1285169">
                  <a:moveTo>
                    <a:pt x="1754" y="1285169"/>
                  </a:moveTo>
                  <a:cubicBezTo>
                    <a:pt x="2389" y="1275644"/>
                    <a:pt x="-7136" y="1267389"/>
                    <a:pt x="12549" y="1219129"/>
                  </a:cubicBezTo>
                  <a:cubicBezTo>
                    <a:pt x="32234" y="1170869"/>
                    <a:pt x="74144" y="1093399"/>
                    <a:pt x="100814" y="1043234"/>
                  </a:cubicBezTo>
                  <a:cubicBezTo>
                    <a:pt x="127484" y="993069"/>
                    <a:pt x="124944" y="997514"/>
                    <a:pt x="144629" y="967034"/>
                  </a:cubicBezTo>
                  <a:cubicBezTo>
                    <a:pt x="164314" y="936554"/>
                    <a:pt x="181459" y="918774"/>
                    <a:pt x="199239" y="890199"/>
                  </a:cubicBezTo>
                  <a:cubicBezTo>
                    <a:pt x="217019" y="861624"/>
                    <a:pt x="214479" y="850829"/>
                    <a:pt x="232259" y="824159"/>
                  </a:cubicBezTo>
                  <a:cubicBezTo>
                    <a:pt x="250039" y="797489"/>
                    <a:pt x="262739" y="786694"/>
                    <a:pt x="286869" y="758119"/>
                  </a:cubicBezTo>
                  <a:cubicBezTo>
                    <a:pt x="310999" y="729544"/>
                    <a:pt x="326239" y="707319"/>
                    <a:pt x="352909" y="681284"/>
                  </a:cubicBezTo>
                  <a:cubicBezTo>
                    <a:pt x="379579" y="655249"/>
                    <a:pt x="392914" y="644454"/>
                    <a:pt x="418949" y="626674"/>
                  </a:cubicBezTo>
                  <a:cubicBezTo>
                    <a:pt x="444984" y="608894"/>
                    <a:pt x="458319" y="604449"/>
                    <a:pt x="484354" y="593654"/>
                  </a:cubicBezTo>
                  <a:cubicBezTo>
                    <a:pt x="510389" y="582859"/>
                    <a:pt x="523724" y="577779"/>
                    <a:pt x="550394" y="571429"/>
                  </a:cubicBezTo>
                  <a:cubicBezTo>
                    <a:pt x="577064" y="565079"/>
                    <a:pt x="590399" y="562539"/>
                    <a:pt x="616434" y="560634"/>
                  </a:cubicBezTo>
                  <a:cubicBezTo>
                    <a:pt x="642469" y="558729"/>
                    <a:pt x="655804" y="560634"/>
                    <a:pt x="681839" y="560634"/>
                  </a:cubicBezTo>
                  <a:cubicBezTo>
                    <a:pt x="707874" y="560634"/>
                    <a:pt x="721209" y="554284"/>
                    <a:pt x="747879" y="560634"/>
                  </a:cubicBezTo>
                  <a:cubicBezTo>
                    <a:pt x="774549" y="566984"/>
                    <a:pt x="787884" y="578414"/>
                    <a:pt x="813919" y="593654"/>
                  </a:cubicBezTo>
                  <a:cubicBezTo>
                    <a:pt x="839954" y="608894"/>
                    <a:pt x="855194" y="615244"/>
                    <a:pt x="879324" y="637469"/>
                  </a:cubicBezTo>
                  <a:cubicBezTo>
                    <a:pt x="903454" y="659694"/>
                    <a:pt x="910439" y="683824"/>
                    <a:pt x="934569" y="703509"/>
                  </a:cubicBezTo>
                  <a:cubicBezTo>
                    <a:pt x="958699" y="723194"/>
                    <a:pt x="977749" y="745419"/>
                    <a:pt x="999974" y="736529"/>
                  </a:cubicBezTo>
                  <a:cubicBezTo>
                    <a:pt x="1022199" y="727639"/>
                    <a:pt x="1029184" y="688269"/>
                    <a:pt x="1044424" y="659694"/>
                  </a:cubicBezTo>
                  <a:cubicBezTo>
                    <a:pt x="1059664" y="631119"/>
                    <a:pt x="1059029" y="622229"/>
                    <a:pt x="1076809" y="593654"/>
                  </a:cubicBezTo>
                  <a:cubicBezTo>
                    <a:pt x="1094589" y="565079"/>
                    <a:pt x="1107924" y="542854"/>
                    <a:pt x="1132054" y="516819"/>
                  </a:cubicBezTo>
                  <a:cubicBezTo>
                    <a:pt x="1156184" y="490784"/>
                    <a:pt x="1175869" y="486339"/>
                    <a:pt x="1198094" y="462209"/>
                  </a:cubicBezTo>
                  <a:cubicBezTo>
                    <a:pt x="1220319" y="438079"/>
                    <a:pt x="1220319" y="420299"/>
                    <a:pt x="1241909" y="396169"/>
                  </a:cubicBezTo>
                  <a:cubicBezTo>
                    <a:pt x="1263499" y="372039"/>
                    <a:pt x="1281279" y="354894"/>
                    <a:pt x="1307314" y="341559"/>
                  </a:cubicBezTo>
                  <a:cubicBezTo>
                    <a:pt x="1333349" y="328224"/>
                    <a:pt x="1342874" y="332669"/>
                    <a:pt x="1373354" y="330129"/>
                  </a:cubicBezTo>
                  <a:cubicBezTo>
                    <a:pt x="1403834" y="327589"/>
                    <a:pt x="1430504" y="330129"/>
                    <a:pt x="1460984" y="330129"/>
                  </a:cubicBezTo>
                  <a:cubicBezTo>
                    <a:pt x="1491464" y="330129"/>
                    <a:pt x="1500354" y="327589"/>
                    <a:pt x="1527024" y="330129"/>
                  </a:cubicBezTo>
                  <a:cubicBezTo>
                    <a:pt x="1553694" y="332669"/>
                    <a:pt x="1568934" y="323779"/>
                    <a:pt x="1593064" y="341559"/>
                  </a:cubicBezTo>
                  <a:cubicBezTo>
                    <a:pt x="1617194" y="359339"/>
                    <a:pt x="1623544" y="392359"/>
                    <a:pt x="1647674" y="418394"/>
                  </a:cubicBezTo>
                  <a:cubicBezTo>
                    <a:pt x="1671804" y="444429"/>
                    <a:pt x="1687679" y="459669"/>
                    <a:pt x="1713714" y="473004"/>
                  </a:cubicBezTo>
                  <a:cubicBezTo>
                    <a:pt x="1739749" y="486339"/>
                    <a:pt x="1753084" y="485704"/>
                    <a:pt x="1779119" y="483799"/>
                  </a:cubicBezTo>
                  <a:cubicBezTo>
                    <a:pt x="1805154" y="481894"/>
                    <a:pt x="1818489" y="473004"/>
                    <a:pt x="1845159" y="462209"/>
                  </a:cubicBezTo>
                  <a:cubicBezTo>
                    <a:pt x="1871829" y="451414"/>
                    <a:pt x="1876274" y="444429"/>
                    <a:pt x="1911199" y="429189"/>
                  </a:cubicBezTo>
                  <a:cubicBezTo>
                    <a:pt x="1946124" y="413949"/>
                    <a:pt x="1986129" y="400614"/>
                    <a:pt x="2021054" y="385374"/>
                  </a:cubicBezTo>
                  <a:cubicBezTo>
                    <a:pt x="2055979" y="370134"/>
                    <a:pt x="2060424" y="363149"/>
                    <a:pt x="2086459" y="352354"/>
                  </a:cubicBezTo>
                  <a:cubicBezTo>
                    <a:pt x="2112494" y="341559"/>
                    <a:pt x="2123924" y="343464"/>
                    <a:pt x="2152499" y="330129"/>
                  </a:cubicBezTo>
                  <a:cubicBezTo>
                    <a:pt x="2181074" y="316794"/>
                    <a:pt x="2200759" y="305999"/>
                    <a:pt x="2229334" y="286314"/>
                  </a:cubicBezTo>
                  <a:cubicBezTo>
                    <a:pt x="2257909" y="266629"/>
                    <a:pt x="2266799" y="253929"/>
                    <a:pt x="2295374" y="231704"/>
                  </a:cubicBezTo>
                  <a:cubicBezTo>
                    <a:pt x="2323949" y="209479"/>
                    <a:pt x="2342999" y="187254"/>
                    <a:pt x="2371574" y="176459"/>
                  </a:cubicBezTo>
                  <a:cubicBezTo>
                    <a:pt x="2400149" y="165664"/>
                    <a:pt x="2410944" y="167569"/>
                    <a:pt x="2437614" y="176459"/>
                  </a:cubicBezTo>
                  <a:cubicBezTo>
                    <a:pt x="2464284" y="185349"/>
                    <a:pt x="2476984" y="198049"/>
                    <a:pt x="2503654" y="220274"/>
                  </a:cubicBezTo>
                  <a:cubicBezTo>
                    <a:pt x="2530324" y="242499"/>
                    <a:pt x="2543659" y="262184"/>
                    <a:pt x="2569694" y="286314"/>
                  </a:cubicBezTo>
                  <a:cubicBezTo>
                    <a:pt x="2595729" y="310444"/>
                    <a:pt x="2609064" y="323779"/>
                    <a:pt x="2635099" y="341559"/>
                  </a:cubicBezTo>
                  <a:cubicBezTo>
                    <a:pt x="2661134" y="359339"/>
                    <a:pt x="2666214" y="369499"/>
                    <a:pt x="2701139" y="373944"/>
                  </a:cubicBezTo>
                  <a:cubicBezTo>
                    <a:pt x="2736064" y="378389"/>
                    <a:pt x="2776069" y="372039"/>
                    <a:pt x="2810994" y="363149"/>
                  </a:cubicBezTo>
                  <a:cubicBezTo>
                    <a:pt x="2845919" y="354259"/>
                    <a:pt x="2850364" y="343464"/>
                    <a:pt x="2876399" y="330129"/>
                  </a:cubicBezTo>
                  <a:cubicBezTo>
                    <a:pt x="2902434" y="316794"/>
                    <a:pt x="2915769" y="314889"/>
                    <a:pt x="2942439" y="297109"/>
                  </a:cubicBezTo>
                  <a:cubicBezTo>
                    <a:pt x="2969109" y="279329"/>
                    <a:pt x="2982444" y="262184"/>
                    <a:pt x="3008479" y="242499"/>
                  </a:cubicBezTo>
                  <a:cubicBezTo>
                    <a:pt x="3034514" y="222814"/>
                    <a:pt x="3047849" y="209479"/>
                    <a:pt x="3073884" y="198684"/>
                  </a:cubicBezTo>
                  <a:cubicBezTo>
                    <a:pt x="3099919" y="187889"/>
                    <a:pt x="3113254" y="185984"/>
                    <a:pt x="3139924" y="187889"/>
                  </a:cubicBezTo>
                  <a:cubicBezTo>
                    <a:pt x="3166594" y="189794"/>
                    <a:pt x="3183739" y="191699"/>
                    <a:pt x="3205964" y="209479"/>
                  </a:cubicBezTo>
                  <a:cubicBezTo>
                    <a:pt x="3228189" y="227259"/>
                    <a:pt x="3236444" y="248849"/>
                    <a:pt x="3249779" y="275519"/>
                  </a:cubicBezTo>
                  <a:cubicBezTo>
                    <a:pt x="3263114" y="302189"/>
                    <a:pt x="3271369" y="315524"/>
                    <a:pt x="3271369" y="341559"/>
                  </a:cubicBezTo>
                  <a:cubicBezTo>
                    <a:pt x="3271369" y="367594"/>
                    <a:pt x="3263114" y="380929"/>
                    <a:pt x="3249779" y="406964"/>
                  </a:cubicBezTo>
                  <a:cubicBezTo>
                    <a:pt x="3236444" y="432999"/>
                    <a:pt x="3221204" y="444429"/>
                    <a:pt x="3205964" y="473004"/>
                  </a:cubicBezTo>
                  <a:cubicBezTo>
                    <a:pt x="3190724" y="501579"/>
                    <a:pt x="3190724" y="519359"/>
                    <a:pt x="3172944" y="549839"/>
                  </a:cubicBezTo>
                  <a:cubicBezTo>
                    <a:pt x="3155164" y="580319"/>
                    <a:pt x="3146909" y="600639"/>
                    <a:pt x="3118334" y="626674"/>
                  </a:cubicBezTo>
                  <a:cubicBezTo>
                    <a:pt x="3089759" y="652709"/>
                    <a:pt x="3069439" y="663504"/>
                    <a:pt x="3030069" y="681284"/>
                  </a:cubicBezTo>
                  <a:cubicBezTo>
                    <a:pt x="2990699" y="699064"/>
                    <a:pt x="2955139" y="703509"/>
                    <a:pt x="2920214" y="714304"/>
                  </a:cubicBezTo>
                  <a:cubicBezTo>
                    <a:pt x="2885289" y="725099"/>
                    <a:pt x="2880844" y="727639"/>
                    <a:pt x="2854809" y="736529"/>
                  </a:cubicBezTo>
                  <a:cubicBezTo>
                    <a:pt x="2828774" y="745419"/>
                    <a:pt x="2815439" y="744784"/>
                    <a:pt x="2788769" y="758119"/>
                  </a:cubicBezTo>
                  <a:cubicBezTo>
                    <a:pt x="2762099" y="771454"/>
                    <a:pt x="2748764" y="788599"/>
                    <a:pt x="2722729" y="801934"/>
                  </a:cubicBezTo>
                  <a:cubicBezTo>
                    <a:pt x="2696694" y="815269"/>
                    <a:pt x="2683359" y="815269"/>
                    <a:pt x="2657324" y="824159"/>
                  </a:cubicBezTo>
                  <a:cubicBezTo>
                    <a:pt x="2631289" y="833049"/>
                    <a:pt x="2606524" y="827969"/>
                    <a:pt x="2591284" y="845749"/>
                  </a:cubicBezTo>
                  <a:cubicBezTo>
                    <a:pt x="2576044" y="863529"/>
                    <a:pt x="2571599" y="885119"/>
                    <a:pt x="2580489" y="911789"/>
                  </a:cubicBezTo>
                  <a:cubicBezTo>
                    <a:pt x="2589379" y="938459"/>
                    <a:pt x="2610969" y="951794"/>
                    <a:pt x="2635099" y="977829"/>
                  </a:cubicBezTo>
                  <a:cubicBezTo>
                    <a:pt x="2659229" y="1003864"/>
                    <a:pt x="2674469" y="1023549"/>
                    <a:pt x="2701139" y="1043234"/>
                  </a:cubicBezTo>
                  <a:cubicBezTo>
                    <a:pt x="2727809" y="1062919"/>
                    <a:pt x="2741144" y="1065459"/>
                    <a:pt x="2767179" y="1076254"/>
                  </a:cubicBezTo>
                  <a:cubicBezTo>
                    <a:pt x="2793214" y="1087049"/>
                    <a:pt x="2806549" y="1094034"/>
                    <a:pt x="2832584" y="1098479"/>
                  </a:cubicBezTo>
                  <a:cubicBezTo>
                    <a:pt x="2858619" y="1102924"/>
                    <a:pt x="2865604" y="1098479"/>
                    <a:pt x="2898624" y="1098479"/>
                  </a:cubicBezTo>
                  <a:cubicBezTo>
                    <a:pt x="2931644" y="1098479"/>
                    <a:pt x="2964029" y="1098479"/>
                    <a:pt x="2997049" y="1098479"/>
                  </a:cubicBezTo>
                  <a:cubicBezTo>
                    <a:pt x="3030069" y="1098479"/>
                    <a:pt x="3032609" y="1098479"/>
                    <a:pt x="3063089" y="1098479"/>
                  </a:cubicBezTo>
                  <a:cubicBezTo>
                    <a:pt x="3093569" y="1098479"/>
                    <a:pt x="3120239" y="1098479"/>
                    <a:pt x="3150719" y="1098479"/>
                  </a:cubicBezTo>
                  <a:cubicBezTo>
                    <a:pt x="3181199" y="1098479"/>
                    <a:pt x="3186279" y="1098479"/>
                    <a:pt x="3216759" y="1098479"/>
                  </a:cubicBezTo>
                  <a:cubicBezTo>
                    <a:pt x="3247239" y="1098479"/>
                    <a:pt x="3273909" y="1098479"/>
                    <a:pt x="3304389" y="1098479"/>
                  </a:cubicBezTo>
                  <a:cubicBezTo>
                    <a:pt x="3334869" y="1098479"/>
                    <a:pt x="3343759" y="1100384"/>
                    <a:pt x="3370429" y="1098479"/>
                  </a:cubicBezTo>
                  <a:cubicBezTo>
                    <a:pt x="3397099" y="1096574"/>
                    <a:pt x="3410434" y="1102924"/>
                    <a:pt x="3436469" y="1087684"/>
                  </a:cubicBezTo>
                  <a:cubicBezTo>
                    <a:pt x="3462504" y="1072444"/>
                    <a:pt x="3475839" y="1041329"/>
                    <a:pt x="3501874" y="1021644"/>
                  </a:cubicBezTo>
                  <a:cubicBezTo>
                    <a:pt x="3527909" y="1001959"/>
                    <a:pt x="3541244" y="997514"/>
                    <a:pt x="3567914" y="988624"/>
                  </a:cubicBezTo>
                  <a:cubicBezTo>
                    <a:pt x="3594584" y="979734"/>
                    <a:pt x="3605379" y="986719"/>
                    <a:pt x="3633954" y="977829"/>
                  </a:cubicBezTo>
                  <a:cubicBezTo>
                    <a:pt x="3662529" y="968939"/>
                    <a:pt x="3682214" y="960049"/>
                    <a:pt x="3710789" y="944809"/>
                  </a:cubicBezTo>
                  <a:cubicBezTo>
                    <a:pt x="3739364" y="929569"/>
                    <a:pt x="3756509" y="923219"/>
                    <a:pt x="3776194" y="900994"/>
                  </a:cubicBezTo>
                  <a:cubicBezTo>
                    <a:pt x="3795879" y="878769"/>
                    <a:pt x="3793974" y="861624"/>
                    <a:pt x="3809214" y="834954"/>
                  </a:cubicBezTo>
                  <a:cubicBezTo>
                    <a:pt x="3824454" y="808284"/>
                    <a:pt x="3837789" y="794949"/>
                    <a:pt x="3853029" y="768914"/>
                  </a:cubicBezTo>
                  <a:cubicBezTo>
                    <a:pt x="3868269" y="742879"/>
                    <a:pt x="3870809" y="732084"/>
                    <a:pt x="3886049" y="703509"/>
                  </a:cubicBezTo>
                  <a:cubicBezTo>
                    <a:pt x="3901289" y="674934"/>
                    <a:pt x="3907639" y="659694"/>
                    <a:pt x="3929864" y="626674"/>
                  </a:cubicBezTo>
                  <a:cubicBezTo>
                    <a:pt x="3952089" y="593654"/>
                    <a:pt x="3973679" y="572064"/>
                    <a:pt x="3995904" y="539044"/>
                  </a:cubicBezTo>
                  <a:cubicBezTo>
                    <a:pt x="4018129" y="506024"/>
                    <a:pt x="4021939" y="490784"/>
                    <a:pt x="4039719" y="462209"/>
                  </a:cubicBezTo>
                  <a:cubicBezTo>
                    <a:pt x="4057499" y="433634"/>
                    <a:pt x="4065754" y="422839"/>
                    <a:pt x="4083534" y="396169"/>
                  </a:cubicBezTo>
                  <a:cubicBezTo>
                    <a:pt x="4101314" y="369499"/>
                    <a:pt x="4107664" y="358704"/>
                    <a:pt x="4127349" y="330129"/>
                  </a:cubicBezTo>
                  <a:cubicBezTo>
                    <a:pt x="4147034" y="301554"/>
                    <a:pt x="4158464" y="277424"/>
                    <a:pt x="4182594" y="253294"/>
                  </a:cubicBezTo>
                  <a:cubicBezTo>
                    <a:pt x="4206724" y="229164"/>
                    <a:pt x="4226409" y="231069"/>
                    <a:pt x="4247999" y="209479"/>
                  </a:cubicBezTo>
                  <a:cubicBezTo>
                    <a:pt x="4269589" y="187889"/>
                    <a:pt x="4269589" y="170109"/>
                    <a:pt x="4291814" y="144074"/>
                  </a:cubicBezTo>
                  <a:cubicBezTo>
                    <a:pt x="4314039" y="118039"/>
                    <a:pt x="4331184" y="100259"/>
                    <a:pt x="4357854" y="78034"/>
                  </a:cubicBezTo>
                  <a:cubicBezTo>
                    <a:pt x="4384524" y="55809"/>
                    <a:pt x="4395319" y="49459"/>
                    <a:pt x="4423894" y="34219"/>
                  </a:cubicBezTo>
                  <a:cubicBezTo>
                    <a:pt x="4452469" y="18979"/>
                    <a:pt x="4470249" y="5644"/>
                    <a:pt x="4500729" y="1199"/>
                  </a:cubicBezTo>
                  <a:cubicBezTo>
                    <a:pt x="4531209" y="-3246"/>
                    <a:pt x="4547084" y="5644"/>
                    <a:pt x="4577564" y="11994"/>
                  </a:cubicBezTo>
                  <a:cubicBezTo>
                    <a:pt x="4608044" y="18344"/>
                    <a:pt x="4628364" y="16439"/>
                    <a:pt x="4654399" y="34219"/>
                  </a:cubicBezTo>
                  <a:cubicBezTo>
                    <a:pt x="4680434" y="51999"/>
                    <a:pt x="4691229" y="73589"/>
                    <a:pt x="4709009" y="99624"/>
                  </a:cubicBezTo>
                  <a:cubicBezTo>
                    <a:pt x="4726789" y="125659"/>
                    <a:pt x="4733139" y="138994"/>
                    <a:pt x="4742029" y="165664"/>
                  </a:cubicBezTo>
                  <a:cubicBezTo>
                    <a:pt x="4750919" y="192334"/>
                    <a:pt x="4748379" y="205669"/>
                    <a:pt x="4752824" y="231704"/>
                  </a:cubicBezTo>
                  <a:cubicBezTo>
                    <a:pt x="4757269" y="257739"/>
                    <a:pt x="4761714" y="271074"/>
                    <a:pt x="4764254" y="297109"/>
                  </a:cubicBezTo>
                  <a:cubicBezTo>
                    <a:pt x="4766794" y="323144"/>
                    <a:pt x="4764254" y="336479"/>
                    <a:pt x="4764254" y="363149"/>
                  </a:cubicBezTo>
                  <a:cubicBezTo>
                    <a:pt x="4764254" y="389819"/>
                    <a:pt x="4762349" y="403154"/>
                    <a:pt x="4764254" y="429189"/>
                  </a:cubicBezTo>
                  <a:cubicBezTo>
                    <a:pt x="4766159" y="455224"/>
                    <a:pt x="4773144" y="482529"/>
                    <a:pt x="4775049" y="4945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21" name="文本框 20"/>
            <p:cNvSpPr txBox="1"/>
            <p:nvPr/>
          </p:nvSpPr>
          <p:spPr>
            <a:xfrm>
              <a:off x="1936" y="7243"/>
              <a:ext cx="1426" cy="892"/>
            </a:xfrm>
            <a:prstGeom prst="rect">
              <a:avLst/>
            </a:prstGeom>
            <a:noFill/>
          </p:spPr>
          <p:txBody>
            <a:bodyPr wrap="square" rtlCol="0">
              <a:spAutoFit/>
            </a:bodyPr>
            <a:p>
              <a:r>
                <a:rPr lang="zh-CN" altLang="en-US" sz="2400">
                  <a:solidFill>
                    <a:schemeClr val="bg2">
                      <a:lumMod val="10000"/>
                    </a:schemeClr>
                  </a:solidFill>
                </a:rPr>
                <a:t>起始</a:t>
              </a:r>
              <a:endParaRPr lang="zh-CN" altLang="en-US" sz="2400">
                <a:solidFill>
                  <a:schemeClr val="bg2">
                    <a:lumMod val="10000"/>
                  </a:schemeClr>
                </a:solidFill>
              </a:endParaRPr>
            </a:p>
            <a:p>
              <a:r>
                <a:rPr lang="zh-CN" altLang="en-US" sz="2400">
                  <a:solidFill>
                    <a:schemeClr val="bg2">
                      <a:lumMod val="10000"/>
                    </a:schemeClr>
                  </a:solidFill>
                </a:rPr>
                <a:t>状态</a:t>
              </a:r>
              <a:endParaRPr lang="zh-CN" altLang="en-US" sz="2400">
                <a:solidFill>
                  <a:schemeClr val="bg2">
                    <a:lumMod val="10000"/>
                  </a:schemeClr>
                </a:solidFill>
              </a:endParaRPr>
            </a:p>
          </p:txBody>
        </p:sp>
        <p:sp>
          <p:nvSpPr>
            <p:cNvPr id="22" name="文本框 21"/>
            <p:cNvSpPr txBox="1"/>
            <p:nvPr/>
          </p:nvSpPr>
          <p:spPr>
            <a:xfrm>
              <a:off x="8736" y="7134"/>
              <a:ext cx="1426" cy="892"/>
            </a:xfrm>
            <a:prstGeom prst="rect">
              <a:avLst/>
            </a:prstGeom>
            <a:noFill/>
            <a:ln>
              <a:noFill/>
            </a:ln>
          </p:spPr>
          <p:txBody>
            <a:bodyPr wrap="square" rtlCol="0">
              <a:spAutoFit/>
            </a:bodyPr>
            <a:p>
              <a:r>
                <a:rPr lang="zh-CN" altLang="en-US" sz="2400">
                  <a:solidFill>
                    <a:schemeClr val="bg2">
                      <a:lumMod val="10000"/>
                    </a:schemeClr>
                  </a:solidFill>
                </a:rPr>
                <a:t>目标</a:t>
              </a:r>
              <a:endParaRPr lang="zh-CN" altLang="en-US" sz="2400">
                <a:solidFill>
                  <a:schemeClr val="bg2">
                    <a:lumMod val="10000"/>
                  </a:schemeClr>
                </a:solidFill>
              </a:endParaRPr>
            </a:p>
            <a:p>
              <a:r>
                <a:rPr lang="zh-CN" altLang="en-US" sz="2400">
                  <a:solidFill>
                    <a:schemeClr val="bg2">
                      <a:lumMod val="10000"/>
                    </a:schemeClr>
                  </a:solidFill>
                </a:rPr>
                <a:t>状态</a:t>
              </a:r>
              <a:endParaRPr lang="zh-CN" altLang="en-US" sz="2400">
                <a:solidFill>
                  <a:schemeClr val="bg2">
                    <a:lumMod val="10000"/>
                  </a:schemeClr>
                </a:solidFill>
              </a:endParaRPr>
            </a:p>
          </p:txBody>
        </p:sp>
        <p:sp>
          <p:nvSpPr>
            <p:cNvPr id="23" name="文本框 22"/>
            <p:cNvSpPr txBox="1"/>
            <p:nvPr/>
          </p:nvSpPr>
          <p:spPr>
            <a:xfrm>
              <a:off x="5015" y="8261"/>
              <a:ext cx="1819" cy="495"/>
            </a:xfrm>
            <a:prstGeom prst="rect">
              <a:avLst/>
            </a:prstGeom>
            <a:noFill/>
          </p:spPr>
          <p:txBody>
            <a:bodyPr wrap="square" rtlCol="0">
              <a:spAutoFit/>
            </a:bodyPr>
            <a:p>
              <a:r>
                <a:rPr lang="zh-CN" altLang="en-US" sz="2400">
                  <a:solidFill>
                    <a:schemeClr val="bg2">
                      <a:lumMod val="10000"/>
                    </a:schemeClr>
                  </a:solidFill>
                </a:rPr>
                <a:t>教学过程</a:t>
              </a:r>
              <a:endParaRPr lang="zh-CN" altLang="en-US" sz="2400">
                <a:solidFill>
                  <a:schemeClr val="bg2">
                    <a:lumMod val="10000"/>
                  </a:schemeClr>
                </a:solidFill>
              </a:endParaRPr>
            </a:p>
          </p:txBody>
        </p:sp>
      </p:grpSp>
      <p:sp>
        <p:nvSpPr>
          <p:cNvPr id="2" name="文本框 1"/>
          <p:cNvSpPr txBox="1"/>
          <p:nvPr/>
        </p:nvSpPr>
        <p:spPr>
          <a:xfrm>
            <a:off x="1071245" y="4819650"/>
            <a:ext cx="7677150" cy="1014730"/>
          </a:xfrm>
          <a:prstGeom prst="rect">
            <a:avLst/>
          </a:prstGeom>
          <a:noFill/>
        </p:spPr>
        <p:txBody>
          <a:bodyPr wrap="square" rtlCol="0">
            <a:spAutoFit/>
          </a:bodyPr>
          <a:p>
            <a:pPr>
              <a:lnSpc>
                <a:spcPct val="150000"/>
              </a:lnSpc>
            </a:pPr>
            <a:r>
              <a:rPr lang="zh-CN" altLang="en-US" sz="2000"/>
              <a:t>学生课前具有初始水平，这是学习的条件；</a:t>
            </a:r>
            <a:endParaRPr lang="zh-CN" altLang="en-US" sz="2000"/>
          </a:p>
          <a:p>
            <a:pPr>
              <a:lnSpc>
                <a:spcPct val="150000"/>
              </a:lnSpc>
            </a:pPr>
            <a:r>
              <a:rPr lang="zh-CN" altLang="en-US" sz="2000"/>
              <a:t>目标就是通过课堂教学过程之后所获得的。</a:t>
            </a:r>
            <a:endParaRPr lang="zh-CN" altLang="en-US" sz="2000"/>
          </a:p>
        </p:txBody>
      </p:sp>
    </p:spTree>
    <p:custDataLst>
      <p:tags r:id="rId6"/>
    </p:custDataLst>
  </p:cSld>
  <p:clrMapOvr>
    <a:masterClrMapping/>
  </p:clrMapOvr>
  <p:transition spd="slow">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7" name="标题 6"/>
          <p:cNvSpPr>
            <a:spLocks noGrp="1"/>
          </p:cNvSpPr>
          <p:nvPr>
            <p:ph type="title" idx="4294967295"/>
            <p:custDataLst>
              <p:tags r:id="rId3"/>
            </p:custDataLst>
          </p:nvPr>
        </p:nvSpPr>
        <p:spPr>
          <a:xfrm>
            <a:off x="1178560" y="1052830"/>
            <a:ext cx="5247640" cy="506095"/>
          </a:xfrm>
        </p:spPr>
        <p:txBody>
          <a:bodyPr>
            <a:normAutofit/>
          </a:bodyPr>
          <a:p>
            <a:pPr algn="l"/>
            <a:r>
              <a:rPr lang="en-US" sz="2800" dirty="0">
                <a:solidFill>
                  <a:schemeClr val="tx1"/>
                </a:solidFill>
                <a:latin typeface="黑体" panose="02010609060101010101" pitchFamily="49" charset="-122"/>
                <a:ea typeface="黑体" panose="02010609060101010101" pitchFamily="49" charset="-122"/>
                <a:sym typeface="+mn-ea"/>
              </a:rPr>
              <a:t>3.</a:t>
            </a:r>
            <a:r>
              <a:rPr lang="zh-CN" altLang="en-US" sz="2800" dirty="0">
                <a:solidFill>
                  <a:schemeClr val="tx1"/>
                </a:solidFill>
                <a:latin typeface="黑体" panose="02010609060101010101" pitchFamily="49" charset="-122"/>
                <a:ea typeface="黑体" panose="02010609060101010101" pitchFamily="49" charset="-122"/>
                <a:sym typeface="+mn-ea"/>
              </a:rPr>
              <a:t>对</a:t>
            </a:r>
            <a:r>
              <a:rPr lang="en-US" altLang="zh-CN" sz="2800" dirty="0">
                <a:solidFill>
                  <a:schemeClr val="tx1"/>
                </a:solidFill>
                <a:latin typeface="黑体" panose="02010609060101010101" pitchFamily="49" charset="-122"/>
                <a:ea typeface="黑体" panose="02010609060101010101" pitchFamily="49" charset="-122"/>
                <a:sym typeface="+mn-ea"/>
              </a:rPr>
              <a:t>“</a:t>
            </a:r>
            <a:r>
              <a:rPr lang="zh-CN" altLang="en-US" sz="2800" dirty="0">
                <a:solidFill>
                  <a:schemeClr val="tx1"/>
                </a:solidFill>
                <a:latin typeface="黑体" panose="02010609060101010101" pitchFamily="49" charset="-122"/>
                <a:ea typeface="黑体" panose="02010609060101010101" pitchFamily="49" charset="-122"/>
                <a:sym typeface="+mn-ea"/>
              </a:rPr>
              <a:t>三维目标</a:t>
            </a:r>
            <a:r>
              <a:rPr lang="en-US" altLang="zh-CN" sz="2800" dirty="0">
                <a:solidFill>
                  <a:schemeClr val="tx1"/>
                </a:solidFill>
                <a:latin typeface="黑体" panose="02010609060101010101" pitchFamily="49" charset="-122"/>
                <a:ea typeface="黑体" panose="02010609060101010101" pitchFamily="49" charset="-122"/>
                <a:sym typeface="+mn-ea"/>
              </a:rPr>
              <a:t>”</a:t>
            </a:r>
            <a:r>
              <a:rPr lang="zh-CN" altLang="en-US" sz="2800" dirty="0">
                <a:solidFill>
                  <a:schemeClr val="tx1"/>
                </a:solidFill>
                <a:latin typeface="黑体" panose="02010609060101010101" pitchFamily="49" charset="-122"/>
                <a:ea typeface="黑体" panose="02010609060101010101" pitchFamily="49" charset="-122"/>
                <a:sym typeface="+mn-ea"/>
              </a:rPr>
              <a:t>的讨论</a:t>
            </a:r>
            <a:endParaRPr lang="zh-CN" altLang="en-US" sz="2800" dirty="0">
              <a:solidFill>
                <a:schemeClr val="tx1"/>
              </a:solidFill>
              <a:latin typeface="黑体" panose="02010609060101010101" pitchFamily="49" charset="-122"/>
              <a:ea typeface="黑体" panose="02010609060101010101" pitchFamily="49" charset="-122"/>
              <a:sym typeface="+mn-ea"/>
            </a:endParaRPr>
          </a:p>
        </p:txBody>
      </p:sp>
      <p:pic>
        <p:nvPicPr>
          <p:cNvPr id="15" name="图片 14" descr="4"/>
          <p:cNvPicPr>
            <a:picLocks noChangeAspect="1"/>
          </p:cNvPicPr>
          <p:nvPr/>
        </p:nvPicPr>
        <p:blipFill>
          <a:blip r:embed="rId4"/>
          <a:stretch>
            <a:fillRect/>
          </a:stretch>
        </p:blipFill>
        <p:spPr>
          <a:xfrm>
            <a:off x="7480300" y="-114300"/>
            <a:ext cx="1880235" cy="1880235"/>
          </a:xfrm>
          <a:prstGeom prst="rect">
            <a:avLst/>
          </a:prstGeom>
        </p:spPr>
      </p:pic>
      <p:sp>
        <p:nvSpPr>
          <p:cNvPr id="3" name="内容占位符 8"/>
          <p:cNvSpPr>
            <a:spLocks noGrp="1"/>
          </p:cNvSpPr>
          <p:nvPr>
            <p:custDataLst>
              <p:tags r:id="rId5"/>
            </p:custDataLst>
          </p:nvPr>
        </p:nvSpPr>
        <p:spPr>
          <a:xfrm>
            <a:off x="1178560" y="1765935"/>
            <a:ext cx="7404100" cy="4632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m"/>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m"/>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m"/>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m"/>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m"/>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）对</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过程与方法</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的分析</a:t>
            </a:r>
            <a:endParaRPr lang="zh-CN" altLang="en-US" dirty="0">
              <a:latin typeface="黑体" panose="02010609060101010101" pitchFamily="49" charset="-122"/>
              <a:ea typeface="黑体" panose="02010609060101010101" pitchFamily="49" charset="-122"/>
            </a:endParaRPr>
          </a:p>
          <a:p>
            <a:pPr>
              <a:lnSpc>
                <a:spcPct val="200000"/>
              </a:lnSpc>
              <a:buFont typeface="Wingdings" panose="05000000000000000000" charset="0"/>
              <a:buChar char="ü"/>
            </a:pPr>
            <a:r>
              <a:rPr lang="zh-CN" altLang="en-US" sz="2000" b="1" dirty="0">
                <a:latin typeface="华文仿宋" panose="02010600040101010101" pitchFamily="2" charset="-122"/>
                <a:ea typeface="华文仿宋" panose="02010600040101010101" pitchFamily="2" charset="-122"/>
              </a:rPr>
              <a:t>过程不是目标，过程是实现目标的途径。</a:t>
            </a:r>
            <a:endParaRPr lang="zh-CN" altLang="en-US" sz="2000" b="1" dirty="0">
              <a:latin typeface="华文仿宋" panose="02010600040101010101" pitchFamily="2" charset="-122"/>
              <a:ea typeface="华文仿宋" panose="02010600040101010101" pitchFamily="2" charset="-122"/>
            </a:endParaRPr>
          </a:p>
          <a:p>
            <a:pPr>
              <a:lnSpc>
                <a:spcPct val="200000"/>
              </a:lnSpc>
              <a:buFont typeface="Wingdings" panose="05000000000000000000" charset="0"/>
              <a:buChar char="ü"/>
            </a:pPr>
            <a:r>
              <a:rPr lang="en-US" altLang="zh-CN" sz="2000" b="1" dirty="0">
                <a:latin typeface="华文仿宋" panose="02010600040101010101" pitchFamily="2" charset="-122"/>
                <a:ea typeface="华文仿宋" panose="02010600040101010101" pitchFamily="2" charset="-122"/>
                <a:sym typeface="+mn-ea"/>
              </a:rPr>
              <a:t>“</a:t>
            </a:r>
            <a:r>
              <a:rPr lang="zh-CN" altLang="en-US" sz="2000" b="1" dirty="0">
                <a:latin typeface="华文仿宋" panose="02010600040101010101" pitchFamily="2" charset="-122"/>
                <a:ea typeface="华文仿宋" panose="02010600040101010101" pitchFamily="2" charset="-122"/>
                <a:sym typeface="+mn-ea"/>
              </a:rPr>
              <a:t>方法</a:t>
            </a:r>
            <a:r>
              <a:rPr lang="en-US" altLang="zh-CN" sz="2000" b="1" dirty="0">
                <a:latin typeface="华文仿宋" panose="02010600040101010101" pitchFamily="2" charset="-122"/>
                <a:ea typeface="华文仿宋" panose="02010600040101010101" pitchFamily="2" charset="-122"/>
                <a:sym typeface="+mn-ea"/>
              </a:rPr>
              <a:t>”</a:t>
            </a:r>
            <a:r>
              <a:rPr lang="zh-CN" altLang="en-US" sz="2000" b="1" dirty="0">
                <a:latin typeface="华文仿宋" panose="02010600040101010101" pitchFamily="2" charset="-122"/>
                <a:ea typeface="华文仿宋" panose="02010600040101010101" pitchFamily="2" charset="-122"/>
                <a:sym typeface="+mn-ea"/>
              </a:rPr>
              <a:t>作为目标可能对教师的误导。</a:t>
            </a:r>
            <a:endParaRPr lang="zh-CN" altLang="en-US" sz="2000" b="1" dirty="0">
              <a:latin typeface="华文仿宋" panose="02010600040101010101" pitchFamily="2" charset="-122"/>
              <a:ea typeface="华文仿宋" panose="02010600040101010101" pitchFamily="2" charset="-122"/>
            </a:endParaRPr>
          </a:p>
          <a:p>
            <a:pPr>
              <a:lnSpc>
                <a:spcPct val="200000"/>
              </a:lnSpc>
              <a:buFont typeface="Wingdings" panose="05000000000000000000" charset="0"/>
              <a:buChar char="ü"/>
            </a:pPr>
            <a:endParaRPr lang="zh-CN" altLang="en-US" sz="2000" b="1" dirty="0">
              <a:latin typeface="华文仿宋" panose="02010600040101010101" pitchFamily="2" charset="-122"/>
              <a:ea typeface="华文仿宋" panose="02010600040101010101" pitchFamily="2" charset="-122"/>
            </a:endParaRPr>
          </a:p>
        </p:txBody>
      </p:sp>
      <p:sp>
        <p:nvSpPr>
          <p:cNvPr id="5" name="文本框 4"/>
          <p:cNvSpPr txBox="1"/>
          <p:nvPr/>
        </p:nvSpPr>
        <p:spPr>
          <a:xfrm>
            <a:off x="1178560" y="4601210"/>
            <a:ext cx="5655310" cy="1198880"/>
          </a:xfrm>
          <a:prstGeom prst="rect">
            <a:avLst/>
          </a:prstGeom>
          <a:noFill/>
        </p:spPr>
        <p:txBody>
          <a:bodyPr wrap="square" rtlCol="0">
            <a:spAutoFit/>
          </a:bodyPr>
          <a:p>
            <a:pPr>
              <a:lnSpc>
                <a:spcPct val="150000"/>
              </a:lnSpc>
            </a:pPr>
            <a:r>
              <a:rPr lang="zh-CN" altLang="en-US" sz="2400"/>
              <a:t>结论：</a:t>
            </a:r>
            <a:endParaRPr lang="zh-CN" altLang="en-US" sz="2400"/>
          </a:p>
          <a:p>
            <a:pPr>
              <a:lnSpc>
                <a:spcPct val="150000"/>
              </a:lnSpc>
            </a:pPr>
            <a:r>
              <a:rPr lang="en-US" altLang="zh-CN" sz="2400">
                <a:latin typeface="黑体" panose="02010609060101010101" pitchFamily="49" charset="-122"/>
                <a:ea typeface="黑体" panose="02010609060101010101" pitchFamily="49" charset="-122"/>
                <a:cs typeface="黑体" panose="02010609060101010101" pitchFamily="49" charset="-122"/>
              </a:rPr>
              <a:t>“</a:t>
            </a:r>
            <a:r>
              <a:rPr lang="zh-CN" altLang="en-US" sz="2400">
                <a:latin typeface="黑体" panose="02010609060101010101" pitchFamily="49" charset="-122"/>
                <a:ea typeface="黑体" panose="02010609060101010101" pitchFamily="49" charset="-122"/>
                <a:cs typeface="黑体" panose="02010609060101010101" pitchFamily="49" charset="-122"/>
              </a:rPr>
              <a:t>过程与方法</a:t>
            </a:r>
            <a:r>
              <a:rPr lang="en-US" altLang="zh-CN" sz="2400">
                <a:latin typeface="黑体" panose="02010609060101010101" pitchFamily="49" charset="-122"/>
                <a:ea typeface="黑体" panose="02010609060101010101" pitchFamily="49" charset="-122"/>
                <a:cs typeface="黑体" panose="02010609060101010101" pitchFamily="49" charset="-122"/>
              </a:rPr>
              <a:t>”</a:t>
            </a:r>
            <a:r>
              <a:rPr lang="zh-CN" altLang="en-US" sz="2400">
                <a:latin typeface="黑体" panose="02010609060101010101" pitchFamily="49" charset="-122"/>
                <a:ea typeface="黑体" panose="02010609060101010101" pitchFamily="49" charset="-122"/>
                <a:cs typeface="黑体" panose="02010609060101010101" pitchFamily="49" charset="-122"/>
              </a:rPr>
              <a:t>不是教学目标。</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9" name="内容占位符 8"/>
          <p:cNvSpPr>
            <a:spLocks noGrp="1"/>
          </p:cNvSpPr>
          <p:nvPr>
            <p:ph idx="4294967295"/>
            <p:custDataLst>
              <p:tags r:id="rId3"/>
            </p:custDataLst>
          </p:nvPr>
        </p:nvSpPr>
        <p:spPr>
          <a:xfrm>
            <a:off x="944880" y="1053465"/>
            <a:ext cx="7571105" cy="2618740"/>
          </a:xfrm>
        </p:spPr>
        <p:txBody>
          <a:bodyPr>
            <a:noAutofit/>
          </a:bodyPr>
          <a:p>
            <a:pPr marL="0" indent="0">
              <a:lnSpc>
                <a:spcPct val="200000"/>
              </a:lnSpc>
              <a:buNone/>
            </a:pP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2</a:t>
            </a: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知识与技能</a:t>
            </a:r>
            <a:r>
              <a:rPr lang="en-US" altLang="zh-CN" dirty="0">
                <a:latin typeface="黑体" panose="02010609060101010101" pitchFamily="49" charset="-122"/>
                <a:ea typeface="黑体" panose="02010609060101010101" pitchFamily="49" charset="-122"/>
              </a:rPr>
              <a:t>”</a:t>
            </a:r>
            <a:r>
              <a:rPr lang="zh-CN" altLang="en-US" dirty="0">
                <a:latin typeface="黑体" panose="02010609060101010101" pitchFamily="49" charset="-122"/>
                <a:ea typeface="黑体" panose="02010609060101010101" pitchFamily="49" charset="-122"/>
              </a:rPr>
              <a:t>作为目标</a:t>
            </a:r>
            <a:endParaRPr lang="zh-CN" altLang="en-US" dirty="0">
              <a:latin typeface="黑体" panose="02010609060101010101" pitchFamily="49" charset="-122"/>
              <a:ea typeface="黑体" panose="02010609060101010101" pitchFamily="49" charset="-122"/>
            </a:endParaRPr>
          </a:p>
          <a:p>
            <a:pPr marL="342900" indent="-342900">
              <a:lnSpc>
                <a:spcPct val="150000"/>
              </a:lnSpc>
              <a:buFont typeface="Wingdings" panose="05000000000000000000" charset="0"/>
              <a:buChar char="n"/>
            </a:pPr>
            <a:r>
              <a:rPr lang="zh-CN" altLang="en-US" b="1" dirty="0">
                <a:latin typeface="华文仿宋" panose="02010600040101010101" pitchFamily="2" charset="-122"/>
                <a:ea typeface="华文仿宋" panose="02010600040101010101" pitchFamily="2" charset="-122"/>
              </a:rPr>
              <a:t>知识目标的获得：告知、讨论、解释等。</a:t>
            </a:r>
            <a:endParaRPr lang="zh-CN" altLang="en-US" b="1" dirty="0">
              <a:latin typeface="华文仿宋" panose="02010600040101010101" pitchFamily="2" charset="-122"/>
              <a:ea typeface="华文仿宋" panose="02010600040101010101" pitchFamily="2" charset="-122"/>
            </a:endParaRPr>
          </a:p>
          <a:p>
            <a:pPr marL="342900" indent="-342900">
              <a:lnSpc>
                <a:spcPct val="150000"/>
              </a:lnSpc>
              <a:buFont typeface="Wingdings" panose="05000000000000000000" charset="0"/>
              <a:buChar char="n"/>
            </a:pPr>
            <a:r>
              <a:rPr lang="zh-CN" altLang="en-US" b="1" dirty="0">
                <a:latin typeface="华文仿宋" panose="02010600040101010101" pitchFamily="2" charset="-122"/>
                <a:ea typeface="华文仿宋" panose="02010600040101010101" pitchFamily="2" charset="-122"/>
              </a:rPr>
              <a:t>知识目标的评价：是否达到理解水平。</a:t>
            </a:r>
            <a:endParaRPr lang="zh-CN" altLang="en-US" b="1" dirty="0">
              <a:latin typeface="华文仿宋" panose="02010600040101010101" pitchFamily="2" charset="-122"/>
              <a:ea typeface="华文仿宋" panose="02010600040101010101" pitchFamily="2" charset="-122"/>
              <a:sym typeface="+mn-ea"/>
            </a:endParaRPr>
          </a:p>
        </p:txBody>
      </p:sp>
      <p:sp>
        <p:nvSpPr>
          <p:cNvPr id="2" name="文本框 1"/>
          <p:cNvSpPr txBox="1"/>
          <p:nvPr/>
        </p:nvSpPr>
        <p:spPr>
          <a:xfrm>
            <a:off x="972820" y="3287395"/>
            <a:ext cx="7515225" cy="3476625"/>
          </a:xfrm>
          <a:prstGeom prst="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p>
            <a:pPr marL="0" indent="0">
              <a:lnSpc>
                <a:spcPct val="200000"/>
              </a:lnSpc>
              <a:buFont typeface="Wingdings" panose="05000000000000000000" charset="0"/>
              <a:buNone/>
            </a:pPr>
            <a:r>
              <a:rPr lang="zh-CN" altLang="en-US" sz="2000" dirty="0">
                <a:latin typeface="黑体" panose="02010609060101010101" pitchFamily="49" charset="-122"/>
                <a:ea typeface="黑体" panose="02010609060101010101" pitchFamily="49" charset="-122"/>
                <a:sym typeface="+mn-ea"/>
              </a:rPr>
              <a:t>知识的应用：</a:t>
            </a:r>
            <a:endParaRPr lang="zh-CN" altLang="en-US" sz="2000" b="1" dirty="0">
              <a:latin typeface="华文仿宋" panose="02010600040101010101" pitchFamily="2" charset="-122"/>
              <a:ea typeface="华文仿宋" panose="02010600040101010101" pitchFamily="2" charset="-122"/>
              <a:sym typeface="+mn-ea"/>
            </a:endParaRPr>
          </a:p>
          <a:p>
            <a:pPr marL="0" indent="0">
              <a:lnSpc>
                <a:spcPct val="200000"/>
              </a:lnSpc>
              <a:buFont typeface="Wingdings" panose="05000000000000000000" charset="0"/>
              <a:buNone/>
            </a:pPr>
            <a:r>
              <a:rPr lang="zh-CN" altLang="en-US" sz="2000" b="1" dirty="0">
                <a:latin typeface="华文仿宋" panose="02010600040101010101" pitchFamily="2" charset="-122"/>
                <a:ea typeface="华文仿宋" panose="02010600040101010101" pitchFamily="2" charset="-122"/>
                <a:sym typeface="+mn-ea"/>
              </a:rPr>
              <a:t>（</a:t>
            </a:r>
            <a:r>
              <a:rPr lang="en-US" altLang="zh-CN" sz="2000" b="1" dirty="0">
                <a:latin typeface="华文仿宋" panose="02010600040101010101" pitchFamily="2" charset="-122"/>
                <a:ea typeface="华文仿宋" panose="02010600040101010101" pitchFamily="2" charset="-122"/>
                <a:sym typeface="+mn-ea"/>
              </a:rPr>
              <a:t>1</a:t>
            </a:r>
            <a:r>
              <a:rPr lang="zh-CN" altLang="en-US" sz="2000" b="1" dirty="0">
                <a:latin typeface="华文仿宋" panose="02010600040101010101" pitchFamily="2" charset="-122"/>
                <a:ea typeface="华文仿宋" panose="02010600040101010101" pitchFamily="2" charset="-122"/>
                <a:sym typeface="+mn-ea"/>
              </a:rPr>
              <a:t>）心智操作：主要是思维活动结果输出，具有内隐性；</a:t>
            </a:r>
            <a:endParaRPr lang="zh-CN" altLang="en-US" sz="2000" b="1" dirty="0">
              <a:latin typeface="华文仿宋" panose="02010600040101010101" pitchFamily="2" charset="-122"/>
              <a:ea typeface="华文仿宋" panose="02010600040101010101" pitchFamily="2" charset="-122"/>
              <a:sym typeface="+mn-ea"/>
            </a:endParaRPr>
          </a:p>
          <a:p>
            <a:pPr marL="0" indent="0">
              <a:lnSpc>
                <a:spcPct val="200000"/>
              </a:lnSpc>
              <a:buFont typeface="Wingdings" panose="05000000000000000000" charset="0"/>
              <a:buNone/>
            </a:pPr>
            <a:r>
              <a:rPr lang="zh-CN" altLang="en-US" sz="2000" b="1" dirty="0">
                <a:latin typeface="华文仿宋" panose="02010600040101010101" pitchFamily="2" charset="-122"/>
                <a:ea typeface="华文仿宋" panose="02010600040101010101" pitchFamily="2" charset="-122"/>
                <a:sym typeface="+mn-ea"/>
              </a:rPr>
              <a:t>（</a:t>
            </a:r>
            <a:r>
              <a:rPr lang="en-US" altLang="zh-CN" sz="2000" b="1" dirty="0">
                <a:latin typeface="华文仿宋" panose="02010600040101010101" pitchFamily="2" charset="-122"/>
                <a:ea typeface="华文仿宋" panose="02010600040101010101" pitchFamily="2" charset="-122"/>
                <a:sym typeface="+mn-ea"/>
              </a:rPr>
              <a:t>2</a:t>
            </a:r>
            <a:r>
              <a:rPr lang="zh-CN" altLang="en-US" sz="2000" b="1" dirty="0">
                <a:latin typeface="华文仿宋" panose="02010600040101010101" pitchFamily="2" charset="-122"/>
                <a:ea typeface="华文仿宋" panose="02010600040101010101" pitchFamily="2" charset="-122"/>
                <a:sym typeface="+mn-ea"/>
              </a:rPr>
              <a:t>）行为技能：主要是动作技能，具有外显性。</a:t>
            </a:r>
            <a:endParaRPr lang="zh-CN" altLang="en-US" sz="2000" b="1" dirty="0">
              <a:latin typeface="华文仿宋" panose="02010600040101010101" pitchFamily="2" charset="-122"/>
              <a:ea typeface="华文仿宋" panose="02010600040101010101" pitchFamily="2" charset="-122"/>
              <a:sym typeface="+mn-ea"/>
            </a:endParaRPr>
          </a:p>
          <a:p>
            <a:pPr marL="342900" indent="-342900">
              <a:lnSpc>
                <a:spcPct val="200000"/>
              </a:lnSpc>
              <a:buFont typeface="Wingdings" panose="05000000000000000000" charset="0"/>
              <a:buChar char="u"/>
            </a:pPr>
            <a:r>
              <a:rPr lang="zh-CN" altLang="en-US" sz="2000" b="1" dirty="0">
                <a:latin typeface="华文仿宋" panose="02010600040101010101" pitchFamily="2" charset="-122"/>
                <a:ea typeface="华文仿宋" panose="02010600040101010101" pitchFamily="2" charset="-122"/>
                <a:sym typeface="+mn-ea"/>
              </a:rPr>
              <a:t>更高水平：</a:t>
            </a:r>
            <a:r>
              <a:rPr lang="en-US" altLang="zh-CN" sz="2000" b="1" dirty="0">
                <a:latin typeface="华文仿宋" panose="02010600040101010101" pitchFamily="2" charset="-122"/>
                <a:ea typeface="华文仿宋" panose="02010600040101010101" pitchFamily="2" charset="-122"/>
                <a:sym typeface="+mn-ea"/>
              </a:rPr>
              <a:t>“</a:t>
            </a:r>
            <a:r>
              <a:rPr lang="zh-CN" altLang="en-US" sz="2000" b="1" dirty="0">
                <a:latin typeface="华文仿宋" panose="02010600040101010101" pitchFamily="2" charset="-122"/>
                <a:ea typeface="华文仿宋" panose="02010600040101010101" pitchFamily="2" charset="-122"/>
                <a:sym typeface="+mn-ea"/>
              </a:rPr>
              <a:t>心智操作</a:t>
            </a:r>
            <a:r>
              <a:rPr lang="en-US" altLang="zh-CN" sz="2000" b="1" dirty="0">
                <a:latin typeface="华文仿宋" panose="02010600040101010101" pitchFamily="2" charset="-122"/>
                <a:ea typeface="华文仿宋" panose="02010600040101010101" pitchFamily="2" charset="-122"/>
                <a:sym typeface="+mn-ea"/>
              </a:rPr>
              <a:t>+</a:t>
            </a:r>
            <a:r>
              <a:rPr lang="zh-CN" altLang="en-US" sz="2000" b="1" dirty="0">
                <a:latin typeface="华文仿宋" panose="02010600040101010101" pitchFamily="2" charset="-122"/>
                <a:ea typeface="华文仿宋" panose="02010600040101010101" pitchFamily="2" charset="-122"/>
                <a:sym typeface="+mn-ea"/>
              </a:rPr>
              <a:t>行为技能</a:t>
            </a:r>
            <a:r>
              <a:rPr lang="en-US" altLang="zh-CN" sz="2000" b="1" dirty="0">
                <a:latin typeface="华文仿宋" panose="02010600040101010101" pitchFamily="2" charset="-122"/>
                <a:ea typeface="华文仿宋" panose="02010600040101010101" pitchFamily="2" charset="-122"/>
                <a:sym typeface="+mn-ea"/>
              </a:rPr>
              <a:t>”</a:t>
            </a:r>
            <a:r>
              <a:rPr lang="zh-CN" altLang="en-US" sz="2000" b="1" dirty="0">
                <a:latin typeface="华文仿宋" panose="02010600040101010101" pitchFamily="2" charset="-122"/>
                <a:ea typeface="华文仿宋" panose="02010600040101010101" pitchFamily="2" charset="-122"/>
                <a:sym typeface="+mn-ea"/>
              </a:rPr>
              <a:t>融合性活动</a:t>
            </a:r>
            <a:endParaRPr lang="zh-CN" altLang="en-US" sz="2000" b="1" dirty="0">
              <a:latin typeface="华文仿宋" panose="02010600040101010101" pitchFamily="2" charset="-122"/>
              <a:ea typeface="华文仿宋" panose="02010600040101010101" pitchFamily="2" charset="-122"/>
              <a:sym typeface="+mn-ea"/>
            </a:endParaRPr>
          </a:p>
          <a:p>
            <a:pPr marL="342900" indent="-342900">
              <a:lnSpc>
                <a:spcPct val="200000"/>
              </a:lnSpc>
              <a:buFont typeface="Wingdings" panose="05000000000000000000" charset="0"/>
              <a:buChar char="u"/>
            </a:pPr>
            <a:r>
              <a:rPr lang="zh-CN" altLang="en-US" sz="2000" b="1" dirty="0">
                <a:latin typeface="华文仿宋" panose="02010600040101010101" pitchFamily="2" charset="-122"/>
                <a:ea typeface="华文仿宋" panose="02010600040101010101" pitchFamily="2" charset="-122"/>
                <a:sym typeface="+mn-ea"/>
              </a:rPr>
              <a:t>活动越复杂，融合程度越大。</a:t>
            </a:r>
            <a:endParaRPr lang="zh-CN" altLang="en-US" sz="2000" b="1" dirty="0">
              <a:latin typeface="华文仿宋" panose="02010600040101010101" pitchFamily="2" charset="-122"/>
              <a:ea typeface="华文仿宋" panose="02010600040101010101" pitchFamily="2" charset="-122"/>
              <a:sym typeface="+mn-ea"/>
            </a:endParaRPr>
          </a:p>
          <a:p>
            <a:pPr marL="342900" indent="-342900">
              <a:buFont typeface="Wingdings" panose="05000000000000000000" charset="0"/>
              <a:buChar char="u"/>
            </a:pPr>
            <a:endParaRPr lang="zh-CN" altLang="en-US" sz="2000"/>
          </a:p>
        </p:txBody>
      </p:sp>
      <p:sp>
        <p:nvSpPr>
          <p:cNvPr id="3" name="文本框 2"/>
          <p:cNvSpPr txBox="1"/>
          <p:nvPr/>
        </p:nvSpPr>
        <p:spPr>
          <a:xfrm>
            <a:off x="2839720" y="3446780"/>
            <a:ext cx="1341755" cy="521970"/>
          </a:xfrm>
          <a:prstGeom prst="rect">
            <a:avLst/>
          </a:prstGeom>
          <a:solidFill>
            <a:schemeClr val="accent1">
              <a:lumMod val="60000"/>
              <a:lumOff val="40000"/>
            </a:schemeClr>
          </a:solidFill>
        </p:spPr>
        <p:txBody>
          <a:bodyPr wrap="square" rtlCol="0">
            <a:spAutoFit/>
          </a:bodyPr>
          <a:p>
            <a:r>
              <a:rPr lang="zh-CN" altLang="en-US" sz="2800">
                <a:solidFill>
                  <a:srgbClr val="FF0000"/>
                </a:solidFill>
                <a:latin typeface="+mn-ea"/>
              </a:rPr>
              <a:t>能力</a:t>
            </a:r>
            <a:endParaRPr lang="zh-CN" altLang="en-US" sz="2800">
              <a:solidFill>
                <a:srgbClr val="FF0000"/>
              </a:solidFill>
              <a:latin typeface="+mn-ea"/>
            </a:endParaRPr>
          </a:p>
        </p:txBody>
      </p:sp>
      <p:sp>
        <p:nvSpPr>
          <p:cNvPr id="6" name="文本框 5"/>
          <p:cNvSpPr txBox="1"/>
          <p:nvPr/>
        </p:nvSpPr>
        <p:spPr>
          <a:xfrm>
            <a:off x="7630795" y="4630420"/>
            <a:ext cx="1026795" cy="460375"/>
          </a:xfrm>
          <a:prstGeom prst="rect">
            <a:avLst/>
          </a:prstGeom>
          <a:solidFill>
            <a:schemeClr val="accent1">
              <a:lumMod val="60000"/>
              <a:lumOff val="40000"/>
            </a:schemeClr>
          </a:solidFill>
        </p:spPr>
        <p:txBody>
          <a:bodyPr wrap="square" rtlCol="0">
            <a:spAutoFit/>
          </a:bodyPr>
          <a:p>
            <a:r>
              <a:rPr lang="zh-CN" altLang="en-US" sz="2400">
                <a:solidFill>
                  <a:srgbClr val="FF0000"/>
                </a:solidFill>
                <a:latin typeface="+mn-ea"/>
              </a:rPr>
              <a:t>技能</a:t>
            </a:r>
            <a:endParaRPr lang="zh-CN" altLang="en-US" sz="2400">
              <a:solidFill>
                <a:srgbClr val="FF0000"/>
              </a:solidFill>
              <a:latin typeface="+mn-ea"/>
            </a:endParaRPr>
          </a:p>
        </p:txBody>
      </p:sp>
      <p:sp>
        <p:nvSpPr>
          <p:cNvPr id="7" name="文本框 6"/>
          <p:cNvSpPr txBox="1"/>
          <p:nvPr/>
        </p:nvSpPr>
        <p:spPr>
          <a:xfrm>
            <a:off x="7630795" y="4074795"/>
            <a:ext cx="1026795" cy="460375"/>
          </a:xfrm>
          <a:prstGeom prst="rect">
            <a:avLst/>
          </a:prstGeom>
          <a:solidFill>
            <a:schemeClr val="accent1">
              <a:lumMod val="60000"/>
              <a:lumOff val="40000"/>
            </a:schemeClr>
          </a:solidFill>
        </p:spPr>
        <p:txBody>
          <a:bodyPr wrap="square" rtlCol="0">
            <a:spAutoFit/>
          </a:bodyPr>
          <a:p>
            <a:pPr algn="ctr"/>
            <a:r>
              <a:rPr lang="zh-CN" altLang="en-US" sz="2400">
                <a:solidFill>
                  <a:srgbClr val="FF0000"/>
                </a:solidFill>
                <a:latin typeface="+mn-ea"/>
              </a:rPr>
              <a:t>？</a:t>
            </a:r>
            <a:endParaRPr lang="zh-CN" altLang="en-US" sz="2400">
              <a:solidFill>
                <a:srgbClr val="FF0000"/>
              </a:solidFill>
              <a:latin typeface="+mn-ea"/>
            </a:endParaRPr>
          </a:p>
        </p:txBody>
      </p:sp>
      <p:pic>
        <p:nvPicPr>
          <p:cNvPr id="10" name="图片 9" descr="4"/>
          <p:cNvPicPr>
            <a:picLocks noChangeAspect="1"/>
          </p:cNvPicPr>
          <p:nvPr/>
        </p:nvPicPr>
        <p:blipFill>
          <a:blip r:embed="rId4"/>
          <a:stretch>
            <a:fillRect/>
          </a:stretch>
        </p:blipFill>
        <p:spPr>
          <a:xfrm>
            <a:off x="7480300" y="-114300"/>
            <a:ext cx="1880235" cy="1880235"/>
          </a:xfrm>
          <a:prstGeom prst="rect">
            <a:avLst/>
          </a:prstGeom>
        </p:spPr>
      </p:pic>
      <p:sp>
        <p:nvSpPr>
          <p:cNvPr id="5" name="文本框 4"/>
          <p:cNvSpPr txBox="1"/>
          <p:nvPr/>
        </p:nvSpPr>
        <p:spPr>
          <a:xfrm>
            <a:off x="4829810" y="2519045"/>
            <a:ext cx="3213735" cy="768350"/>
          </a:xfrm>
          <a:prstGeom prst="rect">
            <a:avLst/>
          </a:prstGeom>
          <a:solidFill>
            <a:schemeClr val="tx2">
              <a:lumMod val="40000"/>
              <a:lumOff val="60000"/>
            </a:schemeClr>
          </a:solidFill>
        </p:spPr>
        <p:txBody>
          <a:bodyPr wrap="square" rtlCol="0">
            <a:spAutoFit/>
          </a:bodyPr>
          <a:p>
            <a:r>
              <a:rPr lang="zh-CN" altLang="en-US" sz="4400"/>
              <a:t>你懂了吗？</a:t>
            </a:r>
            <a:endParaRPr lang="zh-CN" altLang="en-US" sz="4400"/>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blinds(horizontal)">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blinds(horizontal)">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blinds(horizontal)">
                                      <p:cBhvr>
                                        <p:cTn id="37" dur="500"/>
                                        <p:tgtEl>
                                          <p:spTgt spid="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blinds(horizontal)">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Effect transition="in" filter="blinds(horizontal)">
                                      <p:cBhvr>
                                        <p:cTn id="47" dur="500"/>
                                        <p:tgtEl>
                                          <p:spTgt spid="2">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linds(horizont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linds(horizontal)">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 grpId="0" bldLvl="0" animBg="1"/>
      <p:bldP spid="6" grpId="0" bldLvl="0" animBg="1"/>
      <p:bldP spid="7" grpId="0" bldLvl="0" animBg="1"/>
      <p:bldP spid="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pic>
        <p:nvPicPr>
          <p:cNvPr id="3" name="图片 2" descr="4"/>
          <p:cNvPicPr>
            <a:picLocks noChangeAspect="1"/>
          </p:cNvPicPr>
          <p:nvPr/>
        </p:nvPicPr>
        <p:blipFill>
          <a:blip r:embed="rId3"/>
          <a:stretch>
            <a:fillRect/>
          </a:stretch>
        </p:blipFill>
        <p:spPr>
          <a:xfrm>
            <a:off x="7480300" y="-114300"/>
            <a:ext cx="1880235" cy="1880235"/>
          </a:xfrm>
          <a:prstGeom prst="rect">
            <a:avLst/>
          </a:prstGeom>
        </p:spPr>
      </p:pic>
      <p:sp>
        <p:nvSpPr>
          <p:cNvPr id="5" name="文本框 4"/>
          <p:cNvSpPr txBox="1"/>
          <p:nvPr/>
        </p:nvSpPr>
        <p:spPr>
          <a:xfrm>
            <a:off x="1124585" y="930910"/>
            <a:ext cx="3538855" cy="5262245"/>
          </a:xfrm>
          <a:prstGeom prst="rect">
            <a:avLst/>
          </a:prstGeom>
          <a:noFill/>
        </p:spPr>
        <p:txBody>
          <a:bodyPr wrap="square" rtlCol="0">
            <a:spAutoFit/>
          </a:bodyPr>
          <a:p>
            <a:pPr>
              <a:lnSpc>
                <a:spcPct val="200000"/>
              </a:lnSpc>
            </a:pPr>
            <a:r>
              <a:rPr lang="zh-CN" altLang="en-US" sz="2400" dirty="0">
                <a:latin typeface="黑体" panose="02010609060101010101" pitchFamily="49" charset="-122"/>
                <a:ea typeface="黑体" panose="02010609060101010101" pitchFamily="49" charset="-122"/>
                <a:sym typeface="+mn-ea"/>
              </a:rPr>
              <a:t>素养目标的层次</a:t>
            </a:r>
            <a:endParaRPr lang="zh-CN" altLang="en-US" sz="2400" dirty="0">
              <a:latin typeface="黑体" panose="02010609060101010101" pitchFamily="49" charset="-122"/>
              <a:ea typeface="黑体" panose="02010609060101010101" pitchFamily="49" charset="-122"/>
              <a:sym typeface="+mn-ea"/>
            </a:endParaRPr>
          </a:p>
          <a:p>
            <a:pPr>
              <a:lnSpc>
                <a:spcPct val="200000"/>
              </a:lnSpc>
            </a:pPr>
            <a:r>
              <a:rPr lang="zh-CN" altLang="en-US" sz="2400" b="1" dirty="0">
                <a:latin typeface="华文仿宋" panose="02010600040101010101" pitchFamily="2" charset="-122"/>
                <a:ea typeface="华文仿宋" panose="02010600040101010101" pitchFamily="2" charset="-122"/>
                <a:sym typeface="+mn-ea"/>
              </a:rPr>
              <a:t>知识目标</a:t>
            </a:r>
            <a:endParaRPr lang="zh-CN" altLang="en-US" sz="2400" b="1" dirty="0">
              <a:latin typeface="华文仿宋" panose="02010600040101010101" pitchFamily="2" charset="-122"/>
              <a:ea typeface="华文仿宋" panose="02010600040101010101" pitchFamily="2" charset="-122"/>
              <a:sym typeface="+mn-ea"/>
            </a:endParaRPr>
          </a:p>
          <a:p>
            <a:pPr>
              <a:lnSpc>
                <a:spcPct val="200000"/>
              </a:lnSpc>
            </a:pPr>
            <a:r>
              <a:rPr lang="zh-CN" altLang="en-US" sz="2400" b="1" dirty="0">
                <a:latin typeface="华文仿宋" panose="02010600040101010101" pitchFamily="2" charset="-122"/>
                <a:ea typeface="华文仿宋" panose="02010600040101010101" pitchFamily="2" charset="-122"/>
                <a:sym typeface="+mn-ea"/>
              </a:rPr>
              <a:t>心智操作目标</a:t>
            </a:r>
            <a:endParaRPr lang="zh-CN" altLang="en-US" sz="2400" b="1" dirty="0">
              <a:latin typeface="华文仿宋" panose="02010600040101010101" pitchFamily="2" charset="-122"/>
              <a:ea typeface="华文仿宋" panose="02010600040101010101" pitchFamily="2" charset="-122"/>
              <a:sym typeface="+mn-ea"/>
            </a:endParaRPr>
          </a:p>
          <a:p>
            <a:pPr>
              <a:lnSpc>
                <a:spcPct val="200000"/>
              </a:lnSpc>
            </a:pPr>
            <a:r>
              <a:rPr lang="zh-CN" altLang="en-US" sz="2400" b="1" dirty="0">
                <a:latin typeface="华文仿宋" panose="02010600040101010101" pitchFamily="2" charset="-122"/>
                <a:ea typeface="华文仿宋" panose="02010600040101010101" pitchFamily="2" charset="-122"/>
                <a:sym typeface="+mn-ea"/>
              </a:rPr>
              <a:t>行为技能目标</a:t>
            </a:r>
            <a:endParaRPr lang="zh-CN" altLang="en-US" sz="2400" b="1" dirty="0">
              <a:latin typeface="华文仿宋" panose="02010600040101010101" pitchFamily="2" charset="-122"/>
              <a:ea typeface="华文仿宋" panose="02010600040101010101" pitchFamily="2" charset="-122"/>
              <a:sym typeface="+mn-ea"/>
            </a:endParaRPr>
          </a:p>
          <a:p>
            <a:pPr>
              <a:lnSpc>
                <a:spcPct val="200000"/>
              </a:lnSpc>
            </a:pPr>
            <a:r>
              <a:rPr lang="en-US" altLang="zh-CN" sz="2400" b="1" dirty="0">
                <a:latin typeface="华文仿宋" panose="02010600040101010101" pitchFamily="2" charset="-122"/>
                <a:ea typeface="华文仿宋" panose="02010600040101010101" pitchFamily="2" charset="-122"/>
                <a:sym typeface="+mn-ea"/>
              </a:rPr>
              <a:t>“</a:t>
            </a:r>
            <a:r>
              <a:rPr lang="zh-CN" altLang="en-US" sz="2400" b="1" dirty="0">
                <a:latin typeface="华文仿宋" panose="02010600040101010101" pitchFamily="2" charset="-122"/>
                <a:ea typeface="华文仿宋" panose="02010600040101010101" pitchFamily="2" charset="-122"/>
                <a:sym typeface="+mn-ea"/>
              </a:rPr>
              <a:t>心智</a:t>
            </a:r>
            <a:r>
              <a:rPr lang="en-US" altLang="zh-CN" sz="2400" b="1" dirty="0">
                <a:latin typeface="华文仿宋" panose="02010600040101010101" pitchFamily="2" charset="-122"/>
                <a:ea typeface="华文仿宋" panose="02010600040101010101" pitchFamily="2" charset="-122"/>
                <a:sym typeface="+mn-ea"/>
              </a:rPr>
              <a:t>+</a:t>
            </a:r>
            <a:r>
              <a:rPr lang="zh-CN" altLang="en-US" sz="2400" b="1" dirty="0">
                <a:latin typeface="华文仿宋" panose="02010600040101010101" pitchFamily="2" charset="-122"/>
                <a:ea typeface="华文仿宋" panose="02010600040101010101" pitchFamily="2" charset="-122"/>
                <a:sym typeface="+mn-ea"/>
              </a:rPr>
              <a:t>技能</a:t>
            </a:r>
            <a:r>
              <a:rPr lang="en-US" altLang="zh-CN" sz="2400" b="1" dirty="0">
                <a:latin typeface="华文仿宋" panose="02010600040101010101" pitchFamily="2" charset="-122"/>
                <a:ea typeface="华文仿宋" panose="02010600040101010101" pitchFamily="2" charset="-122"/>
                <a:sym typeface="+mn-ea"/>
              </a:rPr>
              <a:t>”</a:t>
            </a:r>
            <a:r>
              <a:rPr lang="zh-CN" altLang="en-US" sz="2400" b="1" dirty="0">
                <a:latin typeface="华文仿宋" panose="02010600040101010101" pitchFamily="2" charset="-122"/>
                <a:ea typeface="华文仿宋" panose="02010600040101010101" pitchFamily="2" charset="-122"/>
                <a:sym typeface="+mn-ea"/>
              </a:rPr>
              <a:t>混合目标</a:t>
            </a:r>
            <a:endParaRPr lang="zh-CN" altLang="en-US" sz="2400" b="1" dirty="0">
              <a:latin typeface="华文仿宋" panose="02010600040101010101" pitchFamily="2" charset="-122"/>
              <a:ea typeface="华文仿宋" panose="02010600040101010101" pitchFamily="2" charset="-122"/>
              <a:sym typeface="+mn-ea"/>
            </a:endParaRPr>
          </a:p>
          <a:p>
            <a:pPr>
              <a:lnSpc>
                <a:spcPct val="200000"/>
              </a:lnSpc>
            </a:pPr>
            <a:r>
              <a:rPr lang="zh-CN" altLang="en-US" sz="2400" b="1" dirty="0">
                <a:latin typeface="华文仿宋" panose="02010600040101010101" pitchFamily="2" charset="-122"/>
                <a:ea typeface="华文仿宋" panose="02010600040101010101" pitchFamily="2" charset="-122"/>
                <a:sym typeface="+mn-ea"/>
              </a:rPr>
              <a:t>情感道德层次的目标  </a:t>
            </a:r>
            <a:endParaRPr lang="zh-CN" altLang="en-US" sz="2400" dirty="0">
              <a:latin typeface="黑体" panose="02010609060101010101" pitchFamily="49" charset="-122"/>
              <a:ea typeface="黑体" panose="02010609060101010101" pitchFamily="49" charset="-122"/>
              <a:sym typeface="+mn-ea"/>
            </a:endParaRPr>
          </a:p>
          <a:p>
            <a:pPr>
              <a:lnSpc>
                <a:spcPct val="200000"/>
              </a:lnSpc>
            </a:pPr>
            <a:r>
              <a:rPr lang="zh-CN" altLang="en-US" sz="2400" dirty="0">
                <a:latin typeface="黑体" panose="02010609060101010101" pitchFamily="49" charset="-122"/>
                <a:ea typeface="黑体" panose="02010609060101010101" pitchFamily="49" charset="-122"/>
                <a:sym typeface="+mn-ea"/>
              </a:rPr>
              <a:t> </a:t>
            </a:r>
            <a:endParaRPr lang="zh-CN" altLang="en-US" sz="2400" dirty="0">
              <a:latin typeface="黑体" panose="02010609060101010101" pitchFamily="49" charset="-122"/>
              <a:ea typeface="黑体" panose="02010609060101010101" pitchFamily="49" charset="-122"/>
              <a:sym typeface="+mn-ea"/>
            </a:endParaRPr>
          </a:p>
        </p:txBody>
      </p:sp>
      <p:sp>
        <p:nvSpPr>
          <p:cNvPr id="7" name="右大括号 6"/>
          <p:cNvSpPr/>
          <p:nvPr/>
        </p:nvSpPr>
        <p:spPr>
          <a:xfrm>
            <a:off x="3264535" y="2853055"/>
            <a:ext cx="371475" cy="935990"/>
          </a:xfrm>
          <a:prstGeom prst="rightBrace">
            <a:avLst/>
          </a:prstGeom>
          <a:ln w="19050"/>
        </p:spPr>
        <p:style>
          <a:lnRef idx="1">
            <a:schemeClr val="dk1"/>
          </a:lnRef>
          <a:fillRef idx="0">
            <a:schemeClr val="dk1"/>
          </a:fillRef>
          <a:effectRef idx="0">
            <a:schemeClr val="dk1"/>
          </a:effectRef>
          <a:fontRef idx="minor">
            <a:schemeClr val="tx1"/>
          </a:fontRef>
        </p:style>
        <p:txBody>
          <a:bodyPr rtlCol="0" anchor="ctr"/>
          <a:p>
            <a:pPr algn="ctr"/>
            <a:endParaRPr lang="zh-CN" altLang="en-US"/>
          </a:p>
        </p:txBody>
      </p:sp>
      <p:sp>
        <p:nvSpPr>
          <p:cNvPr id="10" name="内容占位符 8"/>
          <p:cNvSpPr>
            <a:spLocks noGrp="1"/>
          </p:cNvSpPr>
          <p:nvPr>
            <p:custDataLst>
              <p:tags r:id="rId4"/>
            </p:custDataLst>
          </p:nvPr>
        </p:nvSpPr>
        <p:spPr>
          <a:xfrm>
            <a:off x="5579745" y="930910"/>
            <a:ext cx="2808605" cy="49739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m"/>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m"/>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m"/>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m"/>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m"/>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auto">
              <a:lnSpc>
                <a:spcPct val="170000"/>
              </a:lnSpc>
              <a:buFont typeface="Wingdings" panose="05000000000000000000" charset="0"/>
              <a:buNone/>
            </a:pPr>
            <a:r>
              <a:rPr lang="zh-CN" altLang="en-US" dirty="0">
                <a:latin typeface="黑体" panose="02010609060101010101" pitchFamily="49" charset="-122"/>
                <a:ea typeface="黑体" panose="02010609060101010101" pitchFamily="49" charset="-122"/>
              </a:rPr>
              <a:t> 测试方法</a:t>
            </a:r>
            <a:endParaRPr lang="zh-CN" altLang="en-US" dirty="0">
              <a:latin typeface="黑体" panose="02010609060101010101" pitchFamily="49" charset="-122"/>
              <a:ea typeface="黑体" panose="02010609060101010101" pitchFamily="49" charset="-122"/>
            </a:endParaRPr>
          </a:p>
          <a:p>
            <a:pPr marL="0" indent="0" algn="l" fontAlgn="auto">
              <a:lnSpc>
                <a:spcPct val="170000"/>
              </a:lnSpc>
              <a:buNone/>
            </a:pPr>
            <a:r>
              <a:rPr lang="zh-CN" altLang="en-US" b="1" dirty="0">
                <a:latin typeface="华文仿宋" panose="02010600040101010101" pitchFamily="2" charset="-122"/>
                <a:ea typeface="华文仿宋" panose="02010600040101010101" pitchFamily="2" charset="-122"/>
              </a:rPr>
              <a:t>   纸笔</a:t>
            </a:r>
            <a:endParaRPr lang="zh-CN" altLang="en-US" b="1" dirty="0">
              <a:latin typeface="华文仿宋" panose="02010600040101010101" pitchFamily="2" charset="-122"/>
              <a:ea typeface="华文仿宋" panose="02010600040101010101" pitchFamily="2" charset="-122"/>
            </a:endParaRPr>
          </a:p>
          <a:p>
            <a:pPr marL="0" indent="0" algn="l" fontAlgn="auto">
              <a:lnSpc>
                <a:spcPct val="170000"/>
              </a:lnSpc>
              <a:buNone/>
            </a:pPr>
            <a:r>
              <a:rPr lang="zh-CN" altLang="en-US" b="1" dirty="0">
                <a:latin typeface="华文仿宋" panose="02010600040101010101" pitchFamily="2" charset="-122"/>
                <a:ea typeface="华文仿宋" panose="02010600040101010101" pitchFamily="2" charset="-122"/>
                <a:sym typeface="+mn-ea"/>
              </a:rPr>
              <a:t>   纸笔               </a:t>
            </a:r>
            <a:endParaRPr lang="zh-CN" altLang="en-US" b="1" dirty="0">
              <a:latin typeface="华文仿宋" panose="02010600040101010101" pitchFamily="2" charset="-122"/>
              <a:ea typeface="华文仿宋" panose="02010600040101010101" pitchFamily="2" charset="-122"/>
              <a:sym typeface="+mn-ea"/>
            </a:endParaRPr>
          </a:p>
          <a:p>
            <a:pPr marL="0" indent="0" algn="l" fontAlgn="auto">
              <a:lnSpc>
                <a:spcPct val="170000"/>
              </a:lnSpc>
              <a:buNone/>
            </a:pPr>
            <a:r>
              <a:rPr lang="zh-CN" altLang="en-US" b="1" dirty="0">
                <a:latin typeface="华文仿宋" panose="02010600040101010101" pitchFamily="2" charset="-122"/>
                <a:ea typeface="华文仿宋" panose="02010600040101010101" pitchFamily="2" charset="-122"/>
                <a:sym typeface="+mn-ea"/>
              </a:rPr>
              <a:t> 实践操作</a:t>
            </a:r>
            <a:endParaRPr lang="zh-CN" altLang="en-US" b="1" dirty="0">
              <a:latin typeface="华文仿宋" panose="02010600040101010101" pitchFamily="2" charset="-122"/>
              <a:ea typeface="华文仿宋" panose="02010600040101010101" pitchFamily="2" charset="-122"/>
              <a:sym typeface="+mn-ea"/>
            </a:endParaRPr>
          </a:p>
          <a:p>
            <a:pPr marL="0" indent="0" algn="l" fontAlgn="auto">
              <a:lnSpc>
                <a:spcPct val="170000"/>
              </a:lnSpc>
              <a:buNone/>
            </a:pPr>
            <a:r>
              <a:rPr lang="zh-CN" altLang="en-US" b="1" dirty="0">
                <a:latin typeface="华文仿宋" panose="02010600040101010101" pitchFamily="2" charset="-122"/>
                <a:ea typeface="华文仿宋" panose="02010600040101010101" pitchFamily="2" charset="-122"/>
                <a:sym typeface="+mn-ea"/>
              </a:rPr>
              <a:t> 实践操作</a:t>
            </a:r>
            <a:endParaRPr lang="zh-CN" altLang="en-US" b="1" dirty="0">
              <a:latin typeface="华文仿宋" panose="02010600040101010101" pitchFamily="2" charset="-122"/>
              <a:ea typeface="华文仿宋" panose="02010600040101010101" pitchFamily="2" charset="-122"/>
              <a:sym typeface="+mn-ea"/>
            </a:endParaRPr>
          </a:p>
          <a:p>
            <a:pPr marL="0" indent="0" algn="l" fontAlgn="auto">
              <a:lnSpc>
                <a:spcPct val="170000"/>
              </a:lnSpc>
              <a:buNone/>
            </a:pPr>
            <a:r>
              <a:rPr lang="zh-CN" altLang="en-US" b="1" dirty="0">
                <a:latin typeface="华文仿宋" panose="02010600040101010101" pitchFamily="2" charset="-122"/>
                <a:ea typeface="华文仿宋" panose="02010600040101010101" pitchFamily="2" charset="-122"/>
                <a:sym typeface="+mn-ea"/>
              </a:rPr>
              <a:t>针对性研究  </a:t>
            </a:r>
            <a:endParaRPr lang="zh-CN" altLang="en-US" b="1" dirty="0">
              <a:latin typeface="华文仿宋" panose="02010600040101010101" pitchFamily="2" charset="-122"/>
              <a:ea typeface="华文仿宋" panose="02010600040101010101" pitchFamily="2" charset="-122"/>
            </a:endParaRPr>
          </a:p>
          <a:p>
            <a:pPr marL="0" indent="0" algn="l">
              <a:lnSpc>
                <a:spcPct val="200000"/>
              </a:lnSpc>
              <a:buFont typeface="Wingdings" panose="05000000000000000000" charset="0"/>
              <a:buNone/>
            </a:pPr>
            <a:endParaRPr lang="zh-CN" altLang="en-US" b="1" dirty="0">
              <a:latin typeface="华文仿宋" panose="02010600040101010101" pitchFamily="2" charset="-122"/>
              <a:ea typeface="华文仿宋" panose="02010600040101010101" pitchFamily="2" charset="-122"/>
            </a:endParaRPr>
          </a:p>
        </p:txBody>
      </p:sp>
      <p:sp>
        <p:nvSpPr>
          <p:cNvPr id="2" name="文本框 1"/>
          <p:cNvSpPr txBox="1"/>
          <p:nvPr/>
        </p:nvSpPr>
        <p:spPr>
          <a:xfrm>
            <a:off x="3837305" y="3081655"/>
            <a:ext cx="950595" cy="460375"/>
          </a:xfrm>
          <a:prstGeom prst="rect">
            <a:avLst/>
          </a:prstGeom>
          <a:noFill/>
        </p:spPr>
        <p:txBody>
          <a:bodyPr wrap="square" rtlCol="0">
            <a:spAutoFit/>
          </a:bodyPr>
          <a:p>
            <a:r>
              <a:rPr lang="zh-CN" altLang="en-US" sz="2400"/>
              <a:t>能力</a:t>
            </a:r>
            <a:endParaRPr lang="zh-CN" altLang="en-US" sz="2400"/>
          </a:p>
        </p:txBody>
      </p:sp>
      <p:sp>
        <p:nvSpPr>
          <p:cNvPr id="6" name="下箭头 5"/>
          <p:cNvSpPr/>
          <p:nvPr/>
        </p:nvSpPr>
        <p:spPr>
          <a:xfrm>
            <a:off x="7314565" y="1119505"/>
            <a:ext cx="1545590" cy="4187190"/>
          </a:xfrm>
          <a:prstGeom prst="downArrow">
            <a:avLst/>
          </a:prstGeom>
          <a:extLst>
            <a:ext uri="{909E8E84-426E-40DD-AFC4-6F175D3DCCD1}">
              <a14:hiddenFill xmlns:a14="http://schemas.microsoft.com/office/drawing/2010/main">
                <a:solidFill>
                  <a:schemeClr val="accen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9" name="文本框 8"/>
          <p:cNvSpPr txBox="1"/>
          <p:nvPr/>
        </p:nvSpPr>
        <p:spPr>
          <a:xfrm>
            <a:off x="7764780" y="1341120"/>
            <a:ext cx="551815" cy="3241040"/>
          </a:xfrm>
          <a:prstGeom prst="rect">
            <a:avLst/>
          </a:prstGeom>
          <a:noFill/>
        </p:spPr>
        <p:txBody>
          <a:bodyPr vert="eaVert" wrap="square" rtlCol="0">
            <a:spAutoFit/>
          </a:bodyPr>
          <a:p>
            <a:pPr algn="dist"/>
            <a:r>
              <a:rPr lang="zh-CN" altLang="en-US" sz="2400"/>
              <a:t>测试难度增加</a:t>
            </a:r>
            <a:endParaRPr lang="zh-CN" altLang="en-US" sz="2400"/>
          </a:p>
        </p:txBody>
      </p:sp>
    </p:spTree>
    <p:custDataLst>
      <p:tags r:id="rId5"/>
    </p:custData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linds(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blinds(horizontal)">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blinds(horizontal)">
                                      <p:cBhvr>
                                        <p:cTn id="42" dur="500"/>
                                        <p:tgtEl>
                                          <p:spTgt spid="1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Effect transition="in" filter="blinds(horizontal)">
                                      <p:cBhvr>
                                        <p:cTn id="47" dur="500"/>
                                        <p:tgtEl>
                                          <p:spTgt spid="10">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blinds(horizontal)">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blinds(horizontal)">
                                      <p:cBhvr>
                                        <p:cTn id="57" dur="500"/>
                                        <p:tgtEl>
                                          <p:spTgt spid="1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0">
                                            <p:txEl>
                                              <p:pRg st="4" end="4"/>
                                            </p:txEl>
                                          </p:spTgt>
                                        </p:tgtEl>
                                        <p:attrNameLst>
                                          <p:attrName>style.visibility</p:attrName>
                                        </p:attrNameLst>
                                      </p:cBhvr>
                                      <p:to>
                                        <p:strVal val="visible"/>
                                      </p:to>
                                    </p:set>
                                    <p:animEffect transition="in" filter="blinds(horizontal)">
                                      <p:cBhvr>
                                        <p:cTn id="62" dur="500"/>
                                        <p:tgtEl>
                                          <p:spTgt spid="10">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0">
                                            <p:txEl>
                                              <p:pRg st="5" end="5"/>
                                            </p:txEl>
                                          </p:spTgt>
                                        </p:tgtEl>
                                        <p:attrNameLst>
                                          <p:attrName>style.visibility</p:attrName>
                                        </p:attrNameLst>
                                      </p:cBhvr>
                                      <p:to>
                                        <p:strVal val="visible"/>
                                      </p:to>
                                    </p:set>
                                    <p:animEffect transition="in" filter="blinds(horizontal)">
                                      <p:cBhvr>
                                        <p:cTn id="67" dur="500"/>
                                        <p:tgtEl>
                                          <p:spTgt spid="10">
                                            <p:txEl>
                                              <p:pRg st="5" end="5"/>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blinds(horizontal)">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blinds(horizontal)">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2" grpId="0"/>
      <p:bldP spid="6" grpId="0" bldLvl="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9" name="内容占位符 8"/>
          <p:cNvSpPr>
            <a:spLocks noGrp="1"/>
          </p:cNvSpPr>
          <p:nvPr>
            <p:ph idx="4294967295"/>
            <p:custDataLst>
              <p:tags r:id="rId3"/>
            </p:custDataLst>
          </p:nvPr>
        </p:nvSpPr>
        <p:spPr>
          <a:xfrm>
            <a:off x="807720" y="1333500"/>
            <a:ext cx="7557135" cy="4775200"/>
          </a:xfrm>
        </p:spPr>
        <p:txBody>
          <a:bodyPr>
            <a:noAutofit/>
          </a:bodyPr>
          <a:p>
            <a:pPr algn="l">
              <a:lnSpc>
                <a:spcPct val="200000"/>
              </a:lnSpc>
              <a:buFont typeface="Wingdings" panose="05000000000000000000" charset="0"/>
              <a:buChar char="n"/>
            </a:pPr>
            <a:r>
              <a:rPr lang="zh-CN" altLang="en-US" dirty="0">
                <a:latin typeface="黑体" panose="02010609060101010101" pitchFamily="49" charset="-122"/>
                <a:ea typeface="黑体" panose="02010609060101010101" pitchFamily="49" charset="-122"/>
              </a:rPr>
              <a:t>问题思考</a:t>
            </a:r>
            <a:endParaRPr lang="zh-CN" altLang="en-US" dirty="0">
              <a:latin typeface="黑体" panose="02010609060101010101" pitchFamily="49" charset="-122"/>
              <a:ea typeface="黑体" panose="02010609060101010101" pitchFamily="49" charset="-122"/>
            </a:endParaRPr>
          </a:p>
          <a:p>
            <a:pPr marL="0" indent="0" algn="l">
              <a:lnSpc>
                <a:spcPct val="200000"/>
              </a:lnSpc>
              <a:buFont typeface="Wingdings" panose="05000000000000000000" charset="0"/>
              <a:buNone/>
            </a:pP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说课比赛的性质是什么？</a:t>
            </a:r>
            <a:endParaRPr lang="zh-CN" altLang="en-US" dirty="0">
              <a:latin typeface="黑体" panose="02010609060101010101" pitchFamily="49" charset="-122"/>
              <a:ea typeface="黑体" panose="02010609060101010101" pitchFamily="49" charset="-122"/>
            </a:endParaRPr>
          </a:p>
          <a:p>
            <a:pPr marL="0" indent="0" algn="l">
              <a:lnSpc>
                <a:spcPct val="200000"/>
              </a:lnSpc>
              <a:buFont typeface="Wingdings" panose="05000000000000000000" charset="0"/>
              <a:buNone/>
            </a:pPr>
            <a:r>
              <a:rPr lang="en-US" altLang="zh-CN" dirty="0">
                <a:latin typeface="黑体" panose="02010609060101010101" pitchFamily="49" charset="-122"/>
                <a:ea typeface="黑体" panose="02010609060101010101" pitchFamily="49" charset="-122"/>
              </a:rPr>
              <a:t>2.PISA</a:t>
            </a:r>
            <a:r>
              <a:rPr lang="zh-CN" altLang="zh-CN" dirty="0">
                <a:latin typeface="黑体" panose="02010609060101010101" pitchFamily="49" charset="-122"/>
                <a:ea typeface="黑体" panose="02010609060101010101" pitchFamily="49" charset="-122"/>
              </a:rPr>
              <a:t>测试可表达一个国家（地区）的教育水平吗？</a:t>
            </a:r>
            <a:endParaRPr lang="zh-CN" altLang="en-US" dirty="0">
              <a:latin typeface="黑体" panose="02010609060101010101" pitchFamily="49" charset="-122"/>
              <a:ea typeface="黑体" panose="02010609060101010101" pitchFamily="49" charset="-122"/>
            </a:endParaRPr>
          </a:p>
          <a:p>
            <a:pPr marL="0" indent="0" algn="l">
              <a:lnSpc>
                <a:spcPct val="200000"/>
              </a:lnSpc>
              <a:buFont typeface="Wingdings" panose="05000000000000000000" charset="0"/>
              <a:buNone/>
            </a:pP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你认为纸笔测试方法</a:t>
            </a:r>
            <a:r>
              <a:rPr lang="zh-CN" altLang="en-US" dirty="0">
                <a:latin typeface="黑体" panose="02010609060101010101" pitchFamily="49" charset="-122"/>
                <a:ea typeface="黑体" panose="02010609060101010101" pitchFamily="49" charset="-122"/>
                <a:sym typeface="+mn-ea"/>
              </a:rPr>
              <a:t>考查哪些学科最不合理</a:t>
            </a:r>
            <a:r>
              <a:rPr lang="zh-CN" altLang="en-US" dirty="0">
                <a:latin typeface="黑体" panose="02010609060101010101" pitchFamily="49" charset="-122"/>
                <a:ea typeface="黑体" panose="02010609060101010101" pitchFamily="49" charset="-122"/>
              </a:rPr>
              <a:t>？</a:t>
            </a:r>
            <a:endParaRPr lang="zh-CN" altLang="en-US" dirty="0">
              <a:latin typeface="黑体" panose="02010609060101010101" pitchFamily="49" charset="-122"/>
              <a:ea typeface="黑体" panose="02010609060101010101" pitchFamily="49" charset="-122"/>
            </a:endParaRPr>
          </a:p>
          <a:p>
            <a:pPr marL="0" indent="0" algn="l">
              <a:lnSpc>
                <a:spcPct val="200000"/>
              </a:lnSpc>
              <a:buFont typeface="Wingdings" panose="05000000000000000000" charset="0"/>
              <a:buNone/>
            </a:pPr>
            <a:r>
              <a:rPr lang="en-US" altLang="zh-CN"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如何改革素养测试？</a:t>
            </a:r>
            <a:endParaRPr lang="zh-CN" altLang="en-US" dirty="0">
              <a:latin typeface="黑体" panose="02010609060101010101" pitchFamily="49" charset="-122"/>
              <a:ea typeface="黑体" panose="02010609060101010101" pitchFamily="49" charset="-122"/>
            </a:endParaRPr>
          </a:p>
        </p:txBody>
      </p:sp>
      <p:pic>
        <p:nvPicPr>
          <p:cNvPr id="3" name="图片 2" descr="4"/>
          <p:cNvPicPr>
            <a:picLocks noChangeAspect="1"/>
          </p:cNvPicPr>
          <p:nvPr/>
        </p:nvPicPr>
        <p:blipFill>
          <a:blip r:embed="rId4"/>
          <a:stretch>
            <a:fillRect/>
          </a:stretch>
        </p:blipFill>
        <p:spPr>
          <a:xfrm>
            <a:off x="7480300" y="-114300"/>
            <a:ext cx="1880235" cy="1880235"/>
          </a:xfrm>
          <a:prstGeom prst="rect">
            <a:avLst/>
          </a:prstGeom>
        </p:spPr>
      </p:pic>
    </p:spTree>
    <p:custDataLst>
      <p:tags r:id="rId5"/>
    </p:custData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blinds(horizontal)">
                                      <p:cBhvr>
                                        <p:cTn id="7" dur="500"/>
                                        <p:tgtEl>
                                          <p:spTgt spid="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3" end="3"/>
                                            </p:txEl>
                                          </p:spTgt>
                                        </p:tgtEl>
                                        <p:attrNameLst>
                                          <p:attrName>style.visibility</p:attrName>
                                        </p:attrNameLst>
                                      </p:cBhvr>
                                      <p:to>
                                        <p:strVal val="visible"/>
                                      </p:to>
                                    </p:set>
                                    <p:animEffect transition="in" filter="blinds(horizontal)">
                                      <p:cBhvr>
                                        <p:cTn id="12" dur="500"/>
                                        <p:tgtEl>
                                          <p:spTgt spid="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blinds(horizontal)">
                                      <p:cBhvr>
                                        <p:cTn id="1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9" name="内容占位符 8"/>
          <p:cNvSpPr>
            <a:spLocks noGrp="1"/>
          </p:cNvSpPr>
          <p:nvPr>
            <p:ph idx="4294967295"/>
            <p:custDataLst>
              <p:tags r:id="rId3"/>
            </p:custDataLst>
          </p:nvPr>
        </p:nvSpPr>
        <p:spPr>
          <a:xfrm>
            <a:off x="807720" y="1333500"/>
            <a:ext cx="7450455" cy="4775200"/>
          </a:xfrm>
        </p:spPr>
        <p:txBody>
          <a:bodyPr>
            <a:normAutofit lnSpcReduction="20000"/>
          </a:bodyPr>
          <a:p>
            <a:pPr>
              <a:lnSpc>
                <a:spcPct val="200000"/>
              </a:lnSpc>
              <a:buFont typeface="Wingdings" panose="05000000000000000000" charset="0"/>
              <a:buChar char="n"/>
            </a:pPr>
            <a:r>
              <a:rPr lang="zh-CN" altLang="en-US" dirty="0">
                <a:latin typeface="黑体" panose="02010609060101010101" pitchFamily="49" charset="-122"/>
                <a:ea typeface="黑体" panose="02010609060101010101" pitchFamily="49" charset="-122"/>
                <a:sym typeface="+mn-ea"/>
              </a:rPr>
              <a:t>能力的有效学习方式</a:t>
            </a:r>
            <a:endParaRPr lang="zh-CN" altLang="en-US" dirty="0">
              <a:latin typeface="黑体" panose="02010609060101010101" pitchFamily="49" charset="-122"/>
              <a:ea typeface="黑体" panose="02010609060101010101" pitchFamily="49" charset="-122"/>
            </a:endParaRPr>
          </a:p>
          <a:p>
            <a:pPr marL="0" indent="0">
              <a:lnSpc>
                <a:spcPct val="200000"/>
              </a:lnSpc>
              <a:buNone/>
            </a:pPr>
            <a:r>
              <a:rPr lang="zh-CN" altLang="en-US" b="1" dirty="0">
                <a:latin typeface="华文仿宋" panose="02010600040101010101" pitchFamily="2" charset="-122"/>
                <a:ea typeface="华文仿宋" panose="02010600040101010101" pitchFamily="2" charset="-122"/>
              </a:rPr>
              <a:t>学生自主操作：学什么能力必须操作什么活动</a:t>
            </a:r>
            <a:endParaRPr lang="zh-CN" altLang="en-US" b="1" dirty="0">
              <a:latin typeface="华文仿宋" panose="02010600040101010101" pitchFamily="2" charset="-122"/>
              <a:ea typeface="华文仿宋" panose="02010600040101010101" pitchFamily="2" charset="-122"/>
            </a:endParaRPr>
          </a:p>
          <a:p>
            <a:pPr marL="0" indent="0">
              <a:lnSpc>
                <a:spcPct val="200000"/>
              </a:lnSpc>
              <a:buNone/>
            </a:pPr>
            <a:r>
              <a:rPr lang="zh-CN" altLang="en-US" b="1" dirty="0">
                <a:latin typeface="华文仿宋" panose="02010600040101010101" pitchFamily="2" charset="-122"/>
                <a:ea typeface="华文仿宋" panose="02010600040101010101" pitchFamily="2" charset="-122"/>
              </a:rPr>
              <a:t>教师针对能力目标设计学生活动并进行指导。</a:t>
            </a:r>
            <a:endParaRPr lang="zh-CN" altLang="en-US" b="1" dirty="0">
              <a:latin typeface="华文仿宋" panose="02010600040101010101" pitchFamily="2" charset="-122"/>
              <a:ea typeface="华文仿宋" panose="02010600040101010101" pitchFamily="2" charset="-122"/>
            </a:endParaRPr>
          </a:p>
          <a:p>
            <a:pPr>
              <a:lnSpc>
                <a:spcPct val="200000"/>
              </a:lnSpc>
              <a:buFont typeface="Wingdings" panose="05000000000000000000" charset="0"/>
              <a:buChar char="n"/>
            </a:pPr>
            <a:r>
              <a:rPr lang="zh-CN" altLang="en-US" dirty="0">
                <a:latin typeface="黑体" panose="02010609060101010101" pitchFamily="49" charset="-122"/>
                <a:ea typeface="黑体" panose="02010609060101010101" pitchFamily="49" charset="-122"/>
              </a:rPr>
              <a:t>能力的</a:t>
            </a:r>
            <a:r>
              <a:rPr lang="zh-CN" altLang="en-US" dirty="0">
                <a:latin typeface="黑体" panose="02010609060101010101" pitchFamily="49" charset="-122"/>
                <a:ea typeface="黑体" panose="02010609060101010101" pitchFamily="49" charset="-122"/>
                <a:sym typeface="+mn-ea"/>
              </a:rPr>
              <a:t>评价方式</a:t>
            </a:r>
            <a:endParaRPr lang="zh-CN" altLang="en-US" b="1" dirty="0">
              <a:latin typeface="华文仿宋" panose="02010600040101010101" pitchFamily="2" charset="-122"/>
              <a:ea typeface="华文仿宋" panose="02010600040101010101" pitchFamily="2" charset="-122"/>
            </a:endParaRPr>
          </a:p>
          <a:p>
            <a:pPr marL="0" indent="0">
              <a:lnSpc>
                <a:spcPct val="200000"/>
              </a:lnSpc>
              <a:buNone/>
            </a:pPr>
            <a:r>
              <a:rPr lang="zh-CN" altLang="en-US" b="1" dirty="0">
                <a:latin typeface="华文仿宋" panose="02010600040101010101" pitchFamily="2" charset="-122"/>
                <a:ea typeface="华文仿宋" panose="02010600040101010101" pitchFamily="2" charset="-122"/>
              </a:rPr>
              <a:t>        </a:t>
            </a:r>
            <a:r>
              <a:rPr lang="zh-CN" altLang="en-US" sz="3200" dirty="0">
                <a:latin typeface="黑体" panose="02010609060101010101" pitchFamily="49" charset="-122"/>
                <a:ea typeface="黑体" panose="02010609060101010101" pitchFamily="49" charset="-122"/>
              </a:rPr>
              <a:t>你会了吗？</a:t>
            </a:r>
            <a:endParaRPr lang="zh-CN" altLang="en-US" sz="3200" dirty="0">
              <a:latin typeface="黑体" panose="02010609060101010101" pitchFamily="49" charset="-122"/>
              <a:ea typeface="黑体" panose="02010609060101010101" pitchFamily="49" charset="-122"/>
            </a:endParaRPr>
          </a:p>
        </p:txBody>
      </p:sp>
      <p:pic>
        <p:nvPicPr>
          <p:cNvPr id="3" name="图片 2" descr="4"/>
          <p:cNvPicPr>
            <a:picLocks noChangeAspect="1"/>
          </p:cNvPicPr>
          <p:nvPr/>
        </p:nvPicPr>
        <p:blipFill>
          <a:blip r:embed="rId4"/>
          <a:stretch>
            <a:fillRect/>
          </a:stretch>
        </p:blipFill>
        <p:spPr>
          <a:xfrm>
            <a:off x="7480300" y="-114300"/>
            <a:ext cx="1880235" cy="1880235"/>
          </a:xfrm>
          <a:prstGeom prst="rect">
            <a:avLst/>
          </a:prstGeom>
        </p:spPr>
      </p:pic>
    </p:spTree>
    <p:custDataLst>
      <p:tags r:id="rId5"/>
    </p:custData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blinds(horizontal)">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9" name="内容占位符 8"/>
          <p:cNvSpPr>
            <a:spLocks noGrp="1"/>
          </p:cNvSpPr>
          <p:nvPr>
            <p:ph idx="4294967295"/>
            <p:custDataLst>
              <p:tags r:id="rId3"/>
            </p:custDataLst>
          </p:nvPr>
        </p:nvSpPr>
        <p:spPr>
          <a:xfrm>
            <a:off x="1044893" y="1597819"/>
            <a:ext cx="7212806" cy="3892391"/>
          </a:xfrm>
        </p:spPr>
        <p:txBody>
          <a:bodyPr>
            <a:normAutofit lnSpcReduction="20000"/>
          </a:bodyPr>
          <a:p>
            <a:pPr marL="0" indent="0">
              <a:lnSpc>
                <a:spcPct val="200000"/>
              </a:lnSpc>
              <a:buNone/>
            </a:pP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3</a:t>
            </a:r>
            <a:r>
              <a:rPr lang="zh-CN" altLang="en-US" dirty="0">
                <a:latin typeface="黑体" panose="02010609060101010101" pitchFamily="49" charset="-122"/>
                <a:ea typeface="黑体" panose="02010609060101010101" pitchFamily="49" charset="-122"/>
              </a:rPr>
              <a:t>）结论：</a:t>
            </a:r>
            <a:endParaRPr lang="zh-CN" altLang="en-US" dirty="0">
              <a:latin typeface="黑体" panose="02010609060101010101" pitchFamily="49" charset="-122"/>
              <a:ea typeface="黑体" panose="02010609060101010101" pitchFamily="49" charset="-122"/>
            </a:endParaRPr>
          </a:p>
          <a:p>
            <a:pPr>
              <a:lnSpc>
                <a:spcPct val="200000"/>
              </a:lnSpc>
              <a:buFont typeface="Wingdings" panose="05000000000000000000" charset="0"/>
              <a:buChar char="n"/>
            </a:pPr>
            <a:r>
              <a:rPr lang="zh-CN" altLang="en-US" b="1" dirty="0">
                <a:latin typeface="华文仿宋" panose="02010600040101010101" pitchFamily="2" charset="-122"/>
                <a:ea typeface="华文仿宋" panose="02010600040101010101" pitchFamily="2" charset="-122"/>
              </a:rPr>
              <a:t> </a:t>
            </a:r>
            <a:r>
              <a:rPr lang="zh-CN" altLang="en-US" b="1" dirty="0">
                <a:latin typeface="华文仿宋" panose="02010600040101010101" pitchFamily="2" charset="-122"/>
                <a:ea typeface="华文仿宋" panose="02010600040101010101" pitchFamily="2" charset="-122"/>
                <a:sym typeface="+mn-ea"/>
              </a:rPr>
              <a:t>知识与能力的获得方式</a:t>
            </a:r>
            <a:r>
              <a:rPr lang="zh-CN" altLang="en-US" dirty="0">
                <a:latin typeface="黑体" panose="02010609060101010101" pitchFamily="49" charset="-122"/>
                <a:ea typeface="黑体" panose="02010609060101010101" pitchFamily="49" charset="-122"/>
                <a:sym typeface="+mn-ea"/>
              </a:rPr>
              <a:t>并不相同。</a:t>
            </a:r>
            <a:endParaRPr lang="zh-CN" altLang="en-US" b="1" dirty="0">
              <a:latin typeface="华文仿宋" panose="02010600040101010101" pitchFamily="2" charset="-122"/>
              <a:ea typeface="华文仿宋" panose="02010600040101010101" pitchFamily="2" charset="-122"/>
              <a:sym typeface="+mn-ea"/>
            </a:endParaRPr>
          </a:p>
          <a:p>
            <a:pPr marL="0" indent="0">
              <a:lnSpc>
                <a:spcPct val="200000"/>
              </a:lnSpc>
              <a:buFont typeface="Wingdings" panose="05000000000000000000" charset="0"/>
              <a:buNone/>
            </a:pPr>
            <a:r>
              <a:rPr lang="zh-CN" altLang="en-US" dirty="0">
                <a:latin typeface="黑体" panose="02010609060101010101" pitchFamily="49" charset="-122"/>
                <a:ea typeface="黑体" panose="02010609060101010101" pitchFamily="49" charset="-122"/>
              </a:rPr>
              <a:t>推论</a:t>
            </a:r>
            <a:r>
              <a:rPr lang="en-US" altLang="zh-CN" dirty="0">
                <a:latin typeface="黑体" panose="02010609060101010101" pitchFamily="49" charset="-122"/>
                <a:ea typeface="黑体" panose="02010609060101010101" pitchFamily="49" charset="-122"/>
              </a:rPr>
              <a:t>1</a:t>
            </a:r>
            <a:r>
              <a:rPr lang="zh-CN" altLang="en-US" dirty="0">
                <a:latin typeface="黑体" panose="02010609060101010101" pitchFamily="49" charset="-122"/>
                <a:ea typeface="黑体" panose="02010609060101010101" pitchFamily="49" charset="-122"/>
              </a:rPr>
              <a:t>：</a:t>
            </a:r>
            <a:r>
              <a:rPr lang="zh-CN" altLang="en-US" b="1" dirty="0">
                <a:latin typeface="华文仿宋" panose="02010600040101010101" pitchFamily="2" charset="-122"/>
                <a:ea typeface="华文仿宋" panose="02010600040101010101" pitchFamily="2" charset="-122"/>
              </a:rPr>
              <a:t>知识与能力应有不同的教学方式。</a:t>
            </a:r>
            <a:endParaRPr lang="zh-CN" altLang="en-US" b="1" dirty="0">
              <a:latin typeface="华文仿宋" panose="02010600040101010101" pitchFamily="2" charset="-122"/>
              <a:ea typeface="华文仿宋" panose="02010600040101010101" pitchFamily="2" charset="-122"/>
            </a:endParaRPr>
          </a:p>
          <a:p>
            <a:pPr marL="0" indent="0">
              <a:lnSpc>
                <a:spcPct val="200000"/>
              </a:lnSpc>
              <a:buFont typeface="Wingdings" panose="05000000000000000000" charset="0"/>
              <a:buNone/>
            </a:pPr>
            <a:r>
              <a:rPr lang="zh-CN" altLang="en-US" dirty="0">
                <a:latin typeface="黑体" panose="02010609060101010101" pitchFamily="49" charset="-122"/>
                <a:ea typeface="黑体" panose="02010609060101010101" pitchFamily="49" charset="-122"/>
                <a:sym typeface="+mn-ea"/>
              </a:rPr>
              <a:t>推论</a:t>
            </a:r>
            <a:r>
              <a:rPr lang="en-US" altLang="zh-CN" dirty="0">
                <a:latin typeface="黑体" panose="02010609060101010101" pitchFamily="49" charset="-122"/>
                <a:ea typeface="黑体" panose="02010609060101010101" pitchFamily="49" charset="-122"/>
                <a:sym typeface="+mn-ea"/>
              </a:rPr>
              <a:t>2</a:t>
            </a:r>
            <a:r>
              <a:rPr lang="zh-CN" altLang="en-US" dirty="0">
                <a:latin typeface="黑体" panose="02010609060101010101" pitchFamily="49" charset="-122"/>
                <a:ea typeface="黑体" panose="02010609060101010101" pitchFamily="49" charset="-122"/>
                <a:sym typeface="+mn-ea"/>
              </a:rPr>
              <a:t>：</a:t>
            </a:r>
            <a:r>
              <a:rPr lang="en-US" altLang="zh-CN" b="1" dirty="0">
                <a:latin typeface="华文仿宋" panose="02010600040101010101" pitchFamily="2" charset="-122"/>
                <a:ea typeface="华文仿宋" panose="02010600040101010101" pitchFamily="2" charset="-122"/>
                <a:sym typeface="+mn-ea"/>
              </a:rPr>
              <a:t>“</a:t>
            </a:r>
            <a:r>
              <a:rPr lang="zh-CN" altLang="en-US" b="1" dirty="0">
                <a:latin typeface="华文仿宋" panose="02010600040101010101" pitchFamily="2" charset="-122"/>
                <a:ea typeface="华文仿宋" panose="02010600040101010101" pitchFamily="2" charset="-122"/>
                <a:sym typeface="+mn-ea"/>
              </a:rPr>
              <a:t>知识与技能</a:t>
            </a:r>
            <a:r>
              <a:rPr lang="en-US" altLang="zh-CN" b="1" dirty="0">
                <a:latin typeface="华文仿宋" panose="02010600040101010101" pitchFamily="2" charset="-122"/>
                <a:ea typeface="华文仿宋" panose="02010600040101010101" pitchFamily="2" charset="-122"/>
                <a:sym typeface="+mn-ea"/>
              </a:rPr>
              <a:t>”</a:t>
            </a:r>
            <a:r>
              <a:rPr lang="zh-CN" altLang="en-US" b="1" dirty="0">
                <a:latin typeface="华文仿宋" panose="02010600040101010101" pitchFamily="2" charset="-122"/>
                <a:ea typeface="华文仿宋" panose="02010600040101010101" pitchFamily="2" charset="-122"/>
                <a:sym typeface="+mn-ea"/>
              </a:rPr>
              <a:t>不能在同一维度内。</a:t>
            </a:r>
            <a:endParaRPr lang="zh-CN" altLang="en-US" b="1" dirty="0">
              <a:latin typeface="华文仿宋" panose="02010600040101010101" pitchFamily="2" charset="-122"/>
              <a:ea typeface="华文仿宋" panose="02010600040101010101" pitchFamily="2" charset="-122"/>
            </a:endParaRPr>
          </a:p>
          <a:p>
            <a:pPr>
              <a:lnSpc>
                <a:spcPct val="200000"/>
              </a:lnSpc>
            </a:pPr>
            <a:endParaRPr lang="zh-CN" altLang="en-US" dirty="0"/>
          </a:p>
        </p:txBody>
      </p:sp>
      <p:pic>
        <p:nvPicPr>
          <p:cNvPr id="3" name="图片 2" descr="4"/>
          <p:cNvPicPr>
            <a:picLocks noChangeAspect="1"/>
          </p:cNvPicPr>
          <p:nvPr/>
        </p:nvPicPr>
        <p:blipFill>
          <a:blip r:embed="rId4"/>
          <a:stretch>
            <a:fillRect/>
          </a:stretch>
        </p:blipFill>
        <p:spPr>
          <a:xfrm>
            <a:off x="7480300" y="-114300"/>
            <a:ext cx="1880235" cy="1880235"/>
          </a:xfrm>
          <a:prstGeom prst="rect">
            <a:avLst/>
          </a:prstGeom>
        </p:spPr>
      </p:pic>
    </p:spTree>
    <p:custDataLst>
      <p:tags r:id="rId5"/>
    </p:custData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9" name="内容占位符 8"/>
          <p:cNvSpPr>
            <a:spLocks noGrp="1"/>
          </p:cNvSpPr>
          <p:nvPr>
            <p:ph idx="4294967295"/>
            <p:custDataLst>
              <p:tags r:id="rId3"/>
            </p:custDataLst>
          </p:nvPr>
        </p:nvSpPr>
        <p:spPr>
          <a:xfrm>
            <a:off x="724535" y="817880"/>
            <a:ext cx="7497445" cy="4799330"/>
          </a:xfrm>
        </p:spPr>
        <p:txBody>
          <a:bodyPr>
            <a:noAutofit/>
          </a:bodyPr>
          <a:p>
            <a:pPr marL="0" indent="0">
              <a:lnSpc>
                <a:spcPct val="200000"/>
              </a:lnSpc>
              <a:buNone/>
            </a:pPr>
            <a:r>
              <a:rPr lang="zh-CN" altLang="en-US" dirty="0">
                <a:latin typeface="黑体" panose="02010609060101010101" pitchFamily="49" charset="-122"/>
                <a:ea typeface="黑体" panose="02010609060101010101" pitchFamily="49" charset="-122"/>
              </a:rPr>
              <a:t>（</a:t>
            </a:r>
            <a:r>
              <a:rPr lang="en-US" altLang="zh-CN" dirty="0">
                <a:latin typeface="黑体" panose="02010609060101010101" pitchFamily="49" charset="-122"/>
                <a:ea typeface="黑体" panose="02010609060101010101" pitchFamily="49" charset="-122"/>
              </a:rPr>
              <a:t>4</a:t>
            </a:r>
            <a:r>
              <a:rPr lang="zh-CN" altLang="en-US" dirty="0">
                <a:latin typeface="黑体" panose="02010609060101010101" pitchFamily="49" charset="-122"/>
                <a:ea typeface="黑体" panose="02010609060101010101" pitchFamily="49" charset="-122"/>
              </a:rPr>
              <a:t>）教学建议</a:t>
            </a:r>
            <a:endParaRPr lang="zh-CN" altLang="en-US" dirty="0">
              <a:latin typeface="黑体" panose="02010609060101010101" pitchFamily="49" charset="-122"/>
              <a:ea typeface="黑体" panose="02010609060101010101" pitchFamily="49" charset="-122"/>
            </a:endParaRPr>
          </a:p>
          <a:p>
            <a:pPr>
              <a:lnSpc>
                <a:spcPct val="200000"/>
              </a:lnSpc>
              <a:buFont typeface="Wingdings" panose="05000000000000000000" charset="0"/>
              <a:buChar char="n"/>
            </a:pPr>
            <a:r>
              <a:rPr lang="zh-CN" altLang="en-US" sz="2000" b="1" dirty="0">
                <a:latin typeface="华文仿宋" panose="02010600040101010101" pitchFamily="2" charset="-122"/>
                <a:ea typeface="华文仿宋" panose="02010600040101010101" pitchFamily="2" charset="-122"/>
              </a:rPr>
              <a:t> </a:t>
            </a:r>
            <a:r>
              <a:rPr lang="zh-CN" altLang="en-US" b="1" dirty="0">
                <a:latin typeface="华文仿宋" panose="02010600040101010101" pitchFamily="2" charset="-122"/>
                <a:ea typeface="华文仿宋" panose="02010600040101010101" pitchFamily="2" charset="-122"/>
              </a:rPr>
              <a:t>正确区分知识与能力两类目标，以免引起教学行为或教学方式的颠倒或混乱。</a:t>
            </a:r>
            <a:endParaRPr lang="zh-CN" altLang="en-US" b="1" dirty="0">
              <a:latin typeface="华文仿宋" panose="02010600040101010101" pitchFamily="2" charset="-122"/>
              <a:ea typeface="华文仿宋" panose="02010600040101010101" pitchFamily="2" charset="-122"/>
            </a:endParaRPr>
          </a:p>
          <a:p>
            <a:pPr>
              <a:lnSpc>
                <a:spcPct val="200000"/>
              </a:lnSpc>
              <a:buFont typeface="Wingdings" panose="05000000000000000000" charset="0"/>
              <a:buChar char="n"/>
            </a:pPr>
            <a:r>
              <a:rPr lang="zh-CN" altLang="en-US" b="1" dirty="0">
                <a:latin typeface="华文仿宋" panose="02010600040101010101" pitchFamily="2" charset="-122"/>
                <a:ea typeface="华文仿宋" panose="02010600040101010101" pitchFamily="2" charset="-122"/>
              </a:rPr>
              <a:t> 学生自主</a:t>
            </a:r>
            <a:r>
              <a:rPr lang="zh-CN" altLang="en-US" b="1" dirty="0">
                <a:latin typeface="华文仿宋" panose="02010600040101010101" pitchFamily="2" charset="-122"/>
                <a:ea typeface="华文仿宋" panose="02010600040101010101" pitchFamily="2" charset="-122"/>
                <a:sym typeface="+mn-ea"/>
              </a:rPr>
              <a:t>活动（自主</a:t>
            </a:r>
            <a:r>
              <a:rPr lang="zh-CN" altLang="en-US" b="1" dirty="0">
                <a:latin typeface="华文仿宋" panose="02010600040101010101" pitchFamily="2" charset="-122"/>
                <a:ea typeface="华文仿宋" panose="02010600040101010101" pitchFamily="2" charset="-122"/>
              </a:rPr>
              <a:t>操作</a:t>
            </a:r>
            <a:r>
              <a:rPr lang="zh-CN" altLang="en-US" b="1" dirty="0">
                <a:latin typeface="华文仿宋" panose="02010600040101010101" pitchFamily="2" charset="-122"/>
                <a:ea typeface="华文仿宋" panose="02010600040101010101" pitchFamily="2" charset="-122"/>
                <a:sym typeface="+mn-ea"/>
              </a:rPr>
              <a:t>）</a:t>
            </a:r>
            <a:r>
              <a:rPr lang="zh-CN" altLang="en-US" b="1" dirty="0">
                <a:latin typeface="华文仿宋" panose="02010600040101010101" pitchFamily="2" charset="-122"/>
                <a:ea typeface="华文仿宋" panose="02010600040101010101" pitchFamily="2" charset="-122"/>
              </a:rPr>
              <a:t>才能实现能力目标。</a:t>
            </a:r>
            <a:r>
              <a:rPr lang="zh-CN" altLang="en-US" b="1" dirty="0">
                <a:latin typeface="华文仿宋" panose="02010600040101010101" pitchFamily="2" charset="-122"/>
                <a:ea typeface="华文仿宋" panose="02010600040101010101" pitchFamily="2" charset="-122"/>
                <a:sym typeface="+mn-ea"/>
              </a:rPr>
              <a:t>（讲解不可能实现）</a:t>
            </a:r>
            <a:endParaRPr lang="zh-CN" altLang="en-US" b="1" dirty="0">
              <a:latin typeface="华文仿宋" panose="02010600040101010101" pitchFamily="2" charset="-122"/>
              <a:ea typeface="华文仿宋" panose="02010600040101010101" pitchFamily="2" charset="-122"/>
            </a:endParaRPr>
          </a:p>
          <a:p>
            <a:pPr>
              <a:lnSpc>
                <a:spcPct val="200000"/>
              </a:lnSpc>
              <a:buFont typeface="Wingdings" panose="05000000000000000000" charset="0"/>
              <a:buChar char="n"/>
            </a:pPr>
            <a:r>
              <a:rPr lang="zh-CN" altLang="en-US" b="1" dirty="0">
                <a:latin typeface="华文仿宋" panose="02010600040101010101" pitchFamily="2" charset="-122"/>
                <a:ea typeface="华文仿宋" panose="02010600040101010101" pitchFamily="2" charset="-122"/>
              </a:rPr>
              <a:t> 知识目标可用意义学习的方式达到深度理解。</a:t>
            </a:r>
            <a:endParaRPr lang="zh-CN" altLang="en-US" b="1" dirty="0">
              <a:latin typeface="华文仿宋" panose="02010600040101010101" pitchFamily="2" charset="-122"/>
              <a:ea typeface="华文仿宋" panose="02010600040101010101" pitchFamily="2" charset="-122"/>
            </a:endParaRPr>
          </a:p>
          <a:p>
            <a:pPr>
              <a:lnSpc>
                <a:spcPct val="200000"/>
              </a:lnSpc>
              <a:buNone/>
            </a:pPr>
            <a:endParaRPr lang="zh-CN" altLang="en-US" sz="2000" b="1" dirty="0">
              <a:latin typeface="华文仿宋" panose="02010600040101010101" pitchFamily="2" charset="-122"/>
              <a:ea typeface="华文仿宋" panose="02010600040101010101" pitchFamily="2" charset="-122"/>
            </a:endParaRPr>
          </a:p>
        </p:txBody>
      </p:sp>
      <p:pic>
        <p:nvPicPr>
          <p:cNvPr id="3" name="图片 2" descr="4"/>
          <p:cNvPicPr>
            <a:picLocks noChangeAspect="1"/>
          </p:cNvPicPr>
          <p:nvPr/>
        </p:nvPicPr>
        <p:blipFill>
          <a:blip r:embed="rId4"/>
          <a:stretch>
            <a:fillRect/>
          </a:stretch>
        </p:blipFill>
        <p:spPr>
          <a:xfrm>
            <a:off x="7480300" y="-114300"/>
            <a:ext cx="1880235" cy="1880235"/>
          </a:xfrm>
          <a:prstGeom prst="rect">
            <a:avLst/>
          </a:prstGeom>
        </p:spPr>
      </p:pic>
    </p:spTree>
    <p:custDataLst>
      <p:tags r:id="rId5"/>
    </p:custData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linds(horizont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linds(horizont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blinds(horizontal)">
                                      <p:cBhvr>
                                        <p:cTn id="17"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14" name="矩形 13"/>
          <p:cNvSpPr/>
          <p:nvPr/>
        </p:nvSpPr>
        <p:spPr>
          <a:xfrm>
            <a:off x="857885" y="2034540"/>
            <a:ext cx="4418965" cy="1105535"/>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知识与技能</a:t>
            </a:r>
            <a:endParaRPr lang="zh-CN" altLang="en-US" sz="3200" b="1">
              <a:latin typeface="华文仿宋" panose="02010600040101010101" pitchFamily="2" charset="-122"/>
              <a:ea typeface="华文仿宋" panose="02010600040101010101" pitchFamily="2" charset="-122"/>
            </a:endParaRPr>
          </a:p>
        </p:txBody>
      </p:sp>
      <p:sp>
        <p:nvSpPr>
          <p:cNvPr id="21" name="矩形 20"/>
          <p:cNvSpPr/>
          <p:nvPr/>
        </p:nvSpPr>
        <p:spPr>
          <a:xfrm>
            <a:off x="857885" y="4982845"/>
            <a:ext cx="4419600" cy="1106170"/>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情感、态度与价值观</a:t>
            </a:r>
            <a:endParaRPr lang="zh-CN" altLang="en-US" sz="3200" b="1">
              <a:latin typeface="华文仿宋" panose="02010600040101010101" pitchFamily="2" charset="-122"/>
              <a:ea typeface="华文仿宋" panose="02010600040101010101" pitchFamily="2" charset="-122"/>
            </a:endParaRPr>
          </a:p>
        </p:txBody>
      </p:sp>
      <p:sp>
        <p:nvSpPr>
          <p:cNvPr id="28" name="矩形 27"/>
          <p:cNvSpPr/>
          <p:nvPr/>
        </p:nvSpPr>
        <p:spPr>
          <a:xfrm>
            <a:off x="857885" y="3535045"/>
            <a:ext cx="4420235" cy="1105535"/>
          </a:xfrm>
          <a:prstGeom prst="rect">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过程与方法</a:t>
            </a:r>
            <a:endParaRPr lang="zh-CN" altLang="en-US" sz="3200" b="1">
              <a:latin typeface="华文仿宋" panose="02010600040101010101" pitchFamily="2" charset="-122"/>
              <a:ea typeface="华文仿宋" panose="02010600040101010101" pitchFamily="2" charset="-122"/>
            </a:endParaRPr>
          </a:p>
        </p:txBody>
      </p:sp>
      <p:sp>
        <p:nvSpPr>
          <p:cNvPr id="35" name="矩形 34"/>
          <p:cNvSpPr/>
          <p:nvPr/>
        </p:nvSpPr>
        <p:spPr>
          <a:xfrm>
            <a:off x="2459990" y="719455"/>
            <a:ext cx="3974465" cy="1076960"/>
          </a:xfrm>
          <a:prstGeom prst="rect">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t>重构教学目标</a:t>
            </a:r>
            <a:endParaRPr lang="zh-CN" altLang="en-US" sz="3200"/>
          </a:p>
        </p:txBody>
      </p:sp>
      <p:pic>
        <p:nvPicPr>
          <p:cNvPr id="3" name="图片 2" descr="4"/>
          <p:cNvPicPr>
            <a:picLocks noChangeAspect="1"/>
          </p:cNvPicPr>
          <p:nvPr/>
        </p:nvPicPr>
        <p:blipFill>
          <a:blip r:embed="rId3"/>
          <a:stretch>
            <a:fillRect/>
          </a:stretch>
        </p:blipFill>
        <p:spPr>
          <a:xfrm>
            <a:off x="7480300" y="-114300"/>
            <a:ext cx="1880235" cy="1880235"/>
          </a:xfrm>
          <a:prstGeom prst="rect">
            <a:avLst/>
          </a:prstGeom>
        </p:spPr>
      </p:pic>
    </p:spTree>
    <p:custDataLst>
      <p:tags r:id="rId4"/>
    </p:custData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8"/>
                                        </p:tgtEl>
                                        <p:attrNameLst>
                                          <p:attrName>ppt_x</p:attrName>
                                        </p:attrNameLst>
                                      </p:cBhvr>
                                      <p:tavLst>
                                        <p:tav tm="0">
                                          <p:val>
                                            <p:strVal val="ppt_x"/>
                                          </p:val>
                                        </p:tav>
                                        <p:tav tm="100000">
                                          <p:val>
                                            <p:strVal val="ppt_x"/>
                                          </p:val>
                                        </p:tav>
                                      </p:tavLst>
                                    </p:anim>
                                    <p:anim calcmode="lin" valueType="num">
                                      <p:cBhvr additive="base">
                                        <p:cTn id="7" dur="500"/>
                                        <p:tgtEl>
                                          <p:spTgt spid="28"/>
                                        </p:tgtEl>
                                        <p:attrNameLst>
                                          <p:attrName>ppt_y</p:attrName>
                                        </p:attrNameLst>
                                      </p:cBhvr>
                                      <p:tavLst>
                                        <p:tav tm="0">
                                          <p:val>
                                            <p:strVal val="ppt_y"/>
                                          </p:val>
                                        </p:tav>
                                        <p:tav tm="100000">
                                          <p:val>
                                            <p:strVal val="1+ppt_h/2"/>
                                          </p:val>
                                        </p:tav>
                                      </p:tavLst>
                                    </p:anim>
                                    <p:set>
                                      <p:cBhvr>
                                        <p:cTn id="8"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14" name="矩形 13"/>
          <p:cNvSpPr/>
          <p:nvPr/>
        </p:nvSpPr>
        <p:spPr>
          <a:xfrm>
            <a:off x="850900" y="2034540"/>
            <a:ext cx="4418965" cy="1105535"/>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知识与技能</a:t>
            </a:r>
            <a:endParaRPr lang="zh-CN" altLang="en-US" sz="3200" b="1">
              <a:latin typeface="华文仿宋" panose="02010600040101010101" pitchFamily="2" charset="-122"/>
              <a:ea typeface="华文仿宋" panose="02010600040101010101" pitchFamily="2" charset="-122"/>
            </a:endParaRPr>
          </a:p>
        </p:txBody>
      </p:sp>
      <p:sp>
        <p:nvSpPr>
          <p:cNvPr id="21" name="矩形 20"/>
          <p:cNvSpPr/>
          <p:nvPr/>
        </p:nvSpPr>
        <p:spPr>
          <a:xfrm>
            <a:off x="843915" y="4982845"/>
            <a:ext cx="4419600" cy="1106170"/>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情感、态度与价值观</a:t>
            </a:r>
            <a:endParaRPr lang="zh-CN" altLang="en-US" sz="3200" b="1">
              <a:latin typeface="华文仿宋" panose="02010600040101010101" pitchFamily="2" charset="-122"/>
              <a:ea typeface="华文仿宋" panose="02010600040101010101" pitchFamily="2" charset="-122"/>
            </a:endParaRPr>
          </a:p>
        </p:txBody>
      </p:sp>
      <p:sp>
        <p:nvSpPr>
          <p:cNvPr id="3" name="矩形 2"/>
          <p:cNvSpPr/>
          <p:nvPr/>
        </p:nvSpPr>
        <p:spPr>
          <a:xfrm>
            <a:off x="842010" y="2033905"/>
            <a:ext cx="4418965" cy="1105535"/>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知识</a:t>
            </a:r>
            <a:endParaRPr lang="zh-CN" altLang="en-US" sz="3200" b="1">
              <a:latin typeface="华文仿宋" panose="02010600040101010101" pitchFamily="2" charset="-122"/>
              <a:ea typeface="华文仿宋" panose="02010600040101010101" pitchFamily="2" charset="-122"/>
            </a:endParaRPr>
          </a:p>
        </p:txBody>
      </p:sp>
      <p:pic>
        <p:nvPicPr>
          <p:cNvPr id="7" name="图片 6" descr="4"/>
          <p:cNvPicPr>
            <a:picLocks noChangeAspect="1"/>
          </p:cNvPicPr>
          <p:nvPr/>
        </p:nvPicPr>
        <p:blipFill>
          <a:blip r:embed="rId3"/>
          <a:stretch>
            <a:fillRect/>
          </a:stretch>
        </p:blipFill>
        <p:spPr>
          <a:xfrm>
            <a:off x="7480300" y="-114300"/>
            <a:ext cx="1880235" cy="1880235"/>
          </a:xfrm>
          <a:prstGeom prst="rect">
            <a:avLst/>
          </a:prstGeom>
        </p:spPr>
      </p:pic>
      <p:sp>
        <p:nvSpPr>
          <p:cNvPr id="28" name="矩形 27"/>
          <p:cNvSpPr/>
          <p:nvPr/>
        </p:nvSpPr>
        <p:spPr>
          <a:xfrm>
            <a:off x="840740" y="3508375"/>
            <a:ext cx="4420235" cy="1105535"/>
          </a:xfrm>
          <a:prstGeom prst="rect">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技能</a:t>
            </a:r>
            <a:endParaRPr lang="zh-CN" altLang="en-US" sz="3200" b="1">
              <a:latin typeface="华文仿宋" panose="02010600040101010101" pitchFamily="2" charset="-122"/>
              <a:ea typeface="华文仿宋" panose="02010600040101010101" pitchFamily="2" charset="-122"/>
            </a:endParaRPr>
          </a:p>
        </p:txBody>
      </p:sp>
      <p:sp>
        <p:nvSpPr>
          <p:cNvPr id="2" name="矩形 1"/>
          <p:cNvSpPr/>
          <p:nvPr/>
        </p:nvSpPr>
        <p:spPr>
          <a:xfrm>
            <a:off x="5530215" y="3237865"/>
            <a:ext cx="2562860" cy="1105535"/>
          </a:xfrm>
          <a:prstGeom prst="rect">
            <a:avLst/>
          </a:prstGeom>
          <a:solidFill>
            <a:srgbClr val="F0A9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心智操作</a:t>
            </a:r>
            <a:endParaRPr lang="zh-CN" altLang="en-US" sz="3200" b="1">
              <a:latin typeface="华文仿宋" panose="02010600040101010101" pitchFamily="2" charset="-122"/>
              <a:ea typeface="华文仿宋" panose="02010600040101010101" pitchFamily="2" charset="-122"/>
            </a:endParaRPr>
          </a:p>
        </p:txBody>
      </p:sp>
      <p:sp>
        <p:nvSpPr>
          <p:cNvPr id="35" name="矩形 34"/>
          <p:cNvSpPr/>
          <p:nvPr/>
        </p:nvSpPr>
        <p:spPr>
          <a:xfrm>
            <a:off x="2459990" y="719455"/>
            <a:ext cx="3974465" cy="1076960"/>
          </a:xfrm>
          <a:prstGeom prst="rect">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t>重构教学目标</a:t>
            </a:r>
            <a:endParaRPr lang="zh-CN" altLang="en-US" sz="3200"/>
          </a:p>
        </p:txBody>
      </p:sp>
    </p:spTree>
    <p:custDataLst>
      <p:tags r:id="rId4"/>
    </p:custData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blinds(horizontal)">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28" grpId="0" bldLvl="0" animBg="1"/>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4"/>
          <p:cNvPicPr>
            <a:picLocks noChangeAspect="1"/>
          </p:cNvPicPr>
          <p:nvPr/>
        </p:nvPicPr>
        <p:blipFill>
          <a:blip r:embed="rId1"/>
          <a:stretch>
            <a:fillRect/>
          </a:stretch>
        </p:blipFill>
        <p:spPr>
          <a:xfrm>
            <a:off x="7480300" y="-114300"/>
            <a:ext cx="1880235" cy="1880235"/>
          </a:xfrm>
          <a:prstGeom prst="rect">
            <a:avLst/>
          </a:prstGeom>
        </p:spPr>
      </p:pic>
      <p:sp>
        <p:nvSpPr>
          <p:cNvPr id="4" name="文本框 3"/>
          <p:cNvSpPr txBox="1"/>
          <p:nvPr/>
        </p:nvSpPr>
        <p:spPr>
          <a:xfrm>
            <a:off x="433070" y="1464310"/>
            <a:ext cx="8277225" cy="4369435"/>
          </a:xfrm>
          <a:prstGeom prst="rect">
            <a:avLst/>
          </a:prstGeom>
          <a:noFill/>
        </p:spPr>
        <p:txBody>
          <a:bodyPr wrap="square" rtlCol="0">
            <a:spAutoFit/>
          </a:bodyPr>
          <a:p>
            <a:pPr indent="0">
              <a:lnSpc>
                <a:spcPct val="200000"/>
              </a:lnSpc>
              <a:buFont typeface="Wingdings" panose="05000000000000000000" charset="0"/>
              <a:buNone/>
            </a:pPr>
            <a:r>
              <a:rPr lang="zh-CN" altLang="en-US" sz="2400" b="1">
                <a:latin typeface="黑体" panose="02010609060101010101" pitchFamily="49" charset="-122"/>
                <a:ea typeface="黑体" panose="02010609060101010101" pitchFamily="49" charset="-122"/>
              </a:rPr>
              <a:t>讲座的相关文献：</a:t>
            </a:r>
            <a:endParaRPr lang="zh-CN" altLang="en-US" sz="2400" b="1">
              <a:latin typeface="黑体" panose="02010609060101010101" pitchFamily="49" charset="-122"/>
              <a:ea typeface="黑体" panose="02010609060101010101" pitchFamily="49" charset="-122"/>
            </a:endParaRPr>
          </a:p>
          <a:p>
            <a:pPr indent="0">
              <a:lnSpc>
                <a:spcPct val="200000"/>
              </a:lnSpc>
              <a:buFont typeface="Wingdings" panose="05000000000000000000" charset="0"/>
              <a:buNone/>
            </a:pPr>
            <a:r>
              <a:rPr lang="en-US" sz="2000" b="1">
                <a:latin typeface="仿宋" panose="02010609060101010101" charset="-122"/>
                <a:ea typeface="仿宋" panose="02010609060101010101" charset="-122"/>
              </a:rPr>
              <a:t>1.</a:t>
            </a:r>
            <a:r>
              <a:rPr lang="zh-CN" altLang="en-US" sz="2000" b="1">
                <a:latin typeface="仿宋" panose="02010609060101010101" charset="-122"/>
                <a:ea typeface="仿宋" panose="02010609060101010101" charset="-122"/>
                <a:sym typeface="+mn-ea"/>
              </a:rPr>
              <a:t>基于素养发展的课堂教学目标体系【</a:t>
            </a:r>
            <a:r>
              <a:rPr lang="en-US" altLang="zh-CN" sz="2000" b="1">
                <a:latin typeface="仿宋" panose="02010609060101010101" charset="-122"/>
                <a:ea typeface="仿宋" panose="02010609060101010101" charset="-122"/>
                <a:sym typeface="+mn-ea"/>
              </a:rPr>
              <a:t>J</a:t>
            </a:r>
            <a:r>
              <a:rPr lang="zh-CN" altLang="en-US" sz="2000" b="1">
                <a:latin typeface="仿宋" panose="02010609060101010101" charset="-122"/>
                <a:ea typeface="仿宋" panose="02010609060101010101" charset="-122"/>
                <a:sym typeface="+mn-ea"/>
              </a:rPr>
              <a:t>】 课程·教材·教法 </a:t>
            </a:r>
            <a:r>
              <a:rPr lang="en-US" altLang="zh-CN" sz="2000" b="1">
                <a:latin typeface="仿宋" panose="02010609060101010101" charset="-122"/>
                <a:ea typeface="仿宋" panose="02010609060101010101" charset="-122"/>
                <a:sym typeface="+mn-ea"/>
              </a:rPr>
              <a:t>2018</a:t>
            </a:r>
            <a:r>
              <a:rPr lang="zh-CN" altLang="en-US" sz="2000" b="1">
                <a:latin typeface="仿宋" panose="02010609060101010101" charset="-122"/>
                <a:ea typeface="仿宋" panose="02010609060101010101" charset="-122"/>
                <a:sym typeface="+mn-ea"/>
              </a:rPr>
              <a:t>（</a:t>
            </a:r>
            <a:r>
              <a:rPr lang="en-US" altLang="zh-CN" sz="2000" b="1">
                <a:latin typeface="仿宋" panose="02010609060101010101" charset="-122"/>
                <a:ea typeface="仿宋" panose="02010609060101010101" charset="-122"/>
                <a:sym typeface="+mn-ea"/>
              </a:rPr>
              <a:t>1</a:t>
            </a:r>
            <a:r>
              <a:rPr lang="zh-CN" altLang="en-US" sz="2000" b="1">
                <a:latin typeface="仿宋" panose="02010609060101010101" charset="-122"/>
                <a:ea typeface="仿宋" panose="02010609060101010101" charset="-122"/>
                <a:sym typeface="+mn-ea"/>
              </a:rPr>
              <a:t>）</a:t>
            </a:r>
            <a:r>
              <a:rPr lang="en-US" sz="2000" b="1">
                <a:latin typeface="仿宋" panose="02010609060101010101" charset="-122"/>
                <a:ea typeface="仿宋" panose="02010609060101010101" charset="-122"/>
                <a:sym typeface="+mn-ea"/>
              </a:rPr>
              <a:t>2.</a:t>
            </a:r>
            <a:r>
              <a:rPr lang="zh-CN" altLang="en-US" sz="2000" b="1">
                <a:latin typeface="仿宋" panose="02010609060101010101" charset="-122"/>
                <a:ea typeface="仿宋" panose="02010609060101010101" charset="-122"/>
              </a:rPr>
              <a:t>用认知的观点解释学习【</a:t>
            </a:r>
            <a:r>
              <a:rPr lang="en-US" altLang="zh-CN" sz="2000" b="1">
                <a:latin typeface="仿宋" panose="02010609060101010101" charset="-122"/>
                <a:ea typeface="仿宋" panose="02010609060101010101" charset="-122"/>
              </a:rPr>
              <a:t>J</a:t>
            </a:r>
            <a:r>
              <a:rPr lang="zh-CN" altLang="en-US" sz="2000" b="1">
                <a:latin typeface="仿宋" panose="02010609060101010101" charset="-122"/>
                <a:ea typeface="仿宋" panose="02010609060101010101" charset="-122"/>
              </a:rPr>
              <a:t>】 课程教学研究 </a:t>
            </a:r>
            <a:r>
              <a:rPr lang="en-US" altLang="zh-CN" sz="2000" b="1">
                <a:latin typeface="仿宋" panose="02010609060101010101" charset="-122"/>
                <a:ea typeface="仿宋" panose="02010609060101010101" charset="-122"/>
              </a:rPr>
              <a:t>2016</a:t>
            </a:r>
            <a:r>
              <a:rPr lang="zh-CN" altLang="en-US" sz="2000" b="1">
                <a:latin typeface="仿宋" panose="02010609060101010101" charset="-122"/>
                <a:ea typeface="仿宋" panose="02010609060101010101" charset="-122"/>
              </a:rPr>
              <a:t>（</a:t>
            </a:r>
            <a:r>
              <a:rPr lang="en-US" altLang="zh-CN" sz="2000" b="1">
                <a:latin typeface="仿宋" panose="02010609060101010101" charset="-122"/>
                <a:ea typeface="仿宋" panose="02010609060101010101" charset="-122"/>
              </a:rPr>
              <a:t>2</a:t>
            </a:r>
            <a:r>
              <a:rPr lang="zh-CN" altLang="en-US" sz="2000" b="1">
                <a:latin typeface="仿宋" panose="02010609060101010101" charset="-122"/>
                <a:ea typeface="仿宋" panose="02010609060101010101" charset="-122"/>
              </a:rPr>
              <a:t>）</a:t>
            </a:r>
            <a:endParaRPr lang="zh-CN" altLang="en-US" sz="2000" b="1">
              <a:latin typeface="仿宋" panose="02010609060101010101" charset="-122"/>
              <a:ea typeface="仿宋" panose="02010609060101010101" charset="-122"/>
            </a:endParaRPr>
          </a:p>
          <a:p>
            <a:pPr indent="0">
              <a:lnSpc>
                <a:spcPct val="200000"/>
              </a:lnSpc>
              <a:buFont typeface="Wingdings" panose="05000000000000000000" charset="0"/>
              <a:buNone/>
            </a:pPr>
            <a:r>
              <a:rPr lang="en-US" altLang="zh-CN" sz="2000" b="1">
                <a:latin typeface="仿宋" panose="02010609060101010101" charset="-122"/>
                <a:ea typeface="仿宋" panose="02010609060101010101" charset="-122"/>
              </a:rPr>
              <a:t>3</a:t>
            </a:r>
            <a:r>
              <a:rPr lang="en-US" sz="2000" b="1">
                <a:latin typeface="仿宋" panose="02010609060101010101" charset="-122"/>
                <a:ea typeface="仿宋" panose="02010609060101010101" charset="-122"/>
                <a:sym typeface="+mn-ea"/>
              </a:rPr>
              <a:t>.</a:t>
            </a:r>
            <a:r>
              <a:rPr lang="zh-CN" altLang="en-US" sz="2000" b="1">
                <a:latin typeface="仿宋" panose="02010609060101010101" charset="-122"/>
                <a:ea typeface="仿宋" panose="02010609060101010101" charset="-122"/>
                <a:sym typeface="+mn-ea"/>
              </a:rPr>
              <a:t>教育目标、课程教学与学生素养发展【</a:t>
            </a:r>
            <a:r>
              <a:rPr lang="en-US" altLang="zh-CN" sz="2000" b="1">
                <a:latin typeface="仿宋" panose="02010609060101010101" charset="-122"/>
                <a:ea typeface="仿宋" panose="02010609060101010101" charset="-122"/>
                <a:sym typeface="+mn-ea"/>
              </a:rPr>
              <a:t>J</a:t>
            </a:r>
            <a:r>
              <a:rPr lang="zh-CN" altLang="en-US" sz="2000" b="1">
                <a:latin typeface="仿宋" panose="02010609060101010101" charset="-122"/>
                <a:ea typeface="仿宋" panose="02010609060101010101" charset="-122"/>
                <a:sym typeface="+mn-ea"/>
              </a:rPr>
              <a:t>】 中国德育 </a:t>
            </a:r>
            <a:r>
              <a:rPr lang="en-US" altLang="zh-CN" sz="2000" b="1">
                <a:latin typeface="仿宋" panose="02010609060101010101" charset="-122"/>
                <a:ea typeface="仿宋" panose="02010609060101010101" charset="-122"/>
                <a:sym typeface="+mn-ea"/>
              </a:rPr>
              <a:t>2017</a:t>
            </a:r>
            <a:r>
              <a:rPr lang="zh-CN" altLang="en-US" sz="2000" b="1">
                <a:latin typeface="仿宋" panose="02010609060101010101" charset="-122"/>
                <a:ea typeface="仿宋" panose="02010609060101010101" charset="-122"/>
                <a:sym typeface="+mn-ea"/>
              </a:rPr>
              <a:t>（</a:t>
            </a:r>
            <a:r>
              <a:rPr lang="en-US" altLang="zh-CN" sz="2000" b="1">
                <a:latin typeface="仿宋" panose="02010609060101010101" charset="-122"/>
                <a:ea typeface="仿宋" panose="02010609060101010101" charset="-122"/>
                <a:sym typeface="+mn-ea"/>
              </a:rPr>
              <a:t>10</a:t>
            </a:r>
            <a:r>
              <a:rPr lang="zh-CN" altLang="en-US" sz="2000" b="1">
                <a:latin typeface="仿宋" panose="02010609060101010101" charset="-122"/>
                <a:ea typeface="仿宋" panose="02010609060101010101" charset="-122"/>
                <a:sym typeface="+mn-ea"/>
              </a:rPr>
              <a:t>）</a:t>
            </a:r>
            <a:endParaRPr lang="zh-CN" altLang="en-US" sz="2000" b="1">
              <a:latin typeface="仿宋" panose="02010609060101010101" charset="-122"/>
              <a:ea typeface="仿宋" panose="02010609060101010101" charset="-122"/>
              <a:sym typeface="+mn-ea"/>
            </a:endParaRPr>
          </a:p>
          <a:p>
            <a:pPr indent="0">
              <a:lnSpc>
                <a:spcPct val="200000"/>
              </a:lnSpc>
              <a:buFont typeface="Wingdings" panose="05000000000000000000" charset="0"/>
              <a:buNone/>
            </a:pPr>
            <a:r>
              <a:rPr lang="en-US" altLang="zh-CN" sz="2000" b="1">
                <a:latin typeface="仿宋" panose="02010609060101010101" charset="-122"/>
                <a:ea typeface="仿宋" panose="02010609060101010101" charset="-122"/>
                <a:sym typeface="+mn-ea"/>
              </a:rPr>
              <a:t>4.深化义务教育课程改革的问题解析</a:t>
            </a:r>
            <a:r>
              <a:rPr lang="zh-CN" altLang="en-US" sz="2000" b="1">
                <a:latin typeface="仿宋" panose="02010609060101010101" charset="-122"/>
                <a:ea typeface="仿宋" panose="02010609060101010101" charset="-122"/>
                <a:sym typeface="+mn-ea"/>
              </a:rPr>
              <a:t>【</a:t>
            </a:r>
            <a:r>
              <a:rPr lang="en-US" altLang="zh-CN" sz="2000" b="1">
                <a:latin typeface="仿宋" panose="02010609060101010101" charset="-122"/>
                <a:ea typeface="仿宋" panose="02010609060101010101" charset="-122"/>
                <a:sym typeface="+mn-ea"/>
              </a:rPr>
              <a:t>J</a:t>
            </a:r>
            <a:r>
              <a:rPr lang="zh-CN" altLang="en-US" sz="2000" b="1">
                <a:latin typeface="仿宋" panose="02010609060101010101" charset="-122"/>
                <a:ea typeface="仿宋" panose="02010609060101010101" charset="-122"/>
                <a:sym typeface="+mn-ea"/>
              </a:rPr>
              <a:t>】 教学月刊 </a:t>
            </a:r>
            <a:r>
              <a:rPr lang="en-US" altLang="zh-CN" sz="2000" b="1">
                <a:latin typeface="仿宋" panose="02010609060101010101" charset="-122"/>
                <a:ea typeface="仿宋" panose="02010609060101010101" charset="-122"/>
                <a:sym typeface="+mn-ea"/>
              </a:rPr>
              <a:t>2016</a:t>
            </a:r>
            <a:r>
              <a:rPr lang="zh-CN" altLang="en-US" sz="2000" b="1">
                <a:latin typeface="仿宋" panose="02010609060101010101" charset="-122"/>
                <a:ea typeface="仿宋" panose="02010609060101010101" charset="-122"/>
                <a:sym typeface="+mn-ea"/>
              </a:rPr>
              <a:t>（</a:t>
            </a:r>
            <a:r>
              <a:rPr lang="en-US" altLang="zh-CN" sz="2000" b="1">
                <a:latin typeface="仿宋" panose="02010609060101010101" charset="-122"/>
                <a:ea typeface="仿宋" panose="02010609060101010101" charset="-122"/>
                <a:sym typeface="+mn-ea"/>
              </a:rPr>
              <a:t>10</a:t>
            </a:r>
            <a:r>
              <a:rPr lang="zh-CN" altLang="en-US" sz="2000" b="1">
                <a:latin typeface="仿宋" panose="02010609060101010101" charset="-122"/>
                <a:ea typeface="仿宋" panose="02010609060101010101" charset="-122"/>
                <a:sym typeface="+mn-ea"/>
              </a:rPr>
              <a:t>）</a:t>
            </a:r>
            <a:endParaRPr lang="zh-CN" altLang="en-US" sz="2000" b="1">
              <a:latin typeface="仿宋" panose="02010609060101010101" charset="-122"/>
              <a:ea typeface="仿宋" panose="02010609060101010101" charset="-122"/>
              <a:sym typeface="+mn-ea"/>
            </a:endParaRPr>
          </a:p>
          <a:p>
            <a:pPr indent="0">
              <a:lnSpc>
                <a:spcPct val="200000"/>
              </a:lnSpc>
              <a:buFont typeface="Wingdings" panose="05000000000000000000" charset="0"/>
              <a:buNone/>
            </a:pPr>
            <a:r>
              <a:rPr lang="en-US" altLang="zh-CN" sz="2000" b="1">
                <a:latin typeface="仿宋" panose="02010609060101010101" charset="-122"/>
                <a:ea typeface="仿宋" panose="02010609060101010101" charset="-122"/>
                <a:sym typeface="+mn-ea"/>
              </a:rPr>
              <a:t>5.</a:t>
            </a:r>
            <a:r>
              <a:rPr sz="2000" b="1">
                <a:latin typeface="仿宋" panose="02010609060101010101" charset="-122"/>
                <a:ea typeface="仿宋" panose="02010609060101010101" charset="-122"/>
                <a:sym typeface="+mn-ea"/>
              </a:rPr>
              <a:t>概念的形成原理与教学建议</a:t>
            </a:r>
            <a:r>
              <a:rPr lang="zh-CN" altLang="en-US" sz="2000" b="1">
                <a:latin typeface="仿宋" panose="02010609060101010101" charset="-122"/>
                <a:ea typeface="仿宋" panose="02010609060101010101" charset="-122"/>
                <a:sym typeface="+mn-ea"/>
              </a:rPr>
              <a:t>【</a:t>
            </a:r>
            <a:r>
              <a:rPr lang="en-US" altLang="zh-CN" sz="2000" b="1">
                <a:latin typeface="仿宋" panose="02010609060101010101" charset="-122"/>
                <a:ea typeface="仿宋" panose="02010609060101010101" charset="-122"/>
                <a:sym typeface="+mn-ea"/>
              </a:rPr>
              <a:t>J</a:t>
            </a:r>
            <a:r>
              <a:rPr lang="zh-CN" altLang="en-US" sz="2000" b="1">
                <a:latin typeface="仿宋" panose="02010609060101010101" charset="-122"/>
                <a:ea typeface="仿宋" panose="02010609060101010101" charset="-122"/>
                <a:sym typeface="+mn-ea"/>
              </a:rPr>
              <a:t>】</a:t>
            </a:r>
            <a:r>
              <a:rPr sz="2000" b="1">
                <a:latin typeface="仿宋" panose="02010609060101010101" charset="-122"/>
                <a:ea typeface="仿宋" panose="02010609060101010101" charset="-122"/>
                <a:sym typeface="+mn-ea"/>
              </a:rPr>
              <a:t> </a:t>
            </a:r>
            <a:r>
              <a:rPr lang="zh-CN" sz="2000" b="1">
                <a:latin typeface="仿宋" panose="02010609060101010101" charset="-122"/>
                <a:ea typeface="仿宋" panose="02010609060101010101" charset="-122"/>
                <a:sym typeface="+mn-ea"/>
              </a:rPr>
              <a:t>物理教学 </a:t>
            </a:r>
            <a:r>
              <a:rPr lang="en-US" altLang="zh-CN" sz="2000" b="1">
                <a:latin typeface="仿宋" panose="02010609060101010101" charset="-122"/>
                <a:ea typeface="仿宋" panose="02010609060101010101" charset="-122"/>
                <a:sym typeface="+mn-ea"/>
              </a:rPr>
              <a:t>2016</a:t>
            </a:r>
            <a:r>
              <a:rPr lang="zh-CN" altLang="en-US" sz="2000" b="1">
                <a:latin typeface="仿宋" panose="02010609060101010101" charset="-122"/>
                <a:ea typeface="仿宋" panose="02010609060101010101" charset="-122"/>
                <a:sym typeface="+mn-ea"/>
              </a:rPr>
              <a:t>（</a:t>
            </a:r>
            <a:r>
              <a:rPr lang="en-US" altLang="zh-CN" sz="2000" b="1">
                <a:latin typeface="仿宋" panose="02010609060101010101" charset="-122"/>
                <a:ea typeface="仿宋" panose="02010609060101010101" charset="-122"/>
                <a:sym typeface="+mn-ea"/>
              </a:rPr>
              <a:t>4</a:t>
            </a:r>
            <a:r>
              <a:rPr lang="zh-CN" altLang="en-US" sz="2000" b="1">
                <a:latin typeface="仿宋" panose="02010609060101010101" charset="-122"/>
                <a:ea typeface="仿宋" panose="02010609060101010101" charset="-122"/>
                <a:sym typeface="+mn-ea"/>
              </a:rPr>
              <a:t>）</a:t>
            </a:r>
            <a:endParaRPr lang="zh-CN" altLang="en-US" sz="2000" b="1">
              <a:latin typeface="仿宋" panose="02010609060101010101" charset="-122"/>
              <a:ea typeface="仿宋" panose="02010609060101010101" charset="-122"/>
              <a:sym typeface="+mn-ea"/>
            </a:endParaRPr>
          </a:p>
          <a:p>
            <a:pPr indent="0">
              <a:lnSpc>
                <a:spcPct val="150000"/>
              </a:lnSpc>
              <a:buFont typeface="Wingdings" panose="05000000000000000000" charset="0"/>
              <a:buNone/>
            </a:pPr>
            <a:endParaRPr lang="zh-CN" altLang="en-US" sz="2000" b="1">
              <a:latin typeface="仿宋" panose="02010609060101010101" charset="-122"/>
              <a:ea typeface="仿宋" panose="0201060906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14" name="矩形 13"/>
          <p:cNvSpPr/>
          <p:nvPr/>
        </p:nvSpPr>
        <p:spPr>
          <a:xfrm>
            <a:off x="850900" y="2034540"/>
            <a:ext cx="4418965" cy="1105535"/>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知识与技能</a:t>
            </a:r>
            <a:endParaRPr lang="zh-CN" altLang="en-US" sz="3200" b="1">
              <a:latin typeface="华文仿宋" panose="02010600040101010101" pitchFamily="2" charset="-122"/>
              <a:ea typeface="华文仿宋" panose="02010600040101010101" pitchFamily="2" charset="-122"/>
            </a:endParaRPr>
          </a:p>
        </p:txBody>
      </p:sp>
      <p:sp>
        <p:nvSpPr>
          <p:cNvPr id="21" name="矩形 20"/>
          <p:cNvSpPr/>
          <p:nvPr/>
        </p:nvSpPr>
        <p:spPr>
          <a:xfrm>
            <a:off x="843915" y="4982845"/>
            <a:ext cx="4419600" cy="1106170"/>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情感、态度与价值观</a:t>
            </a:r>
            <a:endParaRPr lang="zh-CN" altLang="en-US" sz="3200" b="1">
              <a:latin typeface="华文仿宋" panose="02010600040101010101" pitchFamily="2" charset="-122"/>
              <a:ea typeface="华文仿宋" panose="02010600040101010101" pitchFamily="2" charset="-122"/>
            </a:endParaRPr>
          </a:p>
        </p:txBody>
      </p:sp>
      <p:sp>
        <p:nvSpPr>
          <p:cNvPr id="3" name="矩形 2"/>
          <p:cNvSpPr/>
          <p:nvPr/>
        </p:nvSpPr>
        <p:spPr>
          <a:xfrm>
            <a:off x="842010" y="2033905"/>
            <a:ext cx="4418965" cy="1105535"/>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知识</a:t>
            </a:r>
            <a:endParaRPr lang="zh-CN" altLang="en-US" sz="3200" b="1">
              <a:latin typeface="华文仿宋" panose="02010600040101010101" pitchFamily="2" charset="-122"/>
              <a:ea typeface="华文仿宋" panose="02010600040101010101" pitchFamily="2" charset="-122"/>
            </a:endParaRPr>
          </a:p>
        </p:txBody>
      </p:sp>
      <p:sp>
        <p:nvSpPr>
          <p:cNvPr id="5" name="矩形 4"/>
          <p:cNvSpPr/>
          <p:nvPr/>
        </p:nvSpPr>
        <p:spPr>
          <a:xfrm>
            <a:off x="842010" y="3509010"/>
            <a:ext cx="4418965" cy="1105535"/>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能力</a:t>
            </a:r>
            <a:endParaRPr lang="zh-CN" altLang="en-US" sz="3200" b="1">
              <a:latin typeface="华文仿宋" panose="02010600040101010101" pitchFamily="2" charset="-122"/>
              <a:ea typeface="华文仿宋" panose="02010600040101010101" pitchFamily="2" charset="-122"/>
            </a:endParaRPr>
          </a:p>
        </p:txBody>
      </p:sp>
      <p:pic>
        <p:nvPicPr>
          <p:cNvPr id="7" name="图片 6" descr="4"/>
          <p:cNvPicPr>
            <a:picLocks noChangeAspect="1"/>
          </p:cNvPicPr>
          <p:nvPr/>
        </p:nvPicPr>
        <p:blipFill>
          <a:blip r:embed="rId3"/>
          <a:stretch>
            <a:fillRect/>
          </a:stretch>
        </p:blipFill>
        <p:spPr>
          <a:xfrm>
            <a:off x="7480300" y="-114300"/>
            <a:ext cx="1880235" cy="1880235"/>
          </a:xfrm>
          <a:prstGeom prst="rect">
            <a:avLst/>
          </a:prstGeom>
        </p:spPr>
      </p:pic>
      <p:sp>
        <p:nvSpPr>
          <p:cNvPr id="35" name="矩形 34"/>
          <p:cNvSpPr/>
          <p:nvPr/>
        </p:nvSpPr>
        <p:spPr>
          <a:xfrm>
            <a:off x="2459990" y="719455"/>
            <a:ext cx="3974465" cy="1076960"/>
          </a:xfrm>
          <a:prstGeom prst="rect">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t>重构教学目标</a:t>
            </a:r>
            <a:endParaRPr lang="zh-CN" altLang="en-US" sz="3200"/>
          </a:p>
        </p:txBody>
      </p:sp>
    </p:spTree>
    <p:custDataLst>
      <p:tags r:id="rId4"/>
    </p:custDataLst>
  </p:cSld>
  <p:clrMapOvr>
    <a:masterClrMapping/>
  </p:clrMapOvr>
  <p:transition spd="slow">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14" name="矩形 13"/>
          <p:cNvSpPr/>
          <p:nvPr/>
        </p:nvSpPr>
        <p:spPr>
          <a:xfrm>
            <a:off x="850900" y="2034540"/>
            <a:ext cx="4418965" cy="1105535"/>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知识与技能</a:t>
            </a:r>
            <a:endParaRPr lang="zh-CN" altLang="en-US" sz="3200" b="1">
              <a:latin typeface="华文仿宋" panose="02010600040101010101" pitchFamily="2" charset="-122"/>
              <a:ea typeface="华文仿宋" panose="02010600040101010101" pitchFamily="2" charset="-122"/>
            </a:endParaRPr>
          </a:p>
        </p:txBody>
      </p:sp>
      <p:sp>
        <p:nvSpPr>
          <p:cNvPr id="21" name="矩形 20"/>
          <p:cNvSpPr/>
          <p:nvPr/>
        </p:nvSpPr>
        <p:spPr>
          <a:xfrm>
            <a:off x="843915" y="4982845"/>
            <a:ext cx="4419600" cy="1106170"/>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情感、态度与价值观</a:t>
            </a:r>
            <a:endParaRPr lang="zh-CN" altLang="en-US" sz="3200" b="1">
              <a:latin typeface="华文仿宋" panose="02010600040101010101" pitchFamily="2" charset="-122"/>
              <a:ea typeface="华文仿宋" panose="02010600040101010101" pitchFamily="2" charset="-122"/>
            </a:endParaRPr>
          </a:p>
        </p:txBody>
      </p:sp>
      <p:sp>
        <p:nvSpPr>
          <p:cNvPr id="3" name="矩形 2"/>
          <p:cNvSpPr/>
          <p:nvPr/>
        </p:nvSpPr>
        <p:spPr>
          <a:xfrm>
            <a:off x="844550" y="2033905"/>
            <a:ext cx="4418965" cy="1105535"/>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知识</a:t>
            </a:r>
            <a:endParaRPr lang="zh-CN" altLang="en-US" sz="3200" b="1">
              <a:latin typeface="华文仿宋" panose="02010600040101010101" pitchFamily="2" charset="-122"/>
              <a:ea typeface="华文仿宋" panose="02010600040101010101" pitchFamily="2" charset="-122"/>
            </a:endParaRPr>
          </a:p>
        </p:txBody>
      </p:sp>
      <p:sp>
        <p:nvSpPr>
          <p:cNvPr id="5" name="矩形 4"/>
          <p:cNvSpPr/>
          <p:nvPr/>
        </p:nvSpPr>
        <p:spPr>
          <a:xfrm>
            <a:off x="860425" y="3585210"/>
            <a:ext cx="4418965" cy="1105535"/>
          </a:xfrm>
          <a:prstGeom prst="rect">
            <a:avLst/>
          </a:prstGeom>
          <a:solidFill>
            <a:srgbClr val="03B9C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能力</a:t>
            </a:r>
            <a:endParaRPr lang="zh-CN" altLang="en-US" sz="3200" b="1">
              <a:latin typeface="华文仿宋" panose="02010600040101010101" pitchFamily="2" charset="-122"/>
              <a:ea typeface="华文仿宋" panose="02010600040101010101" pitchFamily="2" charset="-122"/>
            </a:endParaRPr>
          </a:p>
        </p:txBody>
      </p:sp>
      <p:sp>
        <p:nvSpPr>
          <p:cNvPr id="6" name="矩形 5"/>
          <p:cNvSpPr/>
          <p:nvPr/>
        </p:nvSpPr>
        <p:spPr>
          <a:xfrm>
            <a:off x="6773545" y="2178050"/>
            <a:ext cx="1325880" cy="817880"/>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latin typeface="华文仿宋" panose="02010600040101010101" pitchFamily="2" charset="-122"/>
                <a:ea typeface="华文仿宋" panose="02010600040101010101" pitchFamily="2" charset="-122"/>
              </a:rPr>
              <a:t>情感</a:t>
            </a:r>
            <a:endParaRPr lang="zh-CN" altLang="en-US" sz="2800" b="1">
              <a:latin typeface="华文仿宋" panose="02010600040101010101" pitchFamily="2" charset="-122"/>
              <a:ea typeface="华文仿宋" panose="02010600040101010101" pitchFamily="2" charset="-122"/>
            </a:endParaRPr>
          </a:p>
        </p:txBody>
      </p:sp>
      <p:sp>
        <p:nvSpPr>
          <p:cNvPr id="7" name="矩形 6"/>
          <p:cNvSpPr/>
          <p:nvPr/>
        </p:nvSpPr>
        <p:spPr>
          <a:xfrm>
            <a:off x="6773545" y="3509010"/>
            <a:ext cx="1325880" cy="817880"/>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latin typeface="华文仿宋" panose="02010600040101010101" pitchFamily="2" charset="-122"/>
                <a:ea typeface="华文仿宋" panose="02010600040101010101" pitchFamily="2" charset="-122"/>
              </a:rPr>
              <a:t>价值观</a:t>
            </a:r>
            <a:endParaRPr lang="zh-CN" altLang="en-US" sz="2800" b="1">
              <a:latin typeface="华文仿宋" panose="02010600040101010101" pitchFamily="2" charset="-122"/>
              <a:ea typeface="华文仿宋" panose="02010600040101010101" pitchFamily="2" charset="-122"/>
            </a:endParaRPr>
          </a:p>
        </p:txBody>
      </p:sp>
      <p:sp>
        <p:nvSpPr>
          <p:cNvPr id="9" name="矩形 8"/>
          <p:cNvSpPr/>
          <p:nvPr/>
        </p:nvSpPr>
        <p:spPr>
          <a:xfrm>
            <a:off x="843915" y="4987290"/>
            <a:ext cx="4419600" cy="1106170"/>
          </a:xfrm>
          <a:prstGeom prst="rect">
            <a:avLst/>
          </a:prstGeom>
          <a:solidFill>
            <a:srgbClr val="88AF2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latin typeface="华文仿宋" panose="02010600040101010101" pitchFamily="2" charset="-122"/>
                <a:ea typeface="华文仿宋" panose="02010600040101010101" pitchFamily="2" charset="-122"/>
              </a:rPr>
              <a:t>态度</a:t>
            </a:r>
            <a:endParaRPr lang="zh-CN" altLang="en-US" sz="3200" b="1">
              <a:latin typeface="华文仿宋" panose="02010600040101010101" pitchFamily="2" charset="-122"/>
              <a:ea typeface="华文仿宋" panose="02010600040101010101" pitchFamily="2" charset="-122"/>
            </a:endParaRPr>
          </a:p>
        </p:txBody>
      </p:sp>
      <p:pic>
        <p:nvPicPr>
          <p:cNvPr id="11" name="图片 10" descr="4"/>
          <p:cNvPicPr>
            <a:picLocks noChangeAspect="1"/>
          </p:cNvPicPr>
          <p:nvPr/>
        </p:nvPicPr>
        <p:blipFill>
          <a:blip r:embed="rId3"/>
          <a:stretch>
            <a:fillRect/>
          </a:stretch>
        </p:blipFill>
        <p:spPr>
          <a:xfrm>
            <a:off x="7480300" y="-114300"/>
            <a:ext cx="1880235" cy="1880235"/>
          </a:xfrm>
          <a:prstGeom prst="rect">
            <a:avLst/>
          </a:prstGeom>
        </p:spPr>
      </p:pic>
      <p:sp>
        <p:nvSpPr>
          <p:cNvPr id="35" name="矩形 34"/>
          <p:cNvSpPr/>
          <p:nvPr/>
        </p:nvSpPr>
        <p:spPr>
          <a:xfrm>
            <a:off x="2459990" y="719455"/>
            <a:ext cx="3974465" cy="1076960"/>
          </a:xfrm>
          <a:prstGeom prst="rect">
            <a:avLst/>
          </a:prstGeom>
          <a:solidFill>
            <a:srgbClr val="E3665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a:t>重构教学目标</a:t>
            </a:r>
            <a:endParaRPr lang="zh-CN" altLang="en-US" sz="3200"/>
          </a:p>
        </p:txBody>
      </p:sp>
    </p:spTree>
    <p:custDataLst>
      <p:tags r:id="rId4"/>
    </p:custDataLst>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87375" y="5465445"/>
            <a:ext cx="8119110" cy="645160"/>
          </a:xfrm>
          <a:prstGeom prst="rect">
            <a:avLst/>
          </a:prstGeom>
          <a:noFill/>
        </p:spPr>
        <p:txBody>
          <a:bodyPr wrap="none" rtlCol="0" anchor="t">
            <a:spAutoFit/>
          </a:bodyPr>
          <a:p>
            <a:r>
              <a:rPr lang="zh-CN" altLang="en-US" b="1">
                <a:latin typeface="仿宋" panose="02010609060101010101" charset="-122"/>
                <a:ea typeface="仿宋" panose="02010609060101010101" charset="-122"/>
                <a:sym typeface="+mn-ea"/>
              </a:rPr>
              <a:t>参考：</a:t>
            </a:r>
            <a:endParaRPr lang="zh-CN" altLang="en-US" b="1">
              <a:latin typeface="仿宋" panose="02010609060101010101" charset="-122"/>
              <a:ea typeface="仿宋" panose="02010609060101010101" charset="-122"/>
              <a:sym typeface="+mn-ea"/>
            </a:endParaRPr>
          </a:p>
          <a:p>
            <a:r>
              <a:rPr lang="zh-CN" altLang="en-US" b="1">
                <a:latin typeface="仿宋" panose="02010609060101010101" charset="-122"/>
                <a:ea typeface="仿宋" panose="02010609060101010101" charset="-122"/>
                <a:sym typeface="+mn-ea"/>
              </a:rPr>
              <a:t>曹宝龙</a:t>
            </a:r>
            <a:r>
              <a:rPr lang="en-US" altLang="en-US" b="1">
                <a:latin typeface="仿宋" panose="02010609060101010101" charset="-122"/>
                <a:ea typeface="仿宋" panose="02010609060101010101" charset="-122"/>
                <a:sym typeface="+mn-ea"/>
              </a:rPr>
              <a:t>,</a:t>
            </a:r>
            <a:r>
              <a:rPr lang="zh-CN" altLang="en-US" b="1">
                <a:latin typeface="仿宋" panose="02010609060101010101" charset="-122"/>
                <a:ea typeface="仿宋" panose="02010609060101010101" charset="-122"/>
                <a:sym typeface="+mn-ea"/>
              </a:rPr>
              <a:t>基于素养发展的课堂教学目标体系【</a:t>
            </a:r>
            <a:r>
              <a:rPr lang="en-US" altLang="zh-CN" b="1">
                <a:latin typeface="仿宋" panose="02010609060101010101" charset="-122"/>
                <a:ea typeface="仿宋" panose="02010609060101010101" charset="-122"/>
                <a:sym typeface="+mn-ea"/>
              </a:rPr>
              <a:t>J</a:t>
            </a:r>
            <a:r>
              <a:rPr lang="zh-CN" altLang="en-US" b="1">
                <a:latin typeface="仿宋" panose="02010609060101010101" charset="-122"/>
                <a:ea typeface="仿宋" panose="02010609060101010101" charset="-122"/>
                <a:sym typeface="+mn-ea"/>
              </a:rPr>
              <a:t>】 课程·教材·教法 </a:t>
            </a:r>
            <a:r>
              <a:rPr lang="en-US" altLang="zh-CN" b="1">
                <a:latin typeface="仿宋" panose="02010609060101010101" charset="-122"/>
                <a:ea typeface="仿宋" panose="02010609060101010101" charset="-122"/>
                <a:sym typeface="+mn-ea"/>
              </a:rPr>
              <a:t>2018</a:t>
            </a:r>
            <a:r>
              <a:rPr lang="zh-CN" altLang="en-US" b="1">
                <a:latin typeface="仿宋" panose="02010609060101010101" charset="-122"/>
                <a:ea typeface="仿宋" panose="02010609060101010101" charset="-122"/>
                <a:sym typeface="+mn-ea"/>
              </a:rPr>
              <a:t>（</a:t>
            </a:r>
            <a:r>
              <a:rPr lang="en-US" altLang="zh-CN" b="1">
                <a:latin typeface="仿宋" panose="02010609060101010101" charset="-122"/>
                <a:ea typeface="仿宋" panose="02010609060101010101" charset="-122"/>
                <a:sym typeface="+mn-ea"/>
              </a:rPr>
              <a:t>1</a:t>
            </a:r>
            <a:r>
              <a:rPr lang="zh-CN" altLang="en-US" b="1">
                <a:latin typeface="仿宋" panose="02010609060101010101" charset="-122"/>
                <a:ea typeface="仿宋" panose="02010609060101010101" charset="-122"/>
                <a:sym typeface="+mn-ea"/>
              </a:rPr>
              <a:t>）</a:t>
            </a:r>
            <a:endParaRPr lang="zh-CN" altLang="en-US"/>
          </a:p>
        </p:txBody>
      </p:sp>
      <p:graphicFrame>
        <p:nvGraphicFramePr>
          <p:cNvPr id="6" name="表格 5"/>
          <p:cNvGraphicFramePr/>
          <p:nvPr/>
        </p:nvGraphicFramePr>
        <p:xfrm>
          <a:off x="937895" y="984885"/>
          <a:ext cx="7268210" cy="4309745"/>
        </p:xfrm>
        <a:graphic>
          <a:graphicData uri="http://schemas.openxmlformats.org/drawingml/2006/table">
            <a:tbl>
              <a:tblPr firstRow="1" bandRow="1">
                <a:tableStyleId>{5940675A-B579-460E-94D1-54222C63F5DA}</a:tableStyleId>
              </a:tblPr>
              <a:tblGrid>
                <a:gridCol w="490220"/>
                <a:gridCol w="723900"/>
                <a:gridCol w="2779395"/>
                <a:gridCol w="3274695"/>
              </a:tblGrid>
              <a:tr h="358775">
                <a:tc gridSpan="2">
                  <a:txBody>
                    <a:bodyPr/>
                    <a:p>
                      <a:pPr indent="0" algn="ctr">
                        <a:buNone/>
                      </a:pPr>
                      <a:r>
                        <a:rPr lang="en-US" sz="1800" b="0">
                          <a:solidFill>
                            <a:srgbClr val="47494B"/>
                          </a:solidFill>
                          <a:latin typeface="黑体" panose="02010609060101010101" pitchFamily="49" charset="-122"/>
                          <a:ea typeface="黑体" panose="02010609060101010101" pitchFamily="49" charset="-122"/>
                          <a:cs typeface="黑体" panose="02010609060101010101" pitchFamily="49" charset="-122"/>
                        </a:rPr>
                        <a:t>目标</a:t>
                      </a:r>
                      <a:endParaRPr lang="en-US" altLang="en-US" sz="1800" b="0">
                        <a:solidFill>
                          <a:srgbClr val="47494B"/>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800" b="0">
                          <a:solidFill>
                            <a:srgbClr val="47494B"/>
                          </a:solidFill>
                          <a:latin typeface="黑体" panose="02010609060101010101" pitchFamily="49" charset="-122"/>
                          <a:ea typeface="黑体" panose="02010609060101010101" pitchFamily="49" charset="-122"/>
                          <a:cs typeface="黑体" panose="02010609060101010101" pitchFamily="49" charset="-122"/>
                        </a:rPr>
                        <a:t>目标达成方式</a:t>
                      </a:r>
                      <a:endParaRPr lang="en-US" altLang="en-US" sz="1800" b="0">
                        <a:solidFill>
                          <a:srgbClr val="47494B"/>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47494B"/>
                          </a:solidFill>
                          <a:latin typeface="黑体" panose="02010609060101010101" pitchFamily="49" charset="-122"/>
                          <a:ea typeface="黑体" panose="02010609060101010101" pitchFamily="49" charset="-122"/>
                          <a:cs typeface="黑体" panose="02010609060101010101" pitchFamily="49" charset="-122"/>
                        </a:rPr>
                        <a:t>评价方式</a:t>
                      </a:r>
                      <a:endParaRPr lang="en-US" altLang="en-US" sz="1800" b="0">
                        <a:solidFill>
                          <a:srgbClr val="47494B"/>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1170">
                <a:tc gridSpan="2">
                  <a:txBody>
                    <a:bodyPr/>
                    <a:p>
                      <a:pPr indent="0" algn="ctr">
                        <a:buNone/>
                      </a:pPr>
                      <a:r>
                        <a:rPr lang="en-US" sz="1800" b="0">
                          <a:solidFill>
                            <a:srgbClr val="47494B"/>
                          </a:solidFill>
                          <a:latin typeface="黑体" panose="02010609060101010101" pitchFamily="49" charset="-122"/>
                          <a:ea typeface="黑体" panose="02010609060101010101" pitchFamily="49" charset="-122"/>
                          <a:cs typeface="黑体" panose="02010609060101010101" pitchFamily="49" charset="-122"/>
                        </a:rPr>
                        <a:t>知识</a:t>
                      </a:r>
                      <a:endParaRPr lang="en-US" altLang="en-US" sz="1800" b="0">
                        <a:solidFill>
                          <a:srgbClr val="47494B"/>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800" b="1">
                          <a:solidFill>
                            <a:srgbClr val="47494B"/>
                          </a:solidFill>
                          <a:latin typeface="仿宋" panose="02010609060101010101" charset="-122"/>
                          <a:ea typeface="仿宋" panose="02010609060101010101" charset="-122"/>
                          <a:cs typeface="仿宋" panose="02010609060101010101" charset="-122"/>
                        </a:rPr>
                        <a:t>告知、讨论、解释。</a:t>
                      </a:r>
                      <a:endParaRPr lang="en-US" altLang="en-US" sz="1800" b="1">
                        <a:solidFill>
                          <a:srgbClr val="47494B"/>
                        </a:solidFill>
                        <a:latin typeface="仿宋" panose="02010609060101010101" charset="-122"/>
                        <a:ea typeface="仿宋" panose="02010609060101010101" charset="-122"/>
                        <a:cs typeface="仿宋"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47494B"/>
                          </a:solidFill>
                          <a:latin typeface="仿宋" panose="02010609060101010101" charset="-122"/>
                          <a:ea typeface="仿宋" panose="02010609060101010101" charset="-122"/>
                          <a:cs typeface="仿宋" panose="02010609060101010101" charset="-122"/>
                        </a:rPr>
                        <a:t>纸笔测试：学习是否达到理解水平。</a:t>
                      </a:r>
                      <a:endParaRPr lang="en-US" altLang="en-US" sz="1800" b="1">
                        <a:solidFill>
                          <a:srgbClr val="47494B"/>
                        </a:solidFill>
                        <a:latin typeface="仿宋" panose="02010609060101010101" charset="-122"/>
                        <a:ea typeface="仿宋" panose="02010609060101010101" charset="-122"/>
                        <a:cs typeface="仿宋" panose="0201060906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78230">
                <a:tc rowSpan="3">
                  <a:txBody>
                    <a:bodyPr/>
                    <a:p>
                      <a:pPr indent="0">
                        <a:buNone/>
                      </a:pPr>
                      <a:r>
                        <a:rPr lang="en-US" sz="1800" b="0">
                          <a:solidFill>
                            <a:srgbClr val="47494B"/>
                          </a:solidFill>
                          <a:latin typeface="黑体" panose="02010609060101010101" pitchFamily="49" charset="-122"/>
                          <a:ea typeface="黑体" panose="02010609060101010101" pitchFamily="49" charset="-122"/>
                          <a:cs typeface="黑体" panose="02010609060101010101" pitchFamily="49" charset="-122"/>
                        </a:rPr>
                        <a:t>能力</a:t>
                      </a:r>
                      <a:endParaRPr lang="en-US" altLang="en-US" sz="1800" b="0">
                        <a:solidFill>
                          <a:srgbClr val="47494B"/>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solidFill>
                            <a:srgbClr val="47494B"/>
                          </a:solidFill>
                          <a:latin typeface="黑体" panose="02010609060101010101" pitchFamily="49" charset="-122"/>
                          <a:ea typeface="黑体" panose="02010609060101010101" pitchFamily="49" charset="-122"/>
                          <a:cs typeface="黑体" panose="02010609060101010101" pitchFamily="49" charset="-122"/>
                        </a:rPr>
                        <a:t>心智操作</a:t>
                      </a:r>
                      <a:endParaRPr lang="en-US" altLang="en-US" sz="1800" b="0">
                        <a:solidFill>
                          <a:srgbClr val="47494B"/>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47494B"/>
                          </a:solidFill>
                          <a:latin typeface="仿宋" panose="02010609060101010101" charset="-122"/>
                          <a:ea typeface="仿宋" panose="02010609060101010101" charset="-122"/>
                          <a:cs typeface="仿宋" panose="02010609060101010101" charset="-122"/>
                        </a:rPr>
                        <a:t>学习者自主进行心智活动，主要是心理加工的思维过程，教师进行问题解决思维方法的指导。</a:t>
                      </a:r>
                      <a:endParaRPr lang="en-US" altLang="en-US" sz="1800" b="1">
                        <a:solidFill>
                          <a:srgbClr val="47494B"/>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47494B"/>
                          </a:solidFill>
                          <a:latin typeface="仿宋" panose="02010609060101010101" charset="-122"/>
                          <a:ea typeface="仿宋" panose="02010609060101010101" charset="-122"/>
                          <a:cs typeface="仿宋" panose="02010609060101010101" charset="-122"/>
                        </a:rPr>
                        <a:t>纸笔测试：学习者是否具有心智操作能力或思维类的问题解决能力。</a:t>
                      </a:r>
                      <a:endParaRPr lang="en-US" altLang="en-US" sz="1800" b="1">
                        <a:solidFill>
                          <a:srgbClr val="47494B"/>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556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800" b="0">
                          <a:solidFill>
                            <a:srgbClr val="47494B"/>
                          </a:solidFill>
                          <a:latin typeface="黑体" panose="02010609060101010101" pitchFamily="49" charset="-122"/>
                          <a:ea typeface="黑体" panose="02010609060101010101" pitchFamily="49" charset="-122"/>
                          <a:cs typeface="黑体" panose="02010609060101010101" pitchFamily="49" charset="-122"/>
                        </a:rPr>
                        <a:t>行为技能</a:t>
                      </a:r>
                      <a:endParaRPr lang="en-US" altLang="en-US" sz="1800" b="0">
                        <a:solidFill>
                          <a:srgbClr val="47494B"/>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47494B"/>
                          </a:solidFill>
                          <a:latin typeface="仿宋" panose="02010609060101010101" charset="-122"/>
                          <a:ea typeface="仿宋" panose="02010609060101010101" charset="-122"/>
                          <a:cs typeface="仿宋" panose="02010609060101010101" charset="-122"/>
                        </a:rPr>
                        <a:t>学习者自主进行行为过程，教师进行恰当的指导。</a:t>
                      </a:r>
                      <a:endParaRPr lang="en-US" altLang="en-US" sz="1800" b="1">
                        <a:solidFill>
                          <a:srgbClr val="47494B"/>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47494B"/>
                          </a:solidFill>
                          <a:latin typeface="仿宋" panose="02010609060101010101" charset="-122"/>
                          <a:ea typeface="仿宋" panose="02010609060101010101" charset="-122"/>
                          <a:cs typeface="仿宋" panose="02010609060101010101" charset="-122"/>
                        </a:rPr>
                        <a:t>实践操作：学习者能否自主发生某种需要的行为技能。</a:t>
                      </a:r>
                      <a:endParaRPr lang="en-US" altLang="en-US" sz="1800" b="1">
                        <a:solidFill>
                          <a:srgbClr val="47494B"/>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422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600" b="0">
                          <a:solidFill>
                            <a:srgbClr val="47494B"/>
                          </a:solidFill>
                          <a:latin typeface="黑体" panose="02010609060101010101" pitchFamily="49" charset="-122"/>
                          <a:ea typeface="黑体" panose="02010609060101010101" pitchFamily="49" charset="-122"/>
                          <a:cs typeface="黑体" panose="02010609060101010101" pitchFamily="49" charset="-122"/>
                        </a:rPr>
                        <a:t>心智+行为</a:t>
                      </a:r>
                      <a:endParaRPr lang="en-US" altLang="en-US" sz="1600" b="0">
                        <a:solidFill>
                          <a:srgbClr val="47494B"/>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47494B"/>
                          </a:solidFill>
                          <a:latin typeface="仿宋" panose="02010609060101010101" charset="-122"/>
                          <a:ea typeface="仿宋" panose="02010609060101010101" charset="-122"/>
                          <a:cs typeface="仿宋" panose="02010609060101010101" charset="-122"/>
                        </a:rPr>
                        <a:t>学习者设计与操作整个活动，教师进行原理教学与操作指导。</a:t>
                      </a:r>
                      <a:endParaRPr lang="en-US" altLang="en-US" sz="1800" b="1">
                        <a:solidFill>
                          <a:srgbClr val="47494B"/>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47494B"/>
                          </a:solidFill>
                          <a:latin typeface="仿宋" panose="02010609060101010101" charset="-122"/>
                          <a:ea typeface="仿宋" panose="02010609060101010101" charset="-122"/>
                          <a:cs typeface="仿宋" panose="02010609060101010101" charset="-122"/>
                        </a:rPr>
                        <a:t>实践操作：学习者是否能够自主设计与操作整个活动过程。</a:t>
                      </a:r>
                      <a:endParaRPr lang="en-US" altLang="en-US" sz="1800" b="1">
                        <a:solidFill>
                          <a:srgbClr val="47494B"/>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61720">
                <a:tc gridSpan="2">
                  <a:txBody>
                    <a:bodyPr/>
                    <a:p>
                      <a:pPr indent="0">
                        <a:buNone/>
                      </a:pPr>
                      <a:r>
                        <a:rPr lang="en-US" sz="1800" b="0">
                          <a:solidFill>
                            <a:srgbClr val="47494B"/>
                          </a:solidFill>
                          <a:latin typeface="黑体" panose="02010609060101010101" pitchFamily="49" charset="-122"/>
                          <a:ea typeface="黑体" panose="02010609060101010101" pitchFamily="49" charset="-122"/>
                          <a:cs typeface="黑体" panose="02010609060101010101" pitchFamily="49" charset="-122"/>
                        </a:rPr>
                        <a:t>态度</a:t>
                      </a:r>
                      <a:endParaRPr lang="en-US" altLang="en-US" sz="1800" b="0">
                        <a:solidFill>
                          <a:srgbClr val="47494B"/>
                        </a:solidFill>
                        <a:latin typeface="黑体" panose="02010609060101010101" pitchFamily="49" charset="-122"/>
                        <a:ea typeface="黑体" panose="02010609060101010101" pitchFamily="49" charset="-122"/>
                        <a:cs typeface="黑体" panose="02010609060101010101" pitchFamily="49"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r>
                        <a:rPr lang="en-US" sz="1800" b="1">
                          <a:solidFill>
                            <a:srgbClr val="47494B"/>
                          </a:solidFill>
                          <a:latin typeface="仿宋" panose="02010609060101010101" charset="-122"/>
                          <a:ea typeface="仿宋" panose="02010609060101010101" charset="-122"/>
                          <a:cs typeface="仿宋" panose="02010609060101010101" charset="-122"/>
                        </a:rPr>
                        <a:t>在知识学习与能力获得的学习过程中，学习者获得心理与行为方式的持续稳定的改变。</a:t>
                      </a:r>
                      <a:endParaRPr lang="en-US" altLang="en-US" sz="1800" b="1">
                        <a:solidFill>
                          <a:srgbClr val="47494B"/>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1">
                          <a:solidFill>
                            <a:srgbClr val="47494B"/>
                          </a:solidFill>
                          <a:latin typeface="仿宋" panose="02010609060101010101" charset="-122"/>
                          <a:ea typeface="仿宋" panose="02010609060101010101" charset="-122"/>
                          <a:cs typeface="仿宋" panose="02010609060101010101" charset="-122"/>
                        </a:rPr>
                        <a:t>研究具有针对性的测试方法：学生对学科是否具有正确的学习动机，是否具有良好的学习行为品质和价值判断。</a:t>
                      </a:r>
                      <a:endParaRPr lang="en-US" altLang="en-US" sz="1800" b="1">
                        <a:solidFill>
                          <a:srgbClr val="47494B"/>
                        </a:solidFill>
                        <a:latin typeface="仿宋" panose="02010609060101010101" charset="-122"/>
                        <a:ea typeface="仿宋" panose="02010609060101010101" charset="-122"/>
                        <a:cs typeface="仿宋"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1"/>
    </p:custDataLst>
  </p:cSld>
  <p:clrMapOvr>
    <a:masterClrMapping/>
  </p:clrMapOvr>
  <p:transition spd="slow">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12215" y="1322705"/>
            <a:ext cx="7404735" cy="638175"/>
          </a:xfrm>
        </p:spPr>
        <p:txBody>
          <a:bodyPr/>
          <a:p>
            <a:pPr algn="l"/>
            <a:r>
              <a:rPr lang="zh-CN" altLang="en-US" sz="2800" b="0">
                <a:solidFill>
                  <a:schemeClr val="tx1"/>
                </a:solidFill>
                <a:latin typeface="+mn-ea"/>
              </a:rPr>
              <a:t>二、素养发展目标层级对应的教学方式</a:t>
            </a:r>
            <a:endParaRPr lang="zh-CN" altLang="en-US" sz="2800" b="0">
              <a:solidFill>
                <a:schemeClr val="tx1"/>
              </a:solidFill>
              <a:latin typeface="+mn-ea"/>
            </a:endParaRPr>
          </a:p>
        </p:txBody>
      </p:sp>
      <p:sp>
        <p:nvSpPr>
          <p:cNvPr id="3" name="内容占位符 2"/>
          <p:cNvSpPr>
            <a:spLocks noGrp="1"/>
          </p:cNvSpPr>
          <p:nvPr>
            <p:ph idx="1"/>
          </p:nvPr>
        </p:nvSpPr>
        <p:spPr>
          <a:xfrm>
            <a:off x="1069340" y="2191385"/>
            <a:ext cx="7297420" cy="3328035"/>
          </a:xfrm>
        </p:spPr>
        <p:txBody>
          <a:bodyPr>
            <a:noAutofit/>
          </a:bodyPr>
          <a:p>
            <a:pPr algn="l">
              <a:lnSpc>
                <a:spcPct val="150000"/>
              </a:lnSpc>
            </a:pPr>
            <a:r>
              <a:rPr lang="en-US">
                <a:latin typeface="黑体" panose="02010609060101010101" pitchFamily="49" charset="-122"/>
                <a:ea typeface="黑体" panose="02010609060101010101" pitchFamily="49" charset="-122"/>
              </a:rPr>
              <a:t>1.</a:t>
            </a:r>
            <a:r>
              <a:rPr lang="zh-CN" altLang="en-US">
                <a:latin typeface="黑体" panose="02010609060101010101" pitchFamily="49" charset="-122"/>
                <a:ea typeface="黑体" panose="02010609060101010101" pitchFamily="49" charset="-122"/>
              </a:rPr>
              <a:t>规律查找（发现）：</a:t>
            </a:r>
            <a:endParaRPr lang="zh-CN" altLang="en-US">
              <a:latin typeface="黑体" panose="02010609060101010101" pitchFamily="49" charset="-122"/>
              <a:ea typeface="黑体" panose="02010609060101010101" pitchFamily="49" charset="-122"/>
            </a:endParaRPr>
          </a:p>
          <a:p>
            <a:pPr algn="l">
              <a:lnSpc>
                <a:spcPct val="150000"/>
              </a:lnSpc>
              <a:spcBef>
                <a:spcPts val="300"/>
              </a:spcBef>
              <a:spcAft>
                <a:spcPts val="0"/>
              </a:spcAft>
            </a:pPr>
            <a:r>
              <a:rPr lang="zh-CN" altLang="en-US" b="1">
                <a:latin typeface="华文仿宋" panose="02010600040101010101" pitchFamily="2" charset="-122"/>
                <a:ea typeface="华文仿宋" panose="02010600040101010101" pitchFamily="2" charset="-122"/>
              </a:rPr>
              <a:t>（</a:t>
            </a:r>
            <a:r>
              <a:rPr lang="en-US" altLang="zh-CN" b="1">
                <a:latin typeface="华文仿宋" panose="02010600040101010101" pitchFamily="2" charset="-122"/>
                <a:ea typeface="华文仿宋" panose="02010600040101010101" pitchFamily="2" charset="-122"/>
              </a:rPr>
              <a:t>1</a:t>
            </a:r>
            <a:r>
              <a:rPr lang="zh-CN" altLang="en-US" b="1">
                <a:latin typeface="华文仿宋" panose="02010600040101010101" pitchFamily="2" charset="-122"/>
                <a:ea typeface="华文仿宋" panose="02010600040101010101" pitchFamily="2" charset="-122"/>
              </a:rPr>
              <a:t>）知识：组织讨论或解释活动，使学生理解。</a:t>
            </a:r>
            <a:endParaRPr lang="zh-CN" altLang="en-US" b="1">
              <a:latin typeface="华文仿宋" panose="02010600040101010101" pitchFamily="2" charset="-122"/>
              <a:ea typeface="华文仿宋" panose="02010600040101010101" pitchFamily="2" charset="-122"/>
            </a:endParaRPr>
          </a:p>
          <a:p>
            <a:pPr algn="l">
              <a:lnSpc>
                <a:spcPct val="150000"/>
              </a:lnSpc>
              <a:spcBef>
                <a:spcPts val="300"/>
              </a:spcBef>
              <a:spcAft>
                <a:spcPts val="0"/>
              </a:spcAft>
            </a:pPr>
            <a:r>
              <a:rPr lang="zh-CN" altLang="en-US" b="1">
                <a:latin typeface="华文仿宋" panose="02010600040101010101" pitchFamily="2" charset="-122"/>
                <a:ea typeface="华文仿宋" panose="02010600040101010101" pitchFamily="2" charset="-122"/>
              </a:rPr>
              <a:t>（</a:t>
            </a:r>
            <a:r>
              <a:rPr lang="en-US" altLang="zh-CN" b="1">
                <a:latin typeface="华文仿宋" panose="02010600040101010101" pitchFamily="2" charset="-122"/>
                <a:ea typeface="华文仿宋" panose="02010600040101010101" pitchFamily="2" charset="-122"/>
              </a:rPr>
              <a:t>2</a:t>
            </a:r>
            <a:r>
              <a:rPr lang="zh-CN" altLang="en-US" b="1">
                <a:latin typeface="华文仿宋" panose="02010600040101010101" pitchFamily="2" charset="-122"/>
                <a:ea typeface="华文仿宋" panose="02010600040101010101" pitchFamily="2" charset="-122"/>
              </a:rPr>
              <a:t>）能力：组织实践操作（内隐</a:t>
            </a:r>
            <a:r>
              <a:rPr lang="en-US" altLang="zh-CN" b="1">
                <a:latin typeface="华文仿宋" panose="02010600040101010101" pitchFamily="2" charset="-122"/>
                <a:ea typeface="华文仿宋" panose="02010600040101010101" pitchFamily="2" charset="-122"/>
              </a:rPr>
              <a:t>+</a:t>
            </a:r>
            <a:r>
              <a:rPr lang="zh-CN" altLang="en-US" b="1">
                <a:latin typeface="华文仿宋" panose="02010600040101010101" pitchFamily="2" charset="-122"/>
                <a:ea typeface="华文仿宋" panose="02010600040101010101" pitchFamily="2" charset="-122"/>
              </a:rPr>
              <a:t>外显）活动，使学生会做。</a:t>
            </a:r>
            <a:endParaRPr lang="zh-CN" altLang="en-US" b="1">
              <a:latin typeface="华文仿宋" panose="02010600040101010101" pitchFamily="2" charset="-122"/>
              <a:ea typeface="华文仿宋" panose="02010600040101010101" pitchFamily="2" charset="-122"/>
            </a:endParaRPr>
          </a:p>
          <a:p>
            <a:pPr algn="l">
              <a:lnSpc>
                <a:spcPct val="150000"/>
              </a:lnSpc>
              <a:spcBef>
                <a:spcPts val="300"/>
              </a:spcBef>
              <a:spcAft>
                <a:spcPts val="0"/>
              </a:spcAft>
            </a:pPr>
            <a:r>
              <a:rPr lang="zh-CN" altLang="en-US" b="1">
                <a:latin typeface="华文仿宋" panose="02010600040101010101" pitchFamily="2" charset="-122"/>
                <a:ea typeface="华文仿宋" panose="02010600040101010101" pitchFamily="2" charset="-122"/>
              </a:rPr>
              <a:t>（</a:t>
            </a:r>
            <a:r>
              <a:rPr lang="en-US" altLang="zh-CN" b="1">
                <a:latin typeface="华文仿宋" panose="02010600040101010101" pitchFamily="2" charset="-122"/>
                <a:ea typeface="华文仿宋" panose="02010600040101010101" pitchFamily="2" charset="-122"/>
              </a:rPr>
              <a:t>3</a:t>
            </a:r>
            <a:r>
              <a:rPr lang="zh-CN" altLang="en-US" b="1">
                <a:latin typeface="华文仿宋" panose="02010600040101010101" pitchFamily="2" charset="-122"/>
                <a:ea typeface="华文仿宋" panose="02010600040101010101" pitchFamily="2" charset="-122"/>
              </a:rPr>
              <a:t>）态度：在知识与能力的获得性学习中达到心理和行为的变化。</a:t>
            </a:r>
            <a:endParaRPr lang="zh-CN" altLang="en-US" b="1">
              <a:latin typeface="华文仿宋" panose="02010600040101010101" pitchFamily="2" charset="-122"/>
              <a:ea typeface="华文仿宋" panose="02010600040101010101" pitchFamily="2" charset="-122"/>
            </a:endParaRPr>
          </a:p>
        </p:txBody>
      </p:sp>
      <p:sp>
        <p:nvSpPr>
          <p:cNvPr id="5" name="下箭头 4"/>
          <p:cNvSpPr/>
          <p:nvPr/>
        </p:nvSpPr>
        <p:spPr>
          <a:xfrm>
            <a:off x="4255770" y="2587625"/>
            <a:ext cx="1102360" cy="3308985"/>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5674995" y="2587625"/>
            <a:ext cx="2477770" cy="829945"/>
          </a:xfrm>
          <a:prstGeom prst="rect">
            <a:avLst/>
          </a:prstGeom>
          <a:solidFill>
            <a:schemeClr val="accent1">
              <a:lumMod val="60000"/>
              <a:lumOff val="40000"/>
            </a:schemeClr>
          </a:solidFill>
        </p:spPr>
        <p:txBody>
          <a:bodyPr wrap="square" rtlCol="0">
            <a:spAutoFit/>
            <a:scene3d>
              <a:camera prst="orthographicFront"/>
              <a:lightRig rig="soft" dir="t">
                <a:rot lat="0" lon="0" rev="15600000"/>
              </a:lightRig>
            </a:scene3d>
            <a:sp3d extrusionH="57150" prstMaterial="softEdge">
              <a:bevelT w="25400" h="38100"/>
            </a:sp3d>
          </a:bodyPr>
          <a:p>
            <a:pPr algn="ctr">
              <a:lnSpc>
                <a:spcPct val="150000"/>
              </a:lnSpc>
            </a:pPr>
            <a:r>
              <a:rPr lang="zh-CN" altLang="en-US" sz="3200">
                <a:solidFill>
                  <a:schemeClr val="accent4"/>
                </a:solidFill>
                <a:effectLst/>
              </a:rPr>
              <a:t>性质不同</a:t>
            </a:r>
            <a:endParaRPr lang="zh-CN" altLang="en-US" sz="3200">
              <a:solidFill>
                <a:schemeClr val="accent4"/>
              </a:solidFill>
              <a:effectLst/>
            </a:endParaRPr>
          </a:p>
        </p:txBody>
      </p:sp>
      <p:sp>
        <p:nvSpPr>
          <p:cNvPr id="7" name="文本框 6"/>
          <p:cNvSpPr txBox="1"/>
          <p:nvPr/>
        </p:nvSpPr>
        <p:spPr>
          <a:xfrm>
            <a:off x="5674995" y="3827145"/>
            <a:ext cx="2477770" cy="829945"/>
          </a:xfrm>
          <a:prstGeom prst="rect">
            <a:avLst/>
          </a:prstGeom>
          <a:solidFill>
            <a:schemeClr val="accent1">
              <a:lumMod val="60000"/>
              <a:lumOff val="40000"/>
            </a:schemeClr>
          </a:solidFill>
        </p:spPr>
        <p:txBody>
          <a:bodyPr wrap="square" rtlCol="0">
            <a:spAutoFit/>
            <a:scene3d>
              <a:camera prst="orthographicFront"/>
              <a:lightRig rig="soft" dir="t">
                <a:rot lat="0" lon="0" rev="15600000"/>
              </a:lightRig>
            </a:scene3d>
            <a:sp3d extrusionH="57150" prstMaterial="softEdge">
              <a:bevelT w="25400" h="38100"/>
            </a:sp3d>
          </a:bodyPr>
          <a:p>
            <a:pPr algn="ctr">
              <a:lnSpc>
                <a:spcPct val="150000"/>
              </a:lnSpc>
            </a:pPr>
            <a:r>
              <a:rPr lang="zh-CN" altLang="en-US" sz="3200">
                <a:solidFill>
                  <a:schemeClr val="accent4"/>
                </a:solidFill>
                <a:effectLst/>
              </a:rPr>
              <a:t>层次不同</a:t>
            </a:r>
            <a:endParaRPr lang="zh-CN" altLang="en-US" sz="3200">
              <a:solidFill>
                <a:schemeClr val="accent4"/>
              </a:solidFill>
              <a:effectLst/>
            </a:endParaRPr>
          </a:p>
        </p:txBody>
      </p:sp>
      <p:pic>
        <p:nvPicPr>
          <p:cNvPr id="8" name="图片 7" descr="4"/>
          <p:cNvPicPr>
            <a:picLocks noChangeAspect="1"/>
          </p:cNvPicPr>
          <p:nvPr/>
        </p:nvPicPr>
        <p:blipFill>
          <a:blip r:embed="rId1"/>
          <a:stretch>
            <a:fillRect/>
          </a:stretch>
        </p:blipFill>
        <p:spPr>
          <a:xfrm>
            <a:off x="7480300" y="-114300"/>
            <a:ext cx="1880235" cy="1880235"/>
          </a:xfrm>
          <a:prstGeom prst="rect">
            <a:avLst/>
          </a:prstGeom>
        </p:spPr>
      </p:pic>
      <p:sp>
        <p:nvSpPr>
          <p:cNvPr id="9" name="文本框 8"/>
          <p:cNvSpPr txBox="1"/>
          <p:nvPr/>
        </p:nvSpPr>
        <p:spPr>
          <a:xfrm>
            <a:off x="495935" y="5896610"/>
            <a:ext cx="7289800" cy="645160"/>
          </a:xfrm>
          <a:prstGeom prst="rect">
            <a:avLst/>
          </a:prstGeom>
          <a:solidFill>
            <a:schemeClr val="accent1"/>
          </a:solidFill>
        </p:spPr>
        <p:txBody>
          <a:bodyPr wrap="square" rtlCol="0">
            <a:spAutoFit/>
          </a:bodyPr>
          <a:p>
            <a:pPr algn="ctr"/>
            <a:r>
              <a:rPr lang="zh-CN" altLang="en-US" sz="3600"/>
              <a:t>目标层次与教学组织方式有关！</a:t>
            </a:r>
            <a:endParaRPr lang="zh-CN" altLang="en-US" sz="3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9"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89380" y="1414145"/>
            <a:ext cx="6550025" cy="4178935"/>
          </a:xfrm>
        </p:spPr>
        <p:txBody>
          <a:bodyPr>
            <a:normAutofit/>
          </a:bodyPr>
          <a:p>
            <a:pPr algn="l">
              <a:lnSpc>
                <a:spcPct val="150000"/>
              </a:lnSpc>
            </a:pPr>
            <a:r>
              <a:rPr lang="en-US">
                <a:latin typeface="黑体" panose="02010609060101010101" pitchFamily="49" charset="-122"/>
                <a:ea typeface="黑体" panose="02010609060101010101" pitchFamily="49" charset="-122"/>
              </a:rPr>
              <a:t>2.</a:t>
            </a:r>
            <a:r>
              <a:rPr lang="zh-CN" altLang="en-US">
                <a:latin typeface="黑体" panose="02010609060101010101" pitchFamily="49" charset="-122"/>
                <a:ea typeface="黑体" panose="02010609060101010101" pitchFamily="49" charset="-122"/>
              </a:rPr>
              <a:t>教学组织方式与其达成的</a:t>
            </a:r>
            <a:r>
              <a:rPr lang="zh-CN" altLang="en-US">
                <a:latin typeface="黑体" panose="02010609060101010101" pitchFamily="49" charset="-122"/>
                <a:ea typeface="黑体" panose="02010609060101010101" pitchFamily="49" charset="-122"/>
                <a:sym typeface="+mn-ea"/>
              </a:rPr>
              <a:t>目标</a:t>
            </a:r>
            <a:r>
              <a:rPr lang="zh-CN" altLang="en-US">
                <a:latin typeface="黑体" panose="02010609060101010101" pitchFamily="49" charset="-122"/>
                <a:ea typeface="黑体" panose="02010609060101010101" pitchFamily="49" charset="-122"/>
              </a:rPr>
              <a:t>层次的关系</a:t>
            </a:r>
            <a:endParaRPr lang="zh-CN" altLang="en-US">
              <a:latin typeface="黑体" panose="02010609060101010101" pitchFamily="49" charset="-122"/>
              <a:ea typeface="黑体" panose="02010609060101010101" pitchFamily="49" charset="-122"/>
            </a:endParaRPr>
          </a:p>
          <a:p>
            <a:pPr marL="342900" indent="-342900" algn="l">
              <a:lnSpc>
                <a:spcPct val="150000"/>
              </a:lnSpc>
              <a:buFont typeface="Wingdings" panose="05000000000000000000" charset="0"/>
              <a:buChar char="n"/>
            </a:pPr>
            <a:r>
              <a:rPr lang="zh-CN" altLang="en-US" b="1">
                <a:latin typeface="华文仿宋" panose="02010600040101010101" pitchFamily="2" charset="-122"/>
                <a:ea typeface="华文仿宋" panose="02010600040101010101" pitchFamily="2" charset="-122"/>
              </a:rPr>
              <a:t>教师控制的学习过程，学生只获得</a:t>
            </a:r>
            <a:r>
              <a:rPr lang="zh-CN" altLang="en-US" b="1" u="sng">
                <a:latin typeface="黑体" panose="02010609060101010101" pitchFamily="49" charset="-122"/>
                <a:ea typeface="黑体" panose="02010609060101010101" pitchFamily="49" charset="-122"/>
              </a:rPr>
              <a:t>低阶目标</a:t>
            </a:r>
            <a:r>
              <a:rPr lang="zh-CN" altLang="en-US" b="1">
                <a:latin typeface="华文仿宋" panose="02010600040101010101" pitchFamily="2" charset="-122"/>
                <a:ea typeface="华文仿宋" panose="02010600040101010101" pitchFamily="2" charset="-122"/>
              </a:rPr>
              <a:t>；</a:t>
            </a:r>
            <a:endParaRPr lang="zh-CN" altLang="en-US" b="1">
              <a:latin typeface="华文仿宋" panose="02010600040101010101" pitchFamily="2" charset="-122"/>
              <a:ea typeface="华文仿宋" panose="02010600040101010101" pitchFamily="2" charset="-122"/>
            </a:endParaRPr>
          </a:p>
          <a:p>
            <a:pPr marL="342900" indent="-342900" algn="l">
              <a:lnSpc>
                <a:spcPct val="150000"/>
              </a:lnSpc>
              <a:buFont typeface="Wingdings" panose="05000000000000000000" charset="0"/>
              <a:buChar char="n"/>
            </a:pPr>
            <a:r>
              <a:rPr lang="zh-CN" altLang="en-US" b="1">
                <a:latin typeface="华文仿宋" panose="02010600040101010101" pitchFamily="2" charset="-122"/>
                <a:ea typeface="华文仿宋" panose="02010600040101010101" pitchFamily="2" charset="-122"/>
              </a:rPr>
              <a:t>如何培养高阶能力？</a:t>
            </a:r>
            <a:endParaRPr lang="zh-CN" altLang="en-US" b="1">
              <a:latin typeface="华文仿宋" panose="02010600040101010101" pitchFamily="2" charset="-122"/>
              <a:ea typeface="华文仿宋" panose="02010600040101010101" pitchFamily="2" charset="-122"/>
            </a:endParaRPr>
          </a:p>
          <a:p>
            <a:pPr algn="l">
              <a:lnSpc>
                <a:spcPct val="150000"/>
              </a:lnSpc>
              <a:buFont typeface="Wingdings" panose="05000000000000000000" charset="0"/>
            </a:pPr>
            <a:r>
              <a:rPr lang="zh-CN" altLang="en-US">
                <a:latin typeface="黑体" panose="02010609060101010101" pitchFamily="49" charset="-122"/>
                <a:ea typeface="黑体" panose="02010609060101010101" pitchFamily="49" charset="-122"/>
              </a:rPr>
              <a:t>学生：</a:t>
            </a:r>
            <a:r>
              <a:rPr lang="zh-CN" altLang="en-US" b="1">
                <a:latin typeface="华文仿宋" panose="02010600040101010101" pitchFamily="2" charset="-122"/>
                <a:ea typeface="华文仿宋" panose="02010600040101010101" pitchFamily="2" charset="-122"/>
              </a:rPr>
              <a:t>有必要的自由度</a:t>
            </a:r>
            <a:endParaRPr lang="zh-CN" altLang="en-US" b="1">
              <a:latin typeface="华文仿宋" panose="02010600040101010101" pitchFamily="2" charset="-122"/>
              <a:ea typeface="华文仿宋" panose="02010600040101010101" pitchFamily="2" charset="-122"/>
            </a:endParaRPr>
          </a:p>
          <a:p>
            <a:pPr algn="l">
              <a:lnSpc>
                <a:spcPct val="150000"/>
              </a:lnSpc>
              <a:buFont typeface="Wingdings" panose="05000000000000000000" charset="0"/>
            </a:pPr>
            <a:r>
              <a:rPr lang="zh-CN" altLang="en-US">
                <a:latin typeface="黑体" panose="02010609060101010101" pitchFamily="49" charset="-122"/>
                <a:ea typeface="黑体" panose="02010609060101010101" pitchFamily="49" charset="-122"/>
              </a:rPr>
              <a:t>教师：</a:t>
            </a:r>
            <a:r>
              <a:rPr lang="zh-CN" altLang="en-US" b="1">
                <a:latin typeface="华文仿宋" panose="02010600040101010101" pitchFamily="2" charset="-122"/>
                <a:ea typeface="华文仿宋" panose="02010600040101010101" pitchFamily="2" charset="-122"/>
              </a:rPr>
              <a:t>设计合适的学生活动</a:t>
            </a:r>
            <a:endParaRPr lang="zh-CN" altLang="en-US" b="1">
              <a:latin typeface="华文仿宋" panose="02010600040101010101" pitchFamily="2" charset="-122"/>
              <a:ea typeface="华文仿宋" panose="02010600040101010101" pitchFamily="2" charset="-122"/>
            </a:endParaRPr>
          </a:p>
          <a:p>
            <a:pPr algn="l">
              <a:lnSpc>
                <a:spcPct val="150000"/>
              </a:lnSpc>
              <a:buFont typeface="Wingdings" panose="05000000000000000000" charset="0"/>
            </a:pPr>
            <a:endParaRPr lang="zh-CN" altLang="zh-CN" b="1">
              <a:latin typeface="华文仿宋" panose="02010600040101010101" pitchFamily="2" charset="-122"/>
              <a:ea typeface="华文仿宋" panose="02010600040101010101" pitchFamily="2" charset="-122"/>
              <a:sym typeface="+mn-ea"/>
            </a:endParaRPr>
          </a:p>
        </p:txBody>
      </p:sp>
      <p:pic>
        <p:nvPicPr>
          <p:cNvPr id="4" name="图片 3"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29360" y="737235"/>
            <a:ext cx="6421755" cy="638175"/>
          </a:xfrm>
        </p:spPr>
        <p:txBody>
          <a:bodyPr>
            <a:noAutofit/>
          </a:bodyPr>
          <a:p>
            <a:r>
              <a:rPr lang="zh-CN" altLang="en-US" sz="2400"/>
              <a:t>学生</a:t>
            </a:r>
            <a:r>
              <a:rPr lang="zh-CN" altLang="en-US" sz="2400">
                <a:sym typeface="+mn-ea"/>
              </a:rPr>
              <a:t>自由度（</a:t>
            </a:r>
            <a:r>
              <a:rPr lang="zh-CN" altLang="en-US" sz="2400"/>
              <a:t>自主性）与学生发展层次的关系示意图</a:t>
            </a:r>
            <a:endParaRPr lang="zh-CN" altLang="en-US" sz="2400"/>
          </a:p>
        </p:txBody>
      </p:sp>
      <p:sp>
        <p:nvSpPr>
          <p:cNvPr id="3" name="内容占位符 2"/>
          <p:cNvSpPr>
            <a:spLocks noGrp="1"/>
          </p:cNvSpPr>
          <p:nvPr>
            <p:ph idx="1"/>
          </p:nvPr>
        </p:nvSpPr>
        <p:spPr>
          <a:xfrm>
            <a:off x="1364615" y="2002155"/>
            <a:ext cx="7056120" cy="3418840"/>
          </a:xfrm>
        </p:spPr>
        <p:txBody>
          <a:bodyPr/>
          <a:p>
            <a:endParaRPr lang="zh-CN" altLang="en-US"/>
          </a:p>
        </p:txBody>
      </p:sp>
      <p:cxnSp>
        <p:nvCxnSpPr>
          <p:cNvPr id="4" name="直接箭头连接符 3"/>
          <p:cNvCxnSpPr/>
          <p:nvPr/>
        </p:nvCxnSpPr>
        <p:spPr>
          <a:xfrm>
            <a:off x="1364615" y="4655820"/>
            <a:ext cx="7455535" cy="330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flipV="1">
            <a:off x="1367790" y="1557020"/>
            <a:ext cx="3175" cy="31318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1360805" y="1994535"/>
            <a:ext cx="7026910" cy="261683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7378700" y="1603375"/>
            <a:ext cx="1503680" cy="398780"/>
          </a:xfrm>
          <a:prstGeom prst="rect">
            <a:avLst/>
          </a:prstGeom>
          <a:noFill/>
          <a:ln>
            <a:noFill/>
          </a:ln>
        </p:spPr>
        <p:txBody>
          <a:bodyPr wrap="square" rtlCol="0">
            <a:spAutoFit/>
          </a:bodyPr>
          <a:p>
            <a:r>
              <a:rPr lang="zh-CN" altLang="en-US" sz="2000">
                <a:solidFill>
                  <a:srgbClr val="FF0000"/>
                </a:solidFill>
              </a:rPr>
              <a:t>学生自由度</a:t>
            </a:r>
            <a:endParaRPr lang="zh-CN" altLang="en-US" sz="2000">
              <a:solidFill>
                <a:srgbClr val="FF0000"/>
              </a:solidFill>
            </a:endParaRPr>
          </a:p>
        </p:txBody>
      </p:sp>
      <p:cxnSp>
        <p:nvCxnSpPr>
          <p:cNvPr id="9" name="直接连接符 8"/>
          <p:cNvCxnSpPr/>
          <p:nvPr/>
        </p:nvCxnSpPr>
        <p:spPr>
          <a:xfrm>
            <a:off x="1350010" y="2002155"/>
            <a:ext cx="7037705" cy="2664460"/>
          </a:xfrm>
          <a:prstGeom prst="line">
            <a:avLst/>
          </a:prstGeom>
          <a:ln w="28575">
            <a:solidFill>
              <a:srgbClr val="0033C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7378700" y="4002405"/>
            <a:ext cx="1503680" cy="398780"/>
          </a:xfrm>
          <a:prstGeom prst="rect">
            <a:avLst/>
          </a:prstGeom>
          <a:noFill/>
          <a:ln>
            <a:noFill/>
          </a:ln>
        </p:spPr>
        <p:txBody>
          <a:bodyPr wrap="square" rtlCol="0">
            <a:spAutoFit/>
          </a:bodyPr>
          <a:p>
            <a:r>
              <a:rPr lang="zh-CN" altLang="en-US">
                <a:solidFill>
                  <a:srgbClr val="0033CC"/>
                </a:solidFill>
              </a:rPr>
              <a:t>教师</a:t>
            </a:r>
            <a:r>
              <a:rPr lang="zh-CN" altLang="en-US" sz="2000">
                <a:solidFill>
                  <a:srgbClr val="0033CC"/>
                </a:solidFill>
              </a:rPr>
              <a:t>控制</a:t>
            </a:r>
            <a:r>
              <a:rPr lang="zh-CN" altLang="en-US">
                <a:solidFill>
                  <a:srgbClr val="0033CC"/>
                </a:solidFill>
              </a:rPr>
              <a:t>量</a:t>
            </a:r>
            <a:endParaRPr lang="zh-CN" altLang="en-US">
              <a:solidFill>
                <a:srgbClr val="0033CC"/>
              </a:solidFill>
            </a:endParaRPr>
          </a:p>
        </p:txBody>
      </p:sp>
      <p:sp>
        <p:nvSpPr>
          <p:cNvPr id="11" name="任意多边形 10"/>
          <p:cNvSpPr/>
          <p:nvPr/>
        </p:nvSpPr>
        <p:spPr>
          <a:xfrm>
            <a:off x="1363345" y="1557655"/>
            <a:ext cx="7421880" cy="3109595"/>
          </a:xfrm>
          <a:custGeom>
            <a:avLst/>
            <a:gdLst>
              <a:gd name="connisteX0" fmla="*/ 0 w 7421660"/>
              <a:gd name="connsiteY0" fmla="*/ 3109296 h 3109296"/>
              <a:gd name="connisteX1" fmla="*/ 4244975 w 7421660"/>
              <a:gd name="connsiteY1" fmla="*/ 2128221 h 3109296"/>
              <a:gd name="connisteX2" fmla="*/ 7150100 w 7421660"/>
              <a:gd name="connsiteY2" fmla="*/ 178136 h 3109296"/>
              <a:gd name="connisteX3" fmla="*/ 7150100 w 7421660"/>
              <a:gd name="connsiteY3" fmla="*/ 191471 h 3109296"/>
            </a:gdLst>
            <a:ahLst/>
            <a:cxnLst>
              <a:cxn ang="0">
                <a:pos x="connisteX0" y="connsiteY0"/>
              </a:cxn>
              <a:cxn ang="0">
                <a:pos x="connisteX1" y="connsiteY1"/>
              </a:cxn>
              <a:cxn ang="0">
                <a:pos x="connisteX2" y="connsiteY2"/>
              </a:cxn>
              <a:cxn ang="0">
                <a:pos x="connisteX3" y="connsiteY3"/>
              </a:cxn>
            </a:cxnLst>
            <a:rect l="l" t="t" r="r" b="b"/>
            <a:pathLst>
              <a:path w="7421661" h="3109297">
                <a:moveTo>
                  <a:pt x="0" y="3109297"/>
                </a:moveTo>
                <a:cubicBezTo>
                  <a:pt x="790575" y="2951817"/>
                  <a:pt x="2814955" y="2714327"/>
                  <a:pt x="4244975" y="2128222"/>
                </a:cubicBezTo>
                <a:cubicBezTo>
                  <a:pt x="5674995" y="1542117"/>
                  <a:pt x="6569075" y="565487"/>
                  <a:pt x="7150100" y="178137"/>
                </a:cubicBezTo>
                <a:cubicBezTo>
                  <a:pt x="7731125" y="-209213"/>
                  <a:pt x="7207885" y="149562"/>
                  <a:pt x="7150100" y="191472"/>
                </a:cubicBezTo>
              </a:path>
            </a:pathLst>
          </a:custGeom>
          <a:ln w="57150">
            <a:solidFill>
              <a:srgbClr val="F8FA18"/>
            </a:solidFill>
          </a:ln>
        </p:spPr>
        <p:style>
          <a:lnRef idx="1">
            <a:schemeClr val="dk1"/>
          </a:lnRef>
          <a:fillRef idx="0">
            <a:schemeClr val="dk1"/>
          </a:fillRef>
          <a:effectRef idx="0">
            <a:schemeClr val="dk1"/>
          </a:effectRef>
          <a:fontRef idx="minor">
            <a:schemeClr val="tx1"/>
          </a:fontRef>
        </p:style>
        <p:txBody>
          <a:bodyPr rtlCol="0" anchor="ctr"/>
          <a:p>
            <a:pPr algn="ctr"/>
            <a:endParaRPr lang="zh-CN" altLang="en-US">
              <a:solidFill>
                <a:schemeClr val="accent1"/>
              </a:solidFill>
            </a:endParaRPr>
          </a:p>
        </p:txBody>
      </p:sp>
      <p:sp>
        <p:nvSpPr>
          <p:cNvPr id="12" name="文本框 11"/>
          <p:cNvSpPr txBox="1"/>
          <p:nvPr/>
        </p:nvSpPr>
        <p:spPr>
          <a:xfrm>
            <a:off x="6456680" y="3075305"/>
            <a:ext cx="1804035" cy="398780"/>
          </a:xfrm>
          <a:prstGeom prst="rect">
            <a:avLst/>
          </a:prstGeom>
          <a:noFill/>
        </p:spPr>
        <p:txBody>
          <a:bodyPr wrap="square" rtlCol="0">
            <a:spAutoFit/>
          </a:bodyPr>
          <a:p>
            <a:r>
              <a:rPr lang="zh-CN" altLang="en-US" sz="2000">
                <a:solidFill>
                  <a:schemeClr val="accent1"/>
                </a:solidFill>
              </a:rPr>
              <a:t>素养目标层次</a:t>
            </a:r>
            <a:endParaRPr lang="zh-CN" altLang="en-US" sz="200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362075" y="1383030"/>
            <a:ext cx="6537325" cy="4092575"/>
          </a:xfrm>
        </p:spPr>
        <p:txBody>
          <a:bodyPr>
            <a:normAutofit lnSpcReduction="20000"/>
          </a:bodyPr>
          <a:p>
            <a:pPr algn="l">
              <a:lnSpc>
                <a:spcPct val="150000"/>
              </a:lnSpc>
            </a:pPr>
            <a:r>
              <a:rPr lang="zh-CN" altLang="en-US"/>
              <a:t>问题：考虑发展学生的高层次素养，教师的课堂控制量多少合适？</a:t>
            </a:r>
            <a:endParaRPr lang="zh-CN" altLang="en-US"/>
          </a:p>
          <a:p>
            <a:pPr marL="342900" indent="-342900" algn="l">
              <a:lnSpc>
                <a:spcPct val="150000"/>
              </a:lnSpc>
              <a:buFont typeface="Wingdings" panose="05000000000000000000" charset="0"/>
              <a:buChar char="l"/>
            </a:pPr>
            <a:r>
              <a:rPr lang="zh-CN" altLang="zh-CN" b="1">
                <a:latin typeface="华文仿宋" panose="02010600040101010101" pitchFamily="2" charset="-122"/>
                <a:ea typeface="华文仿宋" panose="02010600040101010101" pitchFamily="2" charset="-122"/>
                <a:sym typeface="+mn-ea"/>
              </a:rPr>
              <a:t>临界态：</a:t>
            </a:r>
            <a:r>
              <a:rPr lang="zh-CN" altLang="zh-CN" b="1">
                <a:latin typeface="华文仿宋" panose="02010600040101010101" pitchFamily="2" charset="-122"/>
                <a:ea typeface="华文仿宋" panose="02010600040101010101" pitchFamily="2" charset="-122"/>
              </a:rPr>
              <a:t>恰好使学生的课堂学习活动有序进行的最低控制量。</a:t>
            </a:r>
            <a:endParaRPr lang="zh-CN" altLang="zh-CN" b="1">
              <a:latin typeface="华文仿宋" panose="02010600040101010101" pitchFamily="2" charset="-122"/>
              <a:ea typeface="华文仿宋" panose="02010600040101010101" pitchFamily="2" charset="-122"/>
            </a:endParaRPr>
          </a:p>
          <a:p>
            <a:pPr marL="342900" indent="-342900" algn="l">
              <a:lnSpc>
                <a:spcPct val="150000"/>
              </a:lnSpc>
              <a:buFont typeface="Wingdings" panose="05000000000000000000" charset="0"/>
              <a:buChar char="l"/>
            </a:pPr>
            <a:r>
              <a:rPr lang="zh-CN" altLang="zh-CN" b="1">
                <a:latin typeface="华文仿宋" panose="02010600040101010101" pitchFamily="2" charset="-122"/>
                <a:ea typeface="华文仿宋" panose="02010600040101010101" pitchFamily="2" charset="-122"/>
                <a:sym typeface="+mn-ea"/>
              </a:rPr>
              <a:t>教师的最适控制量的相关因素</a:t>
            </a:r>
            <a:endParaRPr lang="zh-CN" altLang="zh-CN" b="1">
              <a:latin typeface="华文仿宋" panose="02010600040101010101" pitchFamily="2" charset="-122"/>
              <a:ea typeface="华文仿宋" panose="02010600040101010101" pitchFamily="2" charset="-122"/>
              <a:sym typeface="+mn-ea"/>
            </a:endParaRPr>
          </a:p>
          <a:p>
            <a:pPr algn="l">
              <a:lnSpc>
                <a:spcPct val="150000"/>
              </a:lnSpc>
              <a:buFont typeface="Wingdings" panose="05000000000000000000" charset="0"/>
            </a:pPr>
            <a:r>
              <a:rPr lang="zh-CN" altLang="zh-CN" b="1">
                <a:latin typeface="仿宋" panose="02010609060101010101" charset="-122"/>
                <a:ea typeface="仿宋" panose="02010609060101010101" charset="-122"/>
                <a:sym typeface="+mn-ea"/>
              </a:rPr>
              <a:t>①学生；        ②学习内容与目标；</a:t>
            </a:r>
            <a:endParaRPr lang="zh-CN" altLang="zh-CN" b="1">
              <a:latin typeface="仿宋" panose="02010609060101010101" charset="-122"/>
              <a:ea typeface="仿宋" panose="02010609060101010101" charset="-122"/>
              <a:sym typeface="+mn-ea"/>
            </a:endParaRPr>
          </a:p>
          <a:p>
            <a:pPr algn="l">
              <a:lnSpc>
                <a:spcPct val="150000"/>
              </a:lnSpc>
              <a:buFont typeface="Wingdings" panose="05000000000000000000" charset="0"/>
            </a:pPr>
            <a:r>
              <a:rPr lang="zh-CN" altLang="zh-CN" b="1">
                <a:latin typeface="仿宋" panose="02010609060101010101" charset="-122"/>
                <a:ea typeface="仿宋" panose="02010609060101010101" charset="-122"/>
                <a:sym typeface="+mn-ea"/>
              </a:rPr>
              <a:t>③教师自身条件；④师生关系等。</a:t>
            </a:r>
            <a:endParaRPr lang="zh-CN" altLang="zh-CN" b="1">
              <a:latin typeface="仿宋" panose="02010609060101010101" charset="-122"/>
              <a:ea typeface="仿宋" panose="02010609060101010101" charset="-122"/>
              <a:sym typeface="+mn-ea"/>
            </a:endParaRPr>
          </a:p>
        </p:txBody>
      </p:sp>
      <p:pic>
        <p:nvPicPr>
          <p:cNvPr id="4" name="图片 3"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443355" y="1303020"/>
            <a:ext cx="7141845" cy="4429125"/>
          </a:xfrm>
        </p:spPr>
        <p:txBody>
          <a:bodyPr>
            <a:normAutofit/>
          </a:bodyPr>
          <a:p>
            <a:pPr algn="l">
              <a:lnSpc>
                <a:spcPct val="150000"/>
              </a:lnSpc>
            </a:pPr>
            <a:r>
              <a:rPr lang="en-US"/>
              <a:t>3.</a:t>
            </a:r>
            <a:r>
              <a:rPr lang="zh-CN" altLang="en-US"/>
              <a:t>素养发展的等级</a:t>
            </a:r>
            <a:r>
              <a:rPr lang="zh-CN" altLang="en-US">
                <a:sym typeface="+mn-ea"/>
              </a:rPr>
              <a:t>水平分析 </a:t>
            </a:r>
            <a:endParaRPr lang="zh-CN" altLang="en-US"/>
          </a:p>
          <a:p>
            <a:pPr algn="l">
              <a:lnSpc>
                <a:spcPct val="150000"/>
              </a:lnSpc>
              <a:buFont typeface="Wingdings" panose="05000000000000000000" charset="0"/>
            </a:pPr>
            <a:r>
              <a:rPr lang="zh-CN" altLang="en-US" sz="2000">
                <a:latin typeface="黑体" panose="02010609060101010101" pitchFamily="49" charset="-122"/>
                <a:ea typeface="黑体" panose="02010609060101010101" pitchFamily="49" charset="-122"/>
                <a:sym typeface="+mn-ea"/>
              </a:rPr>
              <a:t>问题案例：</a:t>
            </a:r>
            <a:endParaRPr lang="zh-CN" altLang="en-US" sz="2000">
              <a:latin typeface="黑体" panose="02010609060101010101" pitchFamily="49" charset="-122"/>
              <a:ea typeface="黑体" panose="02010609060101010101" pitchFamily="49" charset="-122"/>
              <a:sym typeface="+mn-ea"/>
            </a:endParaRPr>
          </a:p>
          <a:p>
            <a:pPr algn="l">
              <a:lnSpc>
                <a:spcPct val="150000"/>
              </a:lnSpc>
              <a:buFont typeface="Wingdings" panose="05000000000000000000" charset="0"/>
            </a:pPr>
            <a:r>
              <a:rPr lang="zh-CN" altLang="en-US" sz="2000">
                <a:latin typeface="黑体" panose="02010609060101010101" pitchFamily="49" charset="-122"/>
                <a:ea typeface="黑体" panose="02010609060101010101" pitchFamily="49" charset="-122"/>
                <a:sym typeface="+mn-ea"/>
              </a:rPr>
              <a:t>非自我监控状态下的学生发展</a:t>
            </a:r>
            <a:endParaRPr lang="zh-CN" altLang="en-US" sz="2000">
              <a:latin typeface="黑体" panose="02010609060101010101" pitchFamily="49" charset="-122"/>
              <a:ea typeface="黑体" panose="02010609060101010101" pitchFamily="49" charset="-122"/>
              <a:sym typeface="+mn-ea"/>
            </a:endParaRPr>
          </a:p>
          <a:p>
            <a:pPr algn="l">
              <a:lnSpc>
                <a:spcPct val="150000"/>
              </a:lnSpc>
              <a:buFont typeface="Wingdings" panose="05000000000000000000" charset="0"/>
            </a:pPr>
            <a:endParaRPr lang="zh-CN" altLang="zh-CN" b="1">
              <a:latin typeface="华文仿宋" panose="02010600040101010101" pitchFamily="2" charset="-122"/>
              <a:ea typeface="华文仿宋" panose="02010600040101010101" pitchFamily="2" charset="-122"/>
            </a:endParaRPr>
          </a:p>
        </p:txBody>
      </p:sp>
      <p:pic>
        <p:nvPicPr>
          <p:cNvPr id="4" name="图片 3"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nvSpPr>
        <p:spPr>
          <a:xfrm>
            <a:off x="1724041" y="491370"/>
            <a:ext cx="5931900" cy="56430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3200" b="1" kern="1200">
                <a:solidFill>
                  <a:schemeClr val="accent1"/>
                </a:solidFill>
                <a:latin typeface="+mj-lt"/>
                <a:ea typeface="+mj-ea"/>
                <a:cs typeface="+mj-cs"/>
              </a:defRPr>
            </a:lvl1pPr>
          </a:lstStyle>
          <a:p>
            <a:pPr algn="l"/>
            <a:r>
              <a:rPr lang="zh-CN" altLang="en-US" sz="2800" b="0">
                <a:solidFill>
                  <a:schemeClr val="tx1"/>
                </a:solidFill>
                <a:latin typeface="黑体" panose="02010609060101010101" pitchFamily="49" charset="-122"/>
                <a:ea typeface="黑体" panose="02010609060101010101" pitchFamily="49" charset="-122"/>
                <a:sym typeface="+mn-ea"/>
              </a:rPr>
              <a:t>（</a:t>
            </a:r>
            <a:r>
              <a:rPr lang="en-US" altLang="zh-CN" sz="2800" b="0">
                <a:solidFill>
                  <a:schemeClr val="tx1"/>
                </a:solidFill>
                <a:latin typeface="黑体" panose="02010609060101010101" pitchFamily="49" charset="-122"/>
                <a:ea typeface="黑体" panose="02010609060101010101" pitchFamily="49" charset="-122"/>
                <a:sym typeface="+mn-ea"/>
              </a:rPr>
              <a:t>1</a:t>
            </a:r>
            <a:r>
              <a:rPr lang="zh-CN" altLang="en-US" sz="2800" b="0">
                <a:solidFill>
                  <a:schemeClr val="tx1"/>
                </a:solidFill>
                <a:latin typeface="黑体" panose="02010609060101010101" pitchFamily="49" charset="-122"/>
                <a:ea typeface="黑体" panose="02010609060101010101" pitchFamily="49" charset="-122"/>
                <a:sym typeface="+mn-ea"/>
              </a:rPr>
              <a:t>）</a:t>
            </a:r>
            <a:r>
              <a:rPr lang="en-US" altLang="zh-CN" sz="2800" b="0">
                <a:solidFill>
                  <a:schemeClr val="tx1"/>
                </a:solidFill>
                <a:latin typeface="黑体" panose="02010609060101010101" pitchFamily="49" charset="-122"/>
                <a:ea typeface="黑体" panose="02010609060101010101" pitchFamily="49" charset="-122"/>
                <a:sym typeface="+mn-ea"/>
              </a:rPr>
              <a:t>Marzano</a:t>
            </a:r>
            <a:r>
              <a:rPr lang="zh-CN" altLang="zh-CN" sz="2800" b="0">
                <a:solidFill>
                  <a:schemeClr val="tx1"/>
                </a:solidFill>
                <a:latin typeface="黑体" panose="02010609060101010101" pitchFamily="49" charset="-122"/>
                <a:ea typeface="黑体" panose="02010609060101010101" pitchFamily="49" charset="-122"/>
                <a:sym typeface="+mn-ea"/>
              </a:rPr>
              <a:t>的教育目标新分类</a:t>
            </a:r>
            <a:endParaRPr lang="zh-CN" altLang="zh-CN" sz="2800" b="0">
              <a:solidFill>
                <a:schemeClr val="tx1"/>
              </a:solidFill>
              <a:latin typeface="黑体" panose="02010609060101010101" pitchFamily="49" charset="-122"/>
              <a:ea typeface="黑体" panose="02010609060101010101" pitchFamily="49" charset="-122"/>
              <a:sym typeface="+mn-ea"/>
            </a:endParaRPr>
          </a:p>
        </p:txBody>
      </p:sp>
      <p:graphicFrame>
        <p:nvGraphicFramePr>
          <p:cNvPr id="3" name="内容占位符 2"/>
          <p:cNvGraphicFramePr/>
          <p:nvPr>
            <p:ph idx="1"/>
          </p:nvPr>
        </p:nvGraphicFramePr>
        <p:xfrm>
          <a:off x="299720" y="1056005"/>
          <a:ext cx="8612505" cy="5836285"/>
        </p:xfrm>
        <a:graphic>
          <a:graphicData uri="http://schemas.openxmlformats.org/drawingml/2006/table">
            <a:tbl>
              <a:tblPr firstRow="1" bandRow="1">
                <a:tableStyleId>{5C22544A-7EE6-4342-B048-85BDC9FD1C3A}</a:tableStyleId>
              </a:tblPr>
              <a:tblGrid>
                <a:gridCol w="1013460"/>
                <a:gridCol w="7599045"/>
              </a:tblGrid>
              <a:tr h="1287780">
                <a:tc>
                  <a:txBody>
                    <a:bodyPr/>
                    <a:p>
                      <a:pPr>
                        <a:buNone/>
                      </a:pPr>
                      <a:r>
                        <a:rPr lang="zh-CN" altLang="en-US" sz="2000" b="1">
                          <a:solidFill>
                            <a:schemeClr val="tx1"/>
                          </a:solidFill>
                          <a:latin typeface="华文仿宋" panose="02010600040101010101" pitchFamily="2" charset="-122"/>
                          <a:ea typeface="华文仿宋" panose="02010600040101010101" pitchFamily="2" charset="-122"/>
                        </a:rPr>
                        <a:t>水平</a:t>
                      </a:r>
                      <a:r>
                        <a:rPr lang="en-US" altLang="zh-CN" sz="2000" b="1">
                          <a:solidFill>
                            <a:schemeClr val="tx1"/>
                          </a:solidFill>
                          <a:latin typeface="华文仿宋" panose="02010600040101010101" pitchFamily="2" charset="-122"/>
                          <a:ea typeface="华文仿宋" panose="02010600040101010101" pitchFamily="2" charset="-122"/>
                        </a:rPr>
                        <a:t>6</a:t>
                      </a:r>
                      <a:endParaRPr lang="en-US" altLang="zh-CN" sz="2000" b="1">
                        <a:solidFill>
                          <a:schemeClr val="tx1"/>
                        </a:solidFill>
                        <a:latin typeface="华文仿宋" panose="02010600040101010101" pitchFamily="2" charset="-122"/>
                        <a:ea typeface="华文仿宋" panose="02010600040101010101" pitchFamily="2" charset="-122"/>
                      </a:endParaRPr>
                    </a:p>
                  </a:txBody>
                  <a:tcPr marL="68580" marR="68580" marT="34290" marB="34290">
                    <a:solidFill>
                      <a:schemeClr val="bg1">
                        <a:lumMod val="85000"/>
                      </a:schemeClr>
                    </a:solidFill>
                  </a:tcPr>
                </a:tc>
                <a:tc>
                  <a:txBody>
                    <a:bodyPr/>
                    <a:p>
                      <a:pPr>
                        <a:buNone/>
                      </a:pPr>
                      <a:r>
                        <a:rPr lang="zh-CN" altLang="en-US" sz="2000" b="1">
                          <a:solidFill>
                            <a:schemeClr val="tx1"/>
                          </a:solidFill>
                          <a:latin typeface="华文仿宋" panose="02010600040101010101" pitchFamily="2" charset="-122"/>
                          <a:ea typeface="华文仿宋" panose="02010600040101010101" pitchFamily="2" charset="-122"/>
                        </a:rPr>
                        <a:t>自我系统：重要性检验、效能检验、情绪反应检验、总动机检验</a:t>
                      </a:r>
                      <a:r>
                        <a:rPr lang="en-US" altLang="zh-CN" sz="2000" b="1">
                          <a:solidFill>
                            <a:schemeClr val="tx1"/>
                          </a:solidFill>
                          <a:latin typeface="华文仿宋" panose="02010600040101010101" pitchFamily="2" charset="-122"/>
                          <a:ea typeface="华文仿宋" panose="02010600040101010101" pitchFamily="2" charset="-122"/>
                        </a:rPr>
                        <a:t>self-system thinking:examining importance,examining efficacy,examining emotion response,examining overall motivation</a:t>
                      </a:r>
                      <a:endParaRPr lang="en-US" altLang="zh-CN" sz="2000" b="1">
                        <a:solidFill>
                          <a:schemeClr val="tx1"/>
                        </a:solidFill>
                        <a:latin typeface="华文仿宋" panose="02010600040101010101" pitchFamily="2" charset="-122"/>
                        <a:ea typeface="华文仿宋" panose="02010600040101010101" pitchFamily="2" charset="-122"/>
                      </a:endParaRPr>
                    </a:p>
                  </a:txBody>
                  <a:tcPr marL="68580" marR="68580" marT="34290" marB="34290">
                    <a:solidFill>
                      <a:schemeClr val="bg1">
                        <a:lumMod val="85000"/>
                      </a:schemeClr>
                    </a:solidFill>
                  </a:tcPr>
                </a:tc>
              </a:tr>
              <a:tr h="982980">
                <a:tc>
                  <a:txBody>
                    <a:bodyPr/>
                    <a:p>
                      <a:pPr>
                        <a:buNone/>
                      </a:pPr>
                      <a:r>
                        <a:rPr lang="zh-CN" altLang="en-US" sz="2000" b="1">
                          <a:latin typeface="华文仿宋" panose="02010600040101010101" pitchFamily="2" charset="-122"/>
                          <a:ea typeface="华文仿宋" panose="02010600040101010101" pitchFamily="2" charset="-122"/>
                        </a:rPr>
                        <a:t>水平</a:t>
                      </a:r>
                      <a:r>
                        <a:rPr lang="en-US" altLang="zh-CN" sz="2000" b="1">
                          <a:latin typeface="华文仿宋" panose="02010600040101010101" pitchFamily="2" charset="-122"/>
                          <a:ea typeface="华文仿宋" panose="02010600040101010101" pitchFamily="2" charset="-122"/>
                        </a:rPr>
                        <a:t>5</a:t>
                      </a:r>
                      <a:endParaRPr lang="en-US" altLang="zh-CN" sz="2000" b="1">
                        <a:latin typeface="华文仿宋" panose="02010600040101010101" pitchFamily="2" charset="-122"/>
                        <a:ea typeface="华文仿宋" panose="02010600040101010101" pitchFamily="2" charset="-122"/>
                      </a:endParaRPr>
                    </a:p>
                  </a:txBody>
                  <a:tcPr marL="68580" marR="68580" marT="34290" marB="34290"/>
                </a:tc>
                <a:tc>
                  <a:txBody>
                    <a:bodyPr/>
                    <a:p>
                      <a:pPr>
                        <a:buNone/>
                      </a:pPr>
                      <a:r>
                        <a:rPr lang="zh-CN" altLang="en-US" sz="2000" b="1">
                          <a:latin typeface="华文仿宋" panose="02010600040101010101" pitchFamily="2" charset="-122"/>
                          <a:ea typeface="华文仿宋" panose="02010600040101010101" pitchFamily="2" charset="-122"/>
                        </a:rPr>
                        <a:t>元认知：目标设定、过程监控、清晰度监控、准确性监控</a:t>
                      </a:r>
                      <a:endParaRPr lang="zh-CN" altLang="en-US" sz="2000" b="1">
                        <a:latin typeface="华文仿宋" panose="02010600040101010101" pitchFamily="2" charset="-122"/>
                        <a:ea typeface="华文仿宋" panose="02010600040101010101" pitchFamily="2" charset="-122"/>
                      </a:endParaRPr>
                    </a:p>
                    <a:p>
                      <a:pPr>
                        <a:buNone/>
                      </a:pPr>
                      <a:r>
                        <a:rPr lang="en-US" altLang="zh-CN" sz="2000" b="1">
                          <a:latin typeface="华文仿宋" panose="02010600040101010101" pitchFamily="2" charset="-122"/>
                          <a:ea typeface="华文仿宋" panose="02010600040101010101" pitchFamily="2" charset="-122"/>
                        </a:rPr>
                        <a:t>metacognition:specify goals,process  monitoring,monitoring clarity and accuracy</a:t>
                      </a:r>
                      <a:endParaRPr lang="en-US" altLang="zh-CN" sz="2000" b="1">
                        <a:latin typeface="华文仿宋" panose="02010600040101010101" pitchFamily="2" charset="-122"/>
                        <a:ea typeface="华文仿宋" panose="02010600040101010101" pitchFamily="2" charset="-122"/>
                      </a:endParaRPr>
                    </a:p>
                  </a:txBody>
                  <a:tcPr marL="68580" marR="68580" marT="34290" marB="34290"/>
                </a:tc>
              </a:tr>
              <a:tr h="982980">
                <a:tc>
                  <a:txBody>
                    <a:bodyPr/>
                    <a:p>
                      <a:pPr>
                        <a:buNone/>
                      </a:pPr>
                      <a:r>
                        <a:rPr lang="zh-CN" altLang="en-US" sz="2000" b="1">
                          <a:latin typeface="华文仿宋" panose="02010600040101010101" pitchFamily="2" charset="-122"/>
                          <a:ea typeface="华文仿宋" panose="02010600040101010101" pitchFamily="2" charset="-122"/>
                        </a:rPr>
                        <a:t>水平</a:t>
                      </a:r>
                      <a:r>
                        <a:rPr lang="en-US" altLang="zh-CN" sz="2000" b="1">
                          <a:latin typeface="华文仿宋" panose="02010600040101010101" pitchFamily="2" charset="-122"/>
                          <a:ea typeface="华文仿宋" panose="02010600040101010101" pitchFamily="2" charset="-122"/>
                        </a:rPr>
                        <a:t>4</a:t>
                      </a:r>
                      <a:endParaRPr lang="en-US" altLang="zh-CN" sz="2000" b="1">
                        <a:latin typeface="华文仿宋" panose="02010600040101010101" pitchFamily="2" charset="-122"/>
                        <a:ea typeface="华文仿宋" panose="02010600040101010101" pitchFamily="2" charset="-122"/>
                      </a:endParaRPr>
                    </a:p>
                  </a:txBody>
                  <a:tcPr marL="68580" marR="68580" marT="34290" marB="34290"/>
                </a:tc>
                <a:tc>
                  <a:txBody>
                    <a:bodyPr/>
                    <a:p>
                      <a:pPr>
                        <a:buNone/>
                      </a:pPr>
                      <a:r>
                        <a:rPr lang="zh-CN" altLang="en-US" sz="2000" b="1">
                          <a:latin typeface="华文仿宋" panose="02010600040101010101" pitchFamily="2" charset="-122"/>
                          <a:ea typeface="华文仿宋" panose="02010600040101010101" pitchFamily="2" charset="-122"/>
                        </a:rPr>
                        <a:t>知识应用：决策、问题解决、实验、调查</a:t>
                      </a:r>
                      <a:endParaRPr lang="zh-CN" altLang="en-US" sz="2000" b="1">
                        <a:latin typeface="华文仿宋" panose="02010600040101010101" pitchFamily="2" charset="-122"/>
                        <a:ea typeface="华文仿宋" panose="02010600040101010101" pitchFamily="2" charset="-122"/>
                      </a:endParaRPr>
                    </a:p>
                    <a:p>
                      <a:pPr>
                        <a:buNone/>
                      </a:pPr>
                      <a:r>
                        <a:rPr lang="en-US" altLang="zh-CN" sz="2000" b="1">
                          <a:latin typeface="华文仿宋" panose="02010600040101010101" pitchFamily="2" charset="-122"/>
                          <a:ea typeface="华文仿宋" panose="02010600040101010101" pitchFamily="2" charset="-122"/>
                        </a:rPr>
                        <a:t>knowledge utilizaton:decision makng,problem solving,experimenting,investigation</a:t>
                      </a:r>
                      <a:endParaRPr lang="en-US" altLang="zh-CN" sz="2000" b="1">
                        <a:latin typeface="华文仿宋" panose="02010600040101010101" pitchFamily="2" charset="-122"/>
                        <a:ea typeface="华文仿宋" panose="02010600040101010101" pitchFamily="2" charset="-122"/>
                      </a:endParaRPr>
                    </a:p>
                  </a:txBody>
                  <a:tcPr marL="68580" marR="68580" marT="34290" marB="34290"/>
                </a:tc>
              </a:tr>
              <a:tr h="982980">
                <a:tc>
                  <a:txBody>
                    <a:bodyPr/>
                    <a:p>
                      <a:pPr>
                        <a:buNone/>
                      </a:pPr>
                      <a:r>
                        <a:rPr lang="zh-CN" altLang="en-US" sz="2000" b="1">
                          <a:latin typeface="华文仿宋" panose="02010600040101010101" pitchFamily="2" charset="-122"/>
                          <a:ea typeface="华文仿宋" panose="02010600040101010101" pitchFamily="2" charset="-122"/>
                        </a:rPr>
                        <a:t>水平</a:t>
                      </a:r>
                      <a:r>
                        <a:rPr lang="en-US" altLang="zh-CN" sz="2000" b="1">
                          <a:latin typeface="华文仿宋" panose="02010600040101010101" pitchFamily="2" charset="-122"/>
                          <a:ea typeface="华文仿宋" panose="02010600040101010101" pitchFamily="2" charset="-122"/>
                        </a:rPr>
                        <a:t>3</a:t>
                      </a:r>
                      <a:endParaRPr lang="en-US" altLang="zh-CN" sz="2000" b="1">
                        <a:latin typeface="华文仿宋" panose="02010600040101010101" pitchFamily="2" charset="-122"/>
                        <a:ea typeface="华文仿宋" panose="02010600040101010101" pitchFamily="2" charset="-122"/>
                      </a:endParaRPr>
                    </a:p>
                  </a:txBody>
                  <a:tcPr marL="68580" marR="68580" marT="34290" marB="34290"/>
                </a:tc>
                <a:tc>
                  <a:txBody>
                    <a:bodyPr/>
                    <a:p>
                      <a:pPr>
                        <a:buNone/>
                      </a:pPr>
                      <a:r>
                        <a:rPr lang="zh-CN" altLang="en-US" sz="2000" b="1">
                          <a:latin typeface="华文仿宋" panose="02010600040101010101" pitchFamily="2" charset="-122"/>
                          <a:ea typeface="华文仿宋" panose="02010600040101010101" pitchFamily="2" charset="-122"/>
                        </a:rPr>
                        <a:t>分析：比较、分类、差错分析、概括、具体化</a:t>
                      </a:r>
                      <a:endParaRPr lang="zh-CN" altLang="en-US" sz="2000" b="1">
                        <a:latin typeface="华文仿宋" panose="02010600040101010101" pitchFamily="2" charset="-122"/>
                        <a:ea typeface="华文仿宋" panose="02010600040101010101" pitchFamily="2" charset="-122"/>
                      </a:endParaRPr>
                    </a:p>
                    <a:p>
                      <a:pPr>
                        <a:buNone/>
                      </a:pPr>
                      <a:r>
                        <a:rPr lang="en-US" altLang="zh-CN" sz="2000" b="1">
                          <a:latin typeface="华文仿宋" panose="02010600040101010101" pitchFamily="2" charset="-122"/>
                          <a:ea typeface="华文仿宋" panose="02010600040101010101" pitchFamily="2" charset="-122"/>
                        </a:rPr>
                        <a:t>analysis:matching,classifying,analyzing errors,genalizing,spesifying</a:t>
                      </a:r>
                      <a:endParaRPr lang="en-US" altLang="zh-CN" sz="2000" b="1">
                        <a:latin typeface="华文仿宋" panose="02010600040101010101" pitchFamily="2" charset="-122"/>
                        <a:ea typeface="华文仿宋" panose="02010600040101010101" pitchFamily="2" charset="-122"/>
                      </a:endParaRPr>
                    </a:p>
                  </a:txBody>
                  <a:tcPr marL="68580" marR="68580" marT="34290" marB="34290"/>
                </a:tc>
              </a:tr>
              <a:tr h="800100">
                <a:tc>
                  <a:txBody>
                    <a:bodyPr/>
                    <a:p>
                      <a:pPr>
                        <a:buNone/>
                      </a:pPr>
                      <a:r>
                        <a:rPr lang="zh-CN" altLang="en-US" sz="2000" b="1">
                          <a:latin typeface="华文仿宋" panose="02010600040101010101" pitchFamily="2" charset="-122"/>
                          <a:ea typeface="华文仿宋" panose="02010600040101010101" pitchFamily="2" charset="-122"/>
                        </a:rPr>
                        <a:t>水平</a:t>
                      </a:r>
                      <a:r>
                        <a:rPr lang="en-US" altLang="zh-CN" sz="2000" b="1">
                          <a:latin typeface="华文仿宋" panose="02010600040101010101" pitchFamily="2" charset="-122"/>
                          <a:ea typeface="华文仿宋" panose="02010600040101010101" pitchFamily="2" charset="-122"/>
                        </a:rPr>
                        <a:t>2</a:t>
                      </a:r>
                      <a:endParaRPr lang="en-US" altLang="zh-CN" sz="2000" b="1">
                        <a:latin typeface="华文仿宋" panose="02010600040101010101" pitchFamily="2" charset="-122"/>
                        <a:ea typeface="华文仿宋" panose="02010600040101010101" pitchFamily="2" charset="-122"/>
                      </a:endParaRPr>
                    </a:p>
                  </a:txBody>
                  <a:tcPr marL="68580" marR="68580" marT="34290" marB="34290"/>
                </a:tc>
                <a:tc>
                  <a:txBody>
                    <a:bodyPr/>
                    <a:p>
                      <a:pPr>
                        <a:buNone/>
                      </a:pPr>
                      <a:r>
                        <a:rPr lang="zh-CN" altLang="en-US" sz="2000" b="1">
                          <a:latin typeface="华文仿宋" panose="02010600040101010101" pitchFamily="2" charset="-122"/>
                          <a:ea typeface="华文仿宋" panose="02010600040101010101" pitchFamily="2" charset="-122"/>
                        </a:rPr>
                        <a:t>理解：综合、表征</a:t>
                      </a:r>
                      <a:endParaRPr lang="zh-CN" altLang="en-US" sz="2000" b="1">
                        <a:latin typeface="华文仿宋" panose="02010600040101010101" pitchFamily="2" charset="-122"/>
                        <a:ea typeface="华文仿宋" panose="02010600040101010101" pitchFamily="2" charset="-122"/>
                      </a:endParaRPr>
                    </a:p>
                    <a:p>
                      <a:pPr>
                        <a:buNone/>
                      </a:pPr>
                      <a:r>
                        <a:rPr lang="en-US" altLang="zh-CN" sz="2000" b="1">
                          <a:latin typeface="华文仿宋" panose="02010600040101010101" pitchFamily="2" charset="-122"/>
                          <a:ea typeface="华文仿宋" panose="02010600040101010101" pitchFamily="2" charset="-122"/>
                        </a:rPr>
                        <a:t>comprehension:integrating,symbolizing</a:t>
                      </a:r>
                      <a:endParaRPr lang="en-US" altLang="zh-CN" sz="2000" b="1">
                        <a:latin typeface="华文仿宋" panose="02010600040101010101" pitchFamily="2" charset="-122"/>
                        <a:ea typeface="华文仿宋" panose="02010600040101010101" pitchFamily="2" charset="-122"/>
                      </a:endParaRPr>
                    </a:p>
                  </a:txBody>
                  <a:tcPr marL="68580" marR="68580" marT="34290" marB="34290"/>
                </a:tc>
              </a:tr>
              <a:tr h="799465">
                <a:tc>
                  <a:txBody>
                    <a:bodyPr/>
                    <a:p>
                      <a:pPr>
                        <a:buNone/>
                      </a:pPr>
                      <a:r>
                        <a:rPr lang="zh-CN" altLang="en-US" sz="2000" b="1">
                          <a:latin typeface="华文仿宋" panose="02010600040101010101" pitchFamily="2" charset="-122"/>
                          <a:ea typeface="华文仿宋" panose="02010600040101010101" pitchFamily="2" charset="-122"/>
                        </a:rPr>
                        <a:t>水平</a:t>
                      </a:r>
                      <a:r>
                        <a:rPr lang="en-US" altLang="zh-CN" sz="2000" b="1">
                          <a:latin typeface="华文仿宋" panose="02010600040101010101" pitchFamily="2" charset="-122"/>
                          <a:ea typeface="华文仿宋" panose="02010600040101010101" pitchFamily="2" charset="-122"/>
                        </a:rPr>
                        <a:t>1</a:t>
                      </a:r>
                      <a:endParaRPr lang="en-US" altLang="zh-CN" sz="2000" b="1">
                        <a:latin typeface="华文仿宋" panose="02010600040101010101" pitchFamily="2" charset="-122"/>
                        <a:ea typeface="华文仿宋" panose="02010600040101010101" pitchFamily="2" charset="-122"/>
                      </a:endParaRPr>
                    </a:p>
                  </a:txBody>
                  <a:tcPr marL="68580" marR="68580" marT="34290" marB="34290"/>
                </a:tc>
                <a:tc>
                  <a:txBody>
                    <a:bodyPr/>
                    <a:p>
                      <a:pPr>
                        <a:buNone/>
                      </a:pPr>
                      <a:r>
                        <a:rPr lang="zh-CN" altLang="en-US" sz="2000" b="1">
                          <a:latin typeface="华文仿宋" panose="02010600040101010101" pitchFamily="2" charset="-122"/>
                          <a:ea typeface="华文仿宋" panose="02010600040101010101" pitchFamily="2" charset="-122"/>
                        </a:rPr>
                        <a:t>信息提取：再认、回忆、执行</a:t>
                      </a:r>
                      <a:endParaRPr lang="zh-CN" altLang="en-US" sz="2000" b="1">
                        <a:latin typeface="华文仿宋" panose="02010600040101010101" pitchFamily="2" charset="-122"/>
                        <a:ea typeface="华文仿宋" panose="02010600040101010101" pitchFamily="2" charset="-122"/>
                      </a:endParaRPr>
                    </a:p>
                    <a:p>
                      <a:pPr>
                        <a:buNone/>
                      </a:pPr>
                      <a:r>
                        <a:rPr lang="en-US" altLang="en-US" sz="2000" b="1">
                          <a:latin typeface="华文仿宋" panose="02010600040101010101" pitchFamily="2" charset="-122"/>
                          <a:ea typeface="华文仿宋" panose="02010600040101010101" pitchFamily="2" charset="-122"/>
                        </a:rPr>
                        <a:t>retrieval:recognizing,recall,excuting</a:t>
                      </a:r>
                      <a:endParaRPr lang="en-US" altLang="en-US" sz="2000" b="1">
                        <a:latin typeface="华文仿宋" panose="02010600040101010101" pitchFamily="2" charset="-122"/>
                        <a:ea typeface="华文仿宋" panose="02010600040101010101" pitchFamily="2" charset="-122"/>
                      </a:endParaRPr>
                    </a:p>
                  </a:txBody>
                  <a:tcPr marL="68580" marR="68580" marT="34290" marB="34290"/>
                </a:tc>
              </a:tr>
            </a:tbl>
          </a:graphicData>
        </a:graphic>
      </p:graphicFrame>
      <p:sp>
        <p:nvSpPr>
          <p:cNvPr id="2" name="文本框 1"/>
          <p:cNvSpPr txBox="1"/>
          <p:nvPr/>
        </p:nvSpPr>
        <p:spPr>
          <a:xfrm>
            <a:off x="6932295" y="3488055"/>
            <a:ext cx="723900" cy="3293745"/>
          </a:xfrm>
          <a:prstGeom prst="rect">
            <a:avLst/>
          </a:prstGeom>
          <a:solidFill>
            <a:srgbClr val="0033CC"/>
          </a:solidFill>
        </p:spPr>
        <p:txBody>
          <a:bodyPr vert="eaVert" wrap="square" rtlCol="0">
            <a:spAutoFit/>
          </a:bodyPr>
          <a:p>
            <a:pPr algn="ctr">
              <a:lnSpc>
                <a:spcPct val="110000"/>
              </a:lnSpc>
            </a:pPr>
            <a:r>
              <a:rPr lang="zh-CN" altLang="en-US" sz="3200">
                <a:solidFill>
                  <a:schemeClr val="bg1"/>
                </a:solidFill>
              </a:rPr>
              <a:t>认   知    系    统</a:t>
            </a:r>
            <a:endParaRPr lang="zh-CN" altLang="en-US" sz="3200">
              <a:solidFill>
                <a:schemeClr val="bg1"/>
              </a:solidFill>
            </a:endParaRPr>
          </a:p>
        </p:txBody>
      </p:sp>
      <p:sp>
        <p:nvSpPr>
          <p:cNvPr id="5" name="文本框 4"/>
          <p:cNvSpPr txBox="1"/>
          <p:nvPr/>
        </p:nvSpPr>
        <p:spPr>
          <a:xfrm>
            <a:off x="5094605" y="2592070"/>
            <a:ext cx="3581400" cy="645160"/>
          </a:xfrm>
          <a:prstGeom prst="rect">
            <a:avLst/>
          </a:prstGeom>
          <a:solidFill>
            <a:srgbClr val="0033CC"/>
          </a:solidFill>
          <a:ln>
            <a:solidFill>
              <a:srgbClr val="0033CC"/>
            </a:solidFill>
          </a:ln>
        </p:spPr>
        <p:txBody>
          <a:bodyPr wrap="square" rtlCol="0">
            <a:spAutoFit/>
          </a:bodyPr>
          <a:p>
            <a:pPr algn="dist"/>
            <a:r>
              <a:rPr lang="zh-CN" altLang="en-US" sz="3600">
                <a:solidFill>
                  <a:schemeClr val="bg1"/>
                </a:solidFill>
              </a:rPr>
              <a:t>元认知系统</a:t>
            </a:r>
            <a:endParaRPr lang="zh-CN" altLang="en-US" sz="3600">
              <a:solidFill>
                <a:schemeClr val="bg1"/>
              </a:solidFill>
            </a:endParaRPr>
          </a:p>
        </p:txBody>
      </p:sp>
      <p:sp>
        <p:nvSpPr>
          <p:cNvPr id="6" name="文本框 5"/>
          <p:cNvSpPr txBox="1"/>
          <p:nvPr/>
        </p:nvSpPr>
        <p:spPr>
          <a:xfrm>
            <a:off x="5094605" y="1501140"/>
            <a:ext cx="3581400" cy="645160"/>
          </a:xfrm>
          <a:prstGeom prst="rect">
            <a:avLst/>
          </a:prstGeom>
          <a:solidFill>
            <a:srgbClr val="0033CC"/>
          </a:solidFill>
          <a:ln>
            <a:solidFill>
              <a:srgbClr val="0033CC"/>
            </a:solidFill>
          </a:ln>
        </p:spPr>
        <p:txBody>
          <a:bodyPr wrap="square" rtlCol="0">
            <a:spAutoFit/>
          </a:bodyPr>
          <a:p>
            <a:pPr algn="dist"/>
            <a:r>
              <a:rPr lang="zh-CN" altLang="en-US" sz="3600">
                <a:solidFill>
                  <a:schemeClr val="bg1"/>
                </a:solidFill>
              </a:rPr>
              <a:t>自我系统</a:t>
            </a:r>
            <a:endParaRPr lang="zh-CN" altLang="en-US" sz="3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5" grpId="0" bldLvl="0" animBg="1"/>
      <p:bldP spid="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30375" y="1586232"/>
            <a:ext cx="5683250" cy="638174"/>
          </a:xfrm>
        </p:spPr>
        <p:txBody>
          <a:bodyPr/>
          <a:p>
            <a:pPr algn="l"/>
            <a:r>
              <a:rPr lang="zh-CN" altLang="zh-CN" sz="2400" b="0">
                <a:solidFill>
                  <a:schemeClr val="tx1"/>
                </a:solidFill>
                <a:latin typeface="黑体" panose="02010609060101010101" pitchFamily="49" charset="-122"/>
                <a:ea typeface="黑体" panose="02010609060101010101" pitchFamily="49" charset="-122"/>
              </a:rPr>
              <a:t>（</a:t>
            </a:r>
            <a:r>
              <a:rPr lang="en-US" altLang="zh-CN" sz="2400" b="0">
                <a:solidFill>
                  <a:schemeClr val="tx1"/>
                </a:solidFill>
                <a:latin typeface="黑体" panose="02010609060101010101" pitchFamily="49" charset="-122"/>
                <a:ea typeface="黑体" panose="02010609060101010101" pitchFamily="49" charset="-122"/>
              </a:rPr>
              <a:t>2</a:t>
            </a:r>
            <a:r>
              <a:rPr lang="zh-CN" altLang="zh-CN" sz="2400" b="0">
                <a:solidFill>
                  <a:schemeClr val="tx1"/>
                </a:solidFill>
                <a:latin typeface="黑体" panose="02010609060101010101" pitchFamily="49" charset="-122"/>
                <a:ea typeface="黑体" panose="02010609060101010101" pitchFamily="49" charset="-122"/>
              </a:rPr>
              <a:t>）人的行为方式（</a:t>
            </a:r>
            <a:r>
              <a:rPr lang="en-US" altLang="zh-CN" sz="2400" b="0">
                <a:solidFill>
                  <a:schemeClr val="tx1"/>
                </a:solidFill>
                <a:latin typeface="黑体" panose="02010609060101010101" pitchFamily="49" charset="-122"/>
                <a:ea typeface="黑体" panose="02010609060101010101" pitchFamily="49" charset="-122"/>
              </a:rPr>
              <a:t>Mazarno</a:t>
            </a:r>
            <a:r>
              <a:rPr lang="zh-CN" altLang="en-US" sz="2400" b="0">
                <a:solidFill>
                  <a:schemeClr val="tx1"/>
                </a:solidFill>
                <a:latin typeface="黑体" panose="02010609060101010101" pitchFamily="49" charset="-122"/>
                <a:ea typeface="黑体" panose="02010609060101010101" pitchFamily="49" charset="-122"/>
              </a:rPr>
              <a:t>，</a:t>
            </a:r>
            <a:r>
              <a:rPr lang="en-US" altLang="zh-CN" sz="2400" b="0">
                <a:solidFill>
                  <a:schemeClr val="tx1"/>
                </a:solidFill>
                <a:latin typeface="黑体" panose="02010609060101010101" pitchFamily="49" charset="-122"/>
                <a:ea typeface="黑体" panose="02010609060101010101" pitchFamily="49" charset="-122"/>
              </a:rPr>
              <a:t>2007</a:t>
            </a:r>
            <a:r>
              <a:rPr lang="zh-CN" altLang="zh-CN" sz="2400" b="0">
                <a:solidFill>
                  <a:schemeClr val="tx1"/>
                </a:solidFill>
                <a:latin typeface="黑体" panose="02010609060101010101" pitchFamily="49" charset="-122"/>
                <a:ea typeface="黑体" panose="02010609060101010101" pitchFamily="49" charset="-122"/>
              </a:rPr>
              <a:t>）</a:t>
            </a:r>
            <a:endParaRPr lang="zh-CN" altLang="zh-CN" sz="2400" b="0">
              <a:solidFill>
                <a:schemeClr val="tx1"/>
              </a:solidFill>
              <a:latin typeface="黑体" panose="02010609060101010101" pitchFamily="49" charset="-122"/>
              <a:ea typeface="黑体" panose="02010609060101010101" pitchFamily="49" charset="-122"/>
            </a:endParaRPr>
          </a:p>
        </p:txBody>
      </p:sp>
      <p:pic>
        <p:nvPicPr>
          <p:cNvPr id="4" name="内容占位符 3"/>
          <p:cNvPicPr>
            <a:picLocks noChangeAspect="1"/>
          </p:cNvPicPr>
          <p:nvPr>
            <p:ph idx="1"/>
          </p:nvPr>
        </p:nvPicPr>
        <p:blipFill>
          <a:blip r:embed="rId1"/>
          <a:stretch>
            <a:fillRect/>
          </a:stretch>
        </p:blipFill>
        <p:spPr>
          <a:xfrm>
            <a:off x="1106488" y="2616676"/>
            <a:ext cx="5703094" cy="3026569"/>
          </a:xfrm>
          <a:prstGeom prst="rect">
            <a:avLst/>
          </a:prstGeom>
        </p:spPr>
      </p:pic>
      <p:sp>
        <p:nvSpPr>
          <p:cNvPr id="5" name="椭圆形标注 4"/>
          <p:cNvSpPr/>
          <p:nvPr/>
        </p:nvSpPr>
        <p:spPr>
          <a:xfrm>
            <a:off x="6809740" y="1460500"/>
            <a:ext cx="1850390" cy="890270"/>
          </a:xfrm>
          <a:prstGeom prst="wedgeEllipseCallout">
            <a:avLst>
              <a:gd name="adj1" fmla="val -163795"/>
              <a:gd name="adj2" fmla="val 133594"/>
            </a:avLst>
          </a:prstGeom>
          <a:noFill/>
          <a:ln w="25400" cmpd="tri">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p>
            <a:pPr algn="ctr">
              <a:lnSpc>
                <a:spcPct val="150000"/>
              </a:lnSpc>
            </a:pPr>
            <a:r>
              <a:rPr lang="zh-CN" altLang="en-US" sz="2400">
                <a:latin typeface="华文新魏" panose="02010800040101010101" charset="-122"/>
                <a:ea typeface="华文新魏" panose="02010800040101010101" charset="-122"/>
                <a:sym typeface="+mn-ea"/>
              </a:rPr>
              <a:t>智慧？</a:t>
            </a:r>
            <a:endParaRPr lang="zh-CN" altLang="en-US" sz="2400">
              <a:latin typeface="华文新魏" panose="02010800040101010101" charset="-122"/>
              <a:ea typeface="华文新魏" panose="02010800040101010101" charset="-122"/>
              <a:sym typeface="+mn-ea"/>
            </a:endParaRPr>
          </a:p>
          <a:p>
            <a:pPr algn="ctr"/>
            <a:endParaRPr lang="zh-CN" altLang="en-US" sz="2100">
              <a:sym typeface="+mn-ea"/>
            </a:endParaRPr>
          </a:p>
        </p:txBody>
      </p:sp>
      <p:sp>
        <p:nvSpPr>
          <p:cNvPr id="3" name="椭圆形标注 2"/>
          <p:cNvSpPr/>
          <p:nvPr/>
        </p:nvSpPr>
        <p:spPr>
          <a:xfrm>
            <a:off x="6894195" y="2791460"/>
            <a:ext cx="1850390" cy="890270"/>
          </a:xfrm>
          <a:prstGeom prst="wedgeEllipseCallout">
            <a:avLst>
              <a:gd name="adj1" fmla="val -180853"/>
              <a:gd name="adj2" fmla="val 151295"/>
            </a:avLst>
          </a:prstGeom>
          <a:noFill/>
          <a:ln w="25400" cmpd="tri">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p>
            <a:pPr algn="ctr">
              <a:lnSpc>
                <a:spcPct val="150000"/>
              </a:lnSpc>
            </a:pPr>
            <a:r>
              <a:rPr lang="zh-CN" altLang="en-US" sz="2400">
                <a:latin typeface="华文新魏" panose="02010800040101010101" charset="-122"/>
                <a:ea typeface="华文新魏" panose="02010800040101010101" charset="-122"/>
                <a:sym typeface="+mn-ea"/>
              </a:rPr>
              <a:t>聪明？</a:t>
            </a:r>
            <a:endParaRPr lang="zh-CN" altLang="en-US" sz="2400">
              <a:latin typeface="华文新魏" panose="02010800040101010101" charset="-122"/>
              <a:ea typeface="华文新魏" panose="02010800040101010101" charset="-122"/>
              <a:sym typeface="+mn-ea"/>
            </a:endParaRPr>
          </a:p>
          <a:p>
            <a:pPr algn="ctr"/>
            <a:endParaRPr lang="zh-CN" altLang="en-US" sz="2100">
              <a:sym typeface="+mn-ea"/>
            </a:endParaRPr>
          </a:p>
        </p:txBody>
      </p:sp>
      <p:sp>
        <p:nvSpPr>
          <p:cNvPr id="6" name="矩形 5"/>
          <p:cNvSpPr/>
          <p:nvPr/>
        </p:nvSpPr>
        <p:spPr>
          <a:xfrm>
            <a:off x="1260475" y="2792095"/>
            <a:ext cx="3167380" cy="1336675"/>
          </a:xfrm>
          <a:prstGeom prst="rect">
            <a:avLst/>
          </a:prstGeom>
          <a:noFill/>
          <a:ln w="57150"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1259840" y="4364990"/>
            <a:ext cx="3168015" cy="431800"/>
          </a:xfrm>
          <a:prstGeom prst="rect">
            <a:avLst/>
          </a:prstGeom>
          <a:noFill/>
          <a:ln w="5715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5" grpId="0" bldLvl="0" animBg="1"/>
      <p:bldP spid="6" grpId="0" bldLvl="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3" name="文本框 2"/>
          <p:cNvSpPr txBox="1"/>
          <p:nvPr/>
        </p:nvSpPr>
        <p:spPr>
          <a:xfrm>
            <a:off x="1373505" y="2182495"/>
            <a:ext cx="6722110" cy="3784600"/>
          </a:xfrm>
          <a:prstGeom prst="rect">
            <a:avLst/>
          </a:prstGeom>
          <a:noFill/>
        </p:spPr>
        <p:txBody>
          <a:bodyPr wrap="square" rtlCol="0">
            <a:spAutoFit/>
          </a:bodyPr>
          <a:p>
            <a:pPr indent="0">
              <a:lnSpc>
                <a:spcPct val="200000"/>
              </a:lnSpc>
              <a:buFont typeface="Wingdings" panose="05000000000000000000" charset="0"/>
              <a:buNone/>
            </a:pPr>
            <a:r>
              <a:rPr lang="zh-CN" altLang="en-US" sz="2400" b="1">
                <a:latin typeface="华文仿宋" panose="02010600040101010101" pitchFamily="2" charset="-122"/>
                <a:ea typeface="华文仿宋" panose="02010600040101010101" pitchFamily="2" charset="-122"/>
                <a:sym typeface="+mn-ea"/>
              </a:rPr>
              <a:t>（</a:t>
            </a:r>
            <a:r>
              <a:rPr lang="en-US" altLang="zh-CN" sz="2400" b="1">
                <a:latin typeface="华文仿宋" panose="02010600040101010101" pitchFamily="2" charset="-122"/>
                <a:ea typeface="华文仿宋" panose="02010600040101010101" pitchFamily="2" charset="-122"/>
                <a:sym typeface="+mn-ea"/>
              </a:rPr>
              <a:t>1</a:t>
            </a:r>
            <a:r>
              <a:rPr lang="zh-CN" altLang="en-US" sz="2400" b="1">
                <a:latin typeface="华文仿宋" panose="02010600040101010101" pitchFamily="2" charset="-122"/>
                <a:ea typeface="华文仿宋" panose="02010600040101010101" pitchFamily="2" charset="-122"/>
                <a:sym typeface="+mn-ea"/>
              </a:rPr>
              <a:t>）课堂可以用传授方式教学吗？</a:t>
            </a:r>
            <a:endParaRPr lang="zh-CN" altLang="en-US" sz="2400" b="1">
              <a:latin typeface="华文仿宋" panose="02010600040101010101" pitchFamily="2" charset="-122"/>
              <a:ea typeface="华文仿宋" panose="02010600040101010101" pitchFamily="2" charset="-122"/>
              <a:sym typeface="+mn-ea"/>
            </a:endParaRPr>
          </a:p>
          <a:p>
            <a:pPr indent="0">
              <a:lnSpc>
                <a:spcPct val="200000"/>
              </a:lnSpc>
              <a:buFont typeface="Wingdings" panose="05000000000000000000" charset="0"/>
              <a:buNone/>
            </a:pPr>
            <a:r>
              <a:rPr lang="zh-CN" altLang="en-US" sz="2400" b="1">
                <a:latin typeface="华文仿宋" panose="02010600040101010101" pitchFamily="2" charset="-122"/>
                <a:ea typeface="华文仿宋" panose="02010600040101010101" pitchFamily="2" charset="-122"/>
                <a:sym typeface="+mn-ea"/>
              </a:rPr>
              <a:t>（</a:t>
            </a:r>
            <a:r>
              <a:rPr lang="en-US" altLang="zh-CN" sz="2400" b="1">
                <a:latin typeface="华文仿宋" panose="02010600040101010101" pitchFamily="2" charset="-122"/>
                <a:ea typeface="华文仿宋" panose="02010600040101010101" pitchFamily="2" charset="-122"/>
                <a:sym typeface="+mn-ea"/>
              </a:rPr>
              <a:t>2</a:t>
            </a:r>
            <a:r>
              <a:rPr lang="zh-CN" altLang="en-US" sz="2400" b="1">
                <a:latin typeface="华文仿宋" panose="02010600040101010101" pitchFamily="2" charset="-122"/>
                <a:ea typeface="华文仿宋" panose="02010600040101010101" pitchFamily="2" charset="-122"/>
                <a:sym typeface="+mn-ea"/>
              </a:rPr>
              <a:t>）课堂为什么要设计学生活动？</a:t>
            </a:r>
            <a:endParaRPr lang="zh-CN" altLang="en-US" sz="2400" b="1">
              <a:latin typeface="华文仿宋" panose="02010600040101010101" pitchFamily="2" charset="-122"/>
              <a:ea typeface="华文仿宋" panose="02010600040101010101" pitchFamily="2" charset="-122"/>
              <a:sym typeface="+mn-ea"/>
            </a:endParaRPr>
          </a:p>
          <a:p>
            <a:pPr indent="0">
              <a:lnSpc>
                <a:spcPct val="200000"/>
              </a:lnSpc>
              <a:buFont typeface="Wingdings" panose="05000000000000000000" charset="0"/>
              <a:buNone/>
            </a:pPr>
            <a:r>
              <a:rPr lang="zh-CN" altLang="en-US" sz="2400" b="1">
                <a:latin typeface="华文仿宋" panose="02010600040101010101" pitchFamily="2" charset="-122"/>
                <a:ea typeface="华文仿宋" panose="02010600040101010101" pitchFamily="2" charset="-122"/>
                <a:sym typeface="+mn-ea"/>
              </a:rPr>
              <a:t>（</a:t>
            </a:r>
            <a:r>
              <a:rPr lang="en-US" altLang="zh-CN" sz="2400" b="1">
                <a:latin typeface="华文仿宋" panose="02010600040101010101" pitchFamily="2" charset="-122"/>
                <a:ea typeface="华文仿宋" panose="02010600040101010101" pitchFamily="2" charset="-122"/>
                <a:sym typeface="+mn-ea"/>
              </a:rPr>
              <a:t>3</a:t>
            </a:r>
            <a:r>
              <a:rPr lang="zh-CN" altLang="en-US" sz="2400" b="1">
                <a:latin typeface="华文仿宋" panose="02010600040101010101" pitchFamily="2" charset="-122"/>
                <a:ea typeface="华文仿宋" panose="02010600040101010101" pitchFamily="2" charset="-122"/>
                <a:sym typeface="+mn-ea"/>
              </a:rPr>
              <a:t>）为什么要促进学生</a:t>
            </a:r>
            <a:r>
              <a:rPr lang="zh-CN" altLang="zh-CN" sz="2400" b="1">
                <a:latin typeface="华文仿宋" panose="02010600040101010101" pitchFamily="2" charset="-122"/>
                <a:ea typeface="华文仿宋" panose="02010600040101010101" pitchFamily="2" charset="-122"/>
                <a:sym typeface="+mn-ea"/>
              </a:rPr>
              <a:t>合作学习</a:t>
            </a:r>
            <a:r>
              <a:rPr lang="zh-CN" altLang="en-US" sz="2400" b="1">
                <a:latin typeface="华文仿宋" panose="02010600040101010101" pitchFamily="2" charset="-122"/>
                <a:ea typeface="华文仿宋" panose="02010600040101010101" pitchFamily="2" charset="-122"/>
                <a:sym typeface="+mn-ea"/>
              </a:rPr>
              <a:t>？既强调合作学习， 为什么还重视自主学习？</a:t>
            </a:r>
            <a:endParaRPr lang="zh-CN" altLang="en-US" sz="2400" b="1">
              <a:latin typeface="华文仿宋" panose="02010600040101010101" pitchFamily="2" charset="-122"/>
              <a:ea typeface="华文仿宋" panose="02010600040101010101" pitchFamily="2" charset="-122"/>
              <a:sym typeface="+mn-ea"/>
            </a:endParaRPr>
          </a:p>
          <a:p>
            <a:pPr indent="0">
              <a:lnSpc>
                <a:spcPct val="200000"/>
              </a:lnSpc>
              <a:buFont typeface="Wingdings" panose="05000000000000000000" charset="0"/>
              <a:buNone/>
            </a:pPr>
            <a:endParaRPr lang="zh-CN" altLang="en-US" sz="2400" b="1">
              <a:latin typeface="华文仿宋" panose="02010600040101010101" pitchFamily="2" charset="-122"/>
              <a:ea typeface="华文仿宋" panose="02010600040101010101" pitchFamily="2" charset="-122"/>
              <a:sym typeface="+mn-ea"/>
            </a:endParaRPr>
          </a:p>
        </p:txBody>
      </p:sp>
      <p:sp>
        <p:nvSpPr>
          <p:cNvPr id="2" name="文本框 1"/>
          <p:cNvSpPr txBox="1"/>
          <p:nvPr/>
        </p:nvSpPr>
        <p:spPr>
          <a:xfrm>
            <a:off x="1373505" y="1352550"/>
            <a:ext cx="6722745" cy="737235"/>
          </a:xfrm>
          <a:prstGeom prst="rect">
            <a:avLst/>
          </a:prstGeom>
          <a:noFill/>
        </p:spPr>
        <p:txBody>
          <a:bodyPr wrap="square" rtlCol="0" anchor="t">
            <a:spAutoFit/>
          </a:bodyPr>
          <a:p>
            <a:pPr>
              <a:lnSpc>
                <a:spcPct val="150000"/>
              </a:lnSpc>
            </a:pPr>
            <a:r>
              <a:rPr lang="zh-CN" altLang="en-US" sz="2800" dirty="0" smtClean="0">
                <a:sym typeface="+mn-ea"/>
              </a:rPr>
              <a:t>下列问题你的确定的答案吗？</a:t>
            </a:r>
            <a:endParaRPr lang="zh-CN" altLang="en-US" sz="2800" dirty="0" smtClean="0">
              <a:sym typeface="+mn-ea"/>
            </a:endParaRPr>
          </a:p>
        </p:txBody>
      </p:sp>
      <p:pic>
        <p:nvPicPr>
          <p:cNvPr id="7" name="图片 6" descr="4"/>
          <p:cNvPicPr>
            <a:picLocks noChangeAspect="1"/>
          </p:cNvPicPr>
          <p:nvPr/>
        </p:nvPicPr>
        <p:blipFill>
          <a:blip r:embed="rId3"/>
          <a:stretch>
            <a:fillRect/>
          </a:stretch>
        </p:blipFill>
        <p:spPr>
          <a:xfrm>
            <a:off x="7480300" y="-114300"/>
            <a:ext cx="1880235" cy="1880235"/>
          </a:xfrm>
          <a:prstGeom prst="rect">
            <a:avLst/>
          </a:prstGeom>
        </p:spPr>
      </p:pic>
    </p:spTree>
    <p:custDataLst>
      <p:tags r:id="rId4"/>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66165" y="1394460"/>
            <a:ext cx="6785610" cy="4305300"/>
          </a:xfrm>
        </p:spPr>
        <p:txBody>
          <a:bodyPr>
            <a:normAutofit lnSpcReduction="20000"/>
          </a:bodyPr>
          <a:p>
            <a:pPr algn="l">
              <a:lnSpc>
                <a:spcPct val="150000"/>
              </a:lnSpc>
            </a:pPr>
            <a:r>
              <a:rPr lang="en-US" sz="2800">
                <a:latin typeface="黑体" panose="02010609060101010101" pitchFamily="49" charset="-122"/>
                <a:ea typeface="黑体" panose="02010609060101010101" pitchFamily="49" charset="-122"/>
                <a:sym typeface="Wingdings" panose="05000000000000000000" charset="0"/>
              </a:rPr>
              <a:t>4.</a:t>
            </a:r>
            <a:r>
              <a:rPr lang="zh-CN" altLang="zh-CN" sz="2800">
                <a:latin typeface="黑体" panose="02010609060101010101" pitchFamily="49" charset="-122"/>
                <a:ea typeface="黑体" panose="02010609060101010101" pitchFamily="49" charset="-122"/>
                <a:sym typeface="Wingdings" panose="05000000000000000000" charset="0"/>
              </a:rPr>
              <a:t>建议</a:t>
            </a:r>
            <a:endParaRPr lang="zh-CN" altLang="zh-CN" sz="2800">
              <a:latin typeface="黑体" panose="02010609060101010101" pitchFamily="49" charset="-122"/>
              <a:ea typeface="黑体" panose="02010609060101010101" pitchFamily="49" charset="-122"/>
              <a:sym typeface="Wingdings" panose="05000000000000000000" charset="0"/>
            </a:endParaRPr>
          </a:p>
          <a:p>
            <a:pPr algn="l">
              <a:lnSpc>
                <a:spcPct val="150000"/>
              </a:lnSpc>
            </a:pPr>
            <a:r>
              <a:rPr lang="zh-CN" altLang="en-US" b="1">
                <a:latin typeface="华文仿宋" panose="02010600040101010101" pitchFamily="2" charset="-122"/>
                <a:ea typeface="华文仿宋" panose="02010600040101010101" pitchFamily="2" charset="-122"/>
                <a:sym typeface="Wingdings" panose="05000000000000000000" charset="0"/>
              </a:rPr>
              <a:t>（</a:t>
            </a:r>
            <a:r>
              <a:rPr lang="en-US" altLang="zh-CN" b="1">
                <a:latin typeface="华文仿宋" panose="02010600040101010101" pitchFamily="2" charset="-122"/>
                <a:ea typeface="华文仿宋" panose="02010600040101010101" pitchFamily="2" charset="-122"/>
                <a:sym typeface="Wingdings" panose="05000000000000000000" charset="0"/>
              </a:rPr>
              <a:t>1</a:t>
            </a:r>
            <a:r>
              <a:rPr lang="zh-CN" altLang="en-US" b="1">
                <a:latin typeface="华文仿宋" panose="02010600040101010101" pitchFamily="2" charset="-122"/>
                <a:ea typeface="华文仿宋" panose="02010600040101010101" pitchFamily="2" charset="-122"/>
                <a:sym typeface="Wingdings" panose="05000000000000000000" charset="0"/>
              </a:rPr>
              <a:t>）家长对学生的关注：</a:t>
            </a:r>
            <a:r>
              <a:rPr lang="en-US" altLang="zh-CN" b="1">
                <a:latin typeface="华文仿宋" panose="02010600040101010101" pitchFamily="2" charset="-122"/>
                <a:ea typeface="华文仿宋" panose="02010600040101010101" pitchFamily="2" charset="-122"/>
                <a:sym typeface="Wingdings" panose="05000000000000000000" charset="0"/>
              </a:rPr>
              <a:t>“</a:t>
            </a:r>
            <a:r>
              <a:rPr lang="zh-CN" altLang="en-US" b="1">
                <a:latin typeface="华文仿宋" panose="02010600040101010101" pitchFamily="2" charset="-122"/>
                <a:ea typeface="华文仿宋" panose="02010600040101010101" pitchFamily="2" charset="-122"/>
                <a:sym typeface="Wingdings" panose="05000000000000000000" charset="0"/>
              </a:rPr>
              <a:t>度</a:t>
            </a:r>
            <a:r>
              <a:rPr lang="en-US" altLang="zh-CN" b="1">
                <a:latin typeface="华文仿宋" panose="02010600040101010101" pitchFamily="2" charset="-122"/>
                <a:ea typeface="华文仿宋" panose="02010600040101010101" pitchFamily="2" charset="-122"/>
                <a:sym typeface="Wingdings" panose="05000000000000000000" charset="0"/>
              </a:rPr>
              <a:t>”</a:t>
            </a:r>
            <a:r>
              <a:rPr lang="zh-CN" altLang="en-US" b="1">
                <a:latin typeface="华文仿宋" panose="02010600040101010101" pitchFamily="2" charset="-122"/>
                <a:ea typeface="华文仿宋" panose="02010600040101010101" pitchFamily="2" charset="-122"/>
                <a:sym typeface="Wingdings" panose="05000000000000000000" charset="0"/>
              </a:rPr>
              <a:t>很关键</a:t>
            </a:r>
            <a:endParaRPr lang="zh-CN" altLang="en-US" b="1">
              <a:latin typeface="华文仿宋" panose="02010600040101010101" pitchFamily="2" charset="-122"/>
              <a:ea typeface="华文仿宋" panose="02010600040101010101" pitchFamily="2" charset="-122"/>
              <a:sym typeface="Wingdings" panose="05000000000000000000" charset="0"/>
            </a:endParaRPr>
          </a:p>
          <a:p>
            <a:pPr algn="l">
              <a:lnSpc>
                <a:spcPct val="150000"/>
              </a:lnSpc>
            </a:pPr>
            <a:r>
              <a:rPr lang="zh-CN" altLang="en-US" b="1">
                <a:latin typeface="华文仿宋" panose="02010600040101010101" pitchFamily="2" charset="-122"/>
                <a:ea typeface="华文仿宋" panose="02010600040101010101" pitchFamily="2" charset="-122"/>
                <a:sym typeface="Wingdings" panose="05000000000000000000" charset="0"/>
              </a:rPr>
              <a:t>（</a:t>
            </a:r>
            <a:r>
              <a:rPr lang="en-US" altLang="zh-CN" b="1">
                <a:solidFill>
                  <a:schemeClr val="tx1"/>
                </a:solidFill>
                <a:latin typeface="华文仿宋" panose="02010600040101010101" pitchFamily="2" charset="-122"/>
                <a:ea typeface="华文仿宋" panose="02010600040101010101" pitchFamily="2" charset="-122"/>
                <a:sym typeface="Wingdings" panose="05000000000000000000" charset="0"/>
              </a:rPr>
              <a:t>2</a:t>
            </a:r>
            <a:r>
              <a:rPr lang="zh-CN" altLang="en-US" b="1">
                <a:solidFill>
                  <a:schemeClr val="tx1"/>
                </a:solidFill>
                <a:latin typeface="华文仿宋" panose="02010600040101010101" pitchFamily="2" charset="-122"/>
                <a:ea typeface="华文仿宋" panose="02010600040101010101" pitchFamily="2" charset="-122"/>
                <a:sym typeface="Wingdings" panose="05000000000000000000" charset="0"/>
              </a:rPr>
              <a:t>）班级管理中对学生自主能力的培养；</a:t>
            </a:r>
            <a:endParaRPr lang="zh-CN" altLang="en-US" b="1">
              <a:solidFill>
                <a:schemeClr val="tx1"/>
              </a:solidFill>
              <a:latin typeface="华文仿宋" panose="02010600040101010101" pitchFamily="2" charset="-122"/>
              <a:ea typeface="华文仿宋" panose="02010600040101010101" pitchFamily="2" charset="-122"/>
              <a:sym typeface="Wingdings" panose="05000000000000000000" charset="0"/>
            </a:endParaRPr>
          </a:p>
          <a:p>
            <a:pPr algn="l">
              <a:lnSpc>
                <a:spcPct val="150000"/>
              </a:lnSpc>
            </a:pPr>
            <a:r>
              <a:rPr lang="zh-CN" altLang="en-US" b="1">
                <a:solidFill>
                  <a:schemeClr val="tx1"/>
                </a:solidFill>
                <a:effectLst>
                  <a:outerShdw blurRad="38100" dist="25400" dir="5400000" algn="ctr" rotWithShape="0">
                    <a:srgbClr val="6E747A">
                      <a:alpha val="43000"/>
                    </a:srgbClr>
                  </a:outerShdw>
                </a:effectLst>
                <a:latin typeface="华文仿宋" panose="02010600040101010101" pitchFamily="2" charset="-122"/>
                <a:ea typeface="华文仿宋" panose="02010600040101010101" pitchFamily="2" charset="-122"/>
              </a:rPr>
              <a:t>（</a:t>
            </a:r>
            <a:r>
              <a:rPr lang="en-US" altLang="zh-CN" b="1">
                <a:solidFill>
                  <a:schemeClr val="tx1"/>
                </a:solidFill>
                <a:effectLst>
                  <a:outerShdw blurRad="38100" dist="25400" dir="5400000" algn="ctr" rotWithShape="0">
                    <a:srgbClr val="6E747A">
                      <a:alpha val="43000"/>
                    </a:srgbClr>
                  </a:outerShdw>
                </a:effectLst>
                <a:latin typeface="华文仿宋" panose="02010600040101010101" pitchFamily="2" charset="-122"/>
                <a:ea typeface="华文仿宋" panose="02010600040101010101" pitchFamily="2" charset="-122"/>
              </a:rPr>
              <a:t>3</a:t>
            </a:r>
            <a:r>
              <a:rPr lang="zh-CN" altLang="en-US" b="1">
                <a:solidFill>
                  <a:schemeClr val="tx1"/>
                </a:solidFill>
                <a:effectLst>
                  <a:outerShdw blurRad="38100" dist="25400" dir="5400000" algn="ctr" rotWithShape="0">
                    <a:srgbClr val="6E747A">
                      <a:alpha val="43000"/>
                    </a:srgbClr>
                  </a:outerShdw>
                </a:effectLst>
                <a:latin typeface="华文仿宋" panose="02010600040101010101" pitchFamily="2" charset="-122"/>
                <a:ea typeface="华文仿宋" panose="02010600040101010101" pitchFamily="2" charset="-122"/>
              </a:rPr>
              <a:t>）</a:t>
            </a:r>
            <a:r>
              <a:rPr lang="zh-CN" altLang="en-US" b="1">
                <a:solidFill>
                  <a:schemeClr val="tx1"/>
                </a:solidFill>
                <a:latin typeface="华文仿宋" panose="02010600040101010101" pitchFamily="2" charset="-122"/>
                <a:ea typeface="华文仿宋" panose="02010600040101010101" pitchFamily="2" charset="-122"/>
                <a:sym typeface="+mn-ea"/>
              </a:rPr>
              <a:t>课堂教学中对学生自主学习能力的培养。</a:t>
            </a:r>
            <a:endParaRPr lang="zh-CN" altLang="en-US" b="1">
              <a:solidFill>
                <a:schemeClr val="tx1"/>
              </a:solidFill>
              <a:latin typeface="华文仿宋" panose="02010600040101010101" pitchFamily="2" charset="-122"/>
              <a:ea typeface="华文仿宋" panose="02010600040101010101" pitchFamily="2" charset="-122"/>
              <a:sym typeface="+mn-ea"/>
            </a:endParaRPr>
          </a:p>
          <a:p>
            <a:pPr algn="l">
              <a:lnSpc>
                <a:spcPct val="150000"/>
              </a:lnSpc>
            </a:pPr>
            <a:r>
              <a:rPr lang="zh-CN" altLang="en-US">
                <a:solidFill>
                  <a:schemeClr val="tx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总结</a:t>
            </a:r>
            <a:endParaRPr lang="zh-CN" altLang="en-US">
              <a:solidFill>
                <a:schemeClr val="tx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a:p>
            <a:pPr algn="l">
              <a:lnSpc>
                <a:spcPct val="150000"/>
              </a:lnSpc>
            </a:pPr>
            <a:r>
              <a:rPr lang="zh-CN" altLang="en-US">
                <a:solidFill>
                  <a:schemeClr val="tx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rPr>
              <a:t>管理者与被管理者的关系如何处理？</a:t>
            </a:r>
            <a:endParaRPr lang="zh-CN" altLang="en-US">
              <a:solidFill>
                <a:schemeClr val="tx1"/>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sym typeface="+mn-ea"/>
            </a:endParaRPr>
          </a:p>
        </p:txBody>
      </p:sp>
      <p:pic>
        <p:nvPicPr>
          <p:cNvPr id="4" name="图片 3"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linds(horizontal)">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04975" y="2337435"/>
            <a:ext cx="6259830" cy="3757930"/>
          </a:xfrm>
        </p:spPr>
        <p:txBody>
          <a:bodyPr>
            <a:normAutofit/>
          </a:bodyPr>
          <a:p>
            <a:pPr algn="l">
              <a:lnSpc>
                <a:spcPct val="150000"/>
              </a:lnSpc>
            </a:pPr>
            <a:r>
              <a:rPr lang="en-US">
                <a:latin typeface="黑体" panose="02010609060101010101" pitchFamily="49" charset="-122"/>
                <a:ea typeface="黑体" panose="02010609060101010101" pitchFamily="49" charset="-122"/>
              </a:rPr>
              <a:t>1.</a:t>
            </a:r>
            <a:r>
              <a:rPr lang="zh-CN" altLang="en-US">
                <a:latin typeface="黑体" panose="02010609060101010101" pitchFamily="49" charset="-122"/>
                <a:ea typeface="黑体" panose="02010609060101010101" pitchFamily="49" charset="-122"/>
              </a:rPr>
              <a:t>高层次能力的培养条件</a:t>
            </a:r>
            <a:endParaRPr lang="zh-CN" altLang="en-US">
              <a:latin typeface="黑体" panose="02010609060101010101" pitchFamily="49" charset="-122"/>
              <a:ea typeface="黑体" panose="02010609060101010101" pitchFamily="49" charset="-122"/>
            </a:endParaRPr>
          </a:p>
          <a:p>
            <a:pPr algn="l">
              <a:lnSpc>
                <a:spcPct val="150000"/>
              </a:lnSpc>
            </a:pPr>
            <a:r>
              <a:rPr lang="zh-CN" altLang="en-US" b="1">
                <a:latin typeface="仿宋" panose="02010609060101010101" charset="-122"/>
                <a:ea typeface="仿宋" panose="02010609060101010101" charset="-122"/>
              </a:rPr>
              <a:t>学习的概念：主体与客体的交互过程</a:t>
            </a:r>
            <a:endParaRPr lang="zh-CN" altLang="en-US" b="1">
              <a:latin typeface="仿宋" panose="02010609060101010101" charset="-122"/>
              <a:ea typeface="仿宋" panose="02010609060101010101" charset="-122"/>
            </a:endParaRPr>
          </a:p>
          <a:p>
            <a:pPr algn="l">
              <a:lnSpc>
                <a:spcPct val="150000"/>
              </a:lnSpc>
            </a:pPr>
            <a:r>
              <a:rPr lang="zh-CN" altLang="en-US" b="1">
                <a:latin typeface="华文仿宋" panose="02010600040101010101" pitchFamily="2" charset="-122"/>
                <a:ea typeface="华文仿宋" panose="02010600040101010101" pitchFamily="2" charset="-122"/>
              </a:rPr>
              <a:t>（</a:t>
            </a:r>
            <a:r>
              <a:rPr lang="en-US" altLang="zh-CN" b="1">
                <a:latin typeface="华文仿宋" panose="02010600040101010101" pitchFamily="2" charset="-122"/>
                <a:ea typeface="华文仿宋" panose="02010600040101010101" pitchFamily="2" charset="-122"/>
              </a:rPr>
              <a:t>1</a:t>
            </a:r>
            <a:r>
              <a:rPr lang="zh-CN" altLang="en-US" b="1">
                <a:latin typeface="华文仿宋" panose="02010600040101010101" pitchFamily="2" charset="-122"/>
                <a:ea typeface="华文仿宋" panose="02010600040101010101" pitchFamily="2" charset="-122"/>
              </a:rPr>
              <a:t>）主体：自主学习</a:t>
            </a:r>
            <a:r>
              <a:rPr lang="zh-CN" altLang="en-US" b="1">
                <a:latin typeface="华文仿宋" panose="02010600040101010101" pitchFamily="2" charset="-122"/>
                <a:ea typeface="华文仿宋" panose="02010600040101010101" pitchFamily="2" charset="-122"/>
                <a:sym typeface="+mn-ea"/>
              </a:rPr>
              <a:t>的</a:t>
            </a:r>
            <a:r>
              <a:rPr lang="zh-CN" altLang="en-US" b="1">
                <a:latin typeface="华文仿宋" panose="02010600040101010101" pitchFamily="2" charset="-122"/>
                <a:ea typeface="华文仿宋" panose="02010600040101010101" pitchFamily="2" charset="-122"/>
              </a:rPr>
              <a:t>状态（心理条件）</a:t>
            </a:r>
            <a:endParaRPr lang="zh-CN" altLang="en-US" b="1">
              <a:latin typeface="华文仿宋" panose="02010600040101010101" pitchFamily="2" charset="-122"/>
              <a:ea typeface="华文仿宋" panose="02010600040101010101" pitchFamily="2" charset="-122"/>
            </a:endParaRPr>
          </a:p>
          <a:p>
            <a:pPr algn="l">
              <a:lnSpc>
                <a:spcPct val="150000"/>
              </a:lnSpc>
            </a:pPr>
            <a:r>
              <a:rPr lang="zh-CN" altLang="en-US" b="1">
                <a:latin typeface="华文仿宋" panose="02010600040101010101" pitchFamily="2" charset="-122"/>
                <a:ea typeface="华文仿宋" panose="02010600040101010101" pitchFamily="2" charset="-122"/>
              </a:rPr>
              <a:t>（</a:t>
            </a:r>
            <a:r>
              <a:rPr lang="en-US" altLang="zh-CN" b="1">
                <a:latin typeface="华文仿宋" panose="02010600040101010101" pitchFamily="2" charset="-122"/>
                <a:ea typeface="华文仿宋" panose="02010600040101010101" pitchFamily="2" charset="-122"/>
              </a:rPr>
              <a:t>2</a:t>
            </a:r>
            <a:r>
              <a:rPr lang="zh-CN" altLang="en-US" b="1">
                <a:latin typeface="华文仿宋" panose="02010600040101010101" pitchFamily="2" charset="-122"/>
                <a:ea typeface="华文仿宋" panose="02010600040101010101" pitchFamily="2" charset="-122"/>
              </a:rPr>
              <a:t>）客体：综合性的学习任务（任务环境）</a:t>
            </a:r>
            <a:endParaRPr lang="zh-CN" altLang="en-US" b="1">
              <a:latin typeface="华文仿宋" panose="02010600040101010101" pitchFamily="2" charset="-122"/>
              <a:ea typeface="华文仿宋" panose="02010600040101010101" pitchFamily="2" charset="-122"/>
            </a:endParaRPr>
          </a:p>
          <a:p>
            <a:pPr algn="l">
              <a:lnSpc>
                <a:spcPct val="150000"/>
              </a:lnSpc>
            </a:pPr>
            <a:r>
              <a:rPr lang="zh-CN" altLang="en-US" sz="2000">
                <a:latin typeface="黑体" panose="02010609060101010101" pitchFamily="49" charset="-122"/>
                <a:ea typeface="黑体" panose="02010609060101010101" pitchFamily="49" charset="-122"/>
              </a:rPr>
              <a:t>  </a:t>
            </a:r>
            <a:endParaRPr lang="zh-CN" altLang="en-US" sz="2000">
              <a:latin typeface="黑体" panose="02010609060101010101" pitchFamily="49" charset="-122"/>
              <a:ea typeface="黑体" panose="02010609060101010101" pitchFamily="49" charset="-122"/>
            </a:endParaRPr>
          </a:p>
        </p:txBody>
      </p:sp>
      <p:sp>
        <p:nvSpPr>
          <p:cNvPr id="2" name="标题 1"/>
          <p:cNvSpPr>
            <a:spLocks noGrp="1"/>
          </p:cNvSpPr>
          <p:nvPr>
            <p:ph type="title"/>
          </p:nvPr>
        </p:nvSpPr>
        <p:spPr/>
        <p:txBody>
          <a:bodyPr/>
          <a:p>
            <a:pPr algn="l"/>
            <a:r>
              <a:rPr lang="zh-CN" altLang="en-US" sz="2800" b="0">
                <a:solidFill>
                  <a:schemeClr val="tx1"/>
                </a:solidFill>
              </a:rPr>
              <a:t>三、高层次能力目标的教学方式</a:t>
            </a:r>
            <a:endParaRPr lang="zh-CN" altLang="en-US" sz="2800" b="0">
              <a:solidFill>
                <a:schemeClr val="tx1"/>
              </a:solidFill>
            </a:endParaRPr>
          </a:p>
        </p:txBody>
      </p:sp>
      <p:pic>
        <p:nvPicPr>
          <p:cNvPr id="5" name="图片 4"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871220" y="1425575"/>
            <a:ext cx="7497445" cy="4147820"/>
          </a:xfrm>
        </p:spPr>
        <p:txBody>
          <a:bodyPr>
            <a:normAutofit/>
          </a:bodyPr>
          <a:p>
            <a:pPr algn="l">
              <a:lnSpc>
                <a:spcPct val="150000"/>
              </a:lnSpc>
            </a:pPr>
            <a:r>
              <a:rPr lang="en-US">
                <a:latin typeface="黑体" panose="02010609060101010101" pitchFamily="49" charset="-122"/>
                <a:ea typeface="黑体" panose="02010609060101010101" pitchFamily="49" charset="-122"/>
              </a:rPr>
              <a:t>2.</a:t>
            </a:r>
            <a:r>
              <a:rPr lang="zh-CN" altLang="en-US">
                <a:latin typeface="黑体" panose="02010609060101010101" pitchFamily="49" charset="-122"/>
                <a:ea typeface="黑体" panose="02010609060101010101" pitchFamily="49" charset="-122"/>
              </a:rPr>
              <a:t>自主</a:t>
            </a:r>
            <a:r>
              <a:rPr lang="zh-CN" altLang="zh-CN">
                <a:latin typeface="黑体" panose="02010609060101010101" pitchFamily="49" charset="-122"/>
                <a:ea typeface="黑体" panose="02010609060101010101" pitchFamily="49" charset="-122"/>
              </a:rPr>
              <a:t>学习</a:t>
            </a:r>
            <a:r>
              <a:rPr lang="zh-CN" altLang="en-US">
                <a:latin typeface="黑体" panose="02010609060101010101" pitchFamily="49" charset="-122"/>
                <a:ea typeface="黑体" panose="02010609060101010101" pitchFamily="49" charset="-122"/>
                <a:sym typeface="+mn-ea"/>
              </a:rPr>
              <a:t>的</a:t>
            </a:r>
            <a:r>
              <a:rPr lang="zh-CN" altLang="zh-CN">
                <a:latin typeface="黑体" panose="02010609060101010101" pitchFamily="49" charset="-122"/>
                <a:ea typeface="黑体" panose="02010609060101010101" pitchFamily="49" charset="-122"/>
              </a:rPr>
              <a:t>状态</a:t>
            </a:r>
            <a:endParaRPr lang="zh-CN" altLang="zh-CN">
              <a:latin typeface="黑体" panose="02010609060101010101" pitchFamily="49" charset="-122"/>
              <a:ea typeface="黑体" panose="02010609060101010101" pitchFamily="49" charset="-122"/>
            </a:endParaRPr>
          </a:p>
          <a:p>
            <a:pPr algn="l">
              <a:lnSpc>
                <a:spcPct val="150000"/>
              </a:lnSpc>
            </a:pPr>
            <a:r>
              <a:rPr lang="zh-CN" altLang="zh-CN">
                <a:latin typeface="黑体" panose="02010609060101010101" pitchFamily="49" charset="-122"/>
                <a:ea typeface="黑体" panose="02010609060101010101" pitchFamily="49" charset="-122"/>
              </a:rPr>
              <a:t>    （</a:t>
            </a:r>
            <a:r>
              <a:rPr lang="en-US" altLang="zh-CN">
                <a:latin typeface="黑体" panose="02010609060101010101" pitchFamily="49" charset="-122"/>
                <a:ea typeface="黑体" panose="02010609060101010101" pitchFamily="49" charset="-122"/>
              </a:rPr>
              <a:t>1</a:t>
            </a:r>
            <a:r>
              <a:rPr lang="zh-CN" altLang="zh-CN">
                <a:latin typeface="黑体" panose="02010609060101010101" pitchFamily="49" charset="-122"/>
                <a:ea typeface="黑体" panose="02010609060101010101" pitchFamily="49" charset="-122"/>
              </a:rPr>
              <a:t>）自主学习</a:t>
            </a:r>
            <a:endParaRPr lang="zh-CN" altLang="zh-CN">
              <a:latin typeface="黑体" panose="02010609060101010101" pitchFamily="49" charset="-122"/>
              <a:ea typeface="黑体" panose="02010609060101010101" pitchFamily="49" charset="-122"/>
            </a:endParaRPr>
          </a:p>
          <a:p>
            <a:pPr algn="l">
              <a:lnSpc>
                <a:spcPct val="200000"/>
              </a:lnSpc>
            </a:pPr>
            <a:r>
              <a:rPr lang="zh-CN" altLang="zh-CN" sz="2000" b="1">
                <a:latin typeface="华文仿宋" panose="02010600040101010101" pitchFamily="2" charset="-122"/>
                <a:ea typeface="华文仿宋" panose="02010600040101010101" pitchFamily="2" charset="-122"/>
              </a:rPr>
              <a:t>     </a:t>
            </a:r>
            <a:r>
              <a:rPr lang="zh-CN" altLang="zh-CN" b="1">
                <a:latin typeface="华文仿宋" panose="02010600040101010101" pitchFamily="2" charset="-122"/>
                <a:ea typeface="华文仿宋" panose="02010600040101010101" pitchFamily="2" charset="-122"/>
              </a:rPr>
              <a:t>以学习者作为学习的主体，学习者自己进行学习的计划、执行、检验、反馈、调整等过程，并及时有效的对学习过程进行必要的体验的学习方式。</a:t>
            </a:r>
            <a:endParaRPr lang="zh-CN" altLang="zh-CN" b="1">
              <a:latin typeface="华文仿宋" panose="02010600040101010101" pitchFamily="2" charset="-122"/>
              <a:ea typeface="华文仿宋" panose="02010600040101010101" pitchFamily="2" charset="-122"/>
            </a:endParaRPr>
          </a:p>
          <a:p>
            <a:pPr algn="l">
              <a:lnSpc>
                <a:spcPct val="150000"/>
              </a:lnSpc>
            </a:pPr>
            <a:endParaRPr lang="zh-CN" altLang="zh-CN" sz="2000" b="1">
              <a:latin typeface="华文仿宋" panose="02010600040101010101" pitchFamily="2" charset="-122"/>
              <a:ea typeface="华文仿宋" panose="02010600040101010101" pitchFamily="2" charset="-122"/>
            </a:endParaRPr>
          </a:p>
        </p:txBody>
      </p:sp>
      <p:pic>
        <p:nvPicPr>
          <p:cNvPr id="2" name="图片 1"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203960" y="1131570"/>
            <a:ext cx="5931535" cy="3674110"/>
          </a:xfrm>
        </p:spPr>
        <p:txBody>
          <a:bodyPr>
            <a:normAutofit lnSpcReduction="20000"/>
          </a:bodyPr>
          <a:p>
            <a:pPr algn="l">
              <a:lnSpc>
                <a:spcPct val="150000"/>
              </a:lnSpc>
            </a:pPr>
            <a:r>
              <a:rPr lang="zh-CN" altLang="zh-CN"/>
              <a:t>  </a:t>
            </a:r>
            <a:r>
              <a:rPr lang="zh-CN" altLang="zh-CN">
                <a:latin typeface="黑体" panose="02010609060101010101" pitchFamily="49" charset="-122"/>
                <a:ea typeface="黑体" panose="02010609060101010101" pitchFamily="49" charset="-122"/>
              </a:rPr>
              <a:t> （</a:t>
            </a:r>
            <a:r>
              <a:rPr lang="en-US" altLang="zh-CN">
                <a:latin typeface="黑体" panose="02010609060101010101" pitchFamily="49" charset="-122"/>
                <a:ea typeface="黑体" panose="02010609060101010101" pitchFamily="49" charset="-122"/>
              </a:rPr>
              <a:t>2</a:t>
            </a:r>
            <a:r>
              <a:rPr lang="zh-CN" altLang="zh-CN">
                <a:latin typeface="黑体" panose="02010609060101010101" pitchFamily="49" charset="-122"/>
                <a:ea typeface="黑体" panose="02010609060101010101" pitchFamily="49" charset="-122"/>
              </a:rPr>
              <a:t>）高阶能力本身的主要特性是自主性</a:t>
            </a:r>
            <a:endParaRPr lang="zh-CN" altLang="zh-CN" sz="1500">
              <a:latin typeface="黑体" panose="02010609060101010101" pitchFamily="49" charset="-122"/>
              <a:ea typeface="黑体" panose="02010609060101010101" pitchFamily="49" charset="-122"/>
            </a:endParaRPr>
          </a:p>
        </p:txBody>
      </p:sp>
      <p:pic>
        <p:nvPicPr>
          <p:cNvPr id="4" name="内容占位符 3"/>
          <p:cNvPicPr>
            <a:picLocks noChangeAspect="1"/>
          </p:cNvPicPr>
          <p:nvPr/>
        </p:nvPicPr>
        <p:blipFill>
          <a:blip r:embed="rId1"/>
          <a:stretch>
            <a:fillRect/>
          </a:stretch>
        </p:blipFill>
        <p:spPr>
          <a:xfrm>
            <a:off x="1203960" y="2518410"/>
            <a:ext cx="7323455" cy="3886200"/>
          </a:xfrm>
          <a:prstGeom prst="rect">
            <a:avLst/>
          </a:prstGeom>
        </p:spPr>
      </p:pic>
      <p:sp>
        <p:nvSpPr>
          <p:cNvPr id="2" name="圆角矩形标注 1"/>
          <p:cNvSpPr/>
          <p:nvPr/>
        </p:nvSpPr>
        <p:spPr>
          <a:xfrm>
            <a:off x="2541270" y="3193415"/>
            <a:ext cx="1973580" cy="752475"/>
          </a:xfrm>
          <a:prstGeom prst="wedgeRoundRectCallout">
            <a:avLst>
              <a:gd name="adj1" fmla="val -49034"/>
              <a:gd name="adj2" fmla="val 18945"/>
              <a:gd name="adj3" fmla="val 16667"/>
            </a:avLst>
          </a:prstGeom>
          <a:solidFill>
            <a:schemeClr val="accent1"/>
          </a:solidFill>
        </p:spPr>
        <p:style>
          <a:lnRef idx="2">
            <a:schemeClr val="accent6"/>
          </a:lnRef>
          <a:fillRef idx="1">
            <a:schemeClr val="lt1"/>
          </a:fillRef>
          <a:effectRef idx="0">
            <a:schemeClr val="accent6"/>
          </a:effectRef>
          <a:fontRef idx="minor">
            <a:schemeClr val="dk1"/>
          </a:fontRef>
        </p:style>
        <p:txBody>
          <a:bodyPr rtlCol="0" anchor="ctr"/>
          <a:p>
            <a:pPr algn="ctr"/>
            <a:r>
              <a:rPr lang="zh-CN" altLang="en-US" sz="2800">
                <a:latin typeface="黑体" panose="02010609060101010101" pitchFamily="49" charset="-122"/>
                <a:ea typeface="黑体" panose="02010609060101010101" pitchFamily="49" charset="-122"/>
              </a:rPr>
              <a:t>体现自主</a:t>
            </a:r>
            <a:endParaRPr lang="zh-CN" altLang="en-US" sz="2800">
              <a:latin typeface="黑体" panose="02010609060101010101" pitchFamily="49" charset="-122"/>
              <a:ea typeface="黑体" panose="02010609060101010101" pitchFamily="49" charset="-122"/>
            </a:endParaRPr>
          </a:p>
        </p:txBody>
      </p:sp>
      <p:sp>
        <p:nvSpPr>
          <p:cNvPr id="5" name="椭圆 4"/>
          <p:cNvSpPr/>
          <p:nvPr/>
        </p:nvSpPr>
        <p:spPr>
          <a:xfrm>
            <a:off x="1442085" y="2518410"/>
            <a:ext cx="4002405" cy="2101850"/>
          </a:xfrm>
          <a:prstGeom prst="ellipse">
            <a:avLst/>
          </a:prstGeom>
          <a:noFill/>
          <a:ln w="82550" cmpd="dbl">
            <a:solidFill>
              <a:srgbClr val="FF0000"/>
            </a:solidFill>
            <a:prstDash val="solid"/>
          </a:ln>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sz="1350"/>
          </a:p>
        </p:txBody>
      </p:sp>
      <p:sp>
        <p:nvSpPr>
          <p:cNvPr id="6" name="文本框 5"/>
          <p:cNvSpPr txBox="1"/>
          <p:nvPr/>
        </p:nvSpPr>
        <p:spPr>
          <a:xfrm>
            <a:off x="5929630" y="4620260"/>
            <a:ext cx="2518410" cy="1198880"/>
          </a:xfrm>
          <a:prstGeom prst="rect">
            <a:avLst/>
          </a:prstGeom>
          <a:noFill/>
        </p:spPr>
        <p:txBody>
          <a:bodyPr wrap="square" rtlCol="0">
            <a:spAutoFit/>
          </a:bodyPr>
          <a:p>
            <a:pPr indent="0">
              <a:lnSpc>
                <a:spcPct val="150000"/>
              </a:lnSpc>
              <a:buFont typeface="Wingdings" panose="05000000000000000000" charset="0"/>
              <a:buNone/>
            </a:pPr>
            <a:r>
              <a:rPr lang="zh-CN" altLang="en-US" sz="2400"/>
              <a:t>高阶必须通过自主学习来实现。</a:t>
            </a:r>
            <a:endParaRPr lang="zh-CN" altLang="en-US" sz="2400"/>
          </a:p>
        </p:txBody>
      </p:sp>
      <p:pic>
        <p:nvPicPr>
          <p:cNvPr id="8" name="图片 7" descr="4"/>
          <p:cNvPicPr>
            <a:picLocks noChangeAspect="1"/>
          </p:cNvPicPr>
          <p:nvPr/>
        </p:nvPicPr>
        <p:blipFill>
          <a:blip r:embed="rId2"/>
          <a:stretch>
            <a:fillRect/>
          </a:stretch>
        </p:blipFill>
        <p:spPr>
          <a:xfrm>
            <a:off x="7480300" y="-114300"/>
            <a:ext cx="1880235" cy="188023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2" grpId="0" bldLvl="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56005" y="1374140"/>
            <a:ext cx="6576695" cy="4279900"/>
          </a:xfrm>
        </p:spPr>
        <p:txBody>
          <a:bodyPr>
            <a:normAutofit/>
          </a:bodyPr>
          <a:p>
            <a:pPr algn="l">
              <a:lnSpc>
                <a:spcPct val="150000"/>
              </a:lnSpc>
            </a:pPr>
            <a:r>
              <a:rPr lang="zh-CN" altLang="en-US">
                <a:latin typeface="黑体" panose="02010609060101010101" pitchFamily="49" charset="-122"/>
                <a:ea typeface="黑体" panose="02010609060101010101" pitchFamily="49" charset="-122"/>
              </a:rPr>
              <a:t>（</a:t>
            </a:r>
            <a:r>
              <a:rPr lang="en-US" altLang="zh-CN">
                <a:latin typeface="黑体" panose="02010609060101010101" pitchFamily="49" charset="-122"/>
                <a:ea typeface="黑体" panose="02010609060101010101" pitchFamily="49" charset="-122"/>
              </a:rPr>
              <a:t>3</a:t>
            </a:r>
            <a:r>
              <a:rPr lang="zh-CN" altLang="en-US">
                <a:latin typeface="黑体" panose="02010609060101010101" pitchFamily="49" charset="-122"/>
                <a:ea typeface="黑体" panose="02010609060101010101" pitchFamily="49" charset="-122"/>
              </a:rPr>
              <a:t>）自主</a:t>
            </a:r>
            <a:r>
              <a:rPr lang="zh-CN" altLang="zh-CN">
                <a:latin typeface="黑体" panose="02010609060101010101" pitchFamily="49" charset="-122"/>
                <a:ea typeface="黑体" panose="02010609060101010101" pitchFamily="49" charset="-122"/>
              </a:rPr>
              <a:t>学习是学习效率的保障</a:t>
            </a:r>
            <a:endParaRPr lang="zh-CN" altLang="zh-CN">
              <a:latin typeface="黑体" panose="02010609060101010101" pitchFamily="49" charset="-122"/>
              <a:ea typeface="黑体" panose="02010609060101010101" pitchFamily="49" charset="-122"/>
            </a:endParaRPr>
          </a:p>
          <a:p>
            <a:pPr algn="l">
              <a:lnSpc>
                <a:spcPct val="150000"/>
              </a:lnSpc>
            </a:pPr>
            <a:r>
              <a:rPr lang="zh-CN" altLang="zh-CN" sz="2000">
                <a:latin typeface="Arial" panose="020B0604020202020204" pitchFamily="34" charset="0"/>
              </a:rPr>
              <a:t>      </a:t>
            </a:r>
            <a:r>
              <a:rPr lang="zh-CN" altLang="zh-CN" sz="2000" b="1">
                <a:latin typeface="Arial" panose="020B0604020202020204" pitchFamily="34" charset="0"/>
                <a:ea typeface="华文仿宋" panose="02010600040101010101" pitchFamily="2" charset="-122"/>
              </a:rPr>
              <a:t>自主的主动学习状态与被动学习状态的效率之比达到几十倍之多。</a:t>
            </a:r>
            <a:endParaRPr lang="zh-CN" altLang="zh-CN" sz="2000" b="1">
              <a:latin typeface="Arial" panose="020B0604020202020204" pitchFamily="34" charset="0"/>
              <a:ea typeface="华文仿宋" panose="02010600040101010101" pitchFamily="2" charset="-122"/>
            </a:endParaRPr>
          </a:p>
          <a:p>
            <a:pPr algn="l">
              <a:lnSpc>
                <a:spcPct val="150000"/>
              </a:lnSpc>
            </a:pPr>
            <a:r>
              <a:rPr lang="zh-CN" altLang="zh-CN" sz="2000" b="1">
                <a:latin typeface="Arial" panose="020B0604020202020204" pitchFamily="34" charset="0"/>
                <a:ea typeface="华文仿宋" panose="02010600040101010101" pitchFamily="2" charset="-122"/>
              </a:rPr>
              <a:t>曹宝龙，</a:t>
            </a:r>
            <a:r>
              <a:rPr lang="zh-CN" altLang="en-US" sz="2000" b="1">
                <a:latin typeface="Arial" panose="020B0604020202020204" pitchFamily="34" charset="0"/>
                <a:ea typeface="华文仿宋" panose="02010600040101010101" pitchFamily="2" charset="-122"/>
              </a:rPr>
              <a:t>用认知的观点解释学习</a:t>
            </a:r>
            <a:r>
              <a:rPr lang="en-US" altLang="zh-CN" sz="2000" b="1">
                <a:latin typeface="Arial" panose="020B0604020202020204" pitchFamily="34" charset="0"/>
                <a:ea typeface="华文仿宋" panose="02010600040101010101" pitchFamily="2" charset="-122"/>
              </a:rPr>
              <a:t>[J].</a:t>
            </a:r>
            <a:r>
              <a:rPr lang="zh-CN" altLang="zh-CN" sz="2000" b="1">
                <a:latin typeface="Arial" panose="020B0604020202020204" pitchFamily="34" charset="0"/>
                <a:ea typeface="华文仿宋" panose="02010600040101010101" pitchFamily="2" charset="-122"/>
              </a:rPr>
              <a:t> 课程教学研究，</a:t>
            </a:r>
            <a:r>
              <a:rPr lang="en-US" altLang="zh-CN" sz="2000" b="1">
                <a:latin typeface="Arial" panose="020B0604020202020204" pitchFamily="34" charset="0"/>
                <a:ea typeface="华文仿宋" panose="02010600040101010101" pitchFamily="2" charset="-122"/>
              </a:rPr>
              <a:t>2016</a:t>
            </a:r>
            <a:r>
              <a:rPr lang="zh-CN" altLang="en-US" sz="2000" b="1">
                <a:latin typeface="Arial" panose="020B0604020202020204" pitchFamily="34" charset="0"/>
                <a:ea typeface="华文仿宋" panose="02010600040101010101" pitchFamily="2" charset="-122"/>
              </a:rPr>
              <a:t>（</a:t>
            </a:r>
            <a:r>
              <a:rPr lang="en-US" altLang="zh-CN" sz="2000" b="1">
                <a:latin typeface="Arial" panose="020B0604020202020204" pitchFamily="34" charset="0"/>
                <a:ea typeface="华文仿宋" panose="02010600040101010101" pitchFamily="2" charset="-122"/>
              </a:rPr>
              <a:t>2</a:t>
            </a:r>
            <a:r>
              <a:rPr lang="zh-CN" altLang="en-US" sz="2000" b="1">
                <a:latin typeface="Arial" panose="020B0604020202020204" pitchFamily="34" charset="0"/>
                <a:ea typeface="华文仿宋" panose="02010600040101010101" pitchFamily="2" charset="-122"/>
              </a:rPr>
              <a:t>）：</a:t>
            </a:r>
            <a:r>
              <a:rPr lang="en-US" altLang="zh-CN" sz="2000" b="1">
                <a:latin typeface="Arial" panose="020B0604020202020204" pitchFamily="34" charset="0"/>
                <a:ea typeface="华文仿宋" panose="02010600040101010101" pitchFamily="2" charset="-122"/>
              </a:rPr>
              <a:t>17—21</a:t>
            </a:r>
            <a:endParaRPr lang="en-US" altLang="zh-CN" sz="2000" b="1">
              <a:latin typeface="Arial" panose="020B0604020202020204" pitchFamily="34" charset="0"/>
              <a:ea typeface="华文仿宋" panose="02010600040101010101" pitchFamily="2" charset="-122"/>
            </a:endParaRPr>
          </a:p>
          <a:p>
            <a:pPr algn="l">
              <a:lnSpc>
                <a:spcPct val="150000"/>
              </a:lnSpc>
            </a:pPr>
            <a:endParaRPr lang="en-US" altLang="zh-CN" sz="2000" b="1">
              <a:latin typeface="Arial" panose="020B0604020202020204" pitchFamily="34" charset="0"/>
              <a:ea typeface="华文仿宋" panose="02010600040101010101" pitchFamily="2" charset="-122"/>
            </a:endParaRPr>
          </a:p>
        </p:txBody>
      </p:sp>
      <p:pic>
        <p:nvPicPr>
          <p:cNvPr id="4" name="图片 3"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54735" y="1253490"/>
            <a:ext cx="7181850" cy="4977130"/>
          </a:xfrm>
        </p:spPr>
        <p:txBody>
          <a:bodyPr>
            <a:normAutofit lnSpcReduction="10000"/>
          </a:bodyPr>
          <a:p>
            <a:pPr algn="l">
              <a:lnSpc>
                <a:spcPct val="150000"/>
              </a:lnSpc>
            </a:pPr>
            <a:r>
              <a:rPr lang="en-US">
                <a:latin typeface="黑体" panose="02010609060101010101" pitchFamily="49" charset="-122"/>
                <a:ea typeface="黑体" panose="02010609060101010101" pitchFamily="49" charset="-122"/>
              </a:rPr>
              <a:t>3.</a:t>
            </a:r>
            <a:r>
              <a:rPr lang="zh-CN" altLang="zh-CN">
                <a:latin typeface="黑体" panose="02010609060101010101" pitchFamily="49" charset="-122"/>
                <a:ea typeface="黑体" panose="02010609060101010101" pitchFamily="49" charset="-122"/>
              </a:rPr>
              <a:t>综合性学习的任务环境</a:t>
            </a:r>
            <a:endParaRPr lang="zh-CN" altLang="zh-CN">
              <a:latin typeface="黑体" panose="02010609060101010101" pitchFamily="49" charset="-122"/>
              <a:ea typeface="黑体" panose="02010609060101010101" pitchFamily="49" charset="-122"/>
            </a:endParaRPr>
          </a:p>
          <a:p>
            <a:pPr algn="l">
              <a:lnSpc>
                <a:spcPct val="150000"/>
              </a:lnSpc>
            </a:pPr>
            <a:r>
              <a:rPr lang="zh-CN" altLang="zh-CN">
                <a:latin typeface="黑体" panose="02010609060101010101" pitchFamily="49" charset="-122"/>
                <a:ea typeface="黑体" panose="02010609060101010101" pitchFamily="49" charset="-122"/>
              </a:rPr>
              <a:t>（</a:t>
            </a:r>
            <a:r>
              <a:rPr lang="en-US" altLang="zh-CN">
                <a:latin typeface="黑体" panose="02010609060101010101" pitchFamily="49" charset="-122"/>
                <a:ea typeface="黑体" panose="02010609060101010101" pitchFamily="49" charset="-122"/>
              </a:rPr>
              <a:t>1</a:t>
            </a:r>
            <a:r>
              <a:rPr lang="zh-CN" altLang="zh-CN">
                <a:latin typeface="黑体" panose="02010609060101010101" pitchFamily="49" charset="-122"/>
                <a:ea typeface="黑体" panose="02010609060101010101" pitchFamily="49" charset="-122"/>
              </a:rPr>
              <a:t>）综合性学习</a:t>
            </a:r>
            <a:endParaRPr lang="zh-CN" altLang="zh-CN">
              <a:latin typeface="黑体" panose="02010609060101010101" pitchFamily="49" charset="-122"/>
              <a:ea typeface="黑体" panose="02010609060101010101" pitchFamily="49" charset="-122"/>
            </a:endParaRPr>
          </a:p>
          <a:p>
            <a:pPr algn="l">
              <a:lnSpc>
                <a:spcPct val="150000"/>
              </a:lnSpc>
            </a:pPr>
            <a:r>
              <a:rPr lang="zh-CN" altLang="zh-CN" b="1">
                <a:latin typeface="华文仿宋" panose="02010600040101010101" pitchFamily="2" charset="-122"/>
                <a:ea typeface="华文仿宋" panose="02010600040101010101" pitchFamily="2" charset="-122"/>
              </a:rPr>
              <a:t>    </a:t>
            </a:r>
            <a:r>
              <a:rPr lang="zh-CN" altLang="zh-CN" sz="2000" b="1">
                <a:latin typeface="华文仿宋" panose="02010600040101010101" pitchFamily="2" charset="-122"/>
                <a:ea typeface="华文仿宋" panose="02010600040101010101" pitchFamily="2" charset="-122"/>
              </a:rPr>
              <a:t>使学生在现实学习环境中，基于学生自己的知识和经验，体验对知识综合运用的学习形态，是以形成学生高阶能力为核心的以完成综合性任务为目标的实践性学习。</a:t>
            </a:r>
            <a:endParaRPr lang="zh-CN" altLang="zh-CN" sz="2000" b="1">
              <a:latin typeface="华文仿宋" panose="02010600040101010101" pitchFamily="2" charset="-122"/>
              <a:ea typeface="华文仿宋" panose="02010600040101010101" pitchFamily="2" charset="-122"/>
            </a:endParaRPr>
          </a:p>
          <a:p>
            <a:pPr marL="342900" indent="-342900" algn="l">
              <a:lnSpc>
                <a:spcPct val="150000"/>
              </a:lnSpc>
              <a:buFont typeface="Wingdings" panose="05000000000000000000" charset="0"/>
              <a:buChar char="n"/>
            </a:pPr>
            <a:r>
              <a:rPr lang="zh-CN" altLang="zh-CN" sz="2000" b="1">
                <a:latin typeface="华文仿宋" panose="02010600040101010101" pitchFamily="2" charset="-122"/>
                <a:ea typeface="华文仿宋" panose="02010600040101010101" pitchFamily="2" charset="-122"/>
              </a:rPr>
              <a:t>基于问题（项目）的学习 </a:t>
            </a:r>
            <a:r>
              <a:rPr lang="en-US" altLang="zh-CN" sz="2000" b="1">
                <a:latin typeface="华文仿宋" panose="02010600040101010101" pitchFamily="2" charset="-122"/>
                <a:ea typeface="华文仿宋" panose="02010600040101010101" pitchFamily="2" charset="-122"/>
              </a:rPr>
              <a:t>Problem</a:t>
            </a:r>
            <a:r>
              <a:rPr lang="zh-CN" altLang="zh-CN" sz="2000" b="1">
                <a:latin typeface="华文仿宋" panose="02010600040101010101" pitchFamily="2" charset="-122"/>
                <a:ea typeface="华文仿宋" panose="02010600040101010101" pitchFamily="2" charset="-122"/>
              </a:rPr>
              <a:t>（</a:t>
            </a:r>
            <a:r>
              <a:rPr lang="en-US" altLang="zh-CN" sz="2000" b="1">
                <a:latin typeface="华文仿宋" panose="02010600040101010101" pitchFamily="2" charset="-122"/>
                <a:ea typeface="华文仿宋" panose="02010600040101010101" pitchFamily="2" charset="-122"/>
              </a:rPr>
              <a:t>Project</a:t>
            </a:r>
            <a:r>
              <a:rPr lang="zh-CN" altLang="zh-CN" sz="2000" b="1">
                <a:latin typeface="华文仿宋" panose="02010600040101010101" pitchFamily="2" charset="-122"/>
                <a:ea typeface="华文仿宋" panose="02010600040101010101" pitchFamily="2" charset="-122"/>
              </a:rPr>
              <a:t>）</a:t>
            </a:r>
            <a:r>
              <a:rPr lang="en-US" altLang="zh-CN" sz="2000" b="1">
                <a:latin typeface="华文仿宋" panose="02010600040101010101" pitchFamily="2" charset="-122"/>
                <a:ea typeface="华文仿宋" panose="02010600040101010101" pitchFamily="2" charset="-122"/>
              </a:rPr>
              <a:t>-based learning</a:t>
            </a:r>
            <a:endParaRPr lang="en-US" altLang="zh-CN" sz="2000" b="1">
              <a:latin typeface="华文仿宋" panose="02010600040101010101" pitchFamily="2" charset="-122"/>
              <a:ea typeface="华文仿宋" panose="02010600040101010101" pitchFamily="2" charset="-122"/>
            </a:endParaRPr>
          </a:p>
          <a:p>
            <a:pPr marL="342900" indent="-342900" algn="l">
              <a:lnSpc>
                <a:spcPct val="150000"/>
              </a:lnSpc>
              <a:buFont typeface="Wingdings" panose="05000000000000000000" charset="0"/>
              <a:buChar char="n"/>
            </a:pPr>
            <a:r>
              <a:rPr lang="en-US" altLang="zh-CN" sz="2000" b="1">
                <a:latin typeface="华文仿宋" panose="02010600040101010101" pitchFamily="2" charset="-122"/>
                <a:ea typeface="华文仿宋" panose="02010600040101010101" pitchFamily="2" charset="-122"/>
              </a:rPr>
              <a:t>STEM</a:t>
            </a:r>
            <a:r>
              <a:rPr lang="zh-CN" altLang="zh-CN" sz="2000" b="1">
                <a:latin typeface="华文仿宋" panose="02010600040101010101" pitchFamily="2" charset="-122"/>
                <a:ea typeface="华文仿宋" panose="02010600040101010101" pitchFamily="2" charset="-122"/>
              </a:rPr>
              <a:t>（</a:t>
            </a:r>
            <a:r>
              <a:rPr lang="en-US" altLang="zh-CN" sz="2000" b="1">
                <a:latin typeface="华文仿宋" panose="02010600040101010101" pitchFamily="2" charset="-122"/>
                <a:ea typeface="华文仿宋" panose="02010600040101010101" pitchFamily="2" charset="-122"/>
              </a:rPr>
              <a:t>STEAM</a:t>
            </a:r>
            <a:r>
              <a:rPr lang="zh-CN" altLang="zh-CN" sz="2000" b="1">
                <a:latin typeface="华文仿宋" panose="02010600040101010101" pitchFamily="2" charset="-122"/>
                <a:ea typeface="华文仿宋" panose="02010600040101010101" pitchFamily="2" charset="-122"/>
              </a:rPr>
              <a:t>）</a:t>
            </a:r>
            <a:endParaRPr lang="zh-CN" altLang="zh-CN" sz="2000" b="1">
              <a:latin typeface="华文仿宋" panose="02010600040101010101" pitchFamily="2" charset="-122"/>
              <a:ea typeface="华文仿宋" panose="02010600040101010101" pitchFamily="2" charset="-122"/>
            </a:endParaRPr>
          </a:p>
          <a:p>
            <a:pPr algn="l">
              <a:lnSpc>
                <a:spcPct val="150000"/>
              </a:lnSpc>
            </a:pPr>
            <a:r>
              <a:rPr lang="zh-CN" altLang="zh-CN" sz="2000" b="1">
                <a:latin typeface="华文仿宋" panose="02010600040101010101" pitchFamily="2" charset="-122"/>
                <a:ea typeface="华文仿宋" panose="02010600040101010101" pitchFamily="2" charset="-122"/>
              </a:rPr>
              <a:t>（本质上是综合性问题解决为核心的学习课程）</a:t>
            </a:r>
            <a:endParaRPr lang="zh-CN" altLang="zh-CN" sz="2000" b="1">
              <a:latin typeface="华文仿宋" panose="02010600040101010101" pitchFamily="2" charset="-122"/>
              <a:ea typeface="华文仿宋" panose="02010600040101010101" pitchFamily="2" charset="-122"/>
            </a:endParaRPr>
          </a:p>
        </p:txBody>
      </p:sp>
      <p:pic>
        <p:nvPicPr>
          <p:cNvPr id="4" name="图片 3"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438910" y="1064260"/>
            <a:ext cx="4772025" cy="564515"/>
          </a:xfrm>
        </p:spPr>
        <p:txBody>
          <a:bodyPr>
            <a:noAutofit/>
          </a:bodyPr>
          <a:p>
            <a:pPr algn="l"/>
            <a:r>
              <a:rPr lang="zh-CN" altLang="en-US" sz="2400" b="0">
                <a:solidFill>
                  <a:schemeClr val="tx1"/>
                </a:solidFill>
                <a:latin typeface="黑体" panose="02010609060101010101" pitchFamily="49" charset="-122"/>
                <a:ea typeface="黑体" panose="02010609060101010101" pitchFamily="49" charset="-122"/>
              </a:rPr>
              <a:t>（</a:t>
            </a:r>
            <a:r>
              <a:rPr lang="en-US" altLang="zh-CN" sz="2400" b="0">
                <a:solidFill>
                  <a:schemeClr val="tx1"/>
                </a:solidFill>
                <a:latin typeface="黑体" panose="02010609060101010101" pitchFamily="49" charset="-122"/>
                <a:ea typeface="黑体" panose="02010609060101010101" pitchFamily="49" charset="-122"/>
              </a:rPr>
              <a:t>2</a:t>
            </a:r>
            <a:r>
              <a:rPr lang="zh-CN" altLang="en-US" sz="2400" b="0">
                <a:solidFill>
                  <a:schemeClr val="tx1"/>
                </a:solidFill>
                <a:latin typeface="黑体" panose="02010609060101010101" pitchFamily="49" charset="-122"/>
                <a:ea typeface="黑体" panose="02010609060101010101" pitchFamily="49" charset="-122"/>
              </a:rPr>
              <a:t>）综合性学习的问题解决模式</a:t>
            </a:r>
            <a:endParaRPr lang="zh-CN" altLang="en-US" sz="2400" b="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3195161" y="4136866"/>
            <a:ext cx="1451134" cy="926306"/>
          </a:xfrm>
          <a:ln w="28575" cmpd="sng">
            <a:solidFill>
              <a:srgbClr val="FF0000"/>
            </a:solidFill>
            <a:prstDash val="solid"/>
          </a:ln>
        </p:spPr>
        <p:txBody>
          <a:bodyPr>
            <a:normAutofit/>
          </a:bodyPr>
          <a:p>
            <a:r>
              <a:rPr lang="zh-CN" altLang="en-US" sz="2000">
                <a:latin typeface="+mn-ea"/>
              </a:rPr>
              <a:t>实际情境的综合性问题</a:t>
            </a:r>
            <a:endParaRPr lang="zh-CN" altLang="en-US" sz="2000">
              <a:latin typeface="+mn-ea"/>
            </a:endParaRPr>
          </a:p>
        </p:txBody>
      </p:sp>
      <p:sp>
        <p:nvSpPr>
          <p:cNvPr id="8" name="矩形标注 7"/>
          <p:cNvSpPr/>
          <p:nvPr/>
        </p:nvSpPr>
        <p:spPr>
          <a:xfrm>
            <a:off x="1119505" y="2394585"/>
            <a:ext cx="1059180" cy="993775"/>
          </a:xfrm>
          <a:prstGeom prst="wedgeRectCallout">
            <a:avLst>
              <a:gd name="adj1" fmla="val 138908"/>
              <a:gd name="adj2" fmla="val 158434"/>
            </a:avLst>
          </a:prstGeom>
          <a:ln w="12700" cmpd="sng">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p>
            <a:pPr algn="ctr"/>
            <a:r>
              <a:rPr lang="zh-CN" altLang="en-US" b="1">
                <a:latin typeface="华文仿宋" panose="02010600040101010101" pitchFamily="2" charset="-122"/>
                <a:ea typeface="华文仿宋" panose="02010600040101010101" pitchFamily="2" charset="-122"/>
              </a:rPr>
              <a:t>学科</a:t>
            </a:r>
            <a:r>
              <a:rPr lang="en-US" altLang="zh-CN" b="1">
                <a:latin typeface="华文仿宋" panose="02010600040101010101" pitchFamily="2" charset="-122"/>
                <a:ea typeface="华文仿宋" panose="02010600040101010101" pitchFamily="2" charset="-122"/>
              </a:rPr>
              <a:t>A</a:t>
            </a:r>
            <a:r>
              <a:rPr lang="zh-CN" altLang="en-US" b="1">
                <a:latin typeface="华文仿宋" panose="02010600040101010101" pitchFamily="2" charset="-122"/>
                <a:ea typeface="华文仿宋" panose="02010600040101010101" pitchFamily="2" charset="-122"/>
              </a:rPr>
              <a:t>的知识</a:t>
            </a:r>
            <a:r>
              <a:rPr lang="en-US" altLang="zh-CN" b="1">
                <a:latin typeface="华文仿宋" panose="02010600040101010101" pitchFamily="2" charset="-122"/>
                <a:ea typeface="华文仿宋" panose="02010600040101010101" pitchFamily="2" charset="-122"/>
              </a:rPr>
              <a:t>1</a:t>
            </a:r>
            <a:endParaRPr lang="en-US" altLang="zh-CN" b="1">
              <a:latin typeface="华文仿宋" panose="02010600040101010101" pitchFamily="2" charset="-122"/>
              <a:ea typeface="华文仿宋" panose="02010600040101010101" pitchFamily="2" charset="-122"/>
            </a:endParaRPr>
          </a:p>
        </p:txBody>
      </p:sp>
      <p:sp>
        <p:nvSpPr>
          <p:cNvPr id="9" name="矩形标注 8"/>
          <p:cNvSpPr/>
          <p:nvPr/>
        </p:nvSpPr>
        <p:spPr>
          <a:xfrm>
            <a:off x="2811780" y="2394585"/>
            <a:ext cx="1223010" cy="594995"/>
          </a:xfrm>
          <a:prstGeom prst="wedgeRectCallout">
            <a:avLst>
              <a:gd name="adj1" fmla="val 30204"/>
              <a:gd name="adj2" fmla="val 249546"/>
            </a:avLst>
          </a:prstGeom>
          <a:ln w="12700" cmpd="sng">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p>
            <a:pPr algn="ctr"/>
            <a:r>
              <a:rPr lang="zh-CN" altLang="en-US" b="1">
                <a:latin typeface="华文仿宋" panose="02010600040101010101" pitchFamily="2" charset="-122"/>
                <a:ea typeface="华文仿宋" panose="02010600040101010101" pitchFamily="2" charset="-122"/>
              </a:rPr>
              <a:t>学科</a:t>
            </a:r>
            <a:r>
              <a:rPr lang="en-US" altLang="zh-CN" b="1">
                <a:latin typeface="华文仿宋" panose="02010600040101010101" pitchFamily="2" charset="-122"/>
                <a:ea typeface="华文仿宋" panose="02010600040101010101" pitchFamily="2" charset="-122"/>
              </a:rPr>
              <a:t>B</a:t>
            </a:r>
            <a:r>
              <a:rPr lang="zh-CN" altLang="en-US" b="1">
                <a:latin typeface="华文仿宋" panose="02010600040101010101" pitchFamily="2" charset="-122"/>
                <a:ea typeface="华文仿宋" panose="02010600040101010101" pitchFamily="2" charset="-122"/>
              </a:rPr>
              <a:t>的知识</a:t>
            </a:r>
            <a:r>
              <a:rPr lang="en-US" altLang="zh-CN" b="1">
                <a:latin typeface="华文仿宋" panose="02010600040101010101" pitchFamily="2" charset="-122"/>
                <a:ea typeface="华文仿宋" panose="02010600040101010101" pitchFamily="2" charset="-122"/>
              </a:rPr>
              <a:t>2</a:t>
            </a:r>
            <a:endParaRPr lang="en-US" altLang="zh-CN" b="1">
              <a:latin typeface="华文仿宋" panose="02010600040101010101" pitchFamily="2" charset="-122"/>
              <a:ea typeface="华文仿宋" panose="02010600040101010101" pitchFamily="2" charset="-122"/>
            </a:endParaRPr>
          </a:p>
        </p:txBody>
      </p:sp>
      <p:sp>
        <p:nvSpPr>
          <p:cNvPr id="10" name="矩形标注 9"/>
          <p:cNvSpPr/>
          <p:nvPr/>
        </p:nvSpPr>
        <p:spPr>
          <a:xfrm>
            <a:off x="5738495" y="3704590"/>
            <a:ext cx="1233805" cy="594995"/>
          </a:xfrm>
          <a:prstGeom prst="wedgeRectCallout">
            <a:avLst>
              <a:gd name="adj1" fmla="val -132038"/>
              <a:gd name="adj2" fmla="val 131643"/>
            </a:avLst>
          </a:prstGeom>
          <a:ln w="12700" cmpd="sng">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p>
            <a:pPr algn="ctr"/>
            <a:r>
              <a:rPr lang="zh-CN" altLang="en-US" b="1">
                <a:latin typeface="华文仿宋" panose="02010600040101010101" pitchFamily="2" charset="-122"/>
                <a:ea typeface="华文仿宋" panose="02010600040101010101" pitchFamily="2" charset="-122"/>
              </a:rPr>
              <a:t>学科</a:t>
            </a:r>
            <a:r>
              <a:rPr lang="en-US" altLang="zh-CN" b="1">
                <a:latin typeface="华文仿宋" panose="02010600040101010101" pitchFamily="2" charset="-122"/>
                <a:ea typeface="华文仿宋" panose="02010600040101010101" pitchFamily="2" charset="-122"/>
              </a:rPr>
              <a:t>C</a:t>
            </a:r>
            <a:r>
              <a:rPr lang="zh-CN" altLang="en-US" b="1">
                <a:latin typeface="华文仿宋" panose="02010600040101010101" pitchFamily="2" charset="-122"/>
                <a:ea typeface="华文仿宋" panose="02010600040101010101" pitchFamily="2" charset="-122"/>
              </a:rPr>
              <a:t>的知识</a:t>
            </a:r>
            <a:r>
              <a:rPr lang="en-US" altLang="zh-CN" b="1">
                <a:latin typeface="华文仿宋" panose="02010600040101010101" pitchFamily="2" charset="-122"/>
                <a:ea typeface="华文仿宋" panose="02010600040101010101" pitchFamily="2" charset="-122"/>
              </a:rPr>
              <a:t>3</a:t>
            </a:r>
            <a:r>
              <a:rPr lang="zh-CN" altLang="en-US" b="1">
                <a:latin typeface="华文仿宋" panose="02010600040101010101" pitchFamily="2" charset="-122"/>
                <a:ea typeface="华文仿宋" panose="02010600040101010101" pitchFamily="2" charset="-122"/>
              </a:rPr>
              <a:t>和</a:t>
            </a:r>
            <a:r>
              <a:rPr lang="en-US" altLang="zh-CN" b="1">
                <a:latin typeface="华文仿宋" panose="02010600040101010101" pitchFamily="2" charset="-122"/>
                <a:ea typeface="华文仿宋" panose="02010600040101010101" pitchFamily="2" charset="-122"/>
              </a:rPr>
              <a:t>4</a:t>
            </a:r>
            <a:endParaRPr lang="en-US" altLang="zh-CN" b="1">
              <a:latin typeface="华文仿宋" panose="02010600040101010101" pitchFamily="2" charset="-122"/>
              <a:ea typeface="华文仿宋" panose="02010600040101010101" pitchFamily="2" charset="-122"/>
            </a:endParaRPr>
          </a:p>
        </p:txBody>
      </p:sp>
      <p:sp>
        <p:nvSpPr>
          <p:cNvPr id="11" name="矩形标注 10"/>
          <p:cNvSpPr/>
          <p:nvPr/>
        </p:nvSpPr>
        <p:spPr>
          <a:xfrm>
            <a:off x="5387340" y="2115185"/>
            <a:ext cx="1203960" cy="594995"/>
          </a:xfrm>
          <a:prstGeom prst="wedgeRectCallout">
            <a:avLst>
              <a:gd name="adj1" fmla="val -130274"/>
              <a:gd name="adj2" fmla="val 296958"/>
            </a:avLst>
          </a:prstGeom>
          <a:ln w="12700" cmpd="sng">
            <a:solidFill>
              <a:srgbClr val="FF0000"/>
            </a:solidFill>
            <a:prstDash val="solid"/>
          </a:ln>
        </p:spPr>
        <p:style>
          <a:lnRef idx="2">
            <a:schemeClr val="dk1"/>
          </a:lnRef>
          <a:fillRef idx="1">
            <a:schemeClr val="lt1"/>
          </a:fillRef>
          <a:effectRef idx="0">
            <a:schemeClr val="dk1"/>
          </a:effectRef>
          <a:fontRef idx="minor">
            <a:schemeClr val="dk1"/>
          </a:fontRef>
        </p:style>
        <p:txBody>
          <a:bodyPr rtlCol="0" anchor="ctr"/>
          <a:p>
            <a:pPr algn="ctr"/>
            <a:r>
              <a:rPr lang="zh-CN" altLang="en-US" b="1">
                <a:latin typeface="华文仿宋" panose="02010600040101010101" pitchFamily="2" charset="-122"/>
                <a:ea typeface="华文仿宋" panose="02010600040101010101" pitchFamily="2" charset="-122"/>
              </a:rPr>
              <a:t>学科</a:t>
            </a:r>
            <a:r>
              <a:rPr lang="en-US" altLang="zh-CN" b="1">
                <a:latin typeface="华文仿宋" panose="02010600040101010101" pitchFamily="2" charset="-122"/>
                <a:ea typeface="华文仿宋" panose="02010600040101010101" pitchFamily="2" charset="-122"/>
              </a:rPr>
              <a:t>D</a:t>
            </a:r>
            <a:r>
              <a:rPr lang="zh-CN" altLang="en-US" b="1">
                <a:latin typeface="华文仿宋" panose="02010600040101010101" pitchFamily="2" charset="-122"/>
                <a:ea typeface="华文仿宋" panose="02010600040101010101" pitchFamily="2" charset="-122"/>
              </a:rPr>
              <a:t>的知识</a:t>
            </a:r>
            <a:r>
              <a:rPr lang="en-US" altLang="zh-CN" b="1">
                <a:latin typeface="华文仿宋" panose="02010600040101010101" pitchFamily="2" charset="-122"/>
                <a:ea typeface="华文仿宋" panose="02010600040101010101" pitchFamily="2" charset="-122"/>
              </a:rPr>
              <a:t>5</a:t>
            </a:r>
            <a:endParaRPr lang="en-US" altLang="zh-CN" b="1">
              <a:latin typeface="华文仿宋" panose="02010600040101010101" pitchFamily="2" charset="-122"/>
              <a:ea typeface="华文仿宋" panose="02010600040101010101" pitchFamily="2" charset="-122"/>
            </a:endParaRPr>
          </a:p>
        </p:txBody>
      </p:sp>
      <p:sp>
        <p:nvSpPr>
          <p:cNvPr id="12" name="文本框 11"/>
          <p:cNvSpPr txBox="1"/>
          <p:nvPr/>
        </p:nvSpPr>
        <p:spPr>
          <a:xfrm>
            <a:off x="7670800" y="3704590"/>
            <a:ext cx="1261745" cy="365760"/>
          </a:xfrm>
          <a:prstGeom prst="rect">
            <a:avLst/>
          </a:prstGeom>
          <a:noFill/>
          <a:ln w="28575" cmpd="thickThin">
            <a:solidFill>
              <a:srgbClr val="FF0000"/>
            </a:solidFill>
            <a:prstDash val="dash"/>
          </a:ln>
        </p:spPr>
        <p:txBody>
          <a:bodyPr wrap="square" rtlCol="0">
            <a:spAutoFit/>
          </a:bodyPr>
          <a:p>
            <a:pPr algn="ctr"/>
            <a:r>
              <a:rPr lang="zh-CN" altLang="en-US"/>
              <a:t>新知识</a:t>
            </a:r>
            <a:endParaRPr lang="zh-CN" altLang="en-US"/>
          </a:p>
        </p:txBody>
      </p:sp>
      <p:sp>
        <p:nvSpPr>
          <p:cNvPr id="4" name="文本框 3"/>
          <p:cNvSpPr txBox="1"/>
          <p:nvPr/>
        </p:nvSpPr>
        <p:spPr>
          <a:xfrm>
            <a:off x="7585710" y="1628775"/>
            <a:ext cx="1431925" cy="701040"/>
          </a:xfrm>
          <a:prstGeom prst="rect">
            <a:avLst/>
          </a:prstGeom>
          <a:noFill/>
          <a:ln>
            <a:solidFill>
              <a:srgbClr val="FF0000"/>
            </a:solidFill>
          </a:ln>
        </p:spPr>
        <p:txBody>
          <a:bodyPr wrap="square" rtlCol="0">
            <a:spAutoFit/>
          </a:bodyPr>
          <a:p>
            <a:r>
              <a:rPr lang="zh-CN" altLang="zh-CN" sz="2000">
                <a:latin typeface="幼圆" panose="02010509060101010101" charset="-122"/>
                <a:ea typeface="幼圆" panose="02010509060101010101" charset="-122"/>
              </a:rPr>
              <a:t>跳跃与渗透性学习</a:t>
            </a:r>
            <a:endParaRPr lang="zh-CN" altLang="zh-CN" sz="2000">
              <a:latin typeface="幼圆" panose="02010509060101010101" charset="-122"/>
              <a:ea typeface="幼圆" panose="02010509060101010101" charset="-122"/>
            </a:endParaRPr>
          </a:p>
        </p:txBody>
      </p:sp>
      <p:sp>
        <p:nvSpPr>
          <p:cNvPr id="160" name=" 160"/>
          <p:cNvSpPr/>
          <p:nvPr/>
        </p:nvSpPr>
        <p:spPr>
          <a:xfrm rot="8940000">
            <a:off x="6576060" y="1555750"/>
            <a:ext cx="967740" cy="761365"/>
          </a:xfrm>
          <a:prstGeom prst="stripedRightArrow">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35" name=" 135"/>
          <p:cNvSpPr/>
          <p:nvPr/>
        </p:nvSpPr>
        <p:spPr>
          <a:xfrm rot="13860000">
            <a:off x="7007860" y="2849245"/>
            <a:ext cx="1423035" cy="530860"/>
          </a:xfrm>
          <a:custGeom>
            <a:avLst/>
            <a:gdLst>
              <a:gd name="connsiteX0" fmla="*/ 4381875 w 6516714"/>
              <a:gd name="connsiteY0" fmla="*/ 0 h 2476413"/>
              <a:gd name="connsiteX1" fmla="*/ 6516714 w 6516714"/>
              <a:gd name="connsiteY1" fmla="*/ 1238208 h 2476413"/>
              <a:gd name="connsiteX2" fmla="*/ 4381875 w 6516714"/>
              <a:gd name="connsiteY2" fmla="*/ 2476413 h 2476413"/>
              <a:gd name="connsiteX3" fmla="*/ 4381875 w 6516714"/>
              <a:gd name="connsiteY3" fmla="*/ 2456682 h 2476413"/>
              <a:gd name="connsiteX4" fmla="*/ 4855462 w 6516714"/>
              <a:gd name="connsiteY4" fmla="*/ 1644997 h 2476413"/>
              <a:gd name="connsiteX5" fmla="*/ 0 w 6516714"/>
              <a:gd name="connsiteY5" fmla="*/ 1238206 h 2476413"/>
              <a:gd name="connsiteX6" fmla="*/ 4855461 w 6516714"/>
              <a:gd name="connsiteY6" fmla="*/ 831415 h 2476413"/>
              <a:gd name="connsiteX7" fmla="*/ 4381875 w 6516714"/>
              <a:gd name="connsiteY7" fmla="*/ 19731 h 247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16714" h="2476413">
                <a:moveTo>
                  <a:pt x="4381875" y="0"/>
                </a:moveTo>
                <a:lnTo>
                  <a:pt x="6516714" y="1238208"/>
                </a:lnTo>
                <a:lnTo>
                  <a:pt x="4381875" y="2476413"/>
                </a:lnTo>
                <a:lnTo>
                  <a:pt x="4381875" y="2456682"/>
                </a:lnTo>
                <a:lnTo>
                  <a:pt x="4855462" y="1644997"/>
                </a:lnTo>
                <a:lnTo>
                  <a:pt x="0" y="1238206"/>
                </a:lnTo>
                <a:lnTo>
                  <a:pt x="4855461" y="831415"/>
                </a:lnTo>
                <a:lnTo>
                  <a:pt x="4381875" y="19731"/>
                </a:lnTo>
                <a:close/>
              </a:path>
            </a:pathLst>
          </a:cu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6" name="图片 5"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blinds(horizontal)">
                                      <p:cBhvr>
                                        <p:cTn id="7" dur="500"/>
                                        <p:tgtEl>
                                          <p:spTgt spid="13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blinds(horizontal)">
                                      <p:cBhvr>
                                        <p:cTn id="15" dur="500"/>
                                        <p:tgtEl>
                                          <p:spTgt spid="160"/>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bldLvl="0" animBg="1"/>
      <p:bldP spid="12" grpId="0" bldLvl="0" animBg="1"/>
      <p:bldP spid="160" grpId="0" bldLvl="0" animBg="1"/>
      <p:bldP spid="4"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704975" y="1259207"/>
            <a:ext cx="5683250" cy="638174"/>
          </a:xfrm>
        </p:spPr>
        <p:txBody>
          <a:bodyPr/>
          <a:p>
            <a:pPr algn="l"/>
            <a:r>
              <a:rPr lang="zh-CN" altLang="en-US" sz="2400" b="0">
                <a:solidFill>
                  <a:schemeClr val="tx1"/>
                </a:solidFill>
                <a:latin typeface="黑体" panose="02010609060101010101" pitchFamily="49" charset="-122"/>
                <a:ea typeface="黑体" panose="02010609060101010101" pitchFamily="49" charset="-122"/>
              </a:rPr>
              <a:t>（</a:t>
            </a:r>
            <a:r>
              <a:rPr lang="en-US" altLang="zh-CN" sz="2400" b="0">
                <a:solidFill>
                  <a:schemeClr val="tx1"/>
                </a:solidFill>
                <a:latin typeface="黑体" panose="02010609060101010101" pitchFamily="49" charset="-122"/>
                <a:ea typeface="黑体" panose="02010609060101010101" pitchFamily="49" charset="-122"/>
              </a:rPr>
              <a:t>3</a:t>
            </a:r>
            <a:r>
              <a:rPr lang="zh-CN" altLang="en-US" sz="2400" b="0">
                <a:solidFill>
                  <a:schemeClr val="tx1"/>
                </a:solidFill>
                <a:latin typeface="黑体" panose="02010609060101010101" pitchFamily="49" charset="-122"/>
                <a:ea typeface="黑体" panose="02010609060101010101" pitchFamily="49" charset="-122"/>
              </a:rPr>
              <a:t>）综合性学习的特点</a:t>
            </a:r>
            <a:endParaRPr lang="zh-CN" altLang="en-US" sz="2400" b="0">
              <a:solidFill>
                <a:schemeClr val="tx1"/>
              </a:solidFill>
              <a:latin typeface="黑体" panose="02010609060101010101" pitchFamily="49" charset="-122"/>
              <a:ea typeface="黑体" panose="02010609060101010101" pitchFamily="49" charset="-122"/>
            </a:endParaRPr>
          </a:p>
        </p:txBody>
      </p:sp>
      <p:sp>
        <p:nvSpPr>
          <p:cNvPr id="3" name="内容占位符 2"/>
          <p:cNvSpPr>
            <a:spLocks noGrp="1"/>
          </p:cNvSpPr>
          <p:nvPr>
            <p:ph idx="1"/>
          </p:nvPr>
        </p:nvSpPr>
        <p:spPr>
          <a:xfrm>
            <a:off x="1704975" y="2133600"/>
            <a:ext cx="6194425" cy="3160395"/>
          </a:xfrm>
        </p:spPr>
        <p:txBody>
          <a:bodyPr>
            <a:noAutofit/>
          </a:bodyPr>
          <a:p>
            <a:pPr marL="342900" indent="-342900" algn="l">
              <a:lnSpc>
                <a:spcPct val="150000"/>
              </a:lnSpc>
              <a:buFont typeface="Wingdings" panose="05000000000000000000" charset="0"/>
              <a:buChar char="n"/>
            </a:pPr>
            <a:r>
              <a:rPr lang="zh-CN" altLang="zh-CN" b="1">
                <a:latin typeface="华文仿宋" panose="02010600040101010101" pitchFamily="2" charset="-122"/>
                <a:ea typeface="华文仿宋" panose="02010600040101010101" pitchFamily="2" charset="-122"/>
              </a:rPr>
              <a:t>问题结构可能不良，体现内容的综合性与开放性，有利于激发学生的内部动机；</a:t>
            </a:r>
            <a:endParaRPr lang="zh-CN" altLang="zh-CN" b="1">
              <a:latin typeface="华文仿宋" panose="02010600040101010101" pitchFamily="2" charset="-122"/>
              <a:ea typeface="华文仿宋" panose="02010600040101010101" pitchFamily="2" charset="-122"/>
            </a:endParaRPr>
          </a:p>
          <a:p>
            <a:pPr marL="342900" indent="-342900" algn="l">
              <a:lnSpc>
                <a:spcPct val="150000"/>
              </a:lnSpc>
              <a:buFont typeface="Wingdings" panose="05000000000000000000" charset="0"/>
              <a:buChar char="n"/>
            </a:pPr>
            <a:r>
              <a:rPr lang="zh-CN" altLang="en-US" b="1">
                <a:latin typeface="华文仿宋" panose="02010600040101010101" pitchFamily="2" charset="-122"/>
                <a:ea typeface="华文仿宋" panose="02010600040101010101" pitchFamily="2" charset="-122"/>
              </a:rPr>
              <a:t>问题</a:t>
            </a:r>
            <a:r>
              <a:rPr lang="zh-CN" altLang="zh-CN" b="1">
                <a:latin typeface="华文仿宋" panose="02010600040101010101" pitchFamily="2" charset="-122"/>
                <a:ea typeface="华文仿宋" panose="02010600040101010101" pitchFamily="2" charset="-122"/>
              </a:rPr>
              <a:t>基于真实情境，具有复杂性与挑战性；</a:t>
            </a:r>
            <a:endParaRPr lang="zh-CN" altLang="zh-CN" b="1">
              <a:latin typeface="华文仿宋" panose="02010600040101010101" pitchFamily="2" charset="-122"/>
              <a:ea typeface="华文仿宋" panose="02010600040101010101" pitchFamily="2" charset="-122"/>
            </a:endParaRPr>
          </a:p>
          <a:p>
            <a:pPr marL="342900" indent="-342900" algn="l">
              <a:lnSpc>
                <a:spcPct val="150000"/>
              </a:lnSpc>
              <a:buFont typeface="Wingdings" panose="05000000000000000000" charset="0"/>
              <a:buChar char="n"/>
            </a:pPr>
            <a:r>
              <a:rPr lang="zh-CN" altLang="zh-CN" b="1">
                <a:latin typeface="华文仿宋" panose="02010600040101010101" pitchFamily="2" charset="-122"/>
                <a:ea typeface="华文仿宋" panose="02010600040101010101" pitchFamily="2" charset="-122"/>
              </a:rPr>
              <a:t>深度整合，多学科交叉；</a:t>
            </a:r>
            <a:endParaRPr lang="zh-CN" altLang="zh-CN" b="1">
              <a:latin typeface="华文仿宋" panose="02010600040101010101" pitchFamily="2" charset="-122"/>
              <a:ea typeface="华文仿宋" panose="02010600040101010101" pitchFamily="2" charset="-122"/>
            </a:endParaRPr>
          </a:p>
          <a:p>
            <a:pPr marL="342900" indent="-342900" algn="l">
              <a:lnSpc>
                <a:spcPct val="150000"/>
              </a:lnSpc>
              <a:buFont typeface="Wingdings" panose="05000000000000000000" charset="0"/>
              <a:buChar char="n"/>
            </a:pPr>
            <a:r>
              <a:rPr lang="zh-CN" altLang="zh-CN" b="1">
                <a:latin typeface="华文仿宋" panose="02010600040101010101" pitchFamily="2" charset="-122"/>
                <a:ea typeface="华文仿宋" panose="02010600040101010101" pitchFamily="2" charset="-122"/>
              </a:rPr>
              <a:t>体现学习的渗透与跳跃；</a:t>
            </a:r>
            <a:endParaRPr lang="zh-CN" altLang="zh-CN" b="1">
              <a:latin typeface="华文仿宋" panose="02010600040101010101" pitchFamily="2" charset="-122"/>
              <a:ea typeface="华文仿宋" panose="02010600040101010101" pitchFamily="2" charset="-122"/>
            </a:endParaRPr>
          </a:p>
          <a:p>
            <a:pPr algn="l"/>
            <a:endParaRPr lang="zh-CN" altLang="zh-CN" sz="2000" b="1">
              <a:latin typeface="华文仿宋" panose="02010600040101010101" pitchFamily="2" charset="-122"/>
              <a:ea typeface="华文仿宋" panose="02010600040101010101" pitchFamily="2" charset="-122"/>
            </a:endParaRPr>
          </a:p>
        </p:txBody>
      </p:sp>
      <p:pic>
        <p:nvPicPr>
          <p:cNvPr id="4" name="图片 3"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728470" y="1329055"/>
            <a:ext cx="6055995" cy="3730625"/>
          </a:xfrm>
        </p:spPr>
        <p:txBody>
          <a:bodyPr>
            <a:noAutofit/>
          </a:bodyPr>
          <a:p>
            <a:pPr marL="342900" indent="-342900" algn="l">
              <a:lnSpc>
                <a:spcPct val="150000"/>
              </a:lnSpc>
              <a:buFont typeface="Wingdings" panose="05000000000000000000" charset="0"/>
              <a:buChar char="n"/>
            </a:pPr>
            <a:r>
              <a:rPr lang="zh-CN" altLang="en-US" b="1">
                <a:latin typeface="华文仿宋" panose="02010600040101010101" pitchFamily="2" charset="-122"/>
                <a:ea typeface="华文仿宋" panose="02010600040101010101" pitchFamily="2" charset="-122"/>
              </a:rPr>
              <a:t>突出问题解决的过程性与体验性</a:t>
            </a:r>
            <a:r>
              <a:rPr lang="zh-CN" altLang="zh-CN" b="1">
                <a:latin typeface="华文仿宋" panose="02010600040101010101" pitchFamily="2" charset="-122"/>
                <a:ea typeface="华文仿宋" panose="02010600040101010101" pitchFamily="2" charset="-122"/>
              </a:rPr>
              <a:t>；</a:t>
            </a:r>
            <a:endParaRPr lang="zh-CN" altLang="zh-CN" b="1">
              <a:latin typeface="华文仿宋" panose="02010600040101010101" pitchFamily="2" charset="-122"/>
              <a:ea typeface="华文仿宋" panose="02010600040101010101" pitchFamily="2" charset="-122"/>
            </a:endParaRPr>
          </a:p>
          <a:p>
            <a:pPr marL="342900" indent="-342900" algn="l">
              <a:lnSpc>
                <a:spcPct val="150000"/>
              </a:lnSpc>
              <a:buFont typeface="Wingdings" panose="05000000000000000000" charset="0"/>
              <a:buChar char="n"/>
            </a:pPr>
            <a:r>
              <a:rPr lang="zh-CN" altLang="en-US" b="1">
                <a:latin typeface="华文仿宋" panose="02010600040101010101" pitchFamily="2" charset="-122"/>
                <a:ea typeface="华文仿宋" panose="02010600040101010101" pitchFamily="2" charset="-122"/>
              </a:rPr>
              <a:t>突出个体间的协同与合作</a:t>
            </a:r>
            <a:r>
              <a:rPr lang="zh-CN" altLang="zh-CN" b="1">
                <a:latin typeface="华文仿宋" panose="02010600040101010101" pitchFamily="2" charset="-122"/>
                <a:ea typeface="华文仿宋" panose="02010600040101010101" pitchFamily="2" charset="-122"/>
              </a:rPr>
              <a:t>；</a:t>
            </a:r>
            <a:endParaRPr lang="zh-CN" altLang="zh-CN" b="1">
              <a:latin typeface="华文仿宋" panose="02010600040101010101" pitchFamily="2" charset="-122"/>
              <a:ea typeface="华文仿宋" panose="02010600040101010101" pitchFamily="2" charset="-122"/>
            </a:endParaRPr>
          </a:p>
          <a:p>
            <a:pPr marL="342900" indent="-342900" algn="l">
              <a:lnSpc>
                <a:spcPct val="150000"/>
              </a:lnSpc>
              <a:buFont typeface="Wingdings" panose="05000000000000000000" charset="0"/>
              <a:buChar char="n"/>
            </a:pPr>
            <a:r>
              <a:rPr lang="zh-CN" altLang="en-US" b="1">
                <a:latin typeface="华文仿宋" panose="02010600040101010101" pitchFamily="2" charset="-122"/>
                <a:ea typeface="华文仿宋" panose="02010600040101010101" pitchFamily="2" charset="-122"/>
                <a:sym typeface="+mn-ea"/>
              </a:rPr>
              <a:t>有助于发展学生的高阶思维</a:t>
            </a:r>
            <a:r>
              <a:rPr lang="zh-CN" altLang="zh-CN" b="1">
                <a:latin typeface="华文仿宋" panose="02010600040101010101" pitchFamily="2" charset="-122"/>
                <a:ea typeface="华文仿宋" panose="02010600040101010101" pitchFamily="2" charset="-122"/>
              </a:rPr>
              <a:t>；</a:t>
            </a:r>
            <a:endParaRPr lang="zh-CN" altLang="zh-CN" b="1">
              <a:latin typeface="华文仿宋" panose="02010600040101010101" pitchFamily="2" charset="-122"/>
              <a:ea typeface="华文仿宋" panose="02010600040101010101" pitchFamily="2" charset="-122"/>
            </a:endParaRPr>
          </a:p>
          <a:p>
            <a:pPr algn="l">
              <a:lnSpc>
                <a:spcPct val="150000"/>
              </a:lnSpc>
            </a:pPr>
            <a:r>
              <a:rPr lang="zh-CN" sz="2000" b="1">
                <a:latin typeface="华文仿宋" panose="02010600040101010101" pitchFamily="2" charset="-122"/>
                <a:ea typeface="华文仿宋" panose="02010600040101010101" pitchFamily="2" charset="-122"/>
              </a:rPr>
              <a:t>（</a:t>
            </a:r>
            <a:r>
              <a:rPr lang="zh-CN" sz="2000" b="1">
                <a:latin typeface="华文仿宋" panose="02010600040101010101" pitchFamily="2" charset="-122"/>
                <a:ea typeface="华文仿宋" panose="02010600040101010101" pitchFamily="2" charset="-122"/>
                <a:sym typeface="+mn-ea"/>
              </a:rPr>
              <a:t>过程设计与监控的元认知、</a:t>
            </a:r>
            <a:r>
              <a:rPr lang="zh-CN" sz="2000" b="1">
                <a:latin typeface="华文仿宋" panose="02010600040101010101" pitchFamily="2" charset="-122"/>
                <a:ea typeface="华文仿宋" panose="02010600040101010101" pitchFamily="2" charset="-122"/>
              </a:rPr>
              <a:t>过程评价的评判性思维、学习过程与自我系统之间的协调性）</a:t>
            </a:r>
            <a:endParaRPr lang="zh-CN" sz="2000" b="1">
              <a:latin typeface="华文仿宋" panose="02010600040101010101" pitchFamily="2" charset="-122"/>
              <a:ea typeface="华文仿宋" panose="02010600040101010101" pitchFamily="2" charset="-122"/>
            </a:endParaRPr>
          </a:p>
          <a:p>
            <a:pPr algn="l"/>
            <a:endParaRPr lang="zh-CN" altLang="zh-CN" b="1">
              <a:latin typeface="华文仿宋" panose="02010600040101010101" pitchFamily="2" charset="-122"/>
              <a:ea typeface="华文仿宋" panose="02010600040101010101" pitchFamily="2" charset="-122"/>
            </a:endParaRPr>
          </a:p>
        </p:txBody>
      </p:sp>
      <p:pic>
        <p:nvPicPr>
          <p:cNvPr id="2" name="图片 1" descr="4"/>
          <p:cNvPicPr>
            <a:picLocks noChangeAspect="1"/>
          </p:cNvPicPr>
          <p:nvPr/>
        </p:nvPicPr>
        <p:blipFill>
          <a:blip r:embed="rId1"/>
          <a:stretch>
            <a:fillRect/>
          </a:stretch>
        </p:blipFill>
        <p:spPr>
          <a:xfrm>
            <a:off x="7480300" y="-114300"/>
            <a:ext cx="1880235" cy="1880235"/>
          </a:xfrm>
          <a:prstGeom prst="rect">
            <a:avLst/>
          </a:prstGeom>
        </p:spPr>
      </p:pic>
      <p:sp>
        <p:nvSpPr>
          <p:cNvPr id="5" name="文本框 4"/>
          <p:cNvSpPr txBox="1"/>
          <p:nvPr/>
        </p:nvSpPr>
        <p:spPr>
          <a:xfrm>
            <a:off x="825500" y="4501515"/>
            <a:ext cx="6510020" cy="1198880"/>
          </a:xfrm>
          <a:prstGeom prst="rect">
            <a:avLst/>
          </a:prstGeom>
          <a:noFill/>
        </p:spPr>
        <p:txBody>
          <a:bodyPr wrap="none" rtlCol="0" anchor="t">
            <a:spAutoFit/>
          </a:bodyPr>
          <a:p>
            <a:pPr indent="0">
              <a:lnSpc>
                <a:spcPct val="200000"/>
              </a:lnSpc>
              <a:buFont typeface="Wingdings" panose="05000000000000000000" charset="0"/>
              <a:buNone/>
            </a:pPr>
            <a:r>
              <a:rPr lang="zh-CN" altLang="zh-CN" b="1">
                <a:latin typeface="仿宋" panose="02010609060101010101" charset="-122"/>
                <a:ea typeface="仿宋" panose="02010609060101010101" charset="-122"/>
                <a:sym typeface="+mn-ea"/>
              </a:rPr>
              <a:t>参考：</a:t>
            </a:r>
            <a:endParaRPr lang="zh-CN" altLang="zh-CN" b="1">
              <a:latin typeface="仿宋" panose="02010609060101010101" charset="-122"/>
              <a:ea typeface="仿宋" panose="02010609060101010101" charset="-122"/>
              <a:sym typeface="+mn-ea"/>
            </a:endParaRPr>
          </a:p>
          <a:p>
            <a:pPr indent="0">
              <a:lnSpc>
                <a:spcPct val="200000"/>
              </a:lnSpc>
              <a:buFont typeface="Wingdings" panose="05000000000000000000" charset="0"/>
              <a:buNone/>
            </a:pPr>
            <a:r>
              <a:rPr lang="en-US" altLang="zh-CN" b="1">
                <a:latin typeface="仿宋" panose="02010609060101010101" charset="-122"/>
                <a:ea typeface="仿宋" panose="02010609060101010101" charset="-122"/>
                <a:sym typeface="+mn-ea"/>
              </a:rPr>
              <a:t>深化义务教育课程改革的问题解析</a:t>
            </a:r>
            <a:r>
              <a:rPr lang="zh-CN" altLang="en-US" b="1">
                <a:latin typeface="仿宋" panose="02010609060101010101" charset="-122"/>
                <a:ea typeface="仿宋" panose="02010609060101010101" charset="-122"/>
                <a:sym typeface="+mn-ea"/>
              </a:rPr>
              <a:t>【</a:t>
            </a:r>
            <a:r>
              <a:rPr lang="en-US" altLang="zh-CN" b="1">
                <a:latin typeface="仿宋" panose="02010609060101010101" charset="-122"/>
                <a:ea typeface="仿宋" panose="02010609060101010101" charset="-122"/>
                <a:sym typeface="+mn-ea"/>
              </a:rPr>
              <a:t>J</a:t>
            </a:r>
            <a:r>
              <a:rPr lang="zh-CN" altLang="en-US" b="1">
                <a:latin typeface="仿宋" panose="02010609060101010101" charset="-122"/>
                <a:ea typeface="仿宋" panose="02010609060101010101" charset="-122"/>
                <a:sym typeface="+mn-ea"/>
              </a:rPr>
              <a:t>】 教学月刊 </a:t>
            </a:r>
            <a:r>
              <a:rPr lang="en-US" altLang="zh-CN" b="1">
                <a:latin typeface="仿宋" panose="02010609060101010101" charset="-122"/>
                <a:ea typeface="仿宋" panose="02010609060101010101" charset="-122"/>
                <a:sym typeface="+mn-ea"/>
              </a:rPr>
              <a:t>2016</a:t>
            </a:r>
            <a:r>
              <a:rPr lang="zh-CN" altLang="en-US" b="1">
                <a:latin typeface="仿宋" panose="02010609060101010101" charset="-122"/>
                <a:ea typeface="仿宋" panose="02010609060101010101" charset="-122"/>
                <a:sym typeface="+mn-ea"/>
              </a:rPr>
              <a:t>（</a:t>
            </a:r>
            <a:r>
              <a:rPr lang="en-US" altLang="zh-CN" b="1">
                <a:latin typeface="仿宋" panose="02010609060101010101" charset="-122"/>
                <a:ea typeface="仿宋" panose="02010609060101010101" charset="-122"/>
                <a:sym typeface="+mn-ea"/>
              </a:rPr>
              <a:t>10</a:t>
            </a:r>
            <a:r>
              <a:rPr lang="zh-CN" altLang="en-US" b="1">
                <a:latin typeface="仿宋" panose="02010609060101010101" charset="-122"/>
                <a:ea typeface="仿宋" panose="02010609060101010101" charset="-122"/>
                <a:sym typeface="+mn-ea"/>
              </a:rPr>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linds(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513539" y="1337825"/>
            <a:ext cx="5931900" cy="564300"/>
          </a:xfrm>
        </p:spPr>
        <p:txBody>
          <a:bodyPr/>
          <a:p>
            <a:pPr algn="l"/>
            <a:r>
              <a:rPr lang="en-US" sz="2400" b="0">
                <a:solidFill>
                  <a:schemeClr val="tx1"/>
                </a:solidFill>
                <a:latin typeface="黑体" panose="02010609060101010101" pitchFamily="49" charset="-122"/>
                <a:ea typeface="黑体" panose="02010609060101010101" pitchFamily="49" charset="-122"/>
              </a:rPr>
              <a:t>4.</a:t>
            </a:r>
            <a:r>
              <a:rPr lang="zh-CN" altLang="en-US" sz="2400" b="0">
                <a:solidFill>
                  <a:schemeClr val="tx1"/>
                </a:solidFill>
                <a:latin typeface="黑体" panose="02010609060101010101" pitchFamily="49" charset="-122"/>
                <a:ea typeface="黑体" panose="02010609060101010101" pitchFamily="49" charset="-122"/>
              </a:rPr>
              <a:t>教学目标的有效性</a:t>
            </a:r>
            <a:endParaRPr lang="zh-CN" altLang="en-US" sz="2400" b="0">
              <a:solidFill>
                <a:schemeClr val="tx1"/>
              </a:solidFill>
              <a:latin typeface="黑体" panose="02010609060101010101" pitchFamily="49" charset="-122"/>
              <a:ea typeface="黑体" panose="02010609060101010101" pitchFamily="49" charset="-122"/>
            </a:endParaRPr>
          </a:p>
        </p:txBody>
      </p:sp>
      <p:grpSp>
        <p:nvGrpSpPr>
          <p:cNvPr id="4" name="组合 26"/>
          <p:cNvGrpSpPr/>
          <p:nvPr/>
        </p:nvGrpSpPr>
        <p:grpSpPr bwMode="auto">
          <a:xfrm>
            <a:off x="1678940" y="2039620"/>
            <a:ext cx="6597015" cy="3689350"/>
            <a:chOff x="2888991" y="3324192"/>
            <a:chExt cx="2153920" cy="1770149"/>
          </a:xfrm>
        </p:grpSpPr>
        <p:cxnSp>
          <p:nvCxnSpPr>
            <p:cNvPr id="5" name="直接连接符 4"/>
            <p:cNvCxnSpPr/>
            <p:nvPr/>
          </p:nvCxnSpPr>
          <p:spPr>
            <a:xfrm>
              <a:off x="3437776" y="4243975"/>
              <a:ext cx="1163127" cy="0"/>
            </a:xfrm>
            <a:prstGeom prst="line">
              <a:avLst/>
            </a:prstGeom>
            <a:ln cmpd="db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3442743" y="3659265"/>
              <a:ext cx="1198885" cy="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3432313" y="3324192"/>
              <a:ext cx="10430" cy="13509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文本框 2"/>
            <p:cNvSpPr txBox="1">
              <a:spLocks noChangeArrowheads="1"/>
            </p:cNvSpPr>
            <p:nvPr/>
          </p:nvSpPr>
          <p:spPr bwMode="auto">
            <a:xfrm>
              <a:off x="3874321" y="4147191"/>
              <a:ext cx="1168590" cy="258981"/>
            </a:xfrm>
            <a:prstGeom prst="rect">
              <a:avLst/>
            </a:prstGeom>
            <a:noFill/>
            <a:ln w="9525">
              <a:noFill/>
              <a:miter lim="800000"/>
            </a:ln>
          </p:spPr>
          <p:txBody>
            <a:bodyPr/>
            <a:p>
              <a:pPr algn="just">
                <a:spcAft>
                  <a:spcPts val="0"/>
                </a:spcAft>
                <a:defRPr/>
              </a:pPr>
              <a:r>
                <a:rPr lang="zh-CN" sz="2000" b="1" kern="100" dirty="0">
                  <a:solidFill>
                    <a:srgbClr val="000000"/>
                  </a:solidFill>
                  <a:latin typeface="华文仿宋" panose="02010600040101010101" pitchFamily="2" charset="-122"/>
                  <a:ea typeface="华文仿宋" panose="02010600040101010101" pitchFamily="2" charset="-122"/>
                  <a:cs typeface="华文仿宋" panose="02010600040101010101" pitchFamily="2" charset="-122"/>
                </a:rPr>
                <a:t>学生现有发展水平</a:t>
              </a:r>
              <a:endParaRPr lang="zh-CN" sz="2000" b="1" kern="100" dirty="0">
                <a:solidFill>
                  <a:srgbClr val="000000"/>
                </a:solidFill>
                <a:latin typeface="华文仿宋" panose="02010600040101010101" pitchFamily="2" charset="-122"/>
                <a:ea typeface="华文仿宋" panose="02010600040101010101" pitchFamily="2" charset="-122"/>
                <a:cs typeface="华文仿宋" panose="02010600040101010101" pitchFamily="2" charset="-122"/>
              </a:endParaRPr>
            </a:p>
          </p:txBody>
        </p:sp>
        <p:sp>
          <p:nvSpPr>
            <p:cNvPr id="9" name="文本框 2"/>
            <p:cNvSpPr txBox="1">
              <a:spLocks noChangeArrowheads="1"/>
            </p:cNvSpPr>
            <p:nvPr/>
          </p:nvSpPr>
          <p:spPr bwMode="auto">
            <a:xfrm>
              <a:off x="3915046" y="3563149"/>
              <a:ext cx="1011155" cy="258981"/>
            </a:xfrm>
            <a:prstGeom prst="rect">
              <a:avLst/>
            </a:prstGeom>
            <a:noFill/>
            <a:ln w="9525">
              <a:noFill/>
              <a:miter lim="800000"/>
            </a:ln>
          </p:spPr>
          <p:txBody>
            <a:bodyPr/>
            <a:p>
              <a:pPr algn="just">
                <a:spcAft>
                  <a:spcPts val="0"/>
                </a:spcAft>
                <a:defRPr/>
              </a:pPr>
              <a:r>
                <a:rPr lang="zh-CN" sz="2000" b="1" kern="100">
                  <a:solidFill>
                    <a:srgbClr val="000000"/>
                  </a:solidFill>
                  <a:latin typeface="华文仿宋" panose="02010600040101010101" pitchFamily="2" charset="-122"/>
                  <a:ea typeface="华文仿宋" panose="02010600040101010101" pitchFamily="2" charset="-122"/>
                  <a:cs typeface="华文仿宋" panose="02010600040101010101" pitchFamily="2" charset="-122"/>
                </a:rPr>
                <a:t>学生潜在发展水平</a:t>
              </a:r>
              <a:endParaRPr lang="zh-CN" sz="2000" b="1" kern="100">
                <a:solidFill>
                  <a:srgbClr val="000000"/>
                </a:solidFill>
                <a:latin typeface="华文仿宋" panose="02010600040101010101" pitchFamily="2" charset="-122"/>
                <a:ea typeface="华文仿宋" panose="02010600040101010101" pitchFamily="2" charset="-122"/>
                <a:cs typeface="华文仿宋" panose="02010600040101010101" pitchFamily="2" charset="-122"/>
              </a:endParaRPr>
            </a:p>
          </p:txBody>
        </p:sp>
        <p:cxnSp>
          <p:nvCxnSpPr>
            <p:cNvPr id="10" name="直接连接符 9"/>
            <p:cNvCxnSpPr/>
            <p:nvPr/>
          </p:nvCxnSpPr>
          <p:spPr>
            <a:xfrm flipH="1">
              <a:off x="3137911" y="3380072"/>
              <a:ext cx="5080" cy="574040"/>
            </a:xfrm>
            <a:prstGeom prst="line">
              <a:avLst/>
            </a:prstGeom>
            <a:ln w="38100">
              <a:solidFill>
                <a:schemeClr val="bg1">
                  <a:lumMod val="50000"/>
                </a:schemeClr>
              </a:solidFill>
            </a:ln>
            <a:effectLst>
              <a:glow rad="63500">
                <a:schemeClr val="accent1">
                  <a:satMod val="175000"/>
                  <a:alpha val="40000"/>
                </a:schemeClr>
              </a:glow>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cxnSp>
          <p:nvCxnSpPr>
            <p:cNvPr id="11" name="直接连接符 10"/>
            <p:cNvCxnSpPr/>
            <p:nvPr/>
          </p:nvCxnSpPr>
          <p:spPr>
            <a:xfrm flipH="1">
              <a:off x="2995671" y="3954112"/>
              <a:ext cx="5080" cy="574040"/>
            </a:xfrm>
            <a:prstGeom prst="line">
              <a:avLst/>
            </a:prstGeom>
            <a:ln w="38100">
              <a:solidFill>
                <a:schemeClr val="bg1">
                  <a:lumMod val="50000"/>
                </a:schemeClr>
              </a:solidFill>
            </a:ln>
            <a:effectLst>
              <a:glow rad="63500">
                <a:schemeClr val="accent1">
                  <a:satMod val="175000"/>
                  <a:alpha val="40000"/>
                </a:schemeClr>
              </a:glow>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cxnSp>
          <p:nvCxnSpPr>
            <p:cNvPr id="12" name="直接连接符 11"/>
            <p:cNvCxnSpPr/>
            <p:nvPr/>
          </p:nvCxnSpPr>
          <p:spPr>
            <a:xfrm flipH="1">
              <a:off x="3305551" y="3669632"/>
              <a:ext cx="5080" cy="574040"/>
            </a:xfrm>
            <a:prstGeom prst="line">
              <a:avLst/>
            </a:prstGeom>
            <a:ln w="38100">
              <a:solidFill>
                <a:schemeClr val="bg1">
                  <a:lumMod val="50000"/>
                </a:schemeClr>
              </a:solidFill>
            </a:ln>
            <a:effectLst>
              <a:glow rad="63500">
                <a:schemeClr val="accent1">
                  <a:satMod val="175000"/>
                  <a:alpha val="40000"/>
                </a:schemeClr>
              </a:glow>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sp>
          <p:nvSpPr>
            <p:cNvPr id="13" name="文本框 2"/>
            <p:cNvSpPr txBox="1">
              <a:spLocks noChangeArrowheads="1"/>
            </p:cNvSpPr>
            <p:nvPr/>
          </p:nvSpPr>
          <p:spPr bwMode="auto">
            <a:xfrm>
              <a:off x="2888991" y="4532993"/>
              <a:ext cx="253782" cy="259649"/>
            </a:xfrm>
            <a:prstGeom prst="rect">
              <a:avLst/>
            </a:prstGeom>
            <a:noFill/>
            <a:ln w="9525">
              <a:noFill/>
              <a:miter lim="800000"/>
            </a:ln>
          </p:spPr>
          <p:txBody>
            <a:bodyPr/>
            <a:p>
              <a:pPr algn="just">
                <a:spcAft>
                  <a:spcPts val="0"/>
                </a:spcAft>
                <a:defRPr/>
              </a:pPr>
              <a:r>
                <a:rPr lang="en-US" sz="2400" kern="100">
                  <a:solidFill>
                    <a:srgbClr val="000000"/>
                  </a:solidFill>
                  <a:cs typeface="Times New Roman" panose="02020603050405020304"/>
                </a:rPr>
                <a:t>A</a:t>
              </a:r>
              <a:endParaRPr lang="en-US" sz="2400" kern="100">
                <a:solidFill>
                  <a:srgbClr val="000000"/>
                </a:solidFill>
                <a:cs typeface="Times New Roman" panose="02020603050405020304"/>
              </a:endParaRPr>
            </a:p>
          </p:txBody>
        </p:sp>
        <p:sp>
          <p:nvSpPr>
            <p:cNvPr id="14" name="文本框 2"/>
            <p:cNvSpPr txBox="1">
              <a:spLocks noChangeArrowheads="1"/>
            </p:cNvSpPr>
            <p:nvPr/>
          </p:nvSpPr>
          <p:spPr bwMode="auto">
            <a:xfrm>
              <a:off x="3028546" y="3954290"/>
              <a:ext cx="254279" cy="258981"/>
            </a:xfrm>
            <a:prstGeom prst="rect">
              <a:avLst/>
            </a:prstGeom>
            <a:noFill/>
            <a:ln w="9525">
              <a:noFill/>
              <a:miter lim="800000"/>
            </a:ln>
          </p:spPr>
          <p:txBody>
            <a:bodyPr/>
            <a:p>
              <a:pPr algn="just">
                <a:spcAft>
                  <a:spcPts val="0"/>
                </a:spcAft>
                <a:defRPr/>
              </a:pPr>
              <a:r>
                <a:rPr lang="en-US" sz="2400" kern="100" dirty="0">
                  <a:solidFill>
                    <a:srgbClr val="000000"/>
                  </a:solidFill>
                  <a:cs typeface="Times New Roman" panose="02020603050405020304"/>
                </a:rPr>
                <a:t>B</a:t>
              </a:r>
              <a:endParaRPr lang="en-US" sz="2400" kern="100" dirty="0">
                <a:solidFill>
                  <a:srgbClr val="000000"/>
                </a:solidFill>
                <a:cs typeface="Times New Roman" panose="02020603050405020304"/>
              </a:endParaRPr>
            </a:p>
          </p:txBody>
        </p:sp>
        <p:sp>
          <p:nvSpPr>
            <p:cNvPr id="15" name="文本框 2"/>
            <p:cNvSpPr txBox="1">
              <a:spLocks noChangeArrowheads="1"/>
            </p:cNvSpPr>
            <p:nvPr/>
          </p:nvSpPr>
          <p:spPr bwMode="auto">
            <a:xfrm>
              <a:off x="3178531" y="4309388"/>
              <a:ext cx="253782" cy="259648"/>
            </a:xfrm>
            <a:prstGeom prst="rect">
              <a:avLst/>
            </a:prstGeom>
            <a:noFill/>
            <a:ln w="9525">
              <a:noFill/>
              <a:miter lim="800000"/>
            </a:ln>
          </p:spPr>
          <p:txBody>
            <a:bodyPr/>
            <a:p>
              <a:pPr algn="just">
                <a:spcAft>
                  <a:spcPts val="0"/>
                </a:spcAft>
                <a:defRPr/>
              </a:pPr>
              <a:r>
                <a:rPr lang="en-US" sz="2400" kern="100">
                  <a:solidFill>
                    <a:srgbClr val="000000"/>
                  </a:solidFill>
                  <a:cs typeface="Times New Roman" panose="02020603050405020304"/>
                </a:rPr>
                <a:t>C</a:t>
              </a:r>
              <a:endParaRPr lang="en-US" sz="2400" kern="100">
                <a:solidFill>
                  <a:srgbClr val="000000"/>
                </a:solidFill>
                <a:cs typeface="Times New Roman" panose="02020603050405020304"/>
              </a:endParaRPr>
            </a:p>
          </p:txBody>
        </p:sp>
        <p:sp>
          <p:nvSpPr>
            <p:cNvPr id="16" name="文本框 2"/>
            <p:cNvSpPr txBox="1">
              <a:spLocks noChangeArrowheads="1"/>
            </p:cNvSpPr>
            <p:nvPr/>
          </p:nvSpPr>
          <p:spPr bwMode="auto">
            <a:xfrm>
              <a:off x="3386622" y="4835360"/>
              <a:ext cx="1208817" cy="258981"/>
            </a:xfrm>
            <a:prstGeom prst="rect">
              <a:avLst/>
            </a:prstGeom>
            <a:noFill/>
            <a:ln w="9525">
              <a:noFill/>
              <a:miter lim="800000"/>
            </a:ln>
          </p:spPr>
          <p:txBody>
            <a:bodyPr/>
            <a:p>
              <a:pPr algn="ctr">
                <a:spcAft>
                  <a:spcPts val="0"/>
                </a:spcAft>
                <a:defRPr/>
              </a:pPr>
              <a:r>
                <a:rPr lang="zh-CN" sz="2400" b="1" kern="100" dirty="0">
                  <a:solidFill>
                    <a:srgbClr val="000000"/>
                  </a:solidFill>
                  <a:latin typeface="华文仿宋" panose="02010600040101010101" pitchFamily="2" charset="-122"/>
                  <a:ea typeface="华文仿宋" panose="02010600040101010101" pitchFamily="2" charset="-122"/>
                  <a:cs typeface="华文仿宋" panose="02010600040101010101" pitchFamily="2" charset="-122"/>
                </a:rPr>
                <a:t>最近发展区理论图示</a:t>
              </a:r>
              <a:endParaRPr lang="zh-CN" sz="2400" b="1" kern="100" dirty="0">
                <a:solidFill>
                  <a:srgbClr val="000000"/>
                </a:solidFill>
                <a:latin typeface="华文仿宋" panose="02010600040101010101" pitchFamily="2" charset="-122"/>
                <a:ea typeface="华文仿宋" panose="02010600040101010101" pitchFamily="2" charset="-122"/>
                <a:cs typeface="华文仿宋" panose="02010600040101010101" pitchFamily="2" charset="-122"/>
              </a:endParaRPr>
            </a:p>
          </p:txBody>
        </p:sp>
      </p:grpSp>
      <p:pic>
        <p:nvPicPr>
          <p:cNvPr id="3" name="图片 2"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3" name="文本框 2"/>
          <p:cNvSpPr txBox="1"/>
          <p:nvPr/>
        </p:nvSpPr>
        <p:spPr>
          <a:xfrm>
            <a:off x="1374140" y="1868170"/>
            <a:ext cx="6722110" cy="3784600"/>
          </a:xfrm>
          <a:prstGeom prst="rect">
            <a:avLst/>
          </a:prstGeom>
          <a:noFill/>
        </p:spPr>
        <p:txBody>
          <a:bodyPr wrap="square" rtlCol="0">
            <a:spAutoFit/>
          </a:bodyPr>
          <a:p>
            <a:pPr indent="0">
              <a:lnSpc>
                <a:spcPct val="200000"/>
              </a:lnSpc>
              <a:buFont typeface="Wingdings" panose="05000000000000000000" charset="0"/>
              <a:buNone/>
            </a:pPr>
            <a:r>
              <a:rPr lang="zh-CN" altLang="en-US" sz="2400" b="1">
                <a:latin typeface="华文仿宋" panose="02010600040101010101" pitchFamily="2" charset="-122"/>
                <a:ea typeface="华文仿宋" panose="02010600040101010101" pitchFamily="2" charset="-122"/>
                <a:sym typeface="+mn-ea"/>
              </a:rPr>
              <a:t>（</a:t>
            </a:r>
            <a:r>
              <a:rPr lang="en-US" altLang="zh-CN" sz="2400" b="1">
                <a:latin typeface="华文仿宋" panose="02010600040101010101" pitchFamily="2" charset="-122"/>
                <a:ea typeface="华文仿宋" panose="02010600040101010101" pitchFamily="2" charset="-122"/>
                <a:sym typeface="+mn-ea"/>
              </a:rPr>
              <a:t>4</a:t>
            </a:r>
            <a:r>
              <a:rPr lang="zh-CN" altLang="en-US" sz="2400" b="1">
                <a:latin typeface="华文仿宋" panose="02010600040101010101" pitchFamily="2" charset="-122"/>
                <a:ea typeface="华文仿宋" panose="02010600040101010101" pitchFamily="2" charset="-122"/>
                <a:sym typeface="+mn-ea"/>
              </a:rPr>
              <a:t>）自主学习的根本标志是什么？意义何在？</a:t>
            </a:r>
            <a:endParaRPr lang="zh-CN" altLang="en-US" sz="2400" b="1">
              <a:latin typeface="华文仿宋" panose="02010600040101010101" pitchFamily="2" charset="-122"/>
              <a:ea typeface="华文仿宋" panose="02010600040101010101" pitchFamily="2" charset="-122"/>
              <a:sym typeface="+mn-ea"/>
            </a:endParaRPr>
          </a:p>
          <a:p>
            <a:pPr indent="0">
              <a:lnSpc>
                <a:spcPct val="200000"/>
              </a:lnSpc>
              <a:buFont typeface="Wingdings" panose="05000000000000000000" charset="0"/>
              <a:buNone/>
            </a:pPr>
            <a:r>
              <a:rPr lang="zh-CN" altLang="en-US" sz="2400" b="1">
                <a:latin typeface="华文仿宋" panose="02010600040101010101" pitchFamily="2" charset="-122"/>
                <a:ea typeface="华文仿宋" panose="02010600040101010101" pitchFamily="2" charset="-122"/>
                <a:sym typeface="+mn-ea"/>
              </a:rPr>
              <a:t>（</a:t>
            </a:r>
            <a:r>
              <a:rPr lang="en-US" altLang="zh-CN" sz="2400" b="1">
                <a:latin typeface="华文仿宋" panose="02010600040101010101" pitchFamily="2" charset="-122"/>
                <a:ea typeface="华文仿宋" panose="02010600040101010101" pitchFamily="2" charset="-122"/>
                <a:sym typeface="+mn-ea"/>
              </a:rPr>
              <a:t>5</a:t>
            </a:r>
            <a:r>
              <a:rPr lang="zh-CN" altLang="en-US" sz="2400" b="1">
                <a:latin typeface="华文仿宋" panose="02010600040101010101" pitchFamily="2" charset="-122"/>
                <a:ea typeface="华文仿宋" panose="02010600040101010101" pitchFamily="2" charset="-122"/>
                <a:sym typeface="+mn-ea"/>
              </a:rPr>
              <a:t>）培养高阶能力的教学有什么特征？</a:t>
            </a:r>
            <a:endParaRPr lang="zh-CN" altLang="en-US" sz="2400" b="1">
              <a:latin typeface="华文仿宋" panose="02010600040101010101" pitchFamily="2" charset="-122"/>
              <a:ea typeface="华文仿宋" panose="02010600040101010101" pitchFamily="2" charset="-122"/>
              <a:sym typeface="+mn-ea"/>
            </a:endParaRPr>
          </a:p>
          <a:p>
            <a:pPr indent="0">
              <a:lnSpc>
                <a:spcPct val="200000"/>
              </a:lnSpc>
              <a:buFont typeface="Wingdings" panose="05000000000000000000" charset="0"/>
              <a:buNone/>
            </a:pPr>
            <a:r>
              <a:rPr lang="zh-CN" altLang="en-US" sz="2400" b="1">
                <a:latin typeface="华文仿宋" panose="02010600040101010101" pitchFamily="2" charset="-122"/>
                <a:ea typeface="华文仿宋" panose="02010600040101010101" pitchFamily="2" charset="-122"/>
                <a:sym typeface="+mn-ea"/>
              </a:rPr>
              <a:t>（</a:t>
            </a:r>
            <a:r>
              <a:rPr lang="en-US" altLang="zh-CN" sz="2400" b="1">
                <a:latin typeface="华文仿宋" panose="02010600040101010101" pitchFamily="2" charset="-122"/>
                <a:ea typeface="华文仿宋" panose="02010600040101010101" pitchFamily="2" charset="-122"/>
                <a:sym typeface="+mn-ea"/>
              </a:rPr>
              <a:t>6</a:t>
            </a:r>
            <a:r>
              <a:rPr lang="zh-CN" altLang="en-US" sz="2400" b="1">
                <a:latin typeface="华文仿宋" panose="02010600040101010101" pitchFamily="2" charset="-122"/>
                <a:ea typeface="华文仿宋" panose="02010600040101010101" pitchFamily="2" charset="-122"/>
                <a:sym typeface="+mn-ea"/>
              </a:rPr>
              <a:t>）学校的期末考、高考等能测评学生的哪些素养？</a:t>
            </a:r>
            <a:endParaRPr lang="zh-CN" altLang="en-US" sz="2400" b="1">
              <a:latin typeface="华文仿宋" panose="02010600040101010101" pitchFamily="2" charset="-122"/>
              <a:ea typeface="华文仿宋" panose="02010600040101010101" pitchFamily="2" charset="-122"/>
              <a:sym typeface="+mn-ea"/>
            </a:endParaRPr>
          </a:p>
          <a:p>
            <a:pPr indent="0">
              <a:lnSpc>
                <a:spcPct val="200000"/>
              </a:lnSpc>
              <a:buFont typeface="Wingdings" panose="05000000000000000000" charset="0"/>
              <a:buNone/>
            </a:pPr>
            <a:endParaRPr lang="zh-CN" altLang="en-US" sz="2400" b="1">
              <a:latin typeface="华文仿宋" panose="02010600040101010101" pitchFamily="2" charset="-122"/>
              <a:ea typeface="华文仿宋" panose="02010600040101010101" pitchFamily="2" charset="-122"/>
              <a:sym typeface="+mn-ea"/>
            </a:endParaRPr>
          </a:p>
        </p:txBody>
      </p:sp>
      <p:pic>
        <p:nvPicPr>
          <p:cNvPr id="7" name="图片 6" descr="4"/>
          <p:cNvPicPr>
            <a:picLocks noChangeAspect="1"/>
          </p:cNvPicPr>
          <p:nvPr/>
        </p:nvPicPr>
        <p:blipFill>
          <a:blip r:embed="rId3"/>
          <a:stretch>
            <a:fillRect/>
          </a:stretch>
        </p:blipFill>
        <p:spPr>
          <a:xfrm>
            <a:off x="7480300" y="-114300"/>
            <a:ext cx="1880235" cy="1880235"/>
          </a:xfrm>
          <a:prstGeom prst="rect">
            <a:avLst/>
          </a:prstGeom>
        </p:spPr>
      </p:pic>
    </p:spTree>
    <p:custDataLst>
      <p:tags r:id="rId4"/>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487805" y="1341755"/>
            <a:ext cx="6703060" cy="4055110"/>
          </a:xfrm>
        </p:spPr>
        <p:txBody>
          <a:bodyPr>
            <a:normAutofit/>
          </a:bodyPr>
          <a:p>
            <a:pPr algn="l">
              <a:lnSpc>
                <a:spcPct val="150000"/>
              </a:lnSpc>
              <a:buFont typeface="+mj-ea"/>
            </a:pPr>
            <a:r>
              <a:rPr lang="zh-CN" altLang="en-US">
                <a:latin typeface="黑体" panose="02010609060101010101" pitchFamily="49" charset="-122"/>
                <a:ea typeface="黑体" panose="02010609060101010101" pitchFamily="49" charset="-122"/>
              </a:rPr>
              <a:t>最近发展区理念下的教学目标的讨论：</a:t>
            </a:r>
            <a:endParaRPr lang="zh-CN" altLang="en-US">
              <a:latin typeface="黑体" panose="02010609060101010101" pitchFamily="49" charset="-122"/>
              <a:ea typeface="黑体" panose="02010609060101010101" pitchFamily="49" charset="-122"/>
            </a:endParaRPr>
          </a:p>
          <a:p>
            <a:pPr algn="l">
              <a:lnSpc>
                <a:spcPct val="150000"/>
              </a:lnSpc>
              <a:buFont typeface="+mj-ea"/>
            </a:pPr>
            <a:r>
              <a:rPr lang="zh-CN" altLang="en-US" sz="2000" b="1">
                <a:latin typeface="华文仿宋" panose="02010600040101010101" pitchFamily="2" charset="-122"/>
                <a:ea typeface="华文仿宋" panose="02010600040101010101" pitchFamily="2" charset="-122"/>
              </a:rPr>
              <a:t>（</a:t>
            </a:r>
            <a:r>
              <a:rPr lang="en-US" altLang="zh-CN" sz="2000" b="1">
                <a:latin typeface="华文仿宋" panose="02010600040101010101" pitchFamily="2" charset="-122"/>
                <a:ea typeface="华文仿宋" panose="02010600040101010101" pitchFamily="2" charset="-122"/>
              </a:rPr>
              <a:t>1</a:t>
            </a:r>
            <a:r>
              <a:rPr lang="zh-CN" altLang="en-US" sz="2000" b="1">
                <a:latin typeface="华文仿宋" panose="02010600040101010101" pitchFamily="2" charset="-122"/>
                <a:ea typeface="华文仿宋" panose="02010600040101010101" pitchFamily="2" charset="-122"/>
              </a:rPr>
              <a:t>）只有处于最近发展区的教学目标才可能被实现；</a:t>
            </a:r>
            <a:endParaRPr lang="zh-CN" altLang="en-US" sz="2000" b="1">
              <a:latin typeface="华文仿宋" panose="02010600040101010101" pitchFamily="2" charset="-122"/>
              <a:ea typeface="华文仿宋" panose="02010600040101010101" pitchFamily="2" charset="-122"/>
            </a:endParaRPr>
          </a:p>
          <a:p>
            <a:pPr algn="l">
              <a:lnSpc>
                <a:spcPct val="150000"/>
              </a:lnSpc>
              <a:buFont typeface="+mj-ea"/>
            </a:pPr>
            <a:r>
              <a:rPr lang="zh-CN" altLang="en-US" sz="2000" b="1">
                <a:latin typeface="华文仿宋" panose="02010600040101010101" pitchFamily="2" charset="-122"/>
                <a:ea typeface="华文仿宋" panose="02010600040101010101" pitchFamily="2" charset="-122"/>
              </a:rPr>
              <a:t>（</a:t>
            </a:r>
            <a:r>
              <a:rPr lang="en-US" altLang="zh-CN" sz="2000" b="1">
                <a:latin typeface="华文仿宋" panose="02010600040101010101" pitchFamily="2" charset="-122"/>
                <a:ea typeface="华文仿宋" panose="02010600040101010101" pitchFamily="2" charset="-122"/>
              </a:rPr>
              <a:t>2</a:t>
            </a:r>
            <a:r>
              <a:rPr lang="zh-CN" altLang="en-US" sz="2000" b="1">
                <a:latin typeface="华文仿宋" panose="02010600040101010101" pitchFamily="2" charset="-122"/>
                <a:ea typeface="华文仿宋" panose="02010600040101010101" pitchFamily="2" charset="-122"/>
              </a:rPr>
              <a:t>）最近发展区的个性化表现使得团体目标的效率不可能理想；</a:t>
            </a:r>
            <a:endParaRPr lang="zh-CN" altLang="en-US" sz="2000" b="1">
              <a:latin typeface="华文仿宋" panose="02010600040101010101" pitchFamily="2" charset="-122"/>
              <a:ea typeface="华文仿宋" panose="02010600040101010101" pitchFamily="2" charset="-122"/>
            </a:endParaRPr>
          </a:p>
          <a:p>
            <a:pPr algn="l">
              <a:lnSpc>
                <a:spcPct val="150000"/>
              </a:lnSpc>
              <a:buFont typeface="+mj-ea"/>
            </a:pPr>
            <a:r>
              <a:rPr lang="zh-CN" altLang="en-US" sz="2000" b="1">
                <a:latin typeface="华文仿宋" panose="02010600040101010101" pitchFamily="2" charset="-122"/>
                <a:ea typeface="华文仿宋" panose="02010600040101010101" pitchFamily="2" charset="-122"/>
              </a:rPr>
              <a:t>（</a:t>
            </a:r>
            <a:r>
              <a:rPr lang="en-US" altLang="zh-CN" sz="2000" b="1">
                <a:latin typeface="华文仿宋" panose="02010600040101010101" pitchFamily="2" charset="-122"/>
                <a:ea typeface="华文仿宋" panose="02010600040101010101" pitchFamily="2" charset="-122"/>
              </a:rPr>
              <a:t>3</a:t>
            </a:r>
            <a:r>
              <a:rPr lang="zh-CN" altLang="en-US" sz="2000" b="1">
                <a:latin typeface="华文仿宋" panose="02010600040101010101" pitchFamily="2" charset="-122"/>
                <a:ea typeface="华文仿宋" panose="02010600040101010101" pitchFamily="2" charset="-122"/>
              </a:rPr>
              <a:t>）个性化的教学目标是实现高效课堂的必然；</a:t>
            </a:r>
            <a:endParaRPr lang="zh-CN" altLang="en-US" sz="2000" b="1">
              <a:latin typeface="华文仿宋" panose="02010600040101010101" pitchFamily="2" charset="-122"/>
              <a:ea typeface="华文仿宋" panose="02010600040101010101" pitchFamily="2" charset="-122"/>
            </a:endParaRPr>
          </a:p>
          <a:p>
            <a:pPr algn="l">
              <a:lnSpc>
                <a:spcPct val="150000"/>
              </a:lnSpc>
              <a:buFont typeface="+mj-ea"/>
            </a:pPr>
            <a:r>
              <a:rPr lang="zh-CN" altLang="en-US" sz="2000" b="1">
                <a:latin typeface="华文仿宋" panose="02010600040101010101" pitchFamily="2" charset="-122"/>
                <a:ea typeface="华文仿宋" panose="02010600040101010101" pitchFamily="2" charset="-122"/>
              </a:rPr>
              <a:t>（</a:t>
            </a:r>
            <a:r>
              <a:rPr lang="en-US" altLang="zh-CN" sz="2000" b="1">
                <a:latin typeface="华文仿宋" panose="02010600040101010101" pitchFamily="2" charset="-122"/>
                <a:ea typeface="华文仿宋" panose="02010600040101010101" pitchFamily="2" charset="-122"/>
              </a:rPr>
              <a:t>4</a:t>
            </a:r>
            <a:r>
              <a:rPr lang="zh-CN" altLang="en-US" sz="2000" b="1">
                <a:latin typeface="华文仿宋" panose="02010600040101010101" pitchFamily="2" charset="-122"/>
                <a:ea typeface="华文仿宋" panose="02010600040101010101" pitchFamily="2" charset="-122"/>
              </a:rPr>
              <a:t>）学生的自主性是目标个性化的需要，也是实现高阶能力的需要。</a:t>
            </a:r>
            <a:endParaRPr lang="zh-CN" altLang="en-US" sz="2000" b="1">
              <a:latin typeface="华文仿宋" panose="02010600040101010101" pitchFamily="2" charset="-122"/>
              <a:ea typeface="华文仿宋" panose="02010600040101010101" pitchFamily="2" charset="-122"/>
            </a:endParaRPr>
          </a:p>
        </p:txBody>
      </p:sp>
      <p:pic>
        <p:nvPicPr>
          <p:cNvPr id="2" name="图片 1"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487805" y="1341755"/>
            <a:ext cx="6703060" cy="4055110"/>
          </a:xfrm>
        </p:spPr>
        <p:txBody>
          <a:bodyPr>
            <a:normAutofit/>
          </a:bodyPr>
          <a:p>
            <a:pPr algn="l">
              <a:lnSpc>
                <a:spcPct val="150000"/>
              </a:lnSpc>
              <a:buFont typeface="+mj-ea"/>
            </a:pPr>
            <a:r>
              <a:rPr lang="zh-CN" altLang="en-US" sz="2800">
                <a:latin typeface="黑体" panose="02010609060101010101" pitchFamily="49" charset="-122"/>
                <a:ea typeface="黑体" panose="02010609060101010101" pitchFamily="49" charset="-122"/>
              </a:rPr>
              <a:t>问题讨论</a:t>
            </a:r>
            <a:endParaRPr lang="zh-CN" altLang="en-US" sz="2800">
              <a:latin typeface="黑体" panose="02010609060101010101" pitchFamily="49" charset="-122"/>
              <a:ea typeface="黑体" panose="02010609060101010101" pitchFamily="49" charset="-122"/>
            </a:endParaRPr>
          </a:p>
          <a:p>
            <a:pPr marL="457200" indent="-457200" algn="l">
              <a:lnSpc>
                <a:spcPct val="150000"/>
              </a:lnSpc>
              <a:buFont typeface="+mj-ea"/>
              <a:buAutoNum type="circleNumDbPlain"/>
            </a:pPr>
            <a:r>
              <a:rPr lang="zh-CN" altLang="en-US" b="1">
                <a:latin typeface="华文仿宋" panose="02010600040101010101" pitchFamily="2" charset="-122"/>
                <a:ea typeface="华文仿宋" panose="02010600040101010101" pitchFamily="2" charset="-122"/>
              </a:rPr>
              <a:t>基于学科素养的教学目标如何构建？</a:t>
            </a:r>
            <a:endParaRPr lang="zh-CN" altLang="en-US" b="1">
              <a:latin typeface="华文仿宋" panose="02010600040101010101" pitchFamily="2" charset="-122"/>
              <a:ea typeface="华文仿宋" panose="02010600040101010101" pitchFamily="2" charset="-122"/>
            </a:endParaRPr>
          </a:p>
          <a:p>
            <a:pPr marL="457200" indent="-457200" algn="l">
              <a:lnSpc>
                <a:spcPct val="150000"/>
              </a:lnSpc>
              <a:buFont typeface="+mj-ea"/>
              <a:buAutoNum type="circleNumDbPlain"/>
            </a:pPr>
            <a:r>
              <a:rPr lang="zh-CN" altLang="en-US" b="1">
                <a:latin typeface="华文仿宋" panose="02010600040101010101" pitchFamily="2" charset="-122"/>
                <a:ea typeface="华文仿宋" panose="02010600040101010101" pitchFamily="2" charset="-122"/>
              </a:rPr>
              <a:t>基于素养发展的教学活动如何设计？</a:t>
            </a:r>
            <a:endParaRPr lang="zh-CN" altLang="en-US" b="1">
              <a:latin typeface="华文仿宋" panose="02010600040101010101" pitchFamily="2" charset="-122"/>
              <a:ea typeface="华文仿宋" panose="02010600040101010101" pitchFamily="2" charset="-122"/>
            </a:endParaRPr>
          </a:p>
          <a:p>
            <a:pPr marL="457200" indent="-457200" algn="l">
              <a:lnSpc>
                <a:spcPct val="150000"/>
              </a:lnSpc>
              <a:buFont typeface="+mj-ea"/>
              <a:buAutoNum type="circleNumDbPlain"/>
            </a:pPr>
            <a:r>
              <a:rPr lang="zh-CN" altLang="en-US" b="1">
                <a:latin typeface="华文仿宋" panose="02010600040101010101" pitchFamily="2" charset="-122"/>
                <a:ea typeface="华文仿宋" panose="02010600040101010101" pitchFamily="2" charset="-122"/>
              </a:rPr>
              <a:t>基于素养发展的评价体系如何建立与实施？</a:t>
            </a:r>
            <a:endParaRPr lang="zh-CN" altLang="en-US" b="1">
              <a:latin typeface="华文仿宋" panose="02010600040101010101" pitchFamily="2" charset="-122"/>
              <a:ea typeface="华文仿宋" panose="02010600040101010101" pitchFamily="2" charset="-122"/>
            </a:endParaRPr>
          </a:p>
          <a:p>
            <a:pPr marL="457200" indent="-457200" algn="l">
              <a:lnSpc>
                <a:spcPct val="150000"/>
              </a:lnSpc>
              <a:buFont typeface="+mj-ea"/>
              <a:buAutoNum type="circleNumDbPlain"/>
            </a:pPr>
            <a:r>
              <a:rPr lang="zh-CN" altLang="en-US" b="1">
                <a:latin typeface="华文仿宋" panose="02010600040101010101" pitchFamily="2" charset="-122"/>
                <a:ea typeface="华文仿宋" panose="02010600040101010101" pitchFamily="2" charset="-122"/>
              </a:rPr>
              <a:t>基于高阶能力发展的教学体系如何建立？</a:t>
            </a:r>
            <a:endParaRPr lang="zh-CN" altLang="en-US" b="1">
              <a:latin typeface="华文仿宋" panose="02010600040101010101" pitchFamily="2" charset="-122"/>
              <a:ea typeface="华文仿宋" panose="02010600040101010101" pitchFamily="2" charset="-122"/>
            </a:endParaRPr>
          </a:p>
        </p:txBody>
      </p:sp>
      <p:pic>
        <p:nvPicPr>
          <p:cNvPr id="2" name="图片 1" descr="4"/>
          <p:cNvPicPr>
            <a:picLocks noChangeAspect="1"/>
          </p:cNvPicPr>
          <p:nvPr/>
        </p:nvPicPr>
        <p:blipFill>
          <a:blip r:embed="rId1"/>
          <a:stretch>
            <a:fillRect/>
          </a:stretch>
        </p:blipFill>
        <p:spPr>
          <a:xfrm>
            <a:off x="7480300" y="-114300"/>
            <a:ext cx="1880235" cy="188023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IMG_20170129_192443"/>
          <p:cNvPicPr>
            <a:picLocks noChangeAspect="1"/>
          </p:cNvPicPr>
          <p:nvPr/>
        </p:nvPicPr>
        <p:blipFill>
          <a:blip r:embed="rId1"/>
          <a:stretch>
            <a:fillRect/>
          </a:stretch>
        </p:blipFill>
        <p:spPr>
          <a:xfrm>
            <a:off x="2053590" y="1263015"/>
            <a:ext cx="5037455" cy="3751580"/>
          </a:xfrm>
          <a:prstGeom prst="rect">
            <a:avLst/>
          </a:prstGeom>
        </p:spPr>
      </p:pic>
      <p:sp>
        <p:nvSpPr>
          <p:cNvPr id="2" name="内容占位符 1"/>
          <p:cNvSpPr/>
          <p:nvPr>
            <p:ph idx="1"/>
          </p:nvPr>
        </p:nvSpPr>
        <p:spPr>
          <a:xfrm>
            <a:off x="2390140" y="2875597"/>
            <a:ext cx="4889500" cy="527051"/>
          </a:xfrm>
        </p:spPr>
        <p:txBody>
          <a:bodyPr>
            <a:noAutofit/>
          </a:bodyPr>
          <a:p>
            <a:r>
              <a:rPr lang="zh-CN" altLang="zh-CN" sz="11500">
                <a:solidFill>
                  <a:srgbClr val="FF0000"/>
                </a:solidFill>
              </a:rPr>
              <a:t>谢谢！</a:t>
            </a:r>
            <a:endParaRPr lang="zh-CN" altLang="zh-CN" sz="11500">
              <a:solidFill>
                <a:srgbClr val="FF0000"/>
              </a:solidFill>
            </a:endParaRPr>
          </a:p>
        </p:txBody>
      </p:sp>
      <p:pic>
        <p:nvPicPr>
          <p:cNvPr id="3" name="图片 2" descr="4"/>
          <p:cNvPicPr>
            <a:picLocks noChangeAspect="1"/>
          </p:cNvPicPr>
          <p:nvPr/>
        </p:nvPicPr>
        <p:blipFill>
          <a:blip r:embed="rId2"/>
          <a:stretch>
            <a:fillRect/>
          </a:stretch>
        </p:blipFill>
        <p:spPr>
          <a:xfrm>
            <a:off x="7480300" y="-114300"/>
            <a:ext cx="1880235" cy="188023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linds(horizontal)">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3" name="文本框 2"/>
          <p:cNvSpPr txBox="1"/>
          <p:nvPr/>
        </p:nvSpPr>
        <p:spPr>
          <a:xfrm>
            <a:off x="1096010" y="2736215"/>
            <a:ext cx="7207250" cy="2676525"/>
          </a:xfrm>
          <a:prstGeom prst="rect">
            <a:avLst/>
          </a:prstGeom>
          <a:noFill/>
        </p:spPr>
        <p:txBody>
          <a:bodyPr wrap="square" rtlCol="0">
            <a:spAutoFit/>
          </a:bodyPr>
          <a:p>
            <a:pPr>
              <a:lnSpc>
                <a:spcPct val="200000"/>
              </a:lnSpc>
            </a:pPr>
            <a:r>
              <a:rPr lang="en-US" altLang="zh-CN" sz="2800" b="1">
                <a:latin typeface="华文仿宋" panose="02010600040101010101" pitchFamily="2" charset="-122"/>
                <a:ea typeface="华文仿宋" panose="02010600040101010101" pitchFamily="2" charset="-122"/>
              </a:rPr>
              <a:t>1. </a:t>
            </a:r>
            <a:r>
              <a:rPr lang="zh-CN" altLang="en-US" sz="2800" b="1">
                <a:latin typeface="华文仿宋" panose="02010600040101010101" pitchFamily="2" charset="-122"/>
                <a:ea typeface="华文仿宋" panose="02010600040101010101" pitchFamily="2" charset="-122"/>
              </a:rPr>
              <a:t>基于素养发展重构课堂</a:t>
            </a:r>
            <a:r>
              <a:rPr lang="zh-CN" altLang="zh-CN" sz="2800" b="1">
                <a:latin typeface="华文仿宋" panose="02010600040101010101" pitchFamily="2" charset="-122"/>
                <a:ea typeface="华文仿宋" panose="02010600040101010101" pitchFamily="2" charset="-122"/>
              </a:rPr>
              <a:t>教学目标体系</a:t>
            </a:r>
            <a:endParaRPr lang="zh-CN" altLang="zh-CN" sz="2800" b="1">
              <a:latin typeface="华文仿宋" panose="02010600040101010101" pitchFamily="2" charset="-122"/>
              <a:ea typeface="华文仿宋" panose="02010600040101010101" pitchFamily="2" charset="-122"/>
            </a:endParaRPr>
          </a:p>
          <a:p>
            <a:pPr>
              <a:lnSpc>
                <a:spcPct val="200000"/>
              </a:lnSpc>
            </a:pPr>
            <a:r>
              <a:rPr lang="en-US" altLang="zh-CN" sz="2800" b="1">
                <a:latin typeface="华文仿宋" panose="02010600040101010101" pitchFamily="2" charset="-122"/>
                <a:ea typeface="华文仿宋" panose="02010600040101010101" pitchFamily="2" charset="-122"/>
              </a:rPr>
              <a:t>2</a:t>
            </a:r>
            <a:r>
              <a:rPr lang="en-US" altLang="zh-CN" sz="2800" b="1">
                <a:latin typeface="华文仿宋" panose="02010600040101010101" pitchFamily="2" charset="-122"/>
                <a:ea typeface="华文仿宋" panose="02010600040101010101" pitchFamily="2" charset="-122"/>
                <a:sym typeface="+mn-ea"/>
              </a:rPr>
              <a:t>. </a:t>
            </a:r>
            <a:r>
              <a:rPr lang="zh-CN" altLang="zh-CN" sz="2800" b="1">
                <a:latin typeface="华文仿宋" panose="02010600040101010101" pitchFamily="2" charset="-122"/>
                <a:ea typeface="华文仿宋" panose="02010600040101010101" pitchFamily="2" charset="-122"/>
                <a:sym typeface="+mn-ea"/>
              </a:rPr>
              <a:t>素养发展目标层级对应的教学方式</a:t>
            </a:r>
            <a:endParaRPr lang="zh-CN" altLang="zh-CN" sz="2800" b="1">
              <a:latin typeface="华文仿宋" panose="02010600040101010101" pitchFamily="2" charset="-122"/>
              <a:ea typeface="华文仿宋" panose="02010600040101010101" pitchFamily="2" charset="-122"/>
              <a:sym typeface="+mn-ea"/>
            </a:endParaRPr>
          </a:p>
          <a:p>
            <a:pPr>
              <a:lnSpc>
                <a:spcPct val="200000"/>
              </a:lnSpc>
            </a:pPr>
            <a:r>
              <a:rPr lang="en-US" altLang="zh-CN" sz="2800" b="1">
                <a:latin typeface="华文仿宋" panose="02010600040101010101" pitchFamily="2" charset="-122"/>
                <a:ea typeface="华文仿宋" panose="02010600040101010101" pitchFamily="2" charset="-122"/>
                <a:sym typeface="+mn-ea"/>
              </a:rPr>
              <a:t>3. </a:t>
            </a:r>
            <a:r>
              <a:rPr lang="zh-CN" altLang="zh-CN" sz="2800" b="1">
                <a:latin typeface="华文仿宋" panose="02010600040101010101" pitchFamily="2" charset="-122"/>
                <a:ea typeface="华文仿宋" panose="02010600040101010101" pitchFamily="2" charset="-122"/>
                <a:sym typeface="+mn-ea"/>
              </a:rPr>
              <a:t>高层次素养目标的教学方式</a:t>
            </a:r>
            <a:endParaRPr lang="zh-CN" altLang="zh-CN" sz="2800" b="1">
              <a:latin typeface="华文仿宋" panose="02010600040101010101" pitchFamily="2" charset="-122"/>
              <a:ea typeface="华文仿宋" panose="02010600040101010101" pitchFamily="2" charset="-122"/>
              <a:sym typeface="+mn-ea"/>
            </a:endParaRPr>
          </a:p>
        </p:txBody>
      </p:sp>
      <p:sp>
        <p:nvSpPr>
          <p:cNvPr id="2" name="文本框 1"/>
          <p:cNvSpPr txBox="1"/>
          <p:nvPr/>
        </p:nvSpPr>
        <p:spPr>
          <a:xfrm>
            <a:off x="1337945" y="1007745"/>
            <a:ext cx="6722745" cy="1568450"/>
          </a:xfrm>
          <a:prstGeom prst="rect">
            <a:avLst/>
          </a:prstGeom>
          <a:noFill/>
        </p:spPr>
        <p:txBody>
          <a:bodyPr wrap="square" rtlCol="0" anchor="t">
            <a:spAutoFit/>
          </a:bodyPr>
          <a:p>
            <a:pPr algn="ctr">
              <a:lnSpc>
                <a:spcPct val="150000"/>
              </a:lnSpc>
            </a:pPr>
            <a:r>
              <a:rPr lang="zh-CN" altLang="en-US" sz="3200" dirty="0" smtClean="0">
                <a:sym typeface="+mn-ea"/>
              </a:rPr>
              <a:t>构建和实施基于素养发展的</a:t>
            </a:r>
            <a:endParaRPr lang="zh-CN" altLang="en-US" sz="3200" dirty="0" smtClean="0">
              <a:sym typeface="+mn-ea"/>
            </a:endParaRPr>
          </a:p>
          <a:p>
            <a:pPr algn="ctr">
              <a:lnSpc>
                <a:spcPct val="150000"/>
              </a:lnSpc>
            </a:pPr>
            <a:r>
              <a:rPr lang="zh-CN" altLang="en-US" sz="3200" dirty="0" smtClean="0">
                <a:sym typeface="+mn-ea"/>
              </a:rPr>
              <a:t>课堂教学目标体系</a:t>
            </a:r>
            <a:endParaRPr lang="zh-CN" altLang="en-US" sz="3200" dirty="0" smtClean="0">
              <a:sym typeface="+mn-ea"/>
            </a:endParaRPr>
          </a:p>
        </p:txBody>
      </p:sp>
      <p:pic>
        <p:nvPicPr>
          <p:cNvPr id="6" name="图片 5" descr="4"/>
          <p:cNvPicPr>
            <a:picLocks noChangeAspect="1"/>
          </p:cNvPicPr>
          <p:nvPr/>
        </p:nvPicPr>
        <p:blipFill>
          <a:blip r:embed="rId3"/>
          <a:stretch>
            <a:fillRect/>
          </a:stretch>
        </p:blipFill>
        <p:spPr>
          <a:xfrm>
            <a:off x="7480300" y="-114300"/>
            <a:ext cx="1880235" cy="188023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7" name="标题 6"/>
          <p:cNvSpPr>
            <a:spLocks noGrp="1"/>
          </p:cNvSpPr>
          <p:nvPr>
            <p:ph type="title" idx="4294967295"/>
            <p:custDataLst>
              <p:tags r:id="rId3"/>
            </p:custDataLst>
          </p:nvPr>
        </p:nvSpPr>
        <p:spPr>
          <a:xfrm>
            <a:off x="1177925" y="1249045"/>
            <a:ext cx="6647815" cy="1381125"/>
          </a:xfrm>
        </p:spPr>
        <p:txBody>
          <a:bodyPr/>
          <a:p>
            <a:pPr algn="l">
              <a:lnSpc>
                <a:spcPct val="150000"/>
              </a:lnSpc>
            </a:pPr>
            <a:r>
              <a:rPr lang="zh-CN" altLang="en-US" sz="2800" dirty="0">
                <a:solidFill>
                  <a:schemeClr val="tx1"/>
                </a:solidFill>
                <a:latin typeface="黑体" panose="02010609060101010101" pitchFamily="49" charset="-122"/>
                <a:ea typeface="黑体" panose="02010609060101010101" pitchFamily="49" charset="-122"/>
              </a:rPr>
              <a:t>一、基于</a:t>
            </a:r>
            <a:r>
              <a:rPr lang="zh-CN" sz="2800" dirty="0">
                <a:solidFill>
                  <a:schemeClr val="tx1"/>
                </a:solidFill>
                <a:latin typeface="黑体" panose="02010609060101010101" pitchFamily="49" charset="-122"/>
                <a:ea typeface="黑体" panose="02010609060101010101" pitchFamily="49" charset="-122"/>
              </a:rPr>
              <a:t>素养发展重构课堂</a:t>
            </a:r>
            <a:r>
              <a:rPr lang="zh-CN" sz="2800" dirty="0">
                <a:solidFill>
                  <a:srgbClr val="0033CC"/>
                </a:solidFill>
                <a:latin typeface="黑体" panose="02010609060101010101" pitchFamily="49" charset="-122"/>
                <a:ea typeface="黑体" panose="02010609060101010101" pitchFamily="49" charset="-122"/>
              </a:rPr>
              <a:t>教学目标</a:t>
            </a:r>
            <a:r>
              <a:rPr lang="zh-CN" sz="2800" dirty="0">
                <a:solidFill>
                  <a:schemeClr val="tx1"/>
                </a:solidFill>
                <a:latin typeface="黑体" panose="02010609060101010101" pitchFamily="49" charset="-122"/>
                <a:ea typeface="黑体" panose="02010609060101010101" pitchFamily="49" charset="-122"/>
              </a:rPr>
              <a:t>体系</a:t>
            </a:r>
            <a:endParaRPr lang="zh-CN" sz="2800" dirty="0">
              <a:solidFill>
                <a:schemeClr val="tx1"/>
              </a:solidFill>
              <a:latin typeface="黑体" panose="02010609060101010101" pitchFamily="49" charset="-122"/>
              <a:ea typeface="黑体" panose="02010609060101010101" pitchFamily="49" charset="-122"/>
              <a:sym typeface="+mn-ea"/>
            </a:endParaRPr>
          </a:p>
        </p:txBody>
      </p:sp>
      <p:sp>
        <p:nvSpPr>
          <p:cNvPr id="3" name="文本框 2"/>
          <p:cNvSpPr txBox="1"/>
          <p:nvPr/>
        </p:nvSpPr>
        <p:spPr>
          <a:xfrm>
            <a:off x="1296670" y="2437765"/>
            <a:ext cx="6722110" cy="3907790"/>
          </a:xfrm>
          <a:prstGeom prst="rect">
            <a:avLst/>
          </a:prstGeom>
          <a:noFill/>
        </p:spPr>
        <p:txBody>
          <a:bodyPr wrap="square" rtlCol="0">
            <a:spAutoFit/>
          </a:bodyPr>
          <a:p>
            <a:pPr>
              <a:lnSpc>
                <a:spcPct val="200000"/>
              </a:lnSpc>
            </a:pPr>
            <a:r>
              <a:rPr lang="en-US" altLang="zh-CN" sz="2800">
                <a:latin typeface="黑体" panose="02010609060101010101" pitchFamily="49" charset="-122"/>
                <a:ea typeface="黑体" panose="02010609060101010101" pitchFamily="49" charset="-122"/>
              </a:rPr>
              <a:t>1.</a:t>
            </a:r>
            <a:r>
              <a:rPr lang="zh-CN" altLang="en-US" sz="2800">
                <a:latin typeface="黑体" panose="02010609060101010101" pitchFamily="49" charset="-122"/>
                <a:ea typeface="黑体" panose="02010609060101010101" pitchFamily="49" charset="-122"/>
              </a:rPr>
              <a:t>观点</a:t>
            </a:r>
            <a:endParaRPr lang="zh-CN" altLang="en-US" sz="2800">
              <a:latin typeface="黑体" panose="02010609060101010101" pitchFamily="49" charset="-122"/>
              <a:ea typeface="黑体" panose="02010609060101010101" pitchFamily="49" charset="-122"/>
            </a:endParaRPr>
          </a:p>
          <a:p>
            <a:pPr marL="342900" indent="-342900">
              <a:lnSpc>
                <a:spcPct val="200000"/>
              </a:lnSpc>
              <a:buFont typeface="Wingdings" panose="05000000000000000000" charset="0"/>
              <a:buChar char="u"/>
            </a:pPr>
            <a:r>
              <a:rPr lang="zh-CN" altLang="en-US" sz="2400" b="1">
                <a:latin typeface="华文仿宋" panose="02010600040101010101" pitchFamily="2" charset="-122"/>
                <a:ea typeface="华文仿宋" panose="02010600040101010101" pitchFamily="2" charset="-122"/>
                <a:sym typeface="Wingdings" panose="05000000000000000000" charset="0"/>
              </a:rPr>
              <a:t>课堂目标是教学过程的</a:t>
            </a:r>
            <a:r>
              <a:rPr lang="en-US" altLang="zh-CN" sz="2400" b="1">
                <a:latin typeface="华文仿宋" panose="02010600040101010101" pitchFamily="2" charset="-122"/>
                <a:ea typeface="华文仿宋" panose="02010600040101010101" pitchFamily="2" charset="-122"/>
                <a:sym typeface="Wingdings" panose="05000000000000000000" charset="0"/>
              </a:rPr>
              <a:t>“</a:t>
            </a:r>
            <a:r>
              <a:rPr lang="zh-CN" altLang="en-US" sz="2400" b="1">
                <a:latin typeface="华文仿宋" panose="02010600040101010101" pitchFamily="2" charset="-122"/>
                <a:ea typeface="华文仿宋" panose="02010600040101010101" pitchFamily="2" charset="-122"/>
                <a:sym typeface="Wingdings" panose="05000000000000000000" charset="0"/>
              </a:rPr>
              <a:t>纲</a:t>
            </a:r>
            <a:r>
              <a:rPr lang="en-US" altLang="zh-CN" sz="2400" b="1">
                <a:latin typeface="华文仿宋" panose="02010600040101010101" pitchFamily="2" charset="-122"/>
                <a:ea typeface="华文仿宋" panose="02010600040101010101" pitchFamily="2" charset="-122"/>
                <a:sym typeface="Wingdings" panose="05000000000000000000" charset="0"/>
              </a:rPr>
              <a:t>”</a:t>
            </a:r>
            <a:endParaRPr lang="en-US" altLang="zh-CN" sz="2400" b="1">
              <a:latin typeface="华文仿宋" panose="02010600040101010101" pitchFamily="2" charset="-122"/>
              <a:ea typeface="华文仿宋" panose="02010600040101010101" pitchFamily="2" charset="-122"/>
              <a:sym typeface="Wingdings" panose="05000000000000000000" charset="0"/>
            </a:endParaRPr>
          </a:p>
          <a:p>
            <a:pPr marL="342900" indent="-342900">
              <a:lnSpc>
                <a:spcPct val="200000"/>
              </a:lnSpc>
              <a:buFont typeface="Wingdings" panose="05000000000000000000" charset="0"/>
              <a:buChar char="u"/>
            </a:pPr>
            <a:r>
              <a:rPr lang="zh-CN" altLang="zh-CN" sz="2400" b="1">
                <a:latin typeface="华文仿宋" panose="02010600040101010101" pitchFamily="2" charset="-122"/>
                <a:ea typeface="华文仿宋" panose="02010600040101010101" pitchFamily="2" charset="-122"/>
                <a:sym typeface="+mn-ea"/>
              </a:rPr>
              <a:t>课堂教学目标决定教学过程设计</a:t>
            </a:r>
            <a:endParaRPr lang="zh-CN" sz="2400" b="1">
              <a:latin typeface="华文仿宋" panose="02010600040101010101" pitchFamily="2" charset="-122"/>
              <a:ea typeface="华文仿宋" panose="02010600040101010101" pitchFamily="2" charset="-122"/>
            </a:endParaRPr>
          </a:p>
          <a:p>
            <a:pPr marL="342900" indent="-342900">
              <a:lnSpc>
                <a:spcPct val="200000"/>
              </a:lnSpc>
              <a:buFont typeface="Wingdings" panose="05000000000000000000" charset="0"/>
              <a:buChar char="u"/>
            </a:pPr>
            <a:r>
              <a:rPr lang="zh-CN" sz="2400" b="1">
                <a:latin typeface="华文仿宋" panose="02010600040101010101" pitchFamily="2" charset="-122"/>
                <a:ea typeface="华文仿宋" panose="02010600040101010101" pitchFamily="2" charset="-122"/>
                <a:sym typeface="+mn-ea"/>
              </a:rPr>
              <a:t>课堂教学设计的目的是实现课堂目标</a:t>
            </a:r>
            <a:endParaRPr lang="zh-CN" sz="2400" b="1">
              <a:latin typeface="华文仿宋" panose="02010600040101010101" pitchFamily="2" charset="-122"/>
              <a:ea typeface="华文仿宋" panose="02010600040101010101" pitchFamily="2" charset="-122"/>
            </a:endParaRPr>
          </a:p>
          <a:p>
            <a:pPr marL="342900" indent="-342900">
              <a:lnSpc>
                <a:spcPct val="200000"/>
              </a:lnSpc>
              <a:buFont typeface="Wingdings" panose="05000000000000000000" charset="0"/>
              <a:buChar char="u"/>
            </a:pPr>
            <a:endParaRPr lang="zh-CN" sz="2400" b="1">
              <a:latin typeface="华文仿宋" panose="02010600040101010101" pitchFamily="2" charset="-122"/>
              <a:ea typeface="华文仿宋" panose="02010600040101010101" pitchFamily="2" charset="-122"/>
            </a:endParaRPr>
          </a:p>
        </p:txBody>
      </p:sp>
      <p:pic>
        <p:nvPicPr>
          <p:cNvPr id="5" name="图片 4" descr="4"/>
          <p:cNvPicPr>
            <a:picLocks noChangeAspect="1"/>
          </p:cNvPicPr>
          <p:nvPr/>
        </p:nvPicPr>
        <p:blipFill>
          <a:blip r:embed="rId4"/>
          <a:stretch>
            <a:fillRect/>
          </a:stretch>
        </p:blipFill>
        <p:spPr>
          <a:xfrm>
            <a:off x="7480300" y="-114300"/>
            <a:ext cx="1880235" cy="1880235"/>
          </a:xfrm>
          <a:prstGeom prst="rect">
            <a:avLst/>
          </a:prstGeom>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339850" y="1828800"/>
            <a:ext cx="847725" cy="645160"/>
          </a:xfrm>
          <a:prstGeom prst="rect">
            <a:avLst/>
          </a:prstGeom>
          <a:noFill/>
          <a:ln>
            <a:solidFill>
              <a:srgbClr val="FF0000"/>
            </a:solidFill>
          </a:ln>
        </p:spPr>
        <p:txBody>
          <a:bodyPr wrap="square" rtlCol="0">
            <a:spAutoFit/>
          </a:bodyPr>
          <a:p>
            <a:r>
              <a:rPr lang="zh-CN" altLang="en-US"/>
              <a:t>教学目标</a:t>
            </a:r>
            <a:r>
              <a:rPr lang="en-US" altLang="zh-CN"/>
              <a:t>1</a:t>
            </a:r>
            <a:endParaRPr lang="en-US" altLang="zh-CN"/>
          </a:p>
        </p:txBody>
      </p:sp>
      <p:sp>
        <p:nvSpPr>
          <p:cNvPr id="3" name="文本框 2"/>
          <p:cNvSpPr txBox="1"/>
          <p:nvPr/>
        </p:nvSpPr>
        <p:spPr>
          <a:xfrm>
            <a:off x="3415030" y="1828800"/>
            <a:ext cx="847725" cy="645160"/>
          </a:xfrm>
          <a:prstGeom prst="rect">
            <a:avLst/>
          </a:prstGeom>
          <a:noFill/>
          <a:ln>
            <a:solidFill>
              <a:srgbClr val="FF0000"/>
            </a:solidFill>
          </a:ln>
        </p:spPr>
        <p:txBody>
          <a:bodyPr wrap="square" rtlCol="0">
            <a:spAutoFit/>
          </a:bodyPr>
          <a:p>
            <a:r>
              <a:rPr lang="zh-CN" altLang="en-US"/>
              <a:t>教学目标</a:t>
            </a:r>
            <a:r>
              <a:rPr lang="en-US" altLang="zh-CN"/>
              <a:t>2</a:t>
            </a:r>
            <a:endParaRPr lang="en-US" altLang="zh-CN"/>
          </a:p>
        </p:txBody>
      </p:sp>
      <p:sp>
        <p:nvSpPr>
          <p:cNvPr id="4" name="文本框 3"/>
          <p:cNvSpPr txBox="1"/>
          <p:nvPr/>
        </p:nvSpPr>
        <p:spPr>
          <a:xfrm>
            <a:off x="5346065" y="1828800"/>
            <a:ext cx="847725" cy="645160"/>
          </a:xfrm>
          <a:prstGeom prst="rect">
            <a:avLst/>
          </a:prstGeom>
          <a:noFill/>
          <a:ln>
            <a:solidFill>
              <a:srgbClr val="FF0000"/>
            </a:solidFill>
          </a:ln>
        </p:spPr>
        <p:txBody>
          <a:bodyPr wrap="square" rtlCol="0">
            <a:spAutoFit/>
          </a:bodyPr>
          <a:p>
            <a:r>
              <a:rPr lang="zh-CN" altLang="en-US"/>
              <a:t>教学目标</a:t>
            </a:r>
            <a:r>
              <a:rPr lang="en-US" altLang="zh-CN"/>
              <a:t>3</a:t>
            </a:r>
            <a:endParaRPr lang="en-US" altLang="zh-CN"/>
          </a:p>
        </p:txBody>
      </p:sp>
      <p:sp>
        <p:nvSpPr>
          <p:cNvPr id="5" name="文本框 4"/>
          <p:cNvSpPr txBox="1"/>
          <p:nvPr/>
        </p:nvSpPr>
        <p:spPr>
          <a:xfrm>
            <a:off x="7578725" y="1828800"/>
            <a:ext cx="847725" cy="645160"/>
          </a:xfrm>
          <a:prstGeom prst="rect">
            <a:avLst/>
          </a:prstGeom>
          <a:noFill/>
          <a:ln>
            <a:solidFill>
              <a:srgbClr val="FF0000"/>
            </a:solidFill>
          </a:ln>
        </p:spPr>
        <p:txBody>
          <a:bodyPr wrap="square" rtlCol="0">
            <a:spAutoFit/>
          </a:bodyPr>
          <a:p>
            <a:r>
              <a:rPr lang="zh-CN" altLang="en-US"/>
              <a:t>教学目标</a:t>
            </a:r>
            <a:r>
              <a:rPr lang="en-US" altLang="zh-CN"/>
              <a:t>4</a:t>
            </a:r>
            <a:endParaRPr lang="en-US" altLang="zh-CN"/>
          </a:p>
        </p:txBody>
      </p:sp>
      <p:sp>
        <p:nvSpPr>
          <p:cNvPr id="6" name="文本框 5"/>
          <p:cNvSpPr txBox="1"/>
          <p:nvPr/>
        </p:nvSpPr>
        <p:spPr>
          <a:xfrm>
            <a:off x="827405" y="3561715"/>
            <a:ext cx="1873250" cy="460375"/>
          </a:xfrm>
          <a:prstGeom prst="rect">
            <a:avLst/>
          </a:prstGeom>
          <a:noFill/>
          <a:ln>
            <a:solidFill>
              <a:srgbClr val="FF0000"/>
            </a:solidFill>
          </a:ln>
        </p:spPr>
        <p:txBody>
          <a:bodyPr wrap="square" rtlCol="0">
            <a:spAutoFit/>
          </a:bodyPr>
          <a:p>
            <a:pPr algn="ctr"/>
            <a:r>
              <a:rPr lang="zh-CN" altLang="en-US" sz="2400"/>
              <a:t>教学过程</a:t>
            </a:r>
            <a:r>
              <a:rPr lang="en-US" altLang="zh-CN" sz="2400">
                <a:latin typeface="Calibri" panose="020F0502020204030204" charset="0"/>
              </a:rPr>
              <a:t>①</a:t>
            </a:r>
            <a:endParaRPr lang="en-US" altLang="zh-CN" sz="2400">
              <a:latin typeface="Calibri" panose="020F0502020204030204" charset="0"/>
            </a:endParaRPr>
          </a:p>
        </p:txBody>
      </p:sp>
      <p:sp>
        <p:nvSpPr>
          <p:cNvPr id="7" name="文本框 6"/>
          <p:cNvSpPr txBox="1"/>
          <p:nvPr/>
        </p:nvSpPr>
        <p:spPr>
          <a:xfrm>
            <a:off x="3194685" y="3851275"/>
            <a:ext cx="551815" cy="1692910"/>
          </a:xfrm>
          <a:prstGeom prst="rect">
            <a:avLst/>
          </a:prstGeom>
          <a:noFill/>
          <a:ln>
            <a:solidFill>
              <a:srgbClr val="FF0000"/>
            </a:solidFill>
          </a:ln>
        </p:spPr>
        <p:txBody>
          <a:bodyPr vert="eaVert" wrap="square" rtlCol="0">
            <a:spAutoFit/>
          </a:bodyPr>
          <a:p>
            <a:pPr algn="ctr"/>
            <a:r>
              <a:rPr lang="zh-CN" altLang="en-US" sz="2400"/>
              <a:t>教学过程</a:t>
            </a:r>
            <a:r>
              <a:rPr lang="en-US" altLang="zh-CN" sz="2400">
                <a:latin typeface="Calibri" panose="020F0502020204030204" charset="0"/>
              </a:rPr>
              <a:t>②</a:t>
            </a:r>
            <a:endParaRPr lang="en-US" altLang="zh-CN" sz="2400">
              <a:latin typeface="Calibri" panose="020F0502020204030204" charset="0"/>
            </a:endParaRPr>
          </a:p>
        </p:txBody>
      </p:sp>
      <p:sp>
        <p:nvSpPr>
          <p:cNvPr id="8" name="文本框 7"/>
          <p:cNvSpPr txBox="1"/>
          <p:nvPr/>
        </p:nvSpPr>
        <p:spPr>
          <a:xfrm>
            <a:off x="3998595" y="3851275"/>
            <a:ext cx="551815" cy="1692910"/>
          </a:xfrm>
          <a:prstGeom prst="rect">
            <a:avLst/>
          </a:prstGeom>
          <a:noFill/>
          <a:ln>
            <a:solidFill>
              <a:srgbClr val="FF0000"/>
            </a:solidFill>
          </a:ln>
        </p:spPr>
        <p:txBody>
          <a:bodyPr vert="eaVert" wrap="square" rtlCol="0">
            <a:spAutoFit/>
          </a:bodyPr>
          <a:p>
            <a:pPr algn="ctr"/>
            <a:r>
              <a:rPr lang="zh-CN" altLang="en-US" sz="2400"/>
              <a:t>教学过程</a:t>
            </a:r>
            <a:r>
              <a:rPr lang="en-US" altLang="zh-CN" sz="2400">
                <a:latin typeface="Calibri" panose="020F0502020204030204" charset="0"/>
              </a:rPr>
              <a:t>③</a:t>
            </a:r>
            <a:endParaRPr lang="en-US" altLang="zh-CN" sz="2400">
              <a:latin typeface="Calibri" panose="020F0502020204030204" charset="0"/>
            </a:endParaRPr>
          </a:p>
        </p:txBody>
      </p:sp>
      <p:sp>
        <p:nvSpPr>
          <p:cNvPr id="9" name="文本框 8"/>
          <p:cNvSpPr txBox="1"/>
          <p:nvPr/>
        </p:nvSpPr>
        <p:spPr>
          <a:xfrm>
            <a:off x="6005195" y="3545205"/>
            <a:ext cx="1873250" cy="460375"/>
          </a:xfrm>
          <a:prstGeom prst="rect">
            <a:avLst/>
          </a:prstGeom>
          <a:noFill/>
          <a:ln>
            <a:solidFill>
              <a:srgbClr val="FF0000"/>
            </a:solidFill>
          </a:ln>
        </p:spPr>
        <p:txBody>
          <a:bodyPr wrap="square" rtlCol="0">
            <a:spAutoFit/>
          </a:bodyPr>
          <a:p>
            <a:pPr algn="ctr"/>
            <a:r>
              <a:rPr lang="zh-CN" altLang="en-US" sz="2400"/>
              <a:t>教学过程</a:t>
            </a:r>
            <a:r>
              <a:rPr lang="en-US" altLang="zh-CN" sz="2400">
                <a:latin typeface="微软雅黑" panose="020B0503020204020204" charset="-122"/>
                <a:ea typeface="微软雅黑" panose="020B0503020204020204" charset="-122"/>
              </a:rPr>
              <a:t>④</a:t>
            </a:r>
            <a:endParaRPr lang="en-US" altLang="zh-CN" sz="2400">
              <a:latin typeface="微软雅黑" panose="020B0503020204020204" charset="-122"/>
              <a:ea typeface="微软雅黑" panose="020B0503020204020204" charset="-122"/>
            </a:endParaRPr>
          </a:p>
        </p:txBody>
      </p:sp>
      <p:cxnSp>
        <p:nvCxnSpPr>
          <p:cNvPr id="10" name="直接箭头连接符 9"/>
          <p:cNvCxnSpPr>
            <a:stCxn id="2" idx="2"/>
            <a:endCxn id="6" idx="0"/>
          </p:cNvCxnSpPr>
          <p:nvPr/>
        </p:nvCxnSpPr>
        <p:spPr>
          <a:xfrm>
            <a:off x="1764030" y="2473960"/>
            <a:ext cx="0" cy="1087755"/>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1" name="直接箭头连接符 10"/>
          <p:cNvCxnSpPr/>
          <p:nvPr/>
        </p:nvCxnSpPr>
        <p:spPr>
          <a:xfrm>
            <a:off x="3838575" y="2473960"/>
            <a:ext cx="0" cy="1087755"/>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2" name="直接箭头连接符 11"/>
          <p:cNvCxnSpPr/>
          <p:nvPr/>
        </p:nvCxnSpPr>
        <p:spPr>
          <a:xfrm>
            <a:off x="6097270" y="2484755"/>
            <a:ext cx="0" cy="1087755"/>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13" name="直接连接符 12"/>
          <p:cNvCxnSpPr/>
          <p:nvPr/>
        </p:nvCxnSpPr>
        <p:spPr>
          <a:xfrm>
            <a:off x="3524885" y="3553460"/>
            <a:ext cx="758825" cy="19050"/>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直接连接符 13"/>
          <p:cNvCxnSpPr>
            <a:endCxn id="8" idx="0"/>
          </p:cNvCxnSpPr>
          <p:nvPr/>
        </p:nvCxnSpPr>
        <p:spPr>
          <a:xfrm flipH="1">
            <a:off x="4274820" y="3572510"/>
            <a:ext cx="8890" cy="278765"/>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flipH="1">
            <a:off x="3524885" y="3545205"/>
            <a:ext cx="8890" cy="278765"/>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直接箭头连接符 15"/>
          <p:cNvCxnSpPr/>
          <p:nvPr/>
        </p:nvCxnSpPr>
        <p:spPr>
          <a:xfrm>
            <a:off x="7750810" y="2457450"/>
            <a:ext cx="0" cy="1087755"/>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7" name="标题 6"/>
          <p:cNvSpPr>
            <a:spLocks noGrp="1"/>
          </p:cNvSpPr>
          <p:nvPr>
            <p:ph type="title" idx="4294967295"/>
            <p:custDataLst>
              <p:tags r:id="rId3"/>
            </p:custDataLst>
          </p:nvPr>
        </p:nvSpPr>
        <p:spPr>
          <a:xfrm>
            <a:off x="909161" y="1501140"/>
            <a:ext cx="5950744" cy="871538"/>
          </a:xfrm>
        </p:spPr>
        <p:txBody>
          <a:bodyPr>
            <a:normAutofit/>
          </a:bodyPr>
          <a:p>
            <a:pPr algn="l">
              <a:lnSpc>
                <a:spcPct val="150000"/>
              </a:lnSpc>
            </a:pPr>
            <a:r>
              <a:rPr lang="en-US" sz="2800" dirty="0">
                <a:solidFill>
                  <a:schemeClr val="tx1"/>
                </a:solidFill>
                <a:sym typeface="+mn-ea"/>
              </a:rPr>
              <a:t>2.</a:t>
            </a:r>
            <a:r>
              <a:rPr lang="zh-CN" altLang="en-US" sz="2800" dirty="0">
                <a:solidFill>
                  <a:schemeClr val="tx1"/>
                </a:solidFill>
                <a:sym typeface="+mn-ea"/>
              </a:rPr>
              <a:t>课堂教学目标</a:t>
            </a:r>
            <a:endParaRPr lang="zh-CN" altLang="en-US" sz="2400" b="1" dirty="0">
              <a:solidFill>
                <a:schemeClr val="tx1"/>
              </a:solidFill>
              <a:latin typeface="华文仿宋" panose="02010600040101010101" pitchFamily="2" charset="-122"/>
              <a:ea typeface="华文仿宋" panose="02010600040101010101" pitchFamily="2" charset="-122"/>
              <a:sym typeface="+mn-ea"/>
            </a:endParaRPr>
          </a:p>
        </p:txBody>
      </p:sp>
      <p:pic>
        <p:nvPicPr>
          <p:cNvPr id="3" name="图片 2" descr="4"/>
          <p:cNvPicPr>
            <a:picLocks noChangeAspect="1"/>
          </p:cNvPicPr>
          <p:nvPr/>
        </p:nvPicPr>
        <p:blipFill>
          <a:blip r:embed="rId4"/>
          <a:stretch>
            <a:fillRect/>
          </a:stretch>
        </p:blipFill>
        <p:spPr>
          <a:xfrm>
            <a:off x="7480300" y="-114300"/>
            <a:ext cx="1880235" cy="1880235"/>
          </a:xfrm>
          <a:prstGeom prst="rect">
            <a:avLst/>
          </a:prstGeom>
        </p:spPr>
      </p:pic>
      <p:sp>
        <p:nvSpPr>
          <p:cNvPr id="2" name="内容占位符 8"/>
          <p:cNvSpPr>
            <a:spLocks noGrp="1"/>
          </p:cNvSpPr>
          <p:nvPr>
            <p:custDataLst>
              <p:tags r:id="rId5"/>
            </p:custDataLst>
          </p:nvPr>
        </p:nvSpPr>
        <p:spPr>
          <a:xfrm>
            <a:off x="1146810" y="2437765"/>
            <a:ext cx="6534785" cy="35102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m"/>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m"/>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m"/>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m"/>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m"/>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200000"/>
              </a:lnSpc>
              <a:buNone/>
            </a:pPr>
            <a:r>
              <a:rPr lang="zh-CN" altLang="en-US" dirty="0">
                <a:latin typeface="黑体" panose="02010609060101010101" pitchFamily="49" charset="-122"/>
                <a:ea typeface="黑体" panose="02010609060101010101" pitchFamily="49" charset="-122"/>
                <a:sym typeface="Wingdings" panose="05000000000000000000" charset="0"/>
              </a:rPr>
              <a:t>（</a:t>
            </a:r>
            <a:r>
              <a:rPr lang="en-US" altLang="zh-CN" dirty="0">
                <a:latin typeface="黑体" panose="02010609060101010101" pitchFamily="49" charset="-122"/>
                <a:ea typeface="黑体" panose="02010609060101010101" pitchFamily="49" charset="-122"/>
                <a:sym typeface="Wingdings" panose="05000000000000000000" charset="0"/>
              </a:rPr>
              <a:t>1</a:t>
            </a:r>
            <a:r>
              <a:rPr lang="zh-CN" altLang="en-US" dirty="0">
                <a:latin typeface="黑体" panose="02010609060101010101" pitchFamily="49" charset="-122"/>
                <a:ea typeface="黑体" panose="02010609060101010101" pitchFamily="49" charset="-122"/>
                <a:sym typeface="Wingdings" panose="05000000000000000000" charset="0"/>
              </a:rPr>
              <a:t>）课堂教学目标的</a:t>
            </a:r>
            <a:r>
              <a:rPr lang="zh-CN" altLang="en-US" dirty="0">
                <a:latin typeface="黑体" panose="02010609060101010101" pitchFamily="49" charset="-122"/>
                <a:ea typeface="黑体" panose="02010609060101010101" pitchFamily="49" charset="-122"/>
                <a:sym typeface="+mn-ea"/>
              </a:rPr>
              <a:t>概念</a:t>
            </a:r>
            <a:endParaRPr lang="zh-CN" altLang="en-US" dirty="0">
              <a:latin typeface="黑体" panose="02010609060101010101" pitchFamily="49" charset="-122"/>
              <a:ea typeface="黑体" panose="02010609060101010101" pitchFamily="49" charset="-122"/>
              <a:sym typeface="+mn-ea"/>
            </a:endParaRPr>
          </a:p>
          <a:p>
            <a:pPr marL="0" indent="0">
              <a:lnSpc>
                <a:spcPct val="200000"/>
              </a:lnSpc>
              <a:buNone/>
            </a:pPr>
            <a:r>
              <a:rPr lang="zh-CN" altLang="en-US" b="1" dirty="0">
                <a:latin typeface="华文仿宋" panose="02010600040101010101" pitchFamily="2" charset="-122"/>
                <a:ea typeface="华文仿宋" panose="02010600040101010101" pitchFamily="2" charset="-122"/>
              </a:rPr>
              <a:t>    课堂教学目标是</a:t>
            </a:r>
            <a:r>
              <a:rPr lang="zh-CN" altLang="en-US" dirty="0">
                <a:latin typeface="黑体" panose="02010609060101010101" pitchFamily="49" charset="-122"/>
                <a:ea typeface="黑体" panose="02010609060101010101" pitchFamily="49" charset="-122"/>
              </a:rPr>
              <a:t>通过</a:t>
            </a:r>
            <a:r>
              <a:rPr lang="zh-CN" altLang="en-US" b="1" dirty="0">
                <a:latin typeface="华文仿宋" panose="02010600040101010101" pitchFamily="2" charset="-122"/>
                <a:ea typeface="华文仿宋" panose="02010600040101010101" pitchFamily="2" charset="-122"/>
              </a:rPr>
              <a:t>一定的</a:t>
            </a:r>
            <a:r>
              <a:rPr lang="zh-CN" altLang="en-US" dirty="0">
                <a:latin typeface="黑体" panose="02010609060101010101" pitchFamily="49" charset="-122"/>
                <a:ea typeface="黑体" panose="02010609060101010101" pitchFamily="49" charset="-122"/>
              </a:rPr>
              <a:t>教学</a:t>
            </a:r>
            <a:r>
              <a:rPr lang="zh-CN" altLang="en-US" b="1" dirty="0">
                <a:latin typeface="华文仿宋" panose="02010600040101010101" pitchFamily="2" charset="-122"/>
                <a:ea typeface="华文仿宋" panose="02010600040101010101" pitchFamily="2" charset="-122"/>
              </a:rPr>
              <a:t>程序后</a:t>
            </a:r>
            <a:r>
              <a:rPr lang="zh-CN" altLang="en-US" dirty="0">
                <a:latin typeface="黑体" panose="02010609060101010101" pitchFamily="49" charset="-122"/>
                <a:ea typeface="黑体" panose="02010609060101010101" pitchFamily="49" charset="-122"/>
              </a:rPr>
              <a:t>学生</a:t>
            </a:r>
            <a:r>
              <a:rPr lang="zh-CN" altLang="en-US" b="1" dirty="0">
                <a:latin typeface="华文仿宋" panose="02010600040101010101" pitchFamily="2" charset="-122"/>
                <a:ea typeface="华文仿宋" panose="02010600040101010101" pitchFamily="2" charset="-122"/>
              </a:rPr>
              <a:t>所</a:t>
            </a:r>
            <a:r>
              <a:rPr lang="zh-CN" altLang="en-US" dirty="0">
                <a:latin typeface="黑体" panose="02010609060101010101" pitchFamily="49" charset="-122"/>
                <a:ea typeface="黑体" panose="02010609060101010101" pitchFamily="49" charset="-122"/>
              </a:rPr>
              <a:t>获得的素养</a:t>
            </a:r>
            <a:r>
              <a:rPr lang="zh-CN" altLang="en-US" b="1" dirty="0">
                <a:latin typeface="华文仿宋" panose="02010600040101010101" pitchFamily="2" charset="-122"/>
                <a:ea typeface="华文仿宋" panose="02010600040101010101" pitchFamily="2" charset="-122"/>
              </a:rPr>
              <a:t>，是课堂</a:t>
            </a:r>
            <a:r>
              <a:rPr lang="zh-CN" altLang="en-US" dirty="0">
                <a:latin typeface="黑体" panose="02010609060101010101" pitchFamily="49" charset="-122"/>
                <a:ea typeface="黑体" panose="02010609060101010101" pitchFamily="49" charset="-122"/>
              </a:rPr>
              <a:t>教学</a:t>
            </a:r>
            <a:r>
              <a:rPr lang="zh-CN" altLang="en-US" b="1" dirty="0">
                <a:latin typeface="华文仿宋" panose="02010600040101010101" pitchFamily="2" charset="-122"/>
                <a:ea typeface="华文仿宋" panose="02010600040101010101" pitchFamily="2" charset="-122"/>
              </a:rPr>
              <a:t>活动实施</a:t>
            </a:r>
            <a:r>
              <a:rPr lang="zh-CN" altLang="en-US" dirty="0">
                <a:latin typeface="黑体" panose="02010609060101010101" pitchFamily="49" charset="-122"/>
                <a:ea typeface="黑体" panose="02010609060101010101" pitchFamily="49" charset="-122"/>
              </a:rPr>
              <a:t>的方向</a:t>
            </a:r>
            <a:r>
              <a:rPr lang="zh-CN" altLang="en-US" b="1" dirty="0">
                <a:latin typeface="华文仿宋" panose="02010600040101010101" pitchFamily="2" charset="-122"/>
                <a:ea typeface="华文仿宋" panose="02010600040101010101" pitchFamily="2" charset="-122"/>
              </a:rPr>
              <a:t>和</a:t>
            </a:r>
            <a:r>
              <a:rPr lang="zh-CN" altLang="en-US" dirty="0">
                <a:latin typeface="黑体" panose="02010609060101010101" pitchFamily="49" charset="-122"/>
                <a:ea typeface="黑体" panose="02010609060101010101" pitchFamily="49" charset="-122"/>
              </a:rPr>
              <a:t>预期</a:t>
            </a:r>
            <a:r>
              <a:rPr lang="zh-CN" altLang="en-US" b="1" dirty="0">
                <a:latin typeface="华文仿宋" panose="02010600040101010101" pitchFamily="2" charset="-122"/>
                <a:ea typeface="华文仿宋" panose="02010600040101010101" pitchFamily="2" charset="-122"/>
              </a:rPr>
              <a:t>达成的</a:t>
            </a:r>
            <a:r>
              <a:rPr lang="zh-CN" altLang="en-US" dirty="0">
                <a:latin typeface="黑体" panose="02010609060101010101" pitchFamily="49" charset="-122"/>
                <a:ea typeface="黑体" panose="02010609060101010101" pitchFamily="49" charset="-122"/>
              </a:rPr>
              <a:t>结果</a:t>
            </a:r>
            <a:r>
              <a:rPr lang="zh-CN" altLang="en-US" b="1" dirty="0">
                <a:latin typeface="华文仿宋" panose="02010600040101010101" pitchFamily="2" charset="-122"/>
                <a:ea typeface="华文仿宋" panose="02010600040101010101" pitchFamily="2" charset="-122"/>
              </a:rPr>
              <a:t>。</a:t>
            </a:r>
            <a:endParaRPr lang="zh-CN" altLang="en-US" b="1" dirty="0">
              <a:latin typeface="华文仿宋" panose="02010600040101010101" pitchFamily="2" charset="-122"/>
              <a:ea typeface="华文仿宋" panose="02010600040101010101" pitchFamily="2" charset="-122"/>
            </a:endParaRPr>
          </a:p>
          <a:p>
            <a:pPr>
              <a:lnSpc>
                <a:spcPct val="200000"/>
              </a:lnSpc>
              <a:buFont typeface="Wingdings" panose="05000000000000000000" charset="0"/>
              <a:buChar char="ü"/>
            </a:pPr>
            <a:endParaRPr lang="zh-CN" altLang="en-US" b="1" dirty="0">
              <a:latin typeface="华文仿宋" panose="02010600040101010101" pitchFamily="2" charset="-122"/>
              <a:ea typeface="华文仿宋" panose="02010600040101010101" pitchFamily="2" charset="-122"/>
            </a:endParaRPr>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custDataLst>
              <p:tags r:id="rId1"/>
            </p:custDataLst>
          </p:nvPr>
        </p:nvSpPr>
        <p:spPr>
          <a:xfrm>
            <a:off x="183833" y="2437924"/>
            <a:ext cx="298133" cy="29813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55000" lnSpcReduction="20000"/>
          </a:bodyPr>
          <a:p>
            <a:pPr algn="ctr"/>
            <a:endParaRPr lang="zh-CN" altLang="en-US" sz="1350"/>
          </a:p>
        </p:txBody>
      </p:sp>
      <p:sp>
        <p:nvSpPr>
          <p:cNvPr id="8" name="椭圆 7"/>
          <p:cNvSpPr/>
          <p:nvPr>
            <p:custDataLst>
              <p:tags r:id="rId2"/>
            </p:custDataLst>
          </p:nvPr>
        </p:nvSpPr>
        <p:spPr>
          <a:xfrm>
            <a:off x="481965" y="2226469"/>
            <a:ext cx="146685" cy="146685"/>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p>
            <a:pPr algn="ctr"/>
            <a:endParaRPr lang="zh-CN" altLang="en-US" sz="1350"/>
          </a:p>
        </p:txBody>
      </p:sp>
      <p:sp>
        <p:nvSpPr>
          <p:cNvPr id="7" name="标题 6"/>
          <p:cNvSpPr>
            <a:spLocks noGrp="1"/>
          </p:cNvSpPr>
          <p:nvPr>
            <p:ph type="title" idx="4294967295"/>
            <p:custDataLst>
              <p:tags r:id="rId3"/>
            </p:custDataLst>
          </p:nvPr>
        </p:nvSpPr>
        <p:spPr>
          <a:xfrm>
            <a:off x="909161" y="1501140"/>
            <a:ext cx="5950744" cy="871538"/>
          </a:xfrm>
        </p:spPr>
        <p:txBody>
          <a:bodyPr>
            <a:normAutofit/>
          </a:bodyPr>
          <a:p>
            <a:pPr algn="l">
              <a:lnSpc>
                <a:spcPct val="150000"/>
              </a:lnSpc>
            </a:pPr>
            <a:r>
              <a:rPr lang="en-US" sz="2800" dirty="0">
                <a:solidFill>
                  <a:schemeClr val="tx1"/>
                </a:solidFill>
                <a:sym typeface="+mn-ea"/>
              </a:rPr>
              <a:t>2.</a:t>
            </a:r>
            <a:r>
              <a:rPr lang="zh-CN" altLang="en-US" sz="2800" dirty="0">
                <a:solidFill>
                  <a:schemeClr val="tx1"/>
                </a:solidFill>
                <a:sym typeface="+mn-ea"/>
              </a:rPr>
              <a:t>课堂教学目标</a:t>
            </a:r>
            <a:endParaRPr lang="zh-CN" altLang="en-US" sz="2400" b="1" dirty="0">
              <a:solidFill>
                <a:schemeClr val="tx1"/>
              </a:solidFill>
              <a:latin typeface="华文仿宋" panose="02010600040101010101" pitchFamily="2" charset="-122"/>
              <a:ea typeface="华文仿宋" panose="02010600040101010101" pitchFamily="2" charset="-122"/>
              <a:sym typeface="+mn-ea"/>
            </a:endParaRPr>
          </a:p>
        </p:txBody>
      </p:sp>
      <p:sp>
        <p:nvSpPr>
          <p:cNvPr id="9" name="内容占位符 8"/>
          <p:cNvSpPr>
            <a:spLocks noGrp="1"/>
          </p:cNvSpPr>
          <p:nvPr>
            <p:ph idx="4294967295"/>
            <p:custDataLst>
              <p:tags r:id="rId4"/>
            </p:custDataLst>
          </p:nvPr>
        </p:nvSpPr>
        <p:spPr>
          <a:xfrm>
            <a:off x="1146810" y="2437765"/>
            <a:ext cx="6534785" cy="3510280"/>
          </a:xfrm>
        </p:spPr>
        <p:txBody>
          <a:bodyPr>
            <a:noAutofit/>
          </a:bodyPr>
          <a:p>
            <a:pPr marL="0" indent="0">
              <a:lnSpc>
                <a:spcPct val="200000"/>
              </a:lnSpc>
              <a:buNone/>
            </a:pPr>
            <a:r>
              <a:rPr lang="zh-CN" altLang="en-US" dirty="0">
                <a:latin typeface="黑体" panose="02010609060101010101" pitchFamily="49" charset="-122"/>
                <a:ea typeface="黑体" panose="02010609060101010101" pitchFamily="49" charset="-122"/>
                <a:sym typeface="Wingdings" panose="05000000000000000000" charset="0"/>
              </a:rPr>
              <a:t>（</a:t>
            </a:r>
            <a:r>
              <a:rPr lang="en-US" altLang="zh-CN" dirty="0">
                <a:latin typeface="黑体" panose="02010609060101010101" pitchFamily="49" charset="-122"/>
                <a:ea typeface="黑体" panose="02010609060101010101" pitchFamily="49" charset="-122"/>
                <a:sym typeface="Wingdings" panose="05000000000000000000" charset="0"/>
              </a:rPr>
              <a:t>1</a:t>
            </a:r>
            <a:r>
              <a:rPr lang="zh-CN" altLang="en-US" dirty="0">
                <a:latin typeface="黑体" panose="02010609060101010101" pitchFamily="49" charset="-122"/>
                <a:ea typeface="黑体" panose="02010609060101010101" pitchFamily="49" charset="-122"/>
                <a:sym typeface="Wingdings" panose="05000000000000000000" charset="0"/>
              </a:rPr>
              <a:t>）课堂教学目标的</a:t>
            </a:r>
            <a:r>
              <a:rPr lang="zh-CN" altLang="en-US" dirty="0">
                <a:latin typeface="黑体" panose="02010609060101010101" pitchFamily="49" charset="-122"/>
                <a:ea typeface="黑体" panose="02010609060101010101" pitchFamily="49" charset="-122"/>
                <a:sym typeface="+mn-ea"/>
              </a:rPr>
              <a:t>概念</a:t>
            </a:r>
            <a:endParaRPr lang="zh-CN" altLang="en-US" dirty="0">
              <a:latin typeface="黑体" panose="02010609060101010101" pitchFamily="49" charset="-122"/>
              <a:ea typeface="黑体" panose="02010609060101010101" pitchFamily="49" charset="-122"/>
              <a:sym typeface="+mn-ea"/>
            </a:endParaRPr>
          </a:p>
          <a:p>
            <a:pPr marL="0" indent="0">
              <a:lnSpc>
                <a:spcPct val="200000"/>
              </a:lnSpc>
              <a:buNone/>
            </a:pPr>
            <a:r>
              <a:rPr lang="zh-CN" altLang="en-US" b="1" dirty="0">
                <a:latin typeface="华文仿宋" panose="02010600040101010101" pitchFamily="2" charset="-122"/>
                <a:ea typeface="华文仿宋" panose="02010600040101010101" pitchFamily="2" charset="-122"/>
              </a:rPr>
              <a:t>    课堂教学目标是</a:t>
            </a:r>
            <a:r>
              <a:rPr lang="zh-CN" altLang="en-US" dirty="0">
                <a:latin typeface="黑体" panose="02010609060101010101" pitchFamily="49" charset="-122"/>
                <a:ea typeface="黑体" panose="02010609060101010101" pitchFamily="49" charset="-122"/>
              </a:rPr>
              <a:t>通过</a:t>
            </a:r>
            <a:r>
              <a:rPr lang="zh-CN" altLang="en-US" b="1" dirty="0">
                <a:latin typeface="华文仿宋" panose="02010600040101010101" pitchFamily="2" charset="-122"/>
                <a:ea typeface="华文仿宋" panose="02010600040101010101" pitchFamily="2" charset="-122"/>
              </a:rPr>
              <a:t>一定的</a:t>
            </a:r>
            <a:r>
              <a:rPr lang="zh-CN" altLang="en-US" dirty="0">
                <a:latin typeface="黑体" panose="02010609060101010101" pitchFamily="49" charset="-122"/>
                <a:ea typeface="黑体" panose="02010609060101010101" pitchFamily="49" charset="-122"/>
              </a:rPr>
              <a:t>教学</a:t>
            </a:r>
            <a:r>
              <a:rPr lang="zh-CN" altLang="en-US" b="1" dirty="0">
                <a:latin typeface="华文仿宋" panose="02010600040101010101" pitchFamily="2" charset="-122"/>
                <a:ea typeface="华文仿宋" panose="02010600040101010101" pitchFamily="2" charset="-122"/>
              </a:rPr>
              <a:t>程序后</a:t>
            </a:r>
            <a:r>
              <a:rPr lang="zh-CN" altLang="en-US" dirty="0">
                <a:latin typeface="黑体" panose="02010609060101010101" pitchFamily="49" charset="-122"/>
                <a:ea typeface="黑体" panose="02010609060101010101" pitchFamily="49" charset="-122"/>
              </a:rPr>
              <a:t>学生</a:t>
            </a:r>
            <a:r>
              <a:rPr lang="zh-CN" altLang="en-US" b="1" dirty="0">
                <a:latin typeface="华文仿宋" panose="02010600040101010101" pitchFamily="2" charset="-122"/>
                <a:ea typeface="华文仿宋" panose="02010600040101010101" pitchFamily="2" charset="-122"/>
              </a:rPr>
              <a:t>所</a:t>
            </a:r>
            <a:r>
              <a:rPr lang="zh-CN" altLang="en-US" dirty="0">
                <a:latin typeface="黑体" panose="02010609060101010101" pitchFamily="49" charset="-122"/>
                <a:ea typeface="黑体" panose="02010609060101010101" pitchFamily="49" charset="-122"/>
              </a:rPr>
              <a:t>获得的素养</a:t>
            </a:r>
            <a:r>
              <a:rPr lang="zh-CN" altLang="en-US" b="1" dirty="0">
                <a:latin typeface="华文仿宋" panose="02010600040101010101" pitchFamily="2" charset="-122"/>
                <a:ea typeface="华文仿宋" panose="02010600040101010101" pitchFamily="2" charset="-122"/>
              </a:rPr>
              <a:t>，是课堂</a:t>
            </a:r>
            <a:r>
              <a:rPr lang="zh-CN" altLang="en-US" dirty="0">
                <a:latin typeface="黑体" panose="02010609060101010101" pitchFamily="49" charset="-122"/>
                <a:ea typeface="黑体" panose="02010609060101010101" pitchFamily="49" charset="-122"/>
              </a:rPr>
              <a:t>教学</a:t>
            </a:r>
            <a:r>
              <a:rPr lang="zh-CN" altLang="en-US" b="1" dirty="0">
                <a:latin typeface="华文仿宋" panose="02010600040101010101" pitchFamily="2" charset="-122"/>
                <a:ea typeface="华文仿宋" panose="02010600040101010101" pitchFamily="2" charset="-122"/>
              </a:rPr>
              <a:t>活动实施</a:t>
            </a:r>
            <a:r>
              <a:rPr lang="zh-CN" altLang="en-US" dirty="0">
                <a:latin typeface="黑体" panose="02010609060101010101" pitchFamily="49" charset="-122"/>
                <a:ea typeface="黑体" panose="02010609060101010101" pitchFamily="49" charset="-122"/>
              </a:rPr>
              <a:t>的方向</a:t>
            </a:r>
            <a:r>
              <a:rPr lang="zh-CN" altLang="en-US" b="1" dirty="0">
                <a:latin typeface="华文仿宋" panose="02010600040101010101" pitchFamily="2" charset="-122"/>
                <a:ea typeface="华文仿宋" panose="02010600040101010101" pitchFamily="2" charset="-122"/>
              </a:rPr>
              <a:t>和</a:t>
            </a:r>
            <a:r>
              <a:rPr lang="zh-CN" altLang="en-US" dirty="0">
                <a:latin typeface="黑体" panose="02010609060101010101" pitchFamily="49" charset="-122"/>
                <a:ea typeface="黑体" panose="02010609060101010101" pitchFamily="49" charset="-122"/>
              </a:rPr>
              <a:t>预期</a:t>
            </a:r>
            <a:r>
              <a:rPr lang="zh-CN" altLang="en-US" b="1" dirty="0">
                <a:latin typeface="华文仿宋" panose="02010600040101010101" pitchFamily="2" charset="-122"/>
                <a:ea typeface="华文仿宋" panose="02010600040101010101" pitchFamily="2" charset="-122"/>
              </a:rPr>
              <a:t>达成的</a:t>
            </a:r>
            <a:r>
              <a:rPr lang="zh-CN" altLang="en-US" dirty="0">
                <a:latin typeface="黑体" panose="02010609060101010101" pitchFamily="49" charset="-122"/>
                <a:ea typeface="黑体" panose="02010609060101010101" pitchFamily="49" charset="-122"/>
              </a:rPr>
              <a:t>结果</a:t>
            </a:r>
            <a:r>
              <a:rPr lang="zh-CN" altLang="en-US" b="1" dirty="0">
                <a:latin typeface="华文仿宋" panose="02010600040101010101" pitchFamily="2" charset="-122"/>
                <a:ea typeface="华文仿宋" panose="02010600040101010101" pitchFamily="2" charset="-122"/>
              </a:rPr>
              <a:t>。</a:t>
            </a:r>
            <a:endParaRPr lang="zh-CN" altLang="en-US" b="1" dirty="0">
              <a:latin typeface="华文仿宋" panose="02010600040101010101" pitchFamily="2" charset="-122"/>
              <a:ea typeface="华文仿宋" panose="02010600040101010101" pitchFamily="2" charset="-122"/>
            </a:endParaRPr>
          </a:p>
          <a:p>
            <a:pPr>
              <a:lnSpc>
                <a:spcPct val="200000"/>
              </a:lnSpc>
              <a:buFont typeface="Wingdings" panose="05000000000000000000" charset="0"/>
              <a:buChar char="ü"/>
            </a:pPr>
            <a:endParaRPr lang="zh-CN" altLang="en-US" b="1" dirty="0">
              <a:latin typeface="华文仿宋" panose="02010600040101010101" pitchFamily="2" charset="-122"/>
              <a:ea typeface="华文仿宋" panose="02010600040101010101" pitchFamily="2" charset="-122"/>
            </a:endParaRPr>
          </a:p>
        </p:txBody>
      </p:sp>
      <p:pic>
        <p:nvPicPr>
          <p:cNvPr id="3" name="图片 2" descr="4"/>
          <p:cNvPicPr>
            <a:picLocks noChangeAspect="1"/>
          </p:cNvPicPr>
          <p:nvPr/>
        </p:nvPicPr>
        <p:blipFill>
          <a:blip r:embed="rId5"/>
          <a:stretch>
            <a:fillRect/>
          </a:stretch>
        </p:blipFill>
        <p:spPr>
          <a:xfrm>
            <a:off x="7480300" y="-114300"/>
            <a:ext cx="1880235" cy="1880235"/>
          </a:xfrm>
          <a:prstGeom prst="rect">
            <a:avLst/>
          </a:prstGeom>
        </p:spPr>
      </p:pic>
      <p:sp>
        <p:nvSpPr>
          <p:cNvPr id="2" name="文本框 1"/>
          <p:cNvSpPr txBox="1"/>
          <p:nvPr/>
        </p:nvSpPr>
        <p:spPr>
          <a:xfrm>
            <a:off x="487045" y="908050"/>
            <a:ext cx="8169910" cy="2584450"/>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p>
            <a:pPr indent="0">
              <a:lnSpc>
                <a:spcPct val="200000"/>
              </a:lnSpc>
              <a:buFont typeface="Wingdings" panose="05000000000000000000" charset="0"/>
              <a:buNone/>
            </a:pPr>
            <a:r>
              <a:rPr lang="zh-CN" altLang="en-US" sz="2400" dirty="0">
                <a:latin typeface="Calibri" panose="020F0502020204030204" charset="0"/>
                <a:ea typeface="黑体" panose="02010609060101010101" pitchFamily="49" charset="-122"/>
                <a:sym typeface="+mn-ea"/>
              </a:rPr>
              <a:t>①</a:t>
            </a:r>
            <a:r>
              <a:rPr lang="zh-CN" altLang="en-US" sz="2400" dirty="0">
                <a:latin typeface="黑体" panose="02010609060101010101" pitchFamily="49" charset="-122"/>
                <a:ea typeface="黑体" panose="02010609060101010101" pitchFamily="49" charset="-122"/>
                <a:sym typeface="+mn-ea"/>
              </a:rPr>
              <a:t>教学过程与教学目标具有对应关系。</a:t>
            </a:r>
            <a:endParaRPr lang="zh-CN" altLang="en-US" sz="2400" dirty="0">
              <a:latin typeface="黑体" panose="02010609060101010101" pitchFamily="49" charset="-122"/>
              <a:ea typeface="黑体" panose="02010609060101010101" pitchFamily="49" charset="-122"/>
              <a:sym typeface="+mn-ea"/>
            </a:endParaRPr>
          </a:p>
          <a:p>
            <a:pPr indent="0">
              <a:lnSpc>
                <a:spcPct val="200000"/>
              </a:lnSpc>
              <a:buFont typeface="Wingdings" panose="05000000000000000000" charset="0"/>
              <a:buNone/>
            </a:pPr>
            <a:r>
              <a:rPr lang="zh-CN" altLang="en-US" sz="2400" dirty="0">
                <a:latin typeface="Calibri" panose="020F0502020204030204" charset="0"/>
                <a:ea typeface="黑体" panose="02010609060101010101" pitchFamily="49" charset="-122"/>
                <a:sym typeface="+mn-ea"/>
              </a:rPr>
              <a:t>②</a:t>
            </a:r>
            <a:r>
              <a:rPr lang="zh-CN" altLang="en-US" sz="2400" dirty="0">
                <a:latin typeface="黑体" panose="02010609060101010101" pitchFamily="49" charset="-122"/>
                <a:ea typeface="黑体" panose="02010609060101010101" pitchFamily="49" charset="-122"/>
                <a:sym typeface="+mn-ea"/>
              </a:rPr>
              <a:t>目标是教学过程之后学生所获得的素养。</a:t>
            </a:r>
            <a:endParaRPr lang="zh-CN" altLang="en-US" sz="2400" dirty="0">
              <a:latin typeface="黑体" panose="02010609060101010101" pitchFamily="49" charset="-122"/>
              <a:ea typeface="黑体" panose="02010609060101010101" pitchFamily="49" charset="-122"/>
              <a:sym typeface="+mn-ea"/>
            </a:endParaRPr>
          </a:p>
          <a:p>
            <a:pPr indent="0">
              <a:lnSpc>
                <a:spcPct val="200000"/>
              </a:lnSpc>
              <a:buFont typeface="Wingdings" panose="05000000000000000000" charset="0"/>
              <a:buNone/>
            </a:pPr>
            <a:r>
              <a:rPr lang="zh-CN" altLang="en-US" sz="2400" dirty="0">
                <a:latin typeface="Calibri" panose="020F0502020204030204" charset="0"/>
                <a:ea typeface="黑体" panose="02010609060101010101" pitchFamily="49" charset="-122"/>
                <a:sym typeface="+mn-ea"/>
              </a:rPr>
              <a:t>③</a:t>
            </a:r>
            <a:r>
              <a:rPr lang="zh-CN" altLang="en-US" sz="2400" dirty="0">
                <a:latin typeface="黑体" panose="02010609060101010101" pitchFamily="49" charset="-122"/>
                <a:ea typeface="黑体" panose="02010609060101010101" pitchFamily="49" charset="-122"/>
                <a:sym typeface="+mn-ea"/>
              </a:rPr>
              <a:t>目标表现于学生，目标是否实现应评价学生。</a:t>
            </a:r>
            <a:endParaRPr lang="zh-CN" altLang="en-US" sz="2000" b="1" dirty="0">
              <a:latin typeface="华文仿宋" panose="02010600040101010101" pitchFamily="2" charset="-122"/>
              <a:ea typeface="华文仿宋" panose="02010600040101010101" pitchFamily="2" charset="-122"/>
              <a:sym typeface="+mn-ea"/>
            </a:endParaRPr>
          </a:p>
          <a:p>
            <a:endParaRPr lang="zh-CN" altLang="en-US"/>
          </a:p>
        </p:txBody>
      </p:sp>
    </p:spTree>
    <p:custDataLst>
      <p:tags r:id="rId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TEMPLATE_CATEGORY" val="custom"/>
  <p:tag name="KSO_WM_TEMPLATE_INDEX" val="461"/>
</p:tagLst>
</file>

<file path=ppt/tags/tag10.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11.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2.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13.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14.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5.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16.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17.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8.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19.xml><?xml version="1.0" encoding="utf-8"?>
<p:tagLst xmlns:p="http://schemas.openxmlformats.org/presentationml/2006/main">
  <p:tag name="KSO_WM_BEAUTIFY_FLAG" val="#wm#"/>
  <p:tag name="KSO_WM_TEMPLATE_CATEGORY" val="custom"/>
  <p:tag name="KSO_WM_TEMPLATE_INDEX" val="160459"/>
</p:tagLst>
</file>

<file path=ppt/tags/tag2.xml><?xml version="1.0" encoding="utf-8"?>
<p:tagLst xmlns:p="http://schemas.openxmlformats.org/presentationml/2006/main">
  <p:tag name="KSO_WM_TAG_VERSION" val="1.0"/>
  <p:tag name="KSO_WM_TEMPLATE_CATEGORY" val="custom"/>
  <p:tag name="KSO_WM_TEMPLATE_INDEX" val="461"/>
</p:tagLst>
</file>

<file path=ppt/tags/tag20.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21.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24.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25.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26.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29.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3.xml><?xml version="1.0" encoding="utf-8"?>
<p:tagLst xmlns:p="http://schemas.openxmlformats.org/presentationml/2006/main">
  <p:tag name="KSO_WM_TAG_VERSION" val="1.0"/>
  <p:tag name="KSO_WM_BEAUTIFY_FLAG" val="#wm#"/>
  <p:tag name="KSO_WM_TEMPLATE_CATEGORY" val="custom"/>
  <p:tag name="KSO_WM_TEMPLATE_INDEX" val="461"/>
  <p:tag name="KSO_WM_UNIT_TYPE" val="a"/>
  <p:tag name="KSO_WM_UNIT_INDEX" val="1"/>
  <p:tag name="KSO_WM_UNIT_ID" val="custom461_1*a*1"/>
  <p:tag name="KSO_WM_UNIT_CLEAR" val="1"/>
  <p:tag name="KSO_WM_UNIT_LAYERLEVEL" val="1"/>
  <p:tag name="KSO_WM_UNIT_VALUE" val="32"/>
  <p:tag name="KSO_WM_UNIT_ISCONTENTSTITLE" val="0"/>
  <p:tag name="KSO_WM_UNIT_HIGHLIGHT" val="0"/>
  <p:tag name="KSO_WM_UNIT_COMPATIBLE" val="0"/>
  <p:tag name="KSO_WM_UNIT_PRESET_TEXT_INDEX" val="3"/>
  <p:tag name="KSO_WM_UNIT_PRESET_TEXT_LEN" val="21"/>
</p:tagLst>
</file>

<file path=ppt/tags/tag30.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31.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34.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35.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36.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459"/>
  <p:tag name="KSO_WM_UNIT_TYPE" val="a"/>
  <p:tag name="KSO_WM_UNIT_INDEX" val="1"/>
  <p:tag name="KSO_WM_UNIT_ID" val="custom16045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39.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4.xml><?xml version="1.0" encoding="utf-8"?>
<p:tagLst xmlns:p="http://schemas.openxmlformats.org/presentationml/2006/main">
  <p:tag name="KSO_WM_TAG_VERSION" val="1.0"/>
  <p:tag name="KSO_WM_BEAUTIFY_FLAG" val="#wm#"/>
  <p:tag name="KSO_WM_TEMPLATE_CATEGORY" val="custom"/>
  <p:tag name="KSO_WM_TEMPLATE_INDEX" val="461"/>
  <p:tag name="KSO_WM_UNIT_TYPE" val="b"/>
  <p:tag name="KSO_WM_UNIT_INDEX" val="1"/>
  <p:tag name="KSO_WM_UNIT_ID" val="custom461_1*b*1"/>
  <p:tag name="KSO_WM_UNIT_CLEAR" val="1"/>
  <p:tag name="KSO_WM_UNIT_LAYERLEVEL" val="1"/>
  <p:tag name="KSO_WM_UNIT_VALUE" val="18"/>
  <p:tag name="KSO_WM_UNIT_ISCONTENTSTITLE" val="0"/>
  <p:tag name="KSO_WM_UNIT_HIGHLIGHT" val="0"/>
  <p:tag name="KSO_WM_UNIT_COMPATIBLE" val="0"/>
  <p:tag name="KSO_WM_UNIT_PRESET_TEXT_INDEX" val="3"/>
  <p:tag name="KSO_WM_UNIT_PRESET_TEXT_LEN" val="24"/>
</p:tagLst>
</file>

<file path=ppt/tags/tag40.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41.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43.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44.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45.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47.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48.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49.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5.xml><?xml version="1.0" encoding="utf-8"?>
<p:tagLst xmlns:p="http://schemas.openxmlformats.org/presentationml/2006/main">
  <p:tag name="KSO_WM_TEMPLATE_THUMBS_INDEX" val="1、4、5、8、12、16、20、25、26、27、29"/>
  <p:tag name="KSO_WM_TEMPLATE_CATEGORY" val="custom"/>
  <p:tag name="KSO_WM_TEMPLATE_INDEX" val="461"/>
  <p:tag name="KSO_WM_TAG_VERSION" val="1.0"/>
  <p:tag name="KSO_WM_SLIDE_ID" val="custom461_1"/>
  <p:tag name="KSO_WM_SLIDE_INDEX" val="1"/>
  <p:tag name="KSO_WM_SLIDE_ITEM_CNT" val="2"/>
  <p:tag name="KSO_WM_SLIDE_LAYOUT" val="a_b"/>
  <p:tag name="KSO_WM_SLIDE_LAYOUT_CNT" val="1_1"/>
  <p:tag name="KSO_WM_SLIDE_TYPE" val="title"/>
  <p:tag name="KSO_WM_BEAUTIFY_FLAG" val="#wm#"/>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51.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52.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53.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55.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56.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57.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59.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6.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60.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61.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459"/>
  <p:tag name="KSO_WM_UNIT_TYPE" val="f"/>
  <p:tag name="KSO_WM_UNIT_INDEX" val="1"/>
  <p:tag name="KSO_WM_UNIT_ID" val="custom160459_2*f*1"/>
  <p:tag name="KSO_WM_UNIT_CLEAR" val="1"/>
  <p:tag name="KSO_WM_UNIT_LAYERLEVEL" val="1"/>
  <p:tag name="KSO_WM_UNIT_VALUE" val="198"/>
  <p:tag name="KSO_WM_UNIT_HIGHLIGHT" val="0"/>
  <p:tag name="KSO_WM_UNIT_COMPATIBLE" val="0"/>
  <p:tag name="KSO_WM_UNIT_PRESET_TEXT_INDEX" val="5"/>
  <p:tag name="KSO_WM_UNIT_PRESET_TEXT_LEN" val="232"/>
</p:tagLst>
</file>

<file path=ppt/tags/tag63.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64.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65.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66.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67.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68.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69.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7.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70.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71.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72.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73.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ags/tag74.xml><?xml version="1.0" encoding="utf-8"?>
<p:tagLst xmlns:p="http://schemas.openxmlformats.org/presentationml/2006/main">
  <p:tag name="KSO_WM_TAG_VERSION" val="1.0"/>
  <p:tag name="KSO_WM_BEAUTIFY_FLAG" val="#wm#"/>
  <p:tag name="KSO_WM_UNIT_TYPE" val="i"/>
  <p:tag name="KSO_WM_UNIT_ID" val="custom160459_2*i*4"/>
  <p:tag name="KSO_WM_TEMPLATE_CATEGORY" val="custom"/>
  <p:tag name="KSO_WM_TEMPLATE_INDEX" val="160459"/>
  <p:tag name="KSO_WM_UNIT_INDEX" val="4"/>
</p:tagLst>
</file>

<file path=ppt/tags/tag75.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76.xml><?xml version="1.0" encoding="utf-8"?>
<p:tagLst xmlns:p="http://schemas.openxmlformats.org/presentationml/2006/main">
  <p:tag name="KSO_WM_BEAUTIFY_FLAG" val="#wm#"/>
  <p:tag name="KSO_WM_TEMPLATE_CATEGORY" val="custom"/>
  <p:tag name="KSO_WM_TEMPLATE_INDEX" val="160459"/>
</p:tagLst>
</file>

<file path=ppt/tags/tag77.xml><?xml version="1.0" encoding="utf-8"?>
<p:tagLst xmlns:p="http://schemas.openxmlformats.org/presentationml/2006/main">
  <p:tag name="KSO_WM_TEMPLATE_THUMBS_INDEX" val="1、4、8、12、15、16、21、25"/>
  <p:tag name="KSO_WM_TEMPLATE_CATEGORY" val="custom"/>
  <p:tag name="KSO_WM_TEMPLATE_INDEX" val="170"/>
  <p:tag name="KSO_WM_TAG_VERSION" val="1.0"/>
  <p:tag name="KSO_WM_SLIDE_ID" val="custom170_1"/>
  <p:tag name="KSO_WM_SLIDE_INDEX" val="1"/>
  <p:tag name="KSO_WM_SLIDE_ITEM_CNT" val="2"/>
  <p:tag name="KSO_WM_SLIDE_LAYOUT" val="a_b"/>
  <p:tag name="KSO_WM_SLIDE_LAYOUT_CNT" val="1_1"/>
  <p:tag name="KSO_WM_SLIDE_TYPE" val="title"/>
  <p:tag name="KSO_WM_BEAUTIFY_FLAG" val="#wm#"/>
</p:tagLst>
</file>

<file path=ppt/tags/tag8.xml><?xml version="1.0" encoding="utf-8"?>
<p:tagLst xmlns:p="http://schemas.openxmlformats.org/presentationml/2006/main">
  <p:tag name="KSO_WM_TEMPLATE_CATEGORY" val="custom"/>
  <p:tag name="KSO_WM_TEMPLATE_INDEX" val="160459"/>
  <p:tag name="KSO_WM_SLIDE_ID" val="custom160459_2"/>
  <p:tag name="KSO_WM_SLIDE_INDEX" val="2"/>
  <p:tag name="KSO_WM_SLIDE_ITEM_CNT" val="1"/>
  <p:tag name="KSO_WM_SLIDE_LAYOUT" val="a_f"/>
  <p:tag name="KSO_WM_SLIDE_LAYOUT_CNT" val="1_1"/>
  <p:tag name="KSO_WM_SLIDE_TYPE" val="text"/>
  <p:tag name="KSO_WM_BEAUTIFY_FLAG" val="#wm#"/>
  <p:tag name="KSO_WM_TAG_VERSION" val="1.0"/>
  <p:tag name="KSO_WM_SLIDE_POSITION" val="66*144"/>
  <p:tag name="KSO_WM_SLIDE_SIZE" val="828*343"/>
</p:tagLst>
</file>

<file path=ppt/tags/tag9.xml><?xml version="1.0" encoding="utf-8"?>
<p:tagLst xmlns:p="http://schemas.openxmlformats.org/presentationml/2006/main">
  <p:tag name="KSO_WM_TAG_VERSION" val="1.0"/>
  <p:tag name="KSO_WM_BEAUTIFY_FLAG" val="#wm#"/>
  <p:tag name="KSO_WM_UNIT_TYPE" val="i"/>
  <p:tag name="KSO_WM_UNIT_ID" val="custom160459_2*i*3"/>
  <p:tag name="KSO_WM_TEMPLATE_CATEGORY" val="custom"/>
  <p:tag name="KSO_WM_TEMPLATE_INDEX" val="160459"/>
  <p:tag name="KSO_WM_UNIT_INDEX" val="3"/>
</p:tagLst>
</file>

<file path=ppt/theme/theme1.xml><?xml version="1.0" encoding="utf-8"?>
<a:theme xmlns:a="http://schemas.openxmlformats.org/drawingml/2006/main" name="Office 主题">
  <a:themeElements>
    <a:clrScheme name="461.21">
      <a:dk1>
        <a:srgbClr val="47494B"/>
      </a:dk1>
      <a:lt1>
        <a:sysClr val="window" lastClr="FFFFFF"/>
      </a:lt1>
      <a:dk2>
        <a:srgbClr val="44546A"/>
      </a:dk2>
      <a:lt2>
        <a:srgbClr val="E7E6E6"/>
      </a:lt2>
      <a:accent1>
        <a:srgbClr val="92D050"/>
      </a:accent1>
      <a:accent2>
        <a:srgbClr val="00B0F0"/>
      </a:accent2>
      <a:accent3>
        <a:srgbClr val="E69D0C"/>
      </a:accent3>
      <a:accent4>
        <a:srgbClr val="277BB7"/>
      </a:accent4>
      <a:accent5>
        <a:srgbClr val="52C2A5"/>
      </a:accent5>
      <a:accent6>
        <a:srgbClr val="C0000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3950</Words>
  <Application>WPS 演示</Application>
  <PresentationFormat>On-screen Show (4:3)</PresentationFormat>
  <Paragraphs>441</Paragraphs>
  <Slides>42</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42</vt:i4>
      </vt:variant>
    </vt:vector>
  </HeadingPairs>
  <TitlesOfParts>
    <vt:vector size="57" baseType="lpstr">
      <vt:lpstr>Arial</vt:lpstr>
      <vt:lpstr>宋体</vt:lpstr>
      <vt:lpstr>Wingdings</vt:lpstr>
      <vt:lpstr>Verdana</vt:lpstr>
      <vt:lpstr>华文仿宋</vt:lpstr>
      <vt:lpstr>Wingdings</vt:lpstr>
      <vt:lpstr>黑体</vt:lpstr>
      <vt:lpstr>仿宋</vt:lpstr>
      <vt:lpstr>Calibri</vt:lpstr>
      <vt:lpstr>微软雅黑</vt:lpstr>
      <vt:lpstr>Arial Unicode MS</vt:lpstr>
      <vt:lpstr>华文新魏</vt:lpstr>
      <vt:lpstr>幼圆</vt:lpstr>
      <vt:lpstr>Times New Roman</vt:lpstr>
      <vt:lpstr>Office 主题</vt:lpstr>
      <vt:lpstr>构建和实施基于素养发展的 课堂教学目标体系</vt:lpstr>
      <vt:lpstr>PowerPoint 演示文稿</vt:lpstr>
      <vt:lpstr>PowerPoint 演示文稿</vt:lpstr>
      <vt:lpstr>PowerPoint 演示文稿</vt:lpstr>
      <vt:lpstr>PowerPoint 演示文稿</vt:lpstr>
      <vt:lpstr>一、基于素养发展重构课堂教学目标体系</vt:lpstr>
      <vt:lpstr>PowerPoint 演示文稿</vt:lpstr>
      <vt:lpstr>2.课堂教学目标</vt:lpstr>
      <vt:lpstr>2.课堂教学目标</vt:lpstr>
      <vt:lpstr>课堂教学的示意模型</vt:lpstr>
      <vt:lpstr>3.对“三维目标”的讨论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二、素养发展目标层级对应的教学方式</vt:lpstr>
      <vt:lpstr>PowerPoint 演示文稿</vt:lpstr>
      <vt:lpstr>学生自由度（自主性）与学生发展层次的关系示意图</vt:lpstr>
      <vt:lpstr>PowerPoint 演示文稿</vt:lpstr>
      <vt:lpstr>PowerPoint 演示文稿</vt:lpstr>
      <vt:lpstr>PowerPoint 演示文稿</vt:lpstr>
      <vt:lpstr>（2）人的行为方式（Mazarno，2007）</vt:lpstr>
      <vt:lpstr>PowerPoint 演示文稿</vt:lpstr>
      <vt:lpstr>三、高层次能力目标的教学方式</vt:lpstr>
      <vt:lpstr>PowerPoint 演示文稿</vt:lpstr>
      <vt:lpstr>PowerPoint 演示文稿</vt:lpstr>
      <vt:lpstr>PowerPoint 演示文稿</vt:lpstr>
      <vt:lpstr>PowerPoint 演示文稿</vt:lpstr>
      <vt:lpstr>（2）综合性学习的问题解决模式</vt:lpstr>
      <vt:lpstr>（3）综合性学习的特点</vt:lpstr>
      <vt:lpstr>PowerPoint 演示文稿</vt:lpstr>
      <vt:lpstr>4.教学目标的有效性</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深化义务教育课程改革的 理念与要求</dc:title>
  <dc:creator>cbl</dc:creator>
  <cp:lastModifiedBy>东联教育～小米</cp:lastModifiedBy>
  <cp:revision>418</cp:revision>
  <dcterms:created xsi:type="dcterms:W3CDTF">2015-06-07T02:58:00Z</dcterms:created>
  <dcterms:modified xsi:type="dcterms:W3CDTF">2018-07-29T11:57:41Z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2052-10.1.0.7469</vt:lpwstr>
  </property>
</Properties>
</file>